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17" r:id="rId2"/>
    <p:sldId id="351" r:id="rId3"/>
    <p:sldId id="347" r:id="rId4"/>
    <p:sldId id="348" r:id="rId5"/>
    <p:sldId id="346" r:id="rId6"/>
    <p:sldId id="352" r:id="rId7"/>
    <p:sldId id="350" r:id="rId8"/>
    <p:sldId id="358" r:id="rId9"/>
    <p:sldId id="359" r:id="rId10"/>
    <p:sldId id="361" r:id="rId11"/>
    <p:sldId id="354" r:id="rId12"/>
    <p:sldId id="318" r:id="rId13"/>
    <p:sldId id="307" r:id="rId14"/>
    <p:sldId id="343" r:id="rId15"/>
    <p:sldId id="3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451" autoAdjust="0"/>
  </p:normalViewPr>
  <p:slideViewPr>
    <p:cSldViewPr snapToGrid="0">
      <p:cViewPr varScale="1">
        <p:scale>
          <a:sx n="73" d="100"/>
          <a:sy n="73" d="100"/>
        </p:scale>
        <p:origin x="1581" y="65"/>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B24F6E-1DAC-4895-A8D0-C6CE6334B8F4}" type="datetimeFigureOut">
              <a:rPr lang="en-US" smtClean="0"/>
              <a:t>9/1/2021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17316B-543C-4111-B2A9-9D3AFD4C3737}" type="slidenum">
              <a:rPr lang="en-US" smtClean="0"/>
              <a:t>‹#›</a:t>
            </a:fld>
            <a:endParaRPr lang="en-US" dirty="0"/>
          </a:p>
        </p:txBody>
      </p:sp>
    </p:spTree>
    <p:extLst>
      <p:ext uri="{BB962C8B-B14F-4D97-AF65-F5344CB8AC3E}">
        <p14:creationId xmlns:p14="http://schemas.microsoft.com/office/powerpoint/2010/main" val="1122581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to determine how a case should be classified:</a:t>
            </a:r>
          </a:p>
          <a:p>
            <a:endParaRPr lang="en-US" dirty="0"/>
          </a:p>
        </p:txBody>
      </p:sp>
      <p:sp>
        <p:nvSpPr>
          <p:cNvPr id="4" name="Slide Number Placeholder 3"/>
          <p:cNvSpPr>
            <a:spLocks noGrp="1"/>
          </p:cNvSpPr>
          <p:nvPr>
            <p:ph type="sldNum" sz="quarter" idx="5"/>
          </p:nvPr>
        </p:nvSpPr>
        <p:spPr/>
        <p:txBody>
          <a:bodyPr/>
          <a:lstStyle/>
          <a:p>
            <a:fld id="{6E17316B-543C-4111-B2A9-9D3AFD4C3737}" type="slidenum">
              <a:rPr lang="en-US" smtClean="0"/>
              <a:t>3</a:t>
            </a:fld>
            <a:endParaRPr lang="en-US" dirty="0"/>
          </a:p>
        </p:txBody>
      </p:sp>
    </p:spTree>
    <p:extLst>
      <p:ext uri="{BB962C8B-B14F-4D97-AF65-F5344CB8AC3E}">
        <p14:creationId xmlns:p14="http://schemas.microsoft.com/office/powerpoint/2010/main" val="2499405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to determine how a case should be classified:</a:t>
            </a:r>
          </a:p>
          <a:p>
            <a:endParaRPr lang="en-US" dirty="0"/>
          </a:p>
        </p:txBody>
      </p:sp>
      <p:sp>
        <p:nvSpPr>
          <p:cNvPr id="4" name="Slide Number Placeholder 3"/>
          <p:cNvSpPr>
            <a:spLocks noGrp="1"/>
          </p:cNvSpPr>
          <p:nvPr>
            <p:ph type="sldNum" sz="quarter" idx="5"/>
          </p:nvPr>
        </p:nvSpPr>
        <p:spPr/>
        <p:txBody>
          <a:bodyPr/>
          <a:lstStyle/>
          <a:p>
            <a:fld id="{6E17316B-543C-4111-B2A9-9D3AFD4C3737}" type="slidenum">
              <a:rPr lang="en-US" smtClean="0"/>
              <a:t>4</a:t>
            </a:fld>
            <a:endParaRPr lang="en-US" dirty="0"/>
          </a:p>
        </p:txBody>
      </p:sp>
    </p:spTree>
    <p:extLst>
      <p:ext uri="{BB962C8B-B14F-4D97-AF65-F5344CB8AC3E}">
        <p14:creationId xmlns:p14="http://schemas.microsoft.com/office/powerpoint/2010/main" val="3488327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position statements remains similar, that they represent the documentation and analysis of policy and standardized surveillance issues that affect public health, that are of interest to CSTE members, and that could result in changes to state or local law, rule, or regulation.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FCC0355-7B3C-48FE-931F-ED1BE7EDA6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41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D6208EF-1C31-405D-8266-DF55D24361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64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273B8-E810-48B5-80ED-352EFC2037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6388FC-654C-43F7-9D7B-8E71651DE8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FBDB87-FBCC-4D11-A14B-7D02C55F5249}"/>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6B0F2DF4-44C7-4A16-98B4-C35EA890E5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58D921-0178-43B0-8FE1-FED28E971249}"/>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255091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F4C3-5FAB-4B8C-BB05-2CD648278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4F185E-B914-4579-9D24-76C7C3C46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EF47DE-3229-46AC-9761-E1185051A4CF}"/>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09901F35-FC0A-4F76-A011-2521CAFA96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462390-6D5B-4539-8675-5C2198ED0929}"/>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1493218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AF040-F076-48C2-8665-D83F2B9A86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96C432-8EB1-4727-9688-FCE3188DC8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846B63-FFD5-4E4A-8368-80C4ACE81460}"/>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DD524A81-FD7A-4C6D-A9EB-BA65C78050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2682A0-843F-4A7D-A1C4-C9197B6B6C27}"/>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318067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6055-B9B5-4AA5-B044-AB5F31310C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C78B5A-52A4-4EBE-9989-FFB8016ECA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A40FEE-C32E-4CF4-ACD6-50608F0873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8D5875-C264-4F77-8FDD-55CD71921AD5}"/>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6" name="Footer Placeholder 5">
            <a:extLst>
              <a:ext uri="{FF2B5EF4-FFF2-40B4-BE49-F238E27FC236}">
                <a16:creationId xmlns:a16="http://schemas.microsoft.com/office/drawing/2014/main" id="{6428B2A6-A0C9-4940-A328-BC5CCAF7C4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FDF09A-C71D-48EE-BC56-415E2C124D13}"/>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2497542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7A925-466F-4300-A6D9-4EAB5413D7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22EB7C-0608-45A7-B1E8-7972048078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F7B50A-DC09-4A5A-9218-B2FFCDDD21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6C61B2-AC32-4554-AF51-7276A2855C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CFA318-E608-4145-AE78-8F06B7CDE7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F3A91-2A64-414A-BFE6-9FB393090021}"/>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8" name="Footer Placeholder 7">
            <a:extLst>
              <a:ext uri="{FF2B5EF4-FFF2-40B4-BE49-F238E27FC236}">
                <a16:creationId xmlns:a16="http://schemas.microsoft.com/office/drawing/2014/main" id="{550FE519-1CDE-4D1B-8737-67334A73FA8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402D0FC-A58F-4425-A843-259BCA8B324D}"/>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3513015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FE5C-FCBE-4020-9CEB-A713247FB1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79892D-0257-40FF-A2F6-5CD30E1EFD11}"/>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4" name="Footer Placeholder 3">
            <a:extLst>
              <a:ext uri="{FF2B5EF4-FFF2-40B4-BE49-F238E27FC236}">
                <a16:creationId xmlns:a16="http://schemas.microsoft.com/office/drawing/2014/main" id="{10A40623-6455-499F-8180-1344F94D2E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47A5083-5389-4445-85AF-9274A1B5D1BD}"/>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3091617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1B6762-0A49-4DDC-8F9F-1FA57ED5A387}"/>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3" name="Footer Placeholder 2">
            <a:extLst>
              <a:ext uri="{FF2B5EF4-FFF2-40B4-BE49-F238E27FC236}">
                <a16:creationId xmlns:a16="http://schemas.microsoft.com/office/drawing/2014/main" id="{0ACC344C-1632-4BC3-BA65-4809DB39D06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D999CC0-A6F8-4BF9-95C2-023C1D6F457F}"/>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413240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19244-8862-4AEF-9805-E58197987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AC99F7-518F-462F-BFD5-500591C26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327052-EE1F-437E-9105-F51CBC437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1D498-1B04-4096-8899-3CC30F1D7B61}"/>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6" name="Footer Placeholder 5">
            <a:extLst>
              <a:ext uri="{FF2B5EF4-FFF2-40B4-BE49-F238E27FC236}">
                <a16:creationId xmlns:a16="http://schemas.microsoft.com/office/drawing/2014/main" id="{4BC09F3D-5C15-4B1E-9079-B4C21D44F8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555A51-0390-4031-B7BE-F722FB0E9F49}"/>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6260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9843-F5FE-447A-BFB4-524CA92CB0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04E84F-ACE9-4141-946F-4C719AA81A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E02976-530A-499F-8B59-227F50004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D7E137-BBA1-49F7-8A30-3C3B400E5614}"/>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6" name="Footer Placeholder 5">
            <a:extLst>
              <a:ext uri="{FF2B5EF4-FFF2-40B4-BE49-F238E27FC236}">
                <a16:creationId xmlns:a16="http://schemas.microsoft.com/office/drawing/2014/main" id="{6B193113-CCE2-4505-88E4-60A267826F5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3FB6705-0373-4444-A22E-5C13ED0462F6}"/>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410822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E614B-A229-45A7-8EA4-C58E393EDE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E76FE1-556C-4517-979B-54978AE364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FF627-C78A-47DE-A1B7-6D82B5E58968}"/>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74607DE2-5053-4B99-9D6A-9937962BB5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D1E53C-43F0-4183-A867-6EED9AD8E1C1}"/>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76585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0651D5-FE7D-4399-BC97-98B2225815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44FA6B-E22B-4C2A-B40D-DEEA3BAE2E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49F918-E979-4209-A932-61C54D26AFE8}"/>
              </a:ext>
            </a:extLst>
          </p:cNvPr>
          <p:cNvSpPr>
            <a:spLocks noGrp="1"/>
          </p:cNvSpPr>
          <p:nvPr>
            <p:ph type="dt" sz="half" idx="10"/>
          </p:nvPr>
        </p:nvSpPr>
        <p:spPr/>
        <p:txBody>
          <a:body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2CD68A44-5FE6-4654-8C4E-1A8FB3D4FF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29D9A81-129E-4DFC-AAC1-A51C15F5C301}"/>
              </a:ext>
            </a:extLst>
          </p:cNvPr>
          <p:cNvSpPr>
            <a:spLocks noGrp="1"/>
          </p:cNvSpPr>
          <p:nvPr>
            <p:ph type="sldNum" sz="quarter" idx="12"/>
          </p:nvPr>
        </p:nvSpPr>
        <p:spPr/>
        <p:txBody>
          <a:bodyPr/>
          <a:lstStyle/>
          <a:p>
            <a:fld id="{CAB989B3-A33E-46FB-9361-FC1AEA07591E}" type="slidenum">
              <a:rPr lang="en-US" smtClean="0"/>
              <a:t>‹#›</a:t>
            </a:fld>
            <a:endParaRPr lang="en-US" dirty="0"/>
          </a:p>
        </p:txBody>
      </p:sp>
    </p:spTree>
    <p:extLst>
      <p:ext uri="{BB962C8B-B14F-4D97-AF65-F5344CB8AC3E}">
        <p14:creationId xmlns:p14="http://schemas.microsoft.com/office/powerpoint/2010/main" val="157530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7225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3300">
                <a:latin typeface="+mn-lt"/>
              </a:defRPr>
            </a:lvl1pPr>
          </a:lstStyle>
          <a:p>
            <a:r>
              <a:rPr lang="en-US" sz="3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83"/>
            <a:ext cx="11799592" cy="474632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7764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11524651"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843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EDE55-0EFE-40C3-9454-4D8B1C0BC0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65DA9C-A6DC-47F8-BF82-3526088E00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A6CD4-3F69-4CF2-9542-53C5CC571F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48B87-BDB1-4B55-AB22-191E4526FD85}" type="datetimeFigureOut">
              <a:rPr lang="en-US" smtClean="0"/>
              <a:t>9/1/2021</a:t>
            </a:fld>
            <a:endParaRPr lang="en-US" dirty="0"/>
          </a:p>
        </p:txBody>
      </p:sp>
      <p:sp>
        <p:nvSpPr>
          <p:cNvPr id="5" name="Footer Placeholder 4">
            <a:extLst>
              <a:ext uri="{FF2B5EF4-FFF2-40B4-BE49-F238E27FC236}">
                <a16:creationId xmlns:a16="http://schemas.microsoft.com/office/drawing/2014/main" id="{30169F7B-7288-4A8D-A0A5-4667DAADCB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9468C3F-728C-4466-86FB-227C63464F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989B3-A33E-46FB-9361-FC1AEA07591E}" type="slidenum">
              <a:rPr lang="en-US" smtClean="0"/>
              <a:t>‹#›</a:t>
            </a:fld>
            <a:endParaRPr lang="en-US" dirty="0"/>
          </a:p>
        </p:txBody>
      </p:sp>
    </p:spTree>
    <p:extLst>
      <p:ext uri="{BB962C8B-B14F-4D97-AF65-F5344CB8AC3E}">
        <p14:creationId xmlns:p14="http://schemas.microsoft.com/office/powerpoint/2010/main" val="113422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normAutofit/>
          </a:bodyPr>
          <a:lstStyle/>
          <a:p>
            <a:r>
              <a:rPr lang="en-US" dirty="0">
                <a:cs typeface="Calibri Light"/>
              </a:rPr>
              <a:t>2021 Position Statement Discussion</a:t>
            </a:r>
            <a:endParaRPr lang="en-US" dirty="0"/>
          </a:p>
        </p:txBody>
      </p:sp>
    </p:spTree>
    <p:extLst>
      <p:ext uri="{BB962C8B-B14F-4D97-AF65-F5344CB8AC3E}">
        <p14:creationId xmlns:p14="http://schemas.microsoft.com/office/powerpoint/2010/main" val="2878578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139157" y="2993322"/>
            <a:ext cx="5913686" cy="871355"/>
          </a:xfrm>
        </p:spPr>
        <p:txBody>
          <a:bodyPr/>
          <a:lstStyle/>
          <a:p>
            <a:r>
              <a:rPr lang="en-US" dirty="0"/>
              <a:t>Existing Position Statement</a:t>
            </a:r>
          </a:p>
        </p:txBody>
      </p:sp>
    </p:spTree>
    <p:extLst>
      <p:ext uri="{BB962C8B-B14F-4D97-AF65-F5344CB8AC3E}">
        <p14:creationId xmlns:p14="http://schemas.microsoft.com/office/powerpoint/2010/main" val="3646388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 </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6" name="TextBox 5">
            <a:extLst>
              <a:ext uri="{FF2B5EF4-FFF2-40B4-BE49-F238E27FC236}">
                <a16:creationId xmlns:a16="http://schemas.microsoft.com/office/drawing/2014/main" id="{B7D473F1-3F7A-4F1A-92F2-0F6AE1EC45F6}"/>
              </a:ext>
            </a:extLst>
          </p:cNvPr>
          <p:cNvSpPr txBox="1"/>
          <p:nvPr/>
        </p:nvSpPr>
        <p:spPr>
          <a:xfrm>
            <a:off x="418670" y="1262946"/>
            <a:ext cx="11335180" cy="4862870"/>
          </a:xfrm>
          <a:prstGeom prst="rect">
            <a:avLst/>
          </a:prstGeom>
          <a:noFill/>
        </p:spPr>
        <p:txBody>
          <a:bodyPr wrap="square">
            <a:spAutoFit/>
          </a:bodyPr>
          <a:lstStyle/>
          <a:p>
            <a:r>
              <a:rPr lang="en-US" sz="2200" b="1" dirty="0"/>
              <a:t>Confirmed: meets below laboratory criteria. </a:t>
            </a:r>
          </a:p>
          <a:p>
            <a:endParaRPr lang="en-US" dirty="0"/>
          </a:p>
          <a:p>
            <a:r>
              <a:rPr lang="en-US" b="1" dirty="0"/>
              <a:t>Clinical Criteria: </a:t>
            </a:r>
            <a:r>
              <a:rPr lang="en-US" dirty="0"/>
              <a:t>None </a:t>
            </a:r>
          </a:p>
          <a:p>
            <a:endParaRPr lang="en-US" dirty="0"/>
          </a:p>
          <a:p>
            <a:r>
              <a:rPr lang="en-US" b="1" dirty="0"/>
              <a:t>Laboratory Criteria</a:t>
            </a:r>
            <a:r>
              <a:rPr lang="en-US" dirty="0"/>
              <a:t>: Laboratory evidence of carbapenemase production in an isolate by a phenotypic method or positive for a known carbapenemase resistance mechanism by the specific testing methods, such as: </a:t>
            </a:r>
          </a:p>
          <a:p>
            <a:pPr marL="285750" indent="-285750">
              <a:buFont typeface="Arial" panose="020B0604020202020204" pitchFamily="34" charset="0"/>
              <a:buChar char="•"/>
            </a:pPr>
            <a:r>
              <a:rPr lang="en-US" dirty="0"/>
              <a:t>Phenotypic methods for carbapenemase production: </a:t>
            </a:r>
          </a:p>
          <a:p>
            <a:pPr marL="742950" lvl="1" indent="-285750">
              <a:buFont typeface="Arial" panose="020B0604020202020204" pitchFamily="34" charset="0"/>
              <a:buChar char="•"/>
            </a:pPr>
            <a:r>
              <a:rPr lang="en-US" dirty="0"/>
              <a:t>Carba NP positive</a:t>
            </a:r>
          </a:p>
          <a:p>
            <a:pPr marL="742950" lvl="1" indent="-285750">
              <a:buFont typeface="Arial" panose="020B0604020202020204" pitchFamily="34" charset="0"/>
              <a:buChar char="•"/>
            </a:pPr>
            <a:r>
              <a:rPr lang="en-US" dirty="0"/>
              <a:t>Metallo-</a:t>
            </a:r>
            <a:r>
              <a:rPr lang="el-GR" dirty="0"/>
              <a:t>β-</a:t>
            </a:r>
            <a:r>
              <a:rPr lang="en-US" dirty="0"/>
              <a:t>lactamase testing (e.g., E-test) positive</a:t>
            </a:r>
          </a:p>
          <a:p>
            <a:pPr marL="742950" lvl="1" indent="-285750">
              <a:buFont typeface="Arial" panose="020B0604020202020204" pitchFamily="34" charset="0"/>
              <a:buChar char="•"/>
            </a:pPr>
            <a:r>
              <a:rPr lang="en-US" dirty="0"/>
              <a:t>Modified Carbapenem Inactivation Method (mCIM) positive or indeterminate</a:t>
            </a:r>
          </a:p>
          <a:p>
            <a:pPr marL="742950" lvl="1" indent="-285750">
              <a:buFont typeface="Arial" panose="020B0604020202020204" pitchFamily="34" charset="0"/>
              <a:buChar char="•"/>
            </a:pPr>
            <a:r>
              <a:rPr lang="en-US" dirty="0"/>
              <a:t>Carbapenem Inactivation Method (CIM) positive Modified Hodge Test (MHT) positive</a:t>
            </a:r>
          </a:p>
          <a:p>
            <a:pPr marL="742950" lvl="1" indent="-285750">
              <a:buFont typeface="Arial" panose="020B0604020202020204" pitchFamily="34" charset="0"/>
              <a:buChar char="•"/>
            </a:pPr>
            <a:r>
              <a:rPr lang="en-US" dirty="0"/>
              <a:t>Positive for phenotypic carbapenemase production (e.g., mCIM, CIM, CarbaNP) but negative by PCR (e.g., Xpert Carba-R) for all known resistance mechanisms (e.g. KPC, NDM, OXA-48, VIM, IMP) </a:t>
            </a:r>
          </a:p>
          <a:p>
            <a:pPr marL="285750" indent="-285750">
              <a:buFont typeface="Arial" panose="020B0604020202020204" pitchFamily="34" charset="0"/>
              <a:buChar char="•"/>
            </a:pPr>
            <a:r>
              <a:rPr lang="en-US" dirty="0"/>
              <a:t>Molecular methods for resistance mechanism: </a:t>
            </a:r>
          </a:p>
          <a:p>
            <a:pPr marL="742950" lvl="1" indent="-285750">
              <a:buFont typeface="Arial" panose="020B0604020202020204" pitchFamily="34" charset="0"/>
              <a:buChar char="•"/>
            </a:pPr>
            <a:r>
              <a:rPr lang="en-US" dirty="0"/>
              <a:t>PCR positive (for KPC, NDM, OXA-48, IMP, or VIM)</a:t>
            </a:r>
          </a:p>
          <a:p>
            <a:pPr marL="742950" lvl="1" indent="-285750">
              <a:buFont typeface="Arial" panose="020B0604020202020204" pitchFamily="34" charset="0"/>
              <a:buChar char="•"/>
            </a:pPr>
            <a:r>
              <a:rPr lang="en-US" dirty="0"/>
              <a:t>Xpert Carba-R positive (for KPC, NDM, OXA-48, VIM, IMP)</a:t>
            </a:r>
          </a:p>
          <a:p>
            <a:pPr marL="742950" lvl="1" indent="-285750">
              <a:buFont typeface="Arial" panose="020B0604020202020204" pitchFamily="34" charset="0"/>
              <a:buChar char="•"/>
            </a:pPr>
            <a:r>
              <a:rPr lang="en-US" dirty="0"/>
              <a:t>PCR or Xpert Carba-R positive for novel carbapenemase</a:t>
            </a:r>
          </a:p>
        </p:txBody>
      </p:sp>
    </p:spTree>
    <p:extLst>
      <p:ext uri="{BB962C8B-B14F-4D97-AF65-F5344CB8AC3E}">
        <p14:creationId xmlns:p14="http://schemas.microsoft.com/office/powerpoint/2010/main" val="337138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6" name="TextBox 5">
            <a:extLst>
              <a:ext uri="{FF2B5EF4-FFF2-40B4-BE49-F238E27FC236}">
                <a16:creationId xmlns:a16="http://schemas.microsoft.com/office/drawing/2014/main" id="{B7D473F1-3F7A-4F1A-92F2-0F6AE1EC45F6}"/>
              </a:ext>
            </a:extLst>
          </p:cNvPr>
          <p:cNvSpPr txBox="1"/>
          <p:nvPr/>
        </p:nvSpPr>
        <p:spPr>
          <a:xfrm>
            <a:off x="619854" y="1547310"/>
            <a:ext cx="10934700" cy="4185761"/>
          </a:xfrm>
          <a:prstGeom prst="rect">
            <a:avLst/>
          </a:prstGeom>
          <a:noFill/>
        </p:spPr>
        <p:txBody>
          <a:bodyPr wrap="square">
            <a:spAutoFit/>
          </a:bodyPr>
          <a:lstStyle/>
          <a:p>
            <a:r>
              <a:rPr lang="en-US" sz="2800" dirty="0"/>
              <a:t>Case Classification</a:t>
            </a:r>
          </a:p>
          <a:p>
            <a:endParaRPr lang="en-US" dirty="0"/>
          </a:p>
          <a:p>
            <a:r>
              <a:rPr lang="en-US" sz="2200" b="1" dirty="0"/>
              <a:t>Confirmed </a:t>
            </a:r>
          </a:p>
          <a:p>
            <a:endParaRPr lang="en-US" dirty="0"/>
          </a:p>
          <a:p>
            <a:r>
              <a:rPr lang="en-US" sz="2000" i="1" dirty="0"/>
              <a:t>E. coli</a:t>
            </a:r>
            <a:r>
              <a:rPr lang="en-US" sz="2000" dirty="0"/>
              <a:t>, </a:t>
            </a:r>
            <a:r>
              <a:rPr lang="en-US" sz="2000" i="1" dirty="0"/>
              <a:t>Klebsiella</a:t>
            </a:r>
            <a:r>
              <a:rPr lang="en-US" sz="2000" dirty="0"/>
              <a:t> spp., or </a:t>
            </a:r>
            <a:r>
              <a:rPr lang="en-US" sz="2000" i="1" dirty="0"/>
              <a:t>Enterobacter</a:t>
            </a:r>
            <a:r>
              <a:rPr lang="en-US" sz="2000" dirty="0"/>
              <a:t> spp. from any isolate that is:</a:t>
            </a:r>
          </a:p>
          <a:p>
            <a:endParaRPr lang="en-US" sz="2000" dirty="0"/>
          </a:p>
          <a:p>
            <a:r>
              <a:rPr lang="en-US" sz="2000" dirty="0"/>
              <a:t> Positive for known carbapenemase resistance mechanism (e.g., KPC, NDM, VIM, IMP, OXA-48) demonstrated by a recognized test (e.g., polymerase chain reaction (PCR), Xpert Carba-R) </a:t>
            </a:r>
          </a:p>
          <a:p>
            <a:endParaRPr lang="en-US" sz="2000" dirty="0"/>
          </a:p>
          <a:p>
            <a:r>
              <a:rPr lang="en-US" sz="2000" dirty="0"/>
              <a:t>OR </a:t>
            </a:r>
          </a:p>
          <a:p>
            <a:endParaRPr lang="en-US" sz="2000" dirty="0"/>
          </a:p>
          <a:p>
            <a:r>
              <a:rPr lang="en-US" sz="2000" dirty="0"/>
              <a:t>Positive on a phenotypic test for carbapenemase production (e.g., metallo-</a:t>
            </a:r>
            <a:r>
              <a:rPr lang="el-GR" sz="2000" dirty="0"/>
              <a:t>β-</a:t>
            </a:r>
            <a:r>
              <a:rPr lang="en-US" sz="2000" dirty="0"/>
              <a:t>lactamase test, modified Hodge test, Carba NP, Carbapenem Inactivation Method (CIM), or modified CIM (mCIM)).</a:t>
            </a:r>
          </a:p>
        </p:txBody>
      </p:sp>
    </p:spTree>
    <p:extLst>
      <p:ext uri="{BB962C8B-B14F-4D97-AF65-F5344CB8AC3E}">
        <p14:creationId xmlns:p14="http://schemas.microsoft.com/office/powerpoint/2010/main" val="257914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TextBox 4">
            <a:extLst>
              <a:ext uri="{FF2B5EF4-FFF2-40B4-BE49-F238E27FC236}">
                <a16:creationId xmlns:a16="http://schemas.microsoft.com/office/drawing/2014/main" id="{0C25E608-E803-4EF3-88BE-78247F7D025B}"/>
              </a:ext>
            </a:extLst>
          </p:cNvPr>
          <p:cNvSpPr txBox="1"/>
          <p:nvPr/>
        </p:nvSpPr>
        <p:spPr>
          <a:xfrm>
            <a:off x="1133475" y="1443841"/>
            <a:ext cx="9963150" cy="4308872"/>
          </a:xfrm>
          <a:prstGeom prst="rect">
            <a:avLst/>
          </a:prstGeom>
          <a:noFill/>
        </p:spPr>
        <p:txBody>
          <a:bodyPr wrap="square">
            <a:spAutoFit/>
          </a:bodyPr>
          <a:lstStyle/>
          <a:p>
            <a:r>
              <a:rPr lang="en-US" sz="2000" b="1" dirty="0"/>
              <a:t>Criteria to distinguish a new case of this disease or condition from reports or notifications which should not be enumerated as a new case for surveillance  </a:t>
            </a:r>
          </a:p>
          <a:p>
            <a:endParaRPr lang="en-US" b="1" dirty="0"/>
          </a:p>
          <a:p>
            <a:pPr marL="285750" indent="-285750">
              <a:buFont typeface="Arial" panose="020B0604020202020204" pitchFamily="34" charset="0"/>
              <a:buChar char="•"/>
            </a:pPr>
            <a:r>
              <a:rPr lang="en-US" dirty="0">
                <a:highlight>
                  <a:srgbClr val="FFFF00"/>
                </a:highlight>
              </a:rPr>
              <a:t>Different organisms</a:t>
            </a:r>
            <a:r>
              <a:rPr lang="en-US" dirty="0"/>
              <a:t>/species/carbapenemases are </a:t>
            </a:r>
            <a:r>
              <a:rPr lang="en-US" dirty="0">
                <a:highlight>
                  <a:srgbClr val="FFFF00"/>
                </a:highlight>
              </a:rPr>
              <a:t>counted as separate events </a:t>
            </a:r>
            <a:r>
              <a:rPr lang="en-US" dirty="0"/>
              <a:t>from other organisms/species/carbapenemases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at least a </a:t>
            </a:r>
            <a:r>
              <a:rPr lang="en-US" dirty="0">
                <a:highlight>
                  <a:srgbClr val="FFFF00"/>
                </a:highlight>
              </a:rPr>
              <a:t>12 month </a:t>
            </a:r>
            <a:r>
              <a:rPr lang="en-US" dirty="0"/>
              <a:t>interval from previous notification event for clinical cases.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person with </a:t>
            </a:r>
            <a:r>
              <a:rPr lang="en-US" dirty="0">
                <a:highlight>
                  <a:srgbClr val="FFFF00"/>
                </a:highlight>
              </a:rPr>
              <a:t>a clinical case should not be counted as a screening/surveillance case thereafter </a:t>
            </a:r>
            <a:r>
              <a:rPr lang="en-US" dirty="0"/>
              <a:t>(e.g., patient with known infection who later has colonization of GI tract is not counted as more than one case)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person with </a:t>
            </a:r>
            <a:r>
              <a:rPr lang="en-US" dirty="0">
                <a:highlight>
                  <a:srgbClr val="FFFF00"/>
                </a:highlight>
              </a:rPr>
              <a:t>a screening case can be later categorized as a clinical case </a:t>
            </a:r>
            <a:r>
              <a:rPr lang="en-US" dirty="0"/>
              <a:t>(e.g., patient with positive peri-rectal screening swab who later develops blood stream infection would be counted in both categories)</a:t>
            </a:r>
          </a:p>
        </p:txBody>
      </p:sp>
    </p:spTree>
    <p:extLst>
      <p:ext uri="{BB962C8B-B14F-4D97-AF65-F5344CB8AC3E}">
        <p14:creationId xmlns:p14="http://schemas.microsoft.com/office/powerpoint/2010/main" val="351149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986614" y="2993322"/>
            <a:ext cx="4218772" cy="871355"/>
          </a:xfrm>
        </p:spPr>
        <p:txBody>
          <a:bodyPr>
            <a:normAutofit/>
          </a:bodyPr>
          <a:lstStyle/>
          <a:p>
            <a:r>
              <a:rPr lang="en-US" dirty="0"/>
              <a:t>Proposed Changes</a:t>
            </a:r>
          </a:p>
        </p:txBody>
      </p:sp>
    </p:spTree>
    <p:extLst>
      <p:ext uri="{BB962C8B-B14F-4D97-AF65-F5344CB8AC3E}">
        <p14:creationId xmlns:p14="http://schemas.microsoft.com/office/powerpoint/2010/main" val="1116462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b="1" dirty="0"/>
              <a:t>Laboratory Criteria</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TextBox 4">
            <a:extLst>
              <a:ext uri="{FF2B5EF4-FFF2-40B4-BE49-F238E27FC236}">
                <a16:creationId xmlns:a16="http://schemas.microsoft.com/office/drawing/2014/main" id="{0C25E608-E803-4EF3-88BE-78247F7D025B}"/>
              </a:ext>
            </a:extLst>
          </p:cNvPr>
          <p:cNvSpPr txBox="1"/>
          <p:nvPr/>
        </p:nvSpPr>
        <p:spPr>
          <a:xfrm>
            <a:off x="342470" y="1443841"/>
            <a:ext cx="11524651" cy="3631763"/>
          </a:xfrm>
          <a:prstGeom prst="rect">
            <a:avLst/>
          </a:prstGeom>
          <a:noFill/>
        </p:spPr>
        <p:txBody>
          <a:bodyPr wrap="square">
            <a:spAutoFit/>
          </a:bodyPr>
          <a:lstStyle/>
          <a:p>
            <a:endParaRPr lang="en-US" b="1" dirty="0"/>
          </a:p>
          <a:p>
            <a:pPr marL="285750" indent="-285750">
              <a:buFont typeface="Arial" panose="020B0604020202020204" pitchFamily="34" charset="0"/>
              <a:buChar char="•"/>
            </a:pPr>
            <a:r>
              <a:rPr lang="en-US" sz="3200" dirty="0"/>
              <a:t>Add criteria for whole genome sequencing techniques for identifying carbapenemase genes.</a:t>
            </a:r>
          </a:p>
          <a:p>
            <a:pPr marL="742950" lvl="1" indent="-285750">
              <a:buFont typeface="Arial" panose="020B0604020202020204" pitchFamily="34" charset="0"/>
              <a:buChar char="•"/>
            </a:pPr>
            <a:r>
              <a:rPr lang="en-US" sz="2800" dirty="0"/>
              <a:t>Do participants agree with this? If not, why not?</a:t>
            </a:r>
          </a:p>
          <a:p>
            <a:pPr marL="285750" indent="-285750">
              <a:buFont typeface="Arial" panose="020B0604020202020204" pitchFamily="34" charset="0"/>
              <a:buChar char="•"/>
            </a:pPr>
            <a:r>
              <a:rPr lang="en-US" sz="3200" dirty="0"/>
              <a:t>Current case definition focuses on KPC, NDM, VIM, IMP, OXA-48, but what about other carbapenemases?</a:t>
            </a:r>
          </a:p>
          <a:p>
            <a:pPr marL="742950" lvl="1" indent="-285750">
              <a:buFont typeface="Arial" panose="020B0604020202020204" pitchFamily="34" charset="0"/>
              <a:buChar char="•"/>
            </a:pPr>
            <a:r>
              <a:rPr lang="en-US" sz="2800" dirty="0"/>
              <a:t>Do participants feel we should include any identified carbapenemase, plasmid-mediated or not?</a:t>
            </a:r>
            <a:endParaRPr lang="en-US" sz="1600" dirty="0"/>
          </a:p>
        </p:txBody>
      </p:sp>
    </p:spTree>
    <p:extLst>
      <p:ext uri="{BB962C8B-B14F-4D97-AF65-F5344CB8AC3E}">
        <p14:creationId xmlns:p14="http://schemas.microsoft.com/office/powerpoint/2010/main" val="3855815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12917-5AB4-4F3C-9986-5D1A8E5C050B}"/>
              </a:ext>
            </a:extLst>
          </p:cNvPr>
          <p:cNvSpPr>
            <a:spLocks noGrp="1"/>
          </p:cNvSpPr>
          <p:nvPr>
            <p:ph type="title"/>
          </p:nvPr>
        </p:nvSpPr>
        <p:spPr/>
        <p:txBody>
          <a:bodyPr>
            <a:normAutofit/>
          </a:bodyPr>
          <a:lstStyle/>
          <a:p>
            <a:r>
              <a:rPr lang="en-US" b="1" dirty="0"/>
              <a:t>Case Classification</a:t>
            </a:r>
            <a:endParaRPr lang="en-US" dirty="0"/>
          </a:p>
        </p:txBody>
      </p:sp>
      <p:sp>
        <p:nvSpPr>
          <p:cNvPr id="3" name="Content Placeholder 2">
            <a:extLst>
              <a:ext uri="{FF2B5EF4-FFF2-40B4-BE49-F238E27FC236}">
                <a16:creationId xmlns:a16="http://schemas.microsoft.com/office/drawing/2014/main" id="{EF0D8726-5CCD-4294-ACBD-9DEB2F347670}"/>
              </a:ext>
            </a:extLst>
          </p:cNvPr>
          <p:cNvSpPr>
            <a:spLocks noGrp="1"/>
          </p:cNvSpPr>
          <p:nvPr>
            <p:ph idx="1"/>
          </p:nvPr>
        </p:nvSpPr>
        <p:spPr>
          <a:xfrm>
            <a:off x="324879" y="1793174"/>
            <a:ext cx="11524651" cy="4024823"/>
          </a:xfrm>
        </p:spPr>
        <p:txBody>
          <a:bodyPr>
            <a:normAutofit lnSpcReduction="10000"/>
          </a:bodyPr>
          <a:lstStyle/>
          <a:p>
            <a:pPr marL="285750" indent="-285750"/>
            <a:r>
              <a:rPr lang="en-US" sz="3200" dirty="0"/>
              <a:t>Add other relevant organisms including </a:t>
            </a:r>
            <a:r>
              <a:rPr lang="en-US" sz="3200" i="1" dirty="0"/>
              <a:t>Acinetobacter baumannii, Pseudomonas aeruginosa, </a:t>
            </a:r>
            <a:r>
              <a:rPr lang="en-US" sz="3200" dirty="0"/>
              <a:t>as well as potentially other Enterobacterales.</a:t>
            </a:r>
          </a:p>
          <a:p>
            <a:pPr marL="285750" indent="-285750"/>
            <a:r>
              <a:rPr lang="en-US" sz="3200" b="1" dirty="0"/>
              <a:t>This would include shifting the language of “CP-CRE” to “CPO” (Carbapenemase producing organisms).</a:t>
            </a:r>
          </a:p>
          <a:p>
            <a:pPr marL="742950" lvl="1" indent="-285750"/>
            <a:r>
              <a:rPr lang="en-US" sz="2800" dirty="0"/>
              <a:t>Do participants agree? If not, how would they limit organisms?</a:t>
            </a:r>
          </a:p>
          <a:p>
            <a:pPr marL="742950" lvl="1" indent="-285750"/>
            <a:r>
              <a:rPr lang="en-US" sz="2800" dirty="0"/>
              <a:t>Benefits? Implications?</a:t>
            </a:r>
          </a:p>
          <a:p>
            <a:pPr marL="1200150" lvl="2" indent="-285750"/>
            <a:r>
              <a:rPr lang="en-US" sz="2600" dirty="0"/>
              <a:t>Supposing that we do want to expand the organism list - we want to do so in a way that does not include adding new bugs every year while also </a:t>
            </a:r>
            <a:r>
              <a:rPr lang="en-US" sz="2600" i="1" dirty="0"/>
              <a:t>not</a:t>
            </a:r>
            <a:r>
              <a:rPr lang="en-US" sz="2600" dirty="0"/>
              <a:t> casting too wide a net. </a:t>
            </a:r>
          </a:p>
          <a:p>
            <a:pPr marL="285750" indent="-285750"/>
            <a:endParaRPr lang="en-US" dirty="0"/>
          </a:p>
          <a:p>
            <a:endParaRPr lang="en-US" dirty="0"/>
          </a:p>
        </p:txBody>
      </p:sp>
    </p:spTree>
    <p:extLst>
      <p:ext uri="{BB962C8B-B14F-4D97-AF65-F5344CB8AC3E}">
        <p14:creationId xmlns:p14="http://schemas.microsoft.com/office/powerpoint/2010/main" val="404980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8085D-9165-499B-8591-65A83DB63D6C}"/>
              </a:ext>
            </a:extLst>
          </p:cNvPr>
          <p:cNvSpPr>
            <a:spLocks noGrp="1"/>
          </p:cNvSpPr>
          <p:nvPr>
            <p:ph type="title"/>
          </p:nvPr>
        </p:nvSpPr>
        <p:spPr/>
        <p:txBody>
          <a:bodyPr>
            <a:normAutofit/>
          </a:bodyPr>
          <a:lstStyle/>
          <a:p>
            <a:r>
              <a:rPr lang="en-US" b="1" dirty="0"/>
              <a:t>Criteria to Distinguish a New Case</a:t>
            </a:r>
            <a:endParaRPr lang="en-US" dirty="0"/>
          </a:p>
        </p:txBody>
      </p:sp>
      <p:sp>
        <p:nvSpPr>
          <p:cNvPr id="3" name="Content Placeholder 2">
            <a:extLst>
              <a:ext uri="{FF2B5EF4-FFF2-40B4-BE49-F238E27FC236}">
                <a16:creationId xmlns:a16="http://schemas.microsoft.com/office/drawing/2014/main" id="{BC2E6BE7-747B-4641-99BD-7EA784E2AA3A}"/>
              </a:ext>
            </a:extLst>
          </p:cNvPr>
          <p:cNvSpPr>
            <a:spLocks noGrp="1"/>
          </p:cNvSpPr>
          <p:nvPr>
            <p:ph idx="1"/>
          </p:nvPr>
        </p:nvSpPr>
        <p:spPr>
          <a:xfrm>
            <a:off x="324879" y="1781299"/>
            <a:ext cx="11524652" cy="4036698"/>
          </a:xfrm>
        </p:spPr>
        <p:txBody>
          <a:bodyPr/>
          <a:lstStyle/>
          <a:p>
            <a:r>
              <a:rPr lang="en-US" sz="3600" dirty="0"/>
              <a:t>Consider lengthening the time required to be counted as a new case? </a:t>
            </a:r>
          </a:p>
          <a:p>
            <a:pPr lvl="1"/>
            <a:r>
              <a:rPr lang="en-US" sz="2800" dirty="0"/>
              <a:t>What are pros/cons to lengthening?</a:t>
            </a:r>
          </a:p>
          <a:p>
            <a:pPr lvl="1"/>
            <a:r>
              <a:rPr lang="en-US" sz="2800" dirty="0"/>
              <a:t>What makes sense to most when considering purpose of conducting surveillance and investigation of these cases?</a:t>
            </a:r>
          </a:p>
          <a:p>
            <a:endParaRPr lang="en-US" dirty="0"/>
          </a:p>
        </p:txBody>
      </p:sp>
    </p:spTree>
    <p:extLst>
      <p:ext uri="{BB962C8B-B14F-4D97-AF65-F5344CB8AC3E}">
        <p14:creationId xmlns:p14="http://schemas.microsoft.com/office/powerpoint/2010/main" val="4178767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8085D-9165-499B-8591-65A83DB63D6C}"/>
              </a:ext>
            </a:extLst>
          </p:cNvPr>
          <p:cNvSpPr>
            <a:spLocks noGrp="1"/>
          </p:cNvSpPr>
          <p:nvPr>
            <p:ph type="title"/>
          </p:nvPr>
        </p:nvSpPr>
        <p:spPr/>
        <p:txBody>
          <a:bodyPr>
            <a:normAutofit/>
          </a:bodyPr>
          <a:lstStyle/>
          <a:p>
            <a:r>
              <a:rPr lang="en-US" b="1" dirty="0"/>
              <a:t>Any Additional Elements?</a:t>
            </a:r>
            <a:endParaRPr lang="en-US" dirty="0"/>
          </a:p>
        </p:txBody>
      </p:sp>
      <p:sp>
        <p:nvSpPr>
          <p:cNvPr id="3" name="Content Placeholder 2">
            <a:extLst>
              <a:ext uri="{FF2B5EF4-FFF2-40B4-BE49-F238E27FC236}">
                <a16:creationId xmlns:a16="http://schemas.microsoft.com/office/drawing/2014/main" id="{BC2E6BE7-747B-4641-99BD-7EA784E2AA3A}"/>
              </a:ext>
            </a:extLst>
          </p:cNvPr>
          <p:cNvSpPr>
            <a:spLocks noGrp="1"/>
          </p:cNvSpPr>
          <p:nvPr>
            <p:ph idx="1"/>
          </p:nvPr>
        </p:nvSpPr>
        <p:spPr>
          <a:xfrm>
            <a:off x="324879" y="1781299"/>
            <a:ext cx="11524652" cy="4036698"/>
          </a:xfrm>
        </p:spPr>
        <p:txBody>
          <a:bodyPr/>
          <a:lstStyle/>
          <a:p>
            <a:r>
              <a:rPr lang="en-US" sz="3600" dirty="0"/>
              <a:t>Do you feel that the current position statement is lacking anywhere else?</a:t>
            </a:r>
            <a:endParaRPr lang="en-US" sz="2800" dirty="0"/>
          </a:p>
          <a:p>
            <a:endParaRPr lang="en-US" dirty="0"/>
          </a:p>
        </p:txBody>
      </p:sp>
    </p:spTree>
    <p:extLst>
      <p:ext uri="{BB962C8B-B14F-4D97-AF65-F5344CB8AC3E}">
        <p14:creationId xmlns:p14="http://schemas.microsoft.com/office/powerpoint/2010/main" val="2412902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5141008" y="2993322"/>
            <a:ext cx="1909984" cy="871355"/>
          </a:xfrm>
        </p:spPr>
        <p:txBody>
          <a:bodyPr>
            <a:normAutofit/>
          </a:bodyPr>
          <a:lstStyle/>
          <a:p>
            <a:r>
              <a:rPr lang="en-US" dirty="0"/>
              <a:t>Process</a:t>
            </a:r>
          </a:p>
        </p:txBody>
      </p:sp>
    </p:spTree>
    <p:extLst>
      <p:ext uri="{BB962C8B-B14F-4D97-AF65-F5344CB8AC3E}">
        <p14:creationId xmlns:p14="http://schemas.microsoft.com/office/powerpoint/2010/main" val="2455494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82EE-C106-44A6-868B-86AEB860394A}"/>
              </a:ext>
            </a:extLst>
          </p:cNvPr>
          <p:cNvSpPr>
            <a:spLocks noGrp="1"/>
          </p:cNvSpPr>
          <p:nvPr>
            <p:ph type="title"/>
          </p:nvPr>
        </p:nvSpPr>
        <p:spPr/>
        <p:txBody>
          <a:bodyPr>
            <a:normAutofit/>
          </a:bodyPr>
          <a:lstStyle/>
          <a:p>
            <a:r>
              <a:rPr lang="en-US" sz="4000" dirty="0"/>
              <a:t>Position Statements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81" y="40941"/>
            <a:ext cx="8555891" cy="1265559"/>
          </a:xfrm>
          <a:prstGeom prst="rect">
            <a:avLst/>
          </a:prstGeom>
        </p:spPr>
      </p:pic>
      <p:sp>
        <p:nvSpPr>
          <p:cNvPr id="6" name="Text Placeholder 4">
            <a:extLst>
              <a:ext uri="{FF2B5EF4-FFF2-40B4-BE49-F238E27FC236}">
                <a16:creationId xmlns:a16="http://schemas.microsoft.com/office/drawing/2014/main" id="{1812FAE3-E872-462A-97C9-F531B580CD97}"/>
              </a:ext>
            </a:extLst>
          </p:cNvPr>
          <p:cNvSpPr txBox="1">
            <a:spLocks noGrp="1"/>
          </p:cNvSpPr>
          <p:nvPr>
            <p:ph type="body" sz="quarter" idx="10"/>
          </p:nvPr>
        </p:nvSpPr>
        <p:spPr>
          <a:xfrm>
            <a:off x="1671153" y="1519161"/>
            <a:ext cx="8849694" cy="4746323"/>
          </a:xfrm>
          <a:prstGeom prst="rect">
            <a:avLst/>
          </a:prstGeom>
        </p:spPr>
        <p:txBody>
          <a:bodyPr vert="horz" lIns="91440" tIns="45720" rIns="91440" bIns="45720" rtlCol="0">
            <a:normAutofit lnSpcReduction="10000"/>
          </a:bodyPr>
          <a:lstStyle>
            <a:lvl1pPr marL="257168" indent="-257168"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1pPr>
            <a:lvl2pPr marL="600060" indent="-257168" algn="l" defTabSz="685783" rtl="0" eaLnBrk="1" latinLnBrk="0" hangingPunct="1">
              <a:spcBef>
                <a:spcPct val="20000"/>
              </a:spcBef>
              <a:buFont typeface="Courier New" panose="02070309020205020404" pitchFamily="49" charset="0"/>
              <a:buChar char="o"/>
              <a:defRPr lang="en-US" sz="1800" kern="1200">
                <a:solidFill>
                  <a:srgbClr val="101957"/>
                </a:solidFill>
                <a:latin typeface="+mn-lt"/>
                <a:ea typeface="+mn-ea"/>
                <a:cs typeface="+mn-cs"/>
              </a:defRPr>
            </a:lvl2pPr>
            <a:lvl3pPr marL="857228" indent="-171446" algn="l" defTabSz="685783" rtl="0" eaLnBrk="1" latinLnBrk="0" hangingPunct="1">
              <a:spcBef>
                <a:spcPct val="20000"/>
              </a:spcBef>
              <a:buFont typeface="Wingdings" panose="05000000000000000000" pitchFamily="2" charset="2"/>
              <a:buChar char="§"/>
              <a:defRPr lang="en-US" sz="1800" kern="1200">
                <a:solidFill>
                  <a:srgbClr val="101957"/>
                </a:solidFill>
                <a:latin typeface="+mn-lt"/>
                <a:ea typeface="+mn-ea"/>
                <a:cs typeface="+mn-cs"/>
              </a:defRPr>
            </a:lvl3pPr>
            <a:lvl4pPr marL="1200120" indent="-171446"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4pPr>
            <a:lvl5pPr marL="1543012" indent="-171446"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5pPr>
            <a:lvl6pPr marL="1885903"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b="1" dirty="0">
                <a:solidFill>
                  <a:schemeClr val="bg2">
                    <a:lumMod val="25000"/>
                  </a:schemeClr>
                </a:solidFill>
                <a:latin typeface="Arial" panose="020B0604020202020204" pitchFamily="34" charset="0"/>
                <a:cs typeface="Arial" panose="020B0604020202020204" pitchFamily="34" charset="0"/>
              </a:rPr>
              <a:t>Purpose of a Position Statement</a:t>
            </a:r>
          </a:p>
          <a:p>
            <a:pPr marL="0" indent="0">
              <a:buNone/>
            </a:pPr>
            <a:r>
              <a:rPr lang="en-US" dirty="0">
                <a:solidFill>
                  <a:schemeClr val="bg2">
                    <a:lumMod val="25000"/>
                  </a:schemeClr>
                </a:solidFill>
                <a:latin typeface="Arial" panose="020B0604020202020204" pitchFamily="34" charset="0"/>
                <a:cs typeface="Arial" panose="020B0604020202020204" pitchFamily="34" charset="0"/>
              </a:rPr>
              <a:t>To document and analyze policy and/or standardized surveillance issues affecting public health, that are of interest to CSTE members, and that could result in state/local law, rule, or regulation change(s).</a:t>
            </a:r>
          </a:p>
          <a:p>
            <a:pPr marL="0" indent="0">
              <a:buNone/>
            </a:pPr>
            <a:endParaRPr lang="en-US" dirty="0">
              <a:solidFill>
                <a:schemeClr val="bg2">
                  <a:lumMod val="25000"/>
                </a:schemeClr>
              </a:solidFill>
              <a:latin typeface="Arial" panose="020B0604020202020204" pitchFamily="34" charset="0"/>
              <a:cs typeface="Arial" panose="020B0604020202020204" pitchFamily="34" charset="0"/>
            </a:endParaRPr>
          </a:p>
          <a:p>
            <a:pPr marL="0" indent="0">
              <a:buNone/>
            </a:pPr>
            <a:r>
              <a:rPr lang="en-US" b="1" dirty="0">
                <a:solidFill>
                  <a:schemeClr val="bg2">
                    <a:lumMod val="25000"/>
                  </a:schemeClr>
                </a:solidFill>
                <a:latin typeface="Arial" panose="020B0604020202020204" pitchFamily="34" charset="0"/>
                <a:cs typeface="Arial" panose="020B0604020202020204" pitchFamily="34" charset="0"/>
              </a:rPr>
              <a:t>Historical Purpose of CSTE Position Statements</a:t>
            </a:r>
          </a:p>
          <a:p>
            <a:pPr marL="0" indent="0">
              <a:buNone/>
            </a:pPr>
            <a:r>
              <a:rPr lang="en-US" dirty="0">
                <a:solidFill>
                  <a:schemeClr val="bg2">
                    <a:lumMod val="25000"/>
                  </a:schemeClr>
                </a:solidFill>
                <a:latin typeface="Arial" panose="020B0604020202020204" pitchFamily="34" charset="0"/>
                <a:cs typeface="Arial" panose="020B0604020202020204" pitchFamily="34" charset="0"/>
              </a:rPr>
              <a:t>To define the list of Nationally Notifiable Conditions.</a:t>
            </a:r>
          </a:p>
          <a:p>
            <a:pPr marL="0" indent="0">
              <a:buNone/>
            </a:pPr>
            <a:endParaRPr lang="en-US" b="1" dirty="0">
              <a:solidFill>
                <a:schemeClr val="bg2">
                  <a:lumMod val="25000"/>
                </a:schemeClr>
              </a:solidFill>
              <a:latin typeface="Arial" panose="020B0604020202020204" pitchFamily="34" charset="0"/>
              <a:cs typeface="Arial" panose="020B0604020202020204" pitchFamily="34" charset="0"/>
            </a:endParaRPr>
          </a:p>
          <a:p>
            <a:pPr marL="0" indent="0">
              <a:buNone/>
            </a:pPr>
            <a:r>
              <a:rPr lang="en-US" b="1" dirty="0">
                <a:solidFill>
                  <a:schemeClr val="bg2">
                    <a:lumMod val="25000"/>
                  </a:schemeClr>
                </a:solidFill>
                <a:latin typeface="Arial" panose="020B0604020202020204" pitchFamily="34" charset="0"/>
                <a:cs typeface="Arial" panose="020B0604020202020204" pitchFamily="34" charset="0"/>
              </a:rPr>
              <a:t>Different types of Position Statements</a:t>
            </a:r>
          </a:p>
          <a:p>
            <a:pPr marL="342900" indent="-342900">
              <a:buFont typeface="+mj-lt"/>
              <a:buAutoNum type="arabicPeriod"/>
            </a:pPr>
            <a:r>
              <a:rPr lang="en-US" sz="1600" u="sng" dirty="0">
                <a:solidFill>
                  <a:schemeClr val="bg2">
                    <a:lumMod val="25000"/>
                  </a:schemeClr>
                </a:solidFill>
                <a:latin typeface="Arial" panose="020B0604020202020204" pitchFamily="34" charset="0"/>
                <a:cs typeface="Arial" panose="020B0604020202020204" pitchFamily="34" charset="0"/>
              </a:rPr>
              <a:t>Policy Position Statement: </a:t>
            </a:r>
          </a:p>
          <a:p>
            <a:pPr lvl="1"/>
            <a:r>
              <a:rPr lang="en-US" sz="1600" dirty="0">
                <a:solidFill>
                  <a:schemeClr val="bg2">
                    <a:lumMod val="25000"/>
                  </a:schemeClr>
                </a:solidFill>
                <a:latin typeface="Arial" panose="020B0604020202020204" pitchFamily="34" charset="0"/>
                <a:cs typeface="Arial" panose="020B0604020202020204" pitchFamily="34" charset="0"/>
              </a:rPr>
              <a:t>Intended for issues that would require a vote by the Council because they may result in </a:t>
            </a:r>
            <a:r>
              <a:rPr lang="en-US" sz="1600" i="1" dirty="0">
                <a:solidFill>
                  <a:schemeClr val="bg2">
                    <a:lumMod val="25000"/>
                  </a:schemeClr>
                </a:solidFill>
                <a:latin typeface="Arial" panose="020B0604020202020204" pitchFamily="34" charset="0"/>
                <a:cs typeface="Arial" panose="020B0604020202020204" pitchFamily="34" charset="0"/>
              </a:rPr>
              <a:t>changes to state or local law, rules or regulations.</a:t>
            </a:r>
          </a:p>
          <a:p>
            <a:pPr lvl="1"/>
            <a:r>
              <a:rPr lang="en-US" sz="1600" dirty="0">
                <a:solidFill>
                  <a:schemeClr val="bg2">
                    <a:lumMod val="25000"/>
                  </a:schemeClr>
                </a:solidFill>
                <a:latin typeface="Arial" panose="020B0604020202020204" pitchFamily="34" charset="0"/>
                <a:cs typeface="Arial" panose="020B0604020202020204" pitchFamily="34" charset="0"/>
              </a:rPr>
              <a:t>All other policy issues, resolutions, etc. that would not require legal changes at the state or local level should be addressed via the process for </a:t>
            </a:r>
            <a:r>
              <a:rPr lang="en-US" sz="1600" b="1" dirty="0">
                <a:solidFill>
                  <a:schemeClr val="bg2">
                    <a:lumMod val="25000"/>
                  </a:schemeClr>
                </a:solidFill>
                <a:latin typeface="Arial" panose="020B0604020202020204" pitchFamily="34" charset="0"/>
                <a:cs typeface="Arial" panose="020B0604020202020204" pitchFamily="34" charset="0"/>
              </a:rPr>
              <a:t>CSTE Briefs.</a:t>
            </a:r>
          </a:p>
          <a:p>
            <a:pPr marL="342900" indent="-342900">
              <a:buFont typeface="+mj-lt"/>
              <a:buAutoNum type="arabicPeriod"/>
            </a:pPr>
            <a:r>
              <a:rPr lang="en-US" sz="1600" u="sng" dirty="0">
                <a:solidFill>
                  <a:schemeClr val="bg2">
                    <a:lumMod val="25000"/>
                  </a:schemeClr>
                </a:solidFill>
                <a:latin typeface="Arial" panose="020B0604020202020204" pitchFamily="34" charset="0"/>
                <a:cs typeface="Arial" panose="020B0604020202020204" pitchFamily="34" charset="0"/>
              </a:rPr>
              <a:t>Standardized Surveillance for Diseases or Conditions:</a:t>
            </a:r>
          </a:p>
          <a:p>
            <a:pPr lvl="1"/>
            <a:r>
              <a:rPr lang="en-US" sz="1600" dirty="0">
                <a:solidFill>
                  <a:schemeClr val="bg2">
                    <a:lumMod val="25000"/>
                  </a:schemeClr>
                </a:solidFill>
                <a:latin typeface="Arial" panose="020B0604020202020204" pitchFamily="34" charset="0"/>
                <a:cs typeface="Arial" panose="020B0604020202020204" pitchFamily="34" charset="0"/>
              </a:rPr>
              <a:t>Intended to standardize </a:t>
            </a:r>
            <a:r>
              <a:rPr lang="en-US" sz="1600" b="1" dirty="0">
                <a:solidFill>
                  <a:schemeClr val="bg2">
                    <a:lumMod val="25000"/>
                  </a:schemeClr>
                </a:solidFill>
                <a:latin typeface="Arial" panose="020B0604020202020204" pitchFamily="34" charset="0"/>
                <a:cs typeface="Arial" panose="020B0604020202020204" pitchFamily="34" charset="0"/>
              </a:rPr>
              <a:t>case definitions </a:t>
            </a:r>
            <a:r>
              <a:rPr lang="en-US" sz="1600" dirty="0">
                <a:solidFill>
                  <a:schemeClr val="bg2">
                    <a:lumMod val="25000"/>
                  </a:schemeClr>
                </a:solidFill>
                <a:latin typeface="Arial" panose="020B0604020202020204" pitchFamily="34" charset="0"/>
                <a:cs typeface="Arial" panose="020B0604020202020204" pitchFamily="34" charset="0"/>
              </a:rPr>
              <a:t>for diseases or conditions of importance that state and local health departments can adopt for daily surveillance activities. </a:t>
            </a:r>
          </a:p>
          <a:p>
            <a:pPr lvl="1"/>
            <a:r>
              <a:rPr lang="en-US" sz="1600" dirty="0">
                <a:solidFill>
                  <a:schemeClr val="bg2">
                    <a:lumMod val="25000"/>
                  </a:schemeClr>
                </a:solidFill>
                <a:latin typeface="Arial" panose="020B0604020202020204" pitchFamily="34" charset="0"/>
                <a:cs typeface="Arial" panose="020B0604020202020204" pitchFamily="34" charset="0"/>
              </a:rPr>
              <a:t>Can be solely for standardization or can also include a recommendation to add to the Nationally Notifiable Conditions (NNC) list.</a:t>
            </a:r>
          </a:p>
          <a:p>
            <a:pPr marL="0" indent="0">
              <a:buNone/>
            </a:pPr>
            <a:endParaRPr lang="en-US" b="1" dirty="0">
              <a:solidFill>
                <a:schemeClr val="tx2">
                  <a:lumMod val="75000"/>
                </a:schemeClr>
              </a:solidFill>
            </a:endParaRPr>
          </a:p>
          <a:p>
            <a:pPr marL="0" indent="0">
              <a:buNone/>
            </a:pPr>
            <a:endParaRPr lang="en-US" b="1" dirty="0">
              <a:solidFill>
                <a:schemeClr val="tx2">
                  <a:lumMod val="75000"/>
                </a:schemeClr>
              </a:solidFill>
            </a:endParaRPr>
          </a:p>
          <a:p>
            <a:pPr marL="0" indent="0">
              <a:buNone/>
            </a:pPr>
            <a:endParaRPr lang="en-US" b="1" dirty="0">
              <a:solidFill>
                <a:schemeClr val="tx2">
                  <a:lumMod val="75000"/>
                </a:schemeClr>
              </a:solidFill>
            </a:endParaRPr>
          </a:p>
        </p:txBody>
      </p:sp>
    </p:spTree>
    <p:extLst>
      <p:ext uri="{BB962C8B-B14F-4D97-AF65-F5344CB8AC3E}">
        <p14:creationId xmlns:p14="http://schemas.microsoft.com/office/powerpoint/2010/main" val="2938798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6E749-16B1-4B03-B4D7-42ABA31CCEC2}"/>
              </a:ext>
            </a:extLst>
          </p:cNvPr>
          <p:cNvSpPr>
            <a:spLocks noGrp="1"/>
          </p:cNvSpPr>
          <p:nvPr>
            <p:ph idx="1"/>
          </p:nvPr>
        </p:nvSpPr>
        <p:spPr>
          <a:xfrm>
            <a:off x="1767659" y="1547310"/>
            <a:ext cx="8643488" cy="4696174"/>
          </a:xfrm>
        </p:spPr>
        <p:txBody>
          <a:bodyPr>
            <a:normAutofit/>
          </a:bodyPr>
          <a:lstStyle/>
          <a:p>
            <a:pPr marL="0" indent="0">
              <a:buNone/>
            </a:pPr>
            <a:r>
              <a:rPr lang="en-US" sz="2200" b="1" dirty="0">
                <a:solidFill>
                  <a:schemeClr val="bg2">
                    <a:lumMod val="25000"/>
                  </a:schemeClr>
                </a:solidFill>
              </a:rPr>
              <a:t>Development and Vetting</a:t>
            </a:r>
          </a:p>
          <a:p>
            <a:r>
              <a:rPr lang="en-US" sz="2200" dirty="0">
                <a:solidFill>
                  <a:schemeClr val="bg2">
                    <a:lumMod val="25000"/>
                  </a:schemeClr>
                </a:solidFill>
              </a:rPr>
              <a:t>Developed in Subcommittee, Steering Committee, or smaller group of SMEs</a:t>
            </a:r>
          </a:p>
          <a:p>
            <a:r>
              <a:rPr lang="en-US" sz="2200" dirty="0">
                <a:solidFill>
                  <a:schemeClr val="bg2">
                    <a:lumMod val="25000"/>
                  </a:schemeClr>
                </a:solidFill>
              </a:rPr>
              <a:t>Authors must be CSTE members</a:t>
            </a:r>
          </a:p>
          <a:p>
            <a:pPr lvl="1">
              <a:buFont typeface="Courier New" panose="02070309020205020404" pitchFamily="49" charset="0"/>
              <a:buChar char="o"/>
            </a:pPr>
            <a:r>
              <a:rPr lang="en-US" sz="1800" dirty="0">
                <a:solidFill>
                  <a:schemeClr val="bg2">
                    <a:lumMod val="25000"/>
                  </a:schemeClr>
                </a:solidFill>
              </a:rPr>
              <a:t>Submitting and Presenting Author(s) must be Active Members</a:t>
            </a:r>
          </a:p>
          <a:p>
            <a:pPr lvl="1">
              <a:buFont typeface="Courier New" panose="02070309020205020404" pitchFamily="49" charset="0"/>
              <a:buChar char="o"/>
            </a:pPr>
            <a:r>
              <a:rPr lang="en-US" sz="1800" dirty="0">
                <a:solidFill>
                  <a:schemeClr val="bg2">
                    <a:lumMod val="25000"/>
                  </a:schemeClr>
                </a:solidFill>
              </a:rPr>
              <a:t>Co-authors may be Associate Members</a:t>
            </a:r>
          </a:p>
          <a:p>
            <a:r>
              <a:rPr lang="en-US" sz="2200" dirty="0">
                <a:solidFill>
                  <a:schemeClr val="bg2">
                    <a:lumMod val="25000"/>
                  </a:schemeClr>
                </a:solidFill>
              </a:rPr>
              <a:t>Must adhere to correct and current template</a:t>
            </a:r>
          </a:p>
          <a:p>
            <a:r>
              <a:rPr lang="en-US" sz="2200" dirty="0">
                <a:solidFill>
                  <a:schemeClr val="bg2">
                    <a:lumMod val="25000"/>
                  </a:schemeClr>
                </a:solidFill>
              </a:rPr>
              <a:t>Must adhere to appropriate submission timeline</a:t>
            </a:r>
          </a:p>
          <a:p>
            <a:r>
              <a:rPr lang="en-US" sz="2200" dirty="0">
                <a:solidFill>
                  <a:schemeClr val="bg2">
                    <a:lumMod val="25000"/>
                  </a:schemeClr>
                </a:solidFill>
              </a:rPr>
              <a:t>Vetted within subcommittees, membership-wide webinars, Annual Conference roundtables and voting sessions</a:t>
            </a:r>
          </a:p>
          <a:p>
            <a:pPr lvl="1">
              <a:buFont typeface="Courier New" panose="02070309020205020404" pitchFamily="49" charset="0"/>
              <a:buChar char="o"/>
            </a:pPr>
            <a:r>
              <a:rPr lang="en-US" sz="1800" dirty="0">
                <a:solidFill>
                  <a:schemeClr val="bg2">
                    <a:lumMod val="25000"/>
                  </a:schemeClr>
                </a:solidFill>
              </a:rPr>
              <a:t>Additional vetting with APHL partners; involvement with CDC NNDSS Team</a:t>
            </a:r>
          </a:p>
          <a:p>
            <a:r>
              <a:rPr lang="en-US" sz="2200" dirty="0">
                <a:solidFill>
                  <a:schemeClr val="bg2">
                    <a:lumMod val="25000"/>
                  </a:schemeClr>
                </a:solidFill>
              </a:rPr>
              <a:t>Final voting for position statements at the Annual Business Meeting</a:t>
            </a:r>
          </a:p>
        </p:txBody>
      </p:sp>
      <p:pic>
        <p:nvPicPr>
          <p:cNvPr id="4" name="Picture 3">
            <a:extLst>
              <a:ext uri="{FF2B5EF4-FFF2-40B4-BE49-F238E27FC236}">
                <a16:creationId xmlns:a16="http://schemas.microsoft.com/office/drawing/2014/main" id="{65BC21FC-0BB6-4FC8-BC57-7BB9C039E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918532" cy="1319200"/>
          </a:xfrm>
          <a:prstGeom prst="rect">
            <a:avLst/>
          </a:prstGeom>
        </p:spPr>
      </p:pic>
    </p:spTree>
    <p:extLst>
      <p:ext uri="{BB962C8B-B14F-4D97-AF65-F5344CB8AC3E}">
        <p14:creationId xmlns:p14="http://schemas.microsoft.com/office/powerpoint/2010/main" val="3996128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39C3-2EFD-44EC-BDE5-E1AB067ACBFD}"/>
              </a:ext>
            </a:extLst>
          </p:cNvPr>
          <p:cNvSpPr>
            <a:spLocks noGrp="1"/>
          </p:cNvSpPr>
          <p:nvPr>
            <p:ph type="title"/>
          </p:nvPr>
        </p:nvSpPr>
        <p:spPr/>
        <p:txBody>
          <a:bodyPr lIns="91440" tIns="45720" rIns="91440" bIns="45720" anchor="ctr">
            <a:normAutofit fontScale="90000"/>
          </a:bodyPr>
          <a:lstStyle/>
          <a:p>
            <a:r>
              <a:rPr lang="en-US" dirty="0">
                <a:latin typeface="Arial"/>
                <a:cs typeface="Arial"/>
              </a:rPr>
              <a:t>2022 Position Statement Process Timeline</a:t>
            </a:r>
          </a:p>
        </p:txBody>
      </p:sp>
      <p:sp>
        <p:nvSpPr>
          <p:cNvPr id="3" name="Content Placeholder 2">
            <a:extLst>
              <a:ext uri="{FF2B5EF4-FFF2-40B4-BE49-F238E27FC236}">
                <a16:creationId xmlns:a16="http://schemas.microsoft.com/office/drawing/2014/main" id="{BB0FBC35-83EA-4B44-8FF3-821F04F011FB}"/>
              </a:ext>
            </a:extLst>
          </p:cNvPr>
          <p:cNvSpPr>
            <a:spLocks noGrp="1"/>
          </p:cNvSpPr>
          <p:nvPr>
            <p:ph idx="1"/>
          </p:nvPr>
        </p:nvSpPr>
        <p:spPr>
          <a:xfrm>
            <a:off x="1707823" y="1596326"/>
            <a:ext cx="8776355" cy="4525956"/>
          </a:xfrm>
        </p:spPr>
        <p:txBody>
          <a:bodyPr vert="horz" lIns="91440" tIns="45720" rIns="91440" bIns="45720" rtlCol="0" anchor="t">
            <a:normAutofit/>
          </a:bodyPr>
          <a:lstStyle/>
          <a:p>
            <a:r>
              <a:rPr lang="en-US" b="1" u="sng" dirty="0">
                <a:solidFill>
                  <a:schemeClr val="bg2">
                    <a:lumMod val="25000"/>
                  </a:schemeClr>
                </a:solidFill>
                <a:latin typeface="Arial"/>
                <a:cs typeface="Arial"/>
              </a:rPr>
              <a:t>December 2021:</a:t>
            </a:r>
            <a:r>
              <a:rPr lang="en-US" b="1" dirty="0">
                <a:solidFill>
                  <a:schemeClr val="bg2">
                    <a:lumMod val="25000"/>
                  </a:schemeClr>
                </a:solidFill>
                <a:latin typeface="Arial"/>
                <a:cs typeface="Arial"/>
              </a:rPr>
              <a:t> </a:t>
            </a:r>
            <a:r>
              <a:rPr lang="en-US" dirty="0">
                <a:solidFill>
                  <a:schemeClr val="bg2">
                    <a:lumMod val="25000"/>
                  </a:schemeClr>
                </a:solidFill>
                <a:latin typeface="Arial"/>
                <a:cs typeface="Arial"/>
              </a:rPr>
              <a:t>Templates posted and available for request</a:t>
            </a:r>
          </a:p>
          <a:p>
            <a:r>
              <a:rPr lang="en-US" b="1" u="sng" dirty="0">
                <a:solidFill>
                  <a:schemeClr val="bg2">
                    <a:lumMod val="25000"/>
                  </a:schemeClr>
                </a:solidFill>
                <a:latin typeface="Arial"/>
                <a:cs typeface="Arial"/>
              </a:rPr>
              <a:t>March 24, 2022:</a:t>
            </a:r>
            <a:r>
              <a:rPr lang="en-US" dirty="0">
                <a:solidFill>
                  <a:schemeClr val="bg2">
                    <a:lumMod val="25000"/>
                  </a:schemeClr>
                </a:solidFill>
                <a:latin typeface="Arial"/>
                <a:cs typeface="Arial"/>
              </a:rPr>
              <a:t> Ordinary process submissions DUE</a:t>
            </a:r>
          </a:p>
          <a:p>
            <a:r>
              <a:rPr lang="en-US" b="1" u="sng" dirty="0">
                <a:solidFill>
                  <a:schemeClr val="bg2">
                    <a:lumMod val="25000"/>
                  </a:schemeClr>
                </a:solidFill>
                <a:latin typeface="Arial"/>
                <a:cs typeface="Arial"/>
              </a:rPr>
              <a:t>May 12, 2022:</a:t>
            </a:r>
            <a:r>
              <a:rPr lang="en-US" b="1" dirty="0">
                <a:solidFill>
                  <a:schemeClr val="bg2">
                    <a:lumMod val="25000"/>
                  </a:schemeClr>
                </a:solidFill>
                <a:latin typeface="Arial"/>
                <a:cs typeface="Arial"/>
              </a:rPr>
              <a:t> </a:t>
            </a:r>
            <a:r>
              <a:rPr lang="en-US" dirty="0">
                <a:solidFill>
                  <a:schemeClr val="bg2">
                    <a:lumMod val="25000"/>
                  </a:schemeClr>
                </a:solidFill>
                <a:latin typeface="Arial"/>
                <a:cs typeface="Arial"/>
              </a:rPr>
              <a:t>Submissions posted online for member consideration</a:t>
            </a:r>
          </a:p>
          <a:p>
            <a:r>
              <a:rPr lang="en-US" b="1" u="sng" dirty="0">
                <a:solidFill>
                  <a:schemeClr val="bg2">
                    <a:lumMod val="25000"/>
                  </a:schemeClr>
                </a:solidFill>
                <a:latin typeface="Arial"/>
                <a:cs typeface="Arial"/>
              </a:rPr>
              <a:t>May – June 2022:</a:t>
            </a:r>
            <a:r>
              <a:rPr lang="en-US" dirty="0">
                <a:solidFill>
                  <a:schemeClr val="bg2">
                    <a:lumMod val="25000"/>
                  </a:schemeClr>
                </a:solidFill>
                <a:latin typeface="Arial"/>
                <a:cs typeface="Arial"/>
              </a:rPr>
              <a:t> Position Statement Discussion Webinar Series</a:t>
            </a:r>
          </a:p>
          <a:p>
            <a:r>
              <a:rPr lang="en-US" b="1" u="sng" dirty="0">
                <a:solidFill>
                  <a:schemeClr val="bg2">
                    <a:lumMod val="25000"/>
                  </a:schemeClr>
                </a:solidFill>
                <a:latin typeface="Arial"/>
                <a:cs typeface="Arial"/>
              </a:rPr>
              <a:t>June 20 – June 22, 2022:</a:t>
            </a:r>
            <a:r>
              <a:rPr lang="en-US" dirty="0">
                <a:solidFill>
                  <a:schemeClr val="bg2">
                    <a:lumMod val="25000"/>
                  </a:schemeClr>
                </a:solidFill>
                <a:latin typeface="Arial"/>
                <a:cs typeface="Arial"/>
              </a:rPr>
              <a:t> Position Statement Roundtables and Voting Sessions </a:t>
            </a:r>
            <a:endParaRPr lang="en-US" dirty="0">
              <a:solidFill>
                <a:schemeClr val="bg2">
                  <a:lumMod val="25000"/>
                </a:schemeClr>
              </a:solidFill>
            </a:endParaRPr>
          </a:p>
          <a:p>
            <a:r>
              <a:rPr lang="en-US" b="1" u="sng" dirty="0">
                <a:solidFill>
                  <a:schemeClr val="bg2">
                    <a:lumMod val="25000"/>
                  </a:schemeClr>
                </a:solidFill>
                <a:latin typeface="Arial"/>
                <a:cs typeface="Arial"/>
              </a:rPr>
              <a:t>June 23, 2022:</a:t>
            </a:r>
            <a:r>
              <a:rPr lang="en-US" dirty="0">
                <a:solidFill>
                  <a:schemeClr val="bg2">
                    <a:lumMod val="25000"/>
                  </a:schemeClr>
                </a:solidFill>
                <a:latin typeface="Arial"/>
                <a:cs typeface="Arial"/>
              </a:rPr>
              <a:t> Annual Business Meeting</a:t>
            </a:r>
          </a:p>
        </p:txBody>
      </p:sp>
      <p:sp>
        <p:nvSpPr>
          <p:cNvPr id="4" name="Rectangle 3">
            <a:extLst>
              <a:ext uri="{FF2B5EF4-FFF2-40B4-BE49-F238E27FC236}">
                <a16:creationId xmlns:a16="http://schemas.microsoft.com/office/drawing/2014/main" id="{D566636A-7F40-480A-B60E-EC42C7552139}"/>
              </a:ext>
            </a:extLst>
          </p:cNvPr>
          <p:cNvSpPr/>
          <p:nvPr/>
        </p:nvSpPr>
        <p:spPr>
          <a:xfrm>
            <a:off x="1958109" y="2068945"/>
            <a:ext cx="7305964" cy="41563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dirty="0">
              <a:solidFill>
                <a:prstClr val="white"/>
              </a:solidFill>
              <a:latin typeface="Calibri" panose="020F0502020204030204"/>
            </a:endParaRPr>
          </a:p>
        </p:txBody>
      </p:sp>
    </p:spTree>
    <p:extLst>
      <p:ext uri="{BB962C8B-B14F-4D97-AF65-F5344CB8AC3E}">
        <p14:creationId xmlns:p14="http://schemas.microsoft.com/office/powerpoint/2010/main" val="85633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41F59-7412-43A8-99E5-4827B2951FDB}"/>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5063F0F-4B36-4F30-AB2C-DFEAC208AE14}"/>
              </a:ext>
            </a:extLst>
          </p:cNvPr>
          <p:cNvSpPr>
            <a:spLocks noGrp="1"/>
          </p:cNvSpPr>
          <p:nvPr>
            <p:ph idx="1"/>
          </p:nvPr>
        </p:nvSpPr>
        <p:spPr/>
        <p:txBody>
          <a:bodyPr>
            <a:normAutofit/>
          </a:bodyPr>
          <a:lstStyle/>
          <a:p>
            <a:r>
              <a:rPr lang="en-US" sz="3200" dirty="0"/>
              <a:t>Determine meeting frequency with this larger group </a:t>
            </a:r>
          </a:p>
          <a:p>
            <a:r>
              <a:rPr lang="en-US" sz="3200" dirty="0"/>
              <a:t>Those interested in helping write pieces of the new position statement should reach out to Puja Shah </a:t>
            </a:r>
          </a:p>
          <a:p>
            <a:pPr lvl="1"/>
            <a:r>
              <a:rPr lang="en-US" sz="2800" dirty="0"/>
              <a:t>Will work to decide what needs to be updated in coming weeks to divide and conquer the new position statement</a:t>
            </a:r>
          </a:p>
        </p:txBody>
      </p:sp>
    </p:spTree>
    <p:extLst>
      <p:ext uri="{BB962C8B-B14F-4D97-AF65-F5344CB8AC3E}">
        <p14:creationId xmlns:p14="http://schemas.microsoft.com/office/powerpoint/2010/main" val="3299337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TotalTime>
  <Words>1073</Words>
  <Application>Microsoft Office PowerPoint</Application>
  <PresentationFormat>Widescreen</PresentationFormat>
  <Paragraphs>103</Paragraphs>
  <Slides>15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vt:lpstr>
      <vt:lpstr>Calibri</vt:lpstr>
      <vt:lpstr>Calibri Light</vt:lpstr>
      <vt:lpstr>Courier New</vt:lpstr>
      <vt:lpstr>Office Theme</vt:lpstr>
      <vt:lpstr>PowerPoint Presentation</vt:lpstr>
      <vt:lpstr>Existing Position Statement</vt:lpstr>
      <vt:lpstr>Carbapenemase-Producing CRE </vt:lpstr>
      <vt:lpstr>Carbapenemase-Producing CRE</vt:lpstr>
      <vt:lpstr>Carbapenemase-Producing CRE</vt:lpstr>
      <vt:lpstr>Proposed Changes</vt:lpstr>
      <vt:lpstr>Laboratory Criteria</vt:lpstr>
      <vt:lpstr>Case Classification</vt:lpstr>
      <vt:lpstr>Criteria to Distinguish a New Case</vt:lpstr>
      <vt:lpstr>Any Additional Elements?</vt:lpstr>
      <vt:lpstr>Process</vt:lpstr>
      <vt:lpstr>Position Statements</vt:lpstr>
      <vt:lpstr>PowerPoint Presentation</vt:lpstr>
      <vt:lpstr>2022 Position Statement Process Timeline</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Summary</dc:title>
  <dc:creator>Westbrook, Adrianna (CDC/DDID/NCEZID/DHQP)</dc:creator>
  <cp:lastModifiedBy>Gerth, Joseph M. (DPH)</cp:lastModifiedBy>
  <cp:revision>33</cp:revision>
  <dcterms:created xsi:type="dcterms:W3CDTF">2021-07-26T17:47:15Z</dcterms:created>
  <dcterms:modified xsi:type="dcterms:W3CDTF">2021-09-01T14:04:59Z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2021-07-26T21:21:52Z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fff148ef-0be4-459f-b785-fc97b9c883da</vt:lpwstr>
  </property>
  <property fmtid="{D5CDD505-2E9C-101B-9397-08002B2CF9AE}" pid="8" name="MSIP_Label_8af03ff0-41c5-4c41-b55e-fabb8fae94be_ContentBits">
    <vt:lpwstr>0</vt:lpwstr>
  </property>
</Properties>
</file>