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17" r:id="rId2"/>
    <p:sldId id="353" r:id="rId3"/>
    <p:sldId id="350" r:id="rId4"/>
    <p:sldId id="354" r:id="rId5"/>
    <p:sldId id="361" r:id="rId6"/>
    <p:sldId id="359" r:id="rId7"/>
    <p:sldId id="360" r:id="rId8"/>
    <p:sldId id="362" r:id="rId9"/>
    <p:sldId id="351" r:id="rId10"/>
    <p:sldId id="357" r:id="rId11"/>
    <p:sldId id="347" r:id="rId12"/>
    <p:sldId id="348" r:id="rId13"/>
    <p:sldId id="346" r:id="rId14"/>
    <p:sldId id="356" r:id="rId15"/>
    <p:sldId id="318" r:id="rId16"/>
    <p:sldId id="307" r:id="rId17"/>
    <p:sldId id="34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1" d="100"/>
          <a:sy n="101" d="100"/>
        </p:scale>
        <p:origin x="494"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7BD785-56F5-485C-AFA0-D3BEA5BADFE3}" type="datetimeFigureOut">
              <a:rPr lang="en-US" smtClean="0"/>
              <a:t>1/6/2022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9E7723-EF35-4C05-A68C-8A7B017F864B}" type="slidenum">
              <a:rPr lang="en-US" smtClean="0"/>
              <a:t>‹#›</a:t>
            </a:fld>
            <a:endParaRPr lang="en-US"/>
          </a:p>
        </p:txBody>
      </p:sp>
    </p:spTree>
    <p:extLst>
      <p:ext uri="{BB962C8B-B14F-4D97-AF65-F5344CB8AC3E}">
        <p14:creationId xmlns:p14="http://schemas.microsoft.com/office/powerpoint/2010/main" val="299550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Criteria to determine how a case should be classified:</a:t>
            </a:r>
          </a:p>
          <a:p>
            <a:endParaRPr lang="en-US" dirty="0"/>
          </a:p>
        </p:txBody>
      </p:sp>
      <p:sp>
        <p:nvSpPr>
          <p:cNvPr id="4" name="Slide Number Placeholder 3"/>
          <p:cNvSpPr>
            <a:spLocks noGrp="1"/>
          </p:cNvSpPr>
          <p:nvPr>
            <p:ph type="sldNum" sz="quarter" idx="5"/>
          </p:nvPr>
        </p:nvSpPr>
        <p:spPr/>
        <p:txBody>
          <a:bodyPr/>
          <a:lstStyle/>
          <a:p>
            <a:fld id="{6E17316B-543C-4111-B2A9-9D3AFD4C3737}" type="slidenum">
              <a:rPr lang="en-US" smtClean="0"/>
              <a:t>11</a:t>
            </a:fld>
            <a:endParaRPr lang="en-US" dirty="0"/>
          </a:p>
        </p:txBody>
      </p:sp>
    </p:spTree>
    <p:extLst>
      <p:ext uri="{BB962C8B-B14F-4D97-AF65-F5344CB8AC3E}">
        <p14:creationId xmlns:p14="http://schemas.microsoft.com/office/powerpoint/2010/main" val="2499405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Criteria to determine how a case should be classified:</a:t>
            </a:r>
          </a:p>
          <a:p>
            <a:endParaRPr lang="en-US" dirty="0"/>
          </a:p>
        </p:txBody>
      </p:sp>
      <p:sp>
        <p:nvSpPr>
          <p:cNvPr id="4" name="Slide Number Placeholder 3"/>
          <p:cNvSpPr>
            <a:spLocks noGrp="1"/>
          </p:cNvSpPr>
          <p:nvPr>
            <p:ph type="sldNum" sz="quarter" idx="5"/>
          </p:nvPr>
        </p:nvSpPr>
        <p:spPr/>
        <p:txBody>
          <a:bodyPr/>
          <a:lstStyle/>
          <a:p>
            <a:fld id="{6E17316B-543C-4111-B2A9-9D3AFD4C3737}" type="slidenum">
              <a:rPr lang="en-US" smtClean="0"/>
              <a:t>12</a:t>
            </a:fld>
            <a:endParaRPr lang="en-US" dirty="0"/>
          </a:p>
        </p:txBody>
      </p:sp>
    </p:spTree>
    <p:extLst>
      <p:ext uri="{BB962C8B-B14F-4D97-AF65-F5344CB8AC3E}">
        <p14:creationId xmlns:p14="http://schemas.microsoft.com/office/powerpoint/2010/main" val="3488327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of position statements remains similar, that they represent the documentation and analysis of policy and standardized surveillance issues that affect public health, that are of interest to CSTE members, and that could result in changes to state or local law, rule, or regulation. </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DFCC0355-7B3C-48FE-931F-ED1BE7EDA65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0541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ED6208EF-1C31-405D-8266-DF55D24361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9644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4F207-ED51-4C3F-B3B5-BF1C25E050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4DB6A3-C588-4E71-82D7-1E2DB78D69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6C179CF-8547-4AD0-9481-D0BD1F05CD52}"/>
              </a:ext>
            </a:extLst>
          </p:cNvPr>
          <p:cNvSpPr>
            <a:spLocks noGrp="1"/>
          </p:cNvSpPr>
          <p:nvPr>
            <p:ph type="dt" sz="half" idx="10"/>
          </p:nvPr>
        </p:nvSpPr>
        <p:spPr/>
        <p:txBody>
          <a:bodyPr/>
          <a:lstStyle/>
          <a:p>
            <a:fld id="{BA2F4B0D-5324-4FA0-89A8-054380955C02}" type="datetimeFigureOut">
              <a:rPr lang="en-US" smtClean="0"/>
              <a:t>1/6/2022</a:t>
            </a:fld>
            <a:endParaRPr lang="en-US"/>
          </a:p>
        </p:txBody>
      </p:sp>
      <p:sp>
        <p:nvSpPr>
          <p:cNvPr id="5" name="Footer Placeholder 4">
            <a:extLst>
              <a:ext uri="{FF2B5EF4-FFF2-40B4-BE49-F238E27FC236}">
                <a16:creationId xmlns:a16="http://schemas.microsoft.com/office/drawing/2014/main" id="{11E20681-81CC-4835-80A0-142F938614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472843-A96D-48BF-BE93-FB490DCD2850}"/>
              </a:ext>
            </a:extLst>
          </p:cNvPr>
          <p:cNvSpPr>
            <a:spLocks noGrp="1"/>
          </p:cNvSpPr>
          <p:nvPr>
            <p:ph type="sldNum" sz="quarter" idx="12"/>
          </p:nvPr>
        </p:nvSpPr>
        <p:spPr/>
        <p:txBody>
          <a:bodyPr/>
          <a:lstStyle/>
          <a:p>
            <a:fld id="{C5EF1335-4C85-44DD-BAF7-AF59BFD40F47}" type="slidenum">
              <a:rPr lang="en-US" smtClean="0"/>
              <a:t>‹#›</a:t>
            </a:fld>
            <a:endParaRPr lang="en-US"/>
          </a:p>
        </p:txBody>
      </p:sp>
    </p:spTree>
    <p:extLst>
      <p:ext uri="{BB962C8B-B14F-4D97-AF65-F5344CB8AC3E}">
        <p14:creationId xmlns:p14="http://schemas.microsoft.com/office/powerpoint/2010/main" val="3173437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10F77-DE36-4C82-9138-BC072CE813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D265F4-DBE7-47BE-B01B-06233BA12CF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3D7FC-755C-43B5-B068-F41635C4028D}"/>
              </a:ext>
            </a:extLst>
          </p:cNvPr>
          <p:cNvSpPr>
            <a:spLocks noGrp="1"/>
          </p:cNvSpPr>
          <p:nvPr>
            <p:ph type="dt" sz="half" idx="10"/>
          </p:nvPr>
        </p:nvSpPr>
        <p:spPr/>
        <p:txBody>
          <a:bodyPr/>
          <a:lstStyle/>
          <a:p>
            <a:fld id="{BA2F4B0D-5324-4FA0-89A8-054380955C02}" type="datetimeFigureOut">
              <a:rPr lang="en-US" smtClean="0"/>
              <a:t>1/6/2022</a:t>
            </a:fld>
            <a:endParaRPr lang="en-US"/>
          </a:p>
        </p:txBody>
      </p:sp>
      <p:sp>
        <p:nvSpPr>
          <p:cNvPr id="5" name="Footer Placeholder 4">
            <a:extLst>
              <a:ext uri="{FF2B5EF4-FFF2-40B4-BE49-F238E27FC236}">
                <a16:creationId xmlns:a16="http://schemas.microsoft.com/office/drawing/2014/main" id="{2EB12481-9D6F-4058-B200-74486F0175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1E0E78-7636-46FA-AD6E-9259F9B58905}"/>
              </a:ext>
            </a:extLst>
          </p:cNvPr>
          <p:cNvSpPr>
            <a:spLocks noGrp="1"/>
          </p:cNvSpPr>
          <p:nvPr>
            <p:ph type="sldNum" sz="quarter" idx="12"/>
          </p:nvPr>
        </p:nvSpPr>
        <p:spPr/>
        <p:txBody>
          <a:bodyPr/>
          <a:lstStyle/>
          <a:p>
            <a:fld id="{C5EF1335-4C85-44DD-BAF7-AF59BFD40F47}" type="slidenum">
              <a:rPr lang="en-US" smtClean="0"/>
              <a:t>‹#›</a:t>
            </a:fld>
            <a:endParaRPr lang="en-US"/>
          </a:p>
        </p:txBody>
      </p:sp>
    </p:spTree>
    <p:extLst>
      <p:ext uri="{BB962C8B-B14F-4D97-AF65-F5344CB8AC3E}">
        <p14:creationId xmlns:p14="http://schemas.microsoft.com/office/powerpoint/2010/main" val="1380809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72D5-00DD-4547-88D9-2884D7F6AEC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34C365E-B8D6-485B-A68F-6E11F825FF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21A992A-F4C5-4286-BC2F-2A6D67872AA9}"/>
              </a:ext>
            </a:extLst>
          </p:cNvPr>
          <p:cNvSpPr>
            <a:spLocks noGrp="1"/>
          </p:cNvSpPr>
          <p:nvPr>
            <p:ph type="dt" sz="half" idx="10"/>
          </p:nvPr>
        </p:nvSpPr>
        <p:spPr/>
        <p:txBody>
          <a:bodyPr/>
          <a:lstStyle/>
          <a:p>
            <a:fld id="{BA2F4B0D-5324-4FA0-89A8-054380955C02}" type="datetimeFigureOut">
              <a:rPr lang="en-US" smtClean="0"/>
              <a:t>1/6/2022</a:t>
            </a:fld>
            <a:endParaRPr lang="en-US"/>
          </a:p>
        </p:txBody>
      </p:sp>
      <p:sp>
        <p:nvSpPr>
          <p:cNvPr id="5" name="Footer Placeholder 4">
            <a:extLst>
              <a:ext uri="{FF2B5EF4-FFF2-40B4-BE49-F238E27FC236}">
                <a16:creationId xmlns:a16="http://schemas.microsoft.com/office/drawing/2014/main" id="{77EF8CD4-4189-49F6-8D97-AD4D40BFAB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E9E13B-C00C-4729-BFB5-A3F25EC6BD61}"/>
              </a:ext>
            </a:extLst>
          </p:cNvPr>
          <p:cNvSpPr>
            <a:spLocks noGrp="1"/>
          </p:cNvSpPr>
          <p:nvPr>
            <p:ph type="sldNum" sz="quarter" idx="12"/>
          </p:nvPr>
        </p:nvSpPr>
        <p:spPr/>
        <p:txBody>
          <a:bodyPr/>
          <a:lstStyle/>
          <a:p>
            <a:fld id="{C5EF1335-4C85-44DD-BAF7-AF59BFD40F47}" type="slidenum">
              <a:rPr lang="en-US" smtClean="0"/>
              <a:t>‹#›</a:t>
            </a:fld>
            <a:endParaRPr lang="en-US"/>
          </a:p>
        </p:txBody>
      </p:sp>
    </p:spTree>
    <p:extLst>
      <p:ext uri="{BB962C8B-B14F-4D97-AF65-F5344CB8AC3E}">
        <p14:creationId xmlns:p14="http://schemas.microsoft.com/office/powerpoint/2010/main" val="138869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E83A7-FA37-42A1-B3C4-BAE4815B3C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5A87C5-62D0-4FB5-93C6-C663CFDEB68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EC6701-8A34-452E-83A2-4385250B8F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0A7A396-AC17-4FC6-B900-AFFDBA36D7AF}"/>
              </a:ext>
            </a:extLst>
          </p:cNvPr>
          <p:cNvSpPr>
            <a:spLocks noGrp="1"/>
          </p:cNvSpPr>
          <p:nvPr>
            <p:ph type="dt" sz="half" idx="10"/>
          </p:nvPr>
        </p:nvSpPr>
        <p:spPr/>
        <p:txBody>
          <a:bodyPr/>
          <a:lstStyle/>
          <a:p>
            <a:fld id="{BA2F4B0D-5324-4FA0-89A8-054380955C02}" type="datetimeFigureOut">
              <a:rPr lang="en-US" smtClean="0"/>
              <a:t>1/6/2022</a:t>
            </a:fld>
            <a:endParaRPr lang="en-US"/>
          </a:p>
        </p:txBody>
      </p:sp>
      <p:sp>
        <p:nvSpPr>
          <p:cNvPr id="6" name="Footer Placeholder 5">
            <a:extLst>
              <a:ext uri="{FF2B5EF4-FFF2-40B4-BE49-F238E27FC236}">
                <a16:creationId xmlns:a16="http://schemas.microsoft.com/office/drawing/2014/main" id="{66CE371D-ACD3-468A-9F61-C1DC861607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F2EE8F-F3A4-4E79-A04D-8C5D36BE11C7}"/>
              </a:ext>
            </a:extLst>
          </p:cNvPr>
          <p:cNvSpPr>
            <a:spLocks noGrp="1"/>
          </p:cNvSpPr>
          <p:nvPr>
            <p:ph type="sldNum" sz="quarter" idx="12"/>
          </p:nvPr>
        </p:nvSpPr>
        <p:spPr/>
        <p:txBody>
          <a:bodyPr/>
          <a:lstStyle/>
          <a:p>
            <a:fld id="{C5EF1335-4C85-44DD-BAF7-AF59BFD40F47}" type="slidenum">
              <a:rPr lang="en-US" smtClean="0"/>
              <a:t>‹#›</a:t>
            </a:fld>
            <a:endParaRPr lang="en-US"/>
          </a:p>
        </p:txBody>
      </p:sp>
    </p:spTree>
    <p:extLst>
      <p:ext uri="{BB962C8B-B14F-4D97-AF65-F5344CB8AC3E}">
        <p14:creationId xmlns:p14="http://schemas.microsoft.com/office/powerpoint/2010/main" val="1726212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96254-17B8-4E57-AC33-33AB86EF674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E05E71-5788-4CB5-A09B-576CEAFDEB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156A06-647F-4B26-A20C-14A9341987D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5A5A3C-600B-4015-8096-CD9F0C5B0E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12743E-6974-469E-B404-9A22E36ED67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810C99B-0B66-4E8F-A5EC-66D47ED031DD}"/>
              </a:ext>
            </a:extLst>
          </p:cNvPr>
          <p:cNvSpPr>
            <a:spLocks noGrp="1"/>
          </p:cNvSpPr>
          <p:nvPr>
            <p:ph type="dt" sz="half" idx="10"/>
          </p:nvPr>
        </p:nvSpPr>
        <p:spPr/>
        <p:txBody>
          <a:bodyPr/>
          <a:lstStyle/>
          <a:p>
            <a:fld id="{BA2F4B0D-5324-4FA0-89A8-054380955C02}" type="datetimeFigureOut">
              <a:rPr lang="en-US" smtClean="0"/>
              <a:t>1/6/2022</a:t>
            </a:fld>
            <a:endParaRPr lang="en-US"/>
          </a:p>
        </p:txBody>
      </p:sp>
      <p:sp>
        <p:nvSpPr>
          <p:cNvPr id="8" name="Footer Placeholder 7">
            <a:extLst>
              <a:ext uri="{FF2B5EF4-FFF2-40B4-BE49-F238E27FC236}">
                <a16:creationId xmlns:a16="http://schemas.microsoft.com/office/drawing/2014/main" id="{AA73849F-CF76-4C83-8C8B-A3E8EA03261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773970B-98B4-4B42-9FEC-0939E3AFC852}"/>
              </a:ext>
            </a:extLst>
          </p:cNvPr>
          <p:cNvSpPr>
            <a:spLocks noGrp="1"/>
          </p:cNvSpPr>
          <p:nvPr>
            <p:ph type="sldNum" sz="quarter" idx="12"/>
          </p:nvPr>
        </p:nvSpPr>
        <p:spPr/>
        <p:txBody>
          <a:bodyPr/>
          <a:lstStyle/>
          <a:p>
            <a:fld id="{C5EF1335-4C85-44DD-BAF7-AF59BFD40F47}" type="slidenum">
              <a:rPr lang="en-US" smtClean="0"/>
              <a:t>‹#›</a:t>
            </a:fld>
            <a:endParaRPr lang="en-US"/>
          </a:p>
        </p:txBody>
      </p:sp>
    </p:spTree>
    <p:extLst>
      <p:ext uri="{BB962C8B-B14F-4D97-AF65-F5344CB8AC3E}">
        <p14:creationId xmlns:p14="http://schemas.microsoft.com/office/powerpoint/2010/main" val="3030605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DF2C6-E442-4B71-B37D-2050FC0ADF8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874000-2907-4862-B124-D2C3F43BE8E5}"/>
              </a:ext>
            </a:extLst>
          </p:cNvPr>
          <p:cNvSpPr>
            <a:spLocks noGrp="1"/>
          </p:cNvSpPr>
          <p:nvPr>
            <p:ph type="dt" sz="half" idx="10"/>
          </p:nvPr>
        </p:nvSpPr>
        <p:spPr/>
        <p:txBody>
          <a:bodyPr/>
          <a:lstStyle/>
          <a:p>
            <a:fld id="{BA2F4B0D-5324-4FA0-89A8-054380955C02}" type="datetimeFigureOut">
              <a:rPr lang="en-US" smtClean="0"/>
              <a:t>1/6/2022</a:t>
            </a:fld>
            <a:endParaRPr lang="en-US"/>
          </a:p>
        </p:txBody>
      </p:sp>
      <p:sp>
        <p:nvSpPr>
          <p:cNvPr id="4" name="Footer Placeholder 3">
            <a:extLst>
              <a:ext uri="{FF2B5EF4-FFF2-40B4-BE49-F238E27FC236}">
                <a16:creationId xmlns:a16="http://schemas.microsoft.com/office/drawing/2014/main" id="{34732DE6-7106-480A-8FAF-1DDF0173BEA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734736F-03E3-4F3F-AAE2-584922550091}"/>
              </a:ext>
            </a:extLst>
          </p:cNvPr>
          <p:cNvSpPr>
            <a:spLocks noGrp="1"/>
          </p:cNvSpPr>
          <p:nvPr>
            <p:ph type="sldNum" sz="quarter" idx="12"/>
          </p:nvPr>
        </p:nvSpPr>
        <p:spPr/>
        <p:txBody>
          <a:bodyPr/>
          <a:lstStyle/>
          <a:p>
            <a:fld id="{C5EF1335-4C85-44DD-BAF7-AF59BFD40F47}" type="slidenum">
              <a:rPr lang="en-US" smtClean="0"/>
              <a:t>‹#›</a:t>
            </a:fld>
            <a:endParaRPr lang="en-US"/>
          </a:p>
        </p:txBody>
      </p:sp>
    </p:spTree>
    <p:extLst>
      <p:ext uri="{BB962C8B-B14F-4D97-AF65-F5344CB8AC3E}">
        <p14:creationId xmlns:p14="http://schemas.microsoft.com/office/powerpoint/2010/main" val="3651675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1A2594-0CBC-4DDD-9EF1-8952F7612208}"/>
              </a:ext>
            </a:extLst>
          </p:cNvPr>
          <p:cNvSpPr>
            <a:spLocks noGrp="1"/>
          </p:cNvSpPr>
          <p:nvPr>
            <p:ph type="dt" sz="half" idx="10"/>
          </p:nvPr>
        </p:nvSpPr>
        <p:spPr/>
        <p:txBody>
          <a:bodyPr/>
          <a:lstStyle/>
          <a:p>
            <a:fld id="{BA2F4B0D-5324-4FA0-89A8-054380955C02}" type="datetimeFigureOut">
              <a:rPr lang="en-US" smtClean="0"/>
              <a:t>1/6/2022</a:t>
            </a:fld>
            <a:endParaRPr lang="en-US"/>
          </a:p>
        </p:txBody>
      </p:sp>
      <p:sp>
        <p:nvSpPr>
          <p:cNvPr id="3" name="Footer Placeholder 2">
            <a:extLst>
              <a:ext uri="{FF2B5EF4-FFF2-40B4-BE49-F238E27FC236}">
                <a16:creationId xmlns:a16="http://schemas.microsoft.com/office/drawing/2014/main" id="{39A4BCCF-C61B-413F-A6CA-29D17463DF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7D9D474-6295-4964-8E61-BA143172778B}"/>
              </a:ext>
            </a:extLst>
          </p:cNvPr>
          <p:cNvSpPr>
            <a:spLocks noGrp="1"/>
          </p:cNvSpPr>
          <p:nvPr>
            <p:ph type="sldNum" sz="quarter" idx="12"/>
          </p:nvPr>
        </p:nvSpPr>
        <p:spPr/>
        <p:txBody>
          <a:bodyPr/>
          <a:lstStyle/>
          <a:p>
            <a:fld id="{C5EF1335-4C85-44DD-BAF7-AF59BFD40F47}" type="slidenum">
              <a:rPr lang="en-US" smtClean="0"/>
              <a:t>‹#›</a:t>
            </a:fld>
            <a:endParaRPr lang="en-US"/>
          </a:p>
        </p:txBody>
      </p:sp>
    </p:spTree>
    <p:extLst>
      <p:ext uri="{BB962C8B-B14F-4D97-AF65-F5344CB8AC3E}">
        <p14:creationId xmlns:p14="http://schemas.microsoft.com/office/powerpoint/2010/main" val="1018712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B50BB-7CC2-4009-AA42-22E630C076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78F23F-5FFB-407A-A762-495717B8EF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1C02847-EF5D-45EB-A270-2C1EA33E62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06BABA-11C1-4019-AC76-6AF8FB66A686}"/>
              </a:ext>
            </a:extLst>
          </p:cNvPr>
          <p:cNvSpPr>
            <a:spLocks noGrp="1"/>
          </p:cNvSpPr>
          <p:nvPr>
            <p:ph type="dt" sz="half" idx="10"/>
          </p:nvPr>
        </p:nvSpPr>
        <p:spPr/>
        <p:txBody>
          <a:bodyPr/>
          <a:lstStyle/>
          <a:p>
            <a:fld id="{BA2F4B0D-5324-4FA0-89A8-054380955C02}" type="datetimeFigureOut">
              <a:rPr lang="en-US" smtClean="0"/>
              <a:t>1/6/2022</a:t>
            </a:fld>
            <a:endParaRPr lang="en-US"/>
          </a:p>
        </p:txBody>
      </p:sp>
      <p:sp>
        <p:nvSpPr>
          <p:cNvPr id="6" name="Footer Placeholder 5">
            <a:extLst>
              <a:ext uri="{FF2B5EF4-FFF2-40B4-BE49-F238E27FC236}">
                <a16:creationId xmlns:a16="http://schemas.microsoft.com/office/drawing/2014/main" id="{948BACCE-5078-410B-9B5B-D45A9AB5C2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9E3B26-0779-4753-B89B-93F9E65902AA}"/>
              </a:ext>
            </a:extLst>
          </p:cNvPr>
          <p:cNvSpPr>
            <a:spLocks noGrp="1"/>
          </p:cNvSpPr>
          <p:nvPr>
            <p:ph type="sldNum" sz="quarter" idx="12"/>
          </p:nvPr>
        </p:nvSpPr>
        <p:spPr/>
        <p:txBody>
          <a:bodyPr/>
          <a:lstStyle/>
          <a:p>
            <a:fld id="{C5EF1335-4C85-44DD-BAF7-AF59BFD40F47}" type="slidenum">
              <a:rPr lang="en-US" smtClean="0"/>
              <a:t>‹#›</a:t>
            </a:fld>
            <a:endParaRPr lang="en-US"/>
          </a:p>
        </p:txBody>
      </p:sp>
    </p:spTree>
    <p:extLst>
      <p:ext uri="{BB962C8B-B14F-4D97-AF65-F5344CB8AC3E}">
        <p14:creationId xmlns:p14="http://schemas.microsoft.com/office/powerpoint/2010/main" val="3430093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025E4-DC43-4CB4-A6A9-6A3E0B5A53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BE37C6F-024F-4571-AC94-29AD590531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E915CC7-1244-46B0-BDD8-7EF8241246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3EB468-392B-4604-87D1-3B66504EF886}"/>
              </a:ext>
            </a:extLst>
          </p:cNvPr>
          <p:cNvSpPr>
            <a:spLocks noGrp="1"/>
          </p:cNvSpPr>
          <p:nvPr>
            <p:ph type="dt" sz="half" idx="10"/>
          </p:nvPr>
        </p:nvSpPr>
        <p:spPr/>
        <p:txBody>
          <a:bodyPr/>
          <a:lstStyle/>
          <a:p>
            <a:fld id="{BA2F4B0D-5324-4FA0-89A8-054380955C02}" type="datetimeFigureOut">
              <a:rPr lang="en-US" smtClean="0"/>
              <a:t>1/6/2022</a:t>
            </a:fld>
            <a:endParaRPr lang="en-US"/>
          </a:p>
        </p:txBody>
      </p:sp>
      <p:sp>
        <p:nvSpPr>
          <p:cNvPr id="6" name="Footer Placeholder 5">
            <a:extLst>
              <a:ext uri="{FF2B5EF4-FFF2-40B4-BE49-F238E27FC236}">
                <a16:creationId xmlns:a16="http://schemas.microsoft.com/office/drawing/2014/main" id="{C641E2CD-3857-4E42-A20C-8AE287AD37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4EC80E-A9E5-47FF-A990-44049E03F8EE}"/>
              </a:ext>
            </a:extLst>
          </p:cNvPr>
          <p:cNvSpPr>
            <a:spLocks noGrp="1"/>
          </p:cNvSpPr>
          <p:nvPr>
            <p:ph type="sldNum" sz="quarter" idx="12"/>
          </p:nvPr>
        </p:nvSpPr>
        <p:spPr/>
        <p:txBody>
          <a:bodyPr/>
          <a:lstStyle/>
          <a:p>
            <a:fld id="{C5EF1335-4C85-44DD-BAF7-AF59BFD40F47}" type="slidenum">
              <a:rPr lang="en-US" smtClean="0"/>
              <a:t>‹#›</a:t>
            </a:fld>
            <a:endParaRPr lang="en-US"/>
          </a:p>
        </p:txBody>
      </p:sp>
    </p:spTree>
    <p:extLst>
      <p:ext uri="{BB962C8B-B14F-4D97-AF65-F5344CB8AC3E}">
        <p14:creationId xmlns:p14="http://schemas.microsoft.com/office/powerpoint/2010/main" val="2606054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B1BB7-E0F6-4349-B929-56CF70636F1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4D633F1-37D6-4D70-9FA9-0F05DB47820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BDEA42-E0A4-44BA-873D-08CBF821021D}"/>
              </a:ext>
            </a:extLst>
          </p:cNvPr>
          <p:cNvSpPr>
            <a:spLocks noGrp="1"/>
          </p:cNvSpPr>
          <p:nvPr>
            <p:ph type="dt" sz="half" idx="10"/>
          </p:nvPr>
        </p:nvSpPr>
        <p:spPr/>
        <p:txBody>
          <a:bodyPr/>
          <a:lstStyle/>
          <a:p>
            <a:fld id="{BA2F4B0D-5324-4FA0-89A8-054380955C02}" type="datetimeFigureOut">
              <a:rPr lang="en-US" smtClean="0"/>
              <a:t>1/6/2022</a:t>
            </a:fld>
            <a:endParaRPr lang="en-US"/>
          </a:p>
        </p:txBody>
      </p:sp>
      <p:sp>
        <p:nvSpPr>
          <p:cNvPr id="5" name="Footer Placeholder 4">
            <a:extLst>
              <a:ext uri="{FF2B5EF4-FFF2-40B4-BE49-F238E27FC236}">
                <a16:creationId xmlns:a16="http://schemas.microsoft.com/office/drawing/2014/main" id="{D9C2885D-12E0-4434-9A4D-E022441901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884819-889E-4A62-BF37-93F52848ED93}"/>
              </a:ext>
            </a:extLst>
          </p:cNvPr>
          <p:cNvSpPr>
            <a:spLocks noGrp="1"/>
          </p:cNvSpPr>
          <p:nvPr>
            <p:ph type="sldNum" sz="quarter" idx="12"/>
          </p:nvPr>
        </p:nvSpPr>
        <p:spPr/>
        <p:txBody>
          <a:bodyPr/>
          <a:lstStyle/>
          <a:p>
            <a:fld id="{C5EF1335-4C85-44DD-BAF7-AF59BFD40F47}" type="slidenum">
              <a:rPr lang="en-US" smtClean="0"/>
              <a:t>‹#›</a:t>
            </a:fld>
            <a:endParaRPr lang="en-US"/>
          </a:p>
        </p:txBody>
      </p:sp>
    </p:spTree>
    <p:extLst>
      <p:ext uri="{BB962C8B-B14F-4D97-AF65-F5344CB8AC3E}">
        <p14:creationId xmlns:p14="http://schemas.microsoft.com/office/powerpoint/2010/main" val="1175856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C7594B-E3A3-4124-884B-AEF8A6F92B9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4EFAB4-A90C-444D-9DC2-C6343AF3A6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B479F0-7589-4116-929B-F68E1F440029}"/>
              </a:ext>
            </a:extLst>
          </p:cNvPr>
          <p:cNvSpPr>
            <a:spLocks noGrp="1"/>
          </p:cNvSpPr>
          <p:nvPr>
            <p:ph type="dt" sz="half" idx="10"/>
          </p:nvPr>
        </p:nvSpPr>
        <p:spPr/>
        <p:txBody>
          <a:bodyPr/>
          <a:lstStyle/>
          <a:p>
            <a:fld id="{BA2F4B0D-5324-4FA0-89A8-054380955C02}" type="datetimeFigureOut">
              <a:rPr lang="en-US" smtClean="0"/>
              <a:t>1/6/2022</a:t>
            </a:fld>
            <a:endParaRPr lang="en-US"/>
          </a:p>
        </p:txBody>
      </p:sp>
      <p:sp>
        <p:nvSpPr>
          <p:cNvPr id="5" name="Footer Placeholder 4">
            <a:extLst>
              <a:ext uri="{FF2B5EF4-FFF2-40B4-BE49-F238E27FC236}">
                <a16:creationId xmlns:a16="http://schemas.microsoft.com/office/drawing/2014/main" id="{80AC838C-C3D0-4BCE-A6BA-2D4F08F6F5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ED5218-53EB-43E3-8D00-B0A370E97440}"/>
              </a:ext>
            </a:extLst>
          </p:cNvPr>
          <p:cNvSpPr>
            <a:spLocks noGrp="1"/>
          </p:cNvSpPr>
          <p:nvPr>
            <p:ph type="sldNum" sz="quarter" idx="12"/>
          </p:nvPr>
        </p:nvSpPr>
        <p:spPr/>
        <p:txBody>
          <a:bodyPr/>
          <a:lstStyle/>
          <a:p>
            <a:fld id="{C5EF1335-4C85-44DD-BAF7-AF59BFD40F47}" type="slidenum">
              <a:rPr lang="en-US" smtClean="0"/>
              <a:t>‹#›</a:t>
            </a:fld>
            <a:endParaRPr lang="en-US"/>
          </a:p>
        </p:txBody>
      </p:sp>
    </p:spTree>
    <p:extLst>
      <p:ext uri="{BB962C8B-B14F-4D97-AF65-F5344CB8AC3E}">
        <p14:creationId xmlns:p14="http://schemas.microsoft.com/office/powerpoint/2010/main" val="26111800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3821987" y="2594158"/>
            <a:ext cx="8146200" cy="906463"/>
          </a:xfrm>
          <a:prstGeom prst="rect">
            <a:avLst/>
          </a:prstGeo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a:t>Insert Title Here</a:t>
            </a:r>
          </a:p>
        </p:txBody>
      </p:sp>
    </p:spTree>
    <p:extLst>
      <p:ext uri="{BB962C8B-B14F-4D97-AF65-F5344CB8AC3E}">
        <p14:creationId xmlns:p14="http://schemas.microsoft.com/office/powerpoint/2010/main" val="40623119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324878" y="255083"/>
            <a:ext cx="8278017"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324879" y="1547310"/>
            <a:ext cx="11524651"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970199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7"/>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3300">
                <a:latin typeface="+mn-lt"/>
              </a:defRPr>
            </a:lvl1pPr>
          </a:lstStyle>
          <a:p>
            <a:r>
              <a:rPr lang="en-US" sz="3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83"/>
            <a:ext cx="11799592" cy="4746323"/>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417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CEBFB7-6B3F-4768-8C0F-702723A766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B2399-8A69-4A39-B3ED-077A5A2803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581AFD-00CF-4AF3-9450-9F9FA5EF04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2F4B0D-5324-4FA0-89A8-054380955C02}" type="datetimeFigureOut">
              <a:rPr lang="en-US" smtClean="0"/>
              <a:t>1/6/2022</a:t>
            </a:fld>
            <a:endParaRPr lang="en-US"/>
          </a:p>
        </p:txBody>
      </p:sp>
      <p:sp>
        <p:nvSpPr>
          <p:cNvPr id="5" name="Footer Placeholder 4">
            <a:extLst>
              <a:ext uri="{FF2B5EF4-FFF2-40B4-BE49-F238E27FC236}">
                <a16:creationId xmlns:a16="http://schemas.microsoft.com/office/drawing/2014/main" id="{D60EBCAF-1EE2-431A-AF14-C7882DE1A3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082C2F5-1DB7-47C3-9C4C-82EF8A6258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EF1335-4C85-44DD-BAF7-AF59BFD40F47}" type="slidenum">
              <a:rPr lang="en-US" smtClean="0"/>
              <a:t>‹#›</a:t>
            </a:fld>
            <a:endParaRPr lang="en-US"/>
          </a:p>
        </p:txBody>
      </p:sp>
    </p:spTree>
    <p:extLst>
      <p:ext uri="{BB962C8B-B14F-4D97-AF65-F5344CB8AC3E}">
        <p14:creationId xmlns:p14="http://schemas.microsoft.com/office/powerpoint/2010/main" val="3667919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body" sz="quarter" idx="10"/>
          </p:nvPr>
        </p:nvSpPr>
        <p:spPr/>
        <p:txBody>
          <a:bodyPr>
            <a:normAutofit/>
          </a:bodyPr>
          <a:lstStyle/>
          <a:p>
            <a:r>
              <a:rPr lang="en-US" dirty="0">
                <a:cs typeface="Calibri Light"/>
              </a:rPr>
              <a:t>2022 Position Statement Discussion #3</a:t>
            </a:r>
            <a:endParaRPr lang="en-US" dirty="0"/>
          </a:p>
        </p:txBody>
      </p:sp>
    </p:spTree>
    <p:extLst>
      <p:ext uri="{BB962C8B-B14F-4D97-AF65-F5344CB8AC3E}">
        <p14:creationId xmlns:p14="http://schemas.microsoft.com/office/powerpoint/2010/main" val="2878578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469C5-0FBB-4BC9-A337-2B6F1F54027A}"/>
              </a:ext>
            </a:extLst>
          </p:cNvPr>
          <p:cNvSpPr>
            <a:spLocks noGrp="1"/>
          </p:cNvSpPr>
          <p:nvPr>
            <p:ph type="title"/>
          </p:nvPr>
        </p:nvSpPr>
        <p:spPr>
          <a:xfrm>
            <a:off x="3482411" y="2993322"/>
            <a:ext cx="5227177" cy="871355"/>
          </a:xfrm>
        </p:spPr>
        <p:txBody>
          <a:bodyPr>
            <a:normAutofit/>
          </a:bodyPr>
          <a:lstStyle/>
          <a:p>
            <a:r>
              <a:rPr lang="en-US" sz="3600" dirty="0"/>
              <a:t>Brief Review of Progress</a:t>
            </a:r>
          </a:p>
        </p:txBody>
      </p:sp>
    </p:spTree>
    <p:extLst>
      <p:ext uri="{BB962C8B-B14F-4D97-AF65-F5344CB8AC3E}">
        <p14:creationId xmlns:p14="http://schemas.microsoft.com/office/powerpoint/2010/main" val="457474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0D821-47BB-4C3A-A4FB-FEC460F683EC}"/>
              </a:ext>
            </a:extLst>
          </p:cNvPr>
          <p:cNvSpPr>
            <a:spLocks noGrp="1"/>
          </p:cNvSpPr>
          <p:nvPr>
            <p:ph type="title"/>
          </p:nvPr>
        </p:nvSpPr>
        <p:spPr/>
        <p:txBody>
          <a:bodyPr lIns="91440" tIns="45720" rIns="91440" bIns="45720" anchor="ctr">
            <a:normAutofit fontScale="90000"/>
          </a:bodyPr>
          <a:lstStyle/>
          <a:p>
            <a:r>
              <a:rPr lang="en-US" b="1" dirty="0"/>
              <a:t>Proposed Position Statement Changes</a:t>
            </a:r>
            <a:endParaRPr lang="en-US" dirty="0"/>
          </a:p>
        </p:txBody>
      </p:sp>
      <p:sp>
        <p:nvSpPr>
          <p:cNvPr id="3" name="Content Placeholder 2">
            <a:extLst>
              <a:ext uri="{FF2B5EF4-FFF2-40B4-BE49-F238E27FC236}">
                <a16:creationId xmlns:a16="http://schemas.microsoft.com/office/drawing/2014/main" id="{6342423F-EF4E-41CF-8CD3-5D1D05330B4A}"/>
              </a:ext>
            </a:extLst>
          </p:cNvPr>
          <p:cNvSpPr>
            <a:spLocks noGrp="1"/>
          </p:cNvSpPr>
          <p:nvPr>
            <p:ph idx="1"/>
          </p:nvPr>
        </p:nvSpPr>
        <p:spPr/>
        <p:txBody>
          <a:bodyPr vert="horz" lIns="91440" tIns="45720" rIns="91440" bIns="45720" rtlCol="0" anchor="t">
            <a:normAutofit/>
          </a:bodyPr>
          <a:lstStyle/>
          <a:p>
            <a:endParaRPr lang="en-US" dirty="0"/>
          </a:p>
          <a:p>
            <a:endParaRPr lang="en-US" dirty="0"/>
          </a:p>
        </p:txBody>
      </p:sp>
      <p:sp>
        <p:nvSpPr>
          <p:cNvPr id="5" name="TextBox 4">
            <a:extLst>
              <a:ext uri="{FF2B5EF4-FFF2-40B4-BE49-F238E27FC236}">
                <a16:creationId xmlns:a16="http://schemas.microsoft.com/office/drawing/2014/main" id="{0C25E608-E803-4EF3-88BE-78247F7D025B}"/>
              </a:ext>
            </a:extLst>
          </p:cNvPr>
          <p:cNvSpPr txBox="1"/>
          <p:nvPr/>
        </p:nvSpPr>
        <p:spPr>
          <a:xfrm>
            <a:off x="333674" y="1198176"/>
            <a:ext cx="11524651" cy="5139869"/>
          </a:xfrm>
          <a:prstGeom prst="rect">
            <a:avLst/>
          </a:prstGeom>
          <a:noFill/>
        </p:spPr>
        <p:txBody>
          <a:bodyPr wrap="square">
            <a:spAutoFit/>
          </a:bodyPr>
          <a:lstStyle/>
          <a:p>
            <a:endParaRPr lang="en-US" sz="2000" b="1" dirty="0"/>
          </a:p>
          <a:p>
            <a:pPr marL="285750" indent="-285750">
              <a:buFont typeface="Arial" panose="020B0604020202020204" pitchFamily="34" charset="0"/>
              <a:buChar char="•"/>
            </a:pPr>
            <a:r>
              <a:rPr lang="en-US" sz="2800" dirty="0"/>
              <a:t>Update language from CP-CRE to be CPO (carbapenemase producing organism), which would expand list of notifiable organisms</a:t>
            </a:r>
          </a:p>
          <a:p>
            <a:pPr marL="742950" lvl="1" indent="-285750">
              <a:buFont typeface="Arial" panose="020B0604020202020204" pitchFamily="34" charset="0"/>
              <a:buChar char="•"/>
            </a:pPr>
            <a:r>
              <a:rPr lang="en-US" sz="2400" dirty="0"/>
              <a:t>We discussed having a core essential list of organisms so that we could reliably compare across jurisdictions</a:t>
            </a:r>
            <a:endParaRPr lang="en-US" sz="2800" dirty="0"/>
          </a:p>
          <a:p>
            <a:pPr marL="285750" indent="-285750">
              <a:buFont typeface="Arial" panose="020B0604020202020204" pitchFamily="34" charset="0"/>
              <a:buChar char="•"/>
            </a:pPr>
            <a:r>
              <a:rPr lang="en-US" sz="2800" dirty="0"/>
              <a:t>Add lab criteria for whole genome sequencing techniques</a:t>
            </a:r>
          </a:p>
          <a:p>
            <a:pPr marL="742950" lvl="1" indent="-285750">
              <a:buFont typeface="Arial" panose="020B0604020202020204" pitchFamily="34" charset="0"/>
              <a:buChar char="•"/>
            </a:pPr>
            <a:r>
              <a:rPr lang="en-US" sz="2400" dirty="0"/>
              <a:t>Discussion around expanding which carbapenemases to count</a:t>
            </a:r>
          </a:p>
          <a:p>
            <a:pPr marL="285750" indent="-285750">
              <a:buFont typeface="Arial" panose="020B0604020202020204" pitchFamily="34" charset="0"/>
              <a:buChar char="•"/>
            </a:pPr>
            <a:r>
              <a:rPr lang="en-US" sz="2800" dirty="0"/>
              <a:t>Discussion of update to event time period around </a:t>
            </a:r>
          </a:p>
          <a:p>
            <a:pPr marL="742950" lvl="1" indent="-285750">
              <a:buFont typeface="Arial" panose="020B0604020202020204" pitchFamily="34" charset="0"/>
              <a:buChar char="•"/>
            </a:pPr>
            <a:r>
              <a:rPr lang="en-US" sz="2400" dirty="0"/>
              <a:t>Lengthening time period for clinical cases from 1 year to something longer</a:t>
            </a:r>
          </a:p>
          <a:p>
            <a:pPr marL="1200150" lvl="2" indent="-285750">
              <a:buFont typeface="Arial" panose="020B0604020202020204" pitchFamily="34" charset="0"/>
              <a:buChar char="•"/>
            </a:pPr>
            <a:r>
              <a:rPr lang="en-US" sz="2400" b="1" dirty="0"/>
              <a:t>Data compiled by Jennifer showed that many states had clinical cases spanning 5+ years, so we plan to lengthen to lifetime</a:t>
            </a:r>
          </a:p>
          <a:p>
            <a:pPr marL="1200150" lvl="2" indent="-285750">
              <a:buFont typeface="Arial" panose="020B0604020202020204" pitchFamily="34" charset="0"/>
              <a:buChar char="•"/>
            </a:pPr>
            <a:r>
              <a:rPr lang="en-US" sz="2400" dirty="0"/>
              <a:t>This will also standardize timeline between clinical and screening cases </a:t>
            </a:r>
          </a:p>
          <a:p>
            <a:pPr marL="285750" indent="-285750">
              <a:buFont typeface="Arial" panose="020B0604020202020204" pitchFamily="34" charset="0"/>
              <a:buChar char="•"/>
            </a:pPr>
            <a:endParaRPr lang="en-US" sz="2800" dirty="0"/>
          </a:p>
        </p:txBody>
      </p:sp>
    </p:spTree>
    <p:extLst>
      <p:ext uri="{BB962C8B-B14F-4D97-AF65-F5344CB8AC3E}">
        <p14:creationId xmlns:p14="http://schemas.microsoft.com/office/powerpoint/2010/main" val="3855815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469C5-0FBB-4BC9-A337-2B6F1F54027A}"/>
              </a:ext>
            </a:extLst>
          </p:cNvPr>
          <p:cNvSpPr>
            <a:spLocks noGrp="1"/>
          </p:cNvSpPr>
          <p:nvPr>
            <p:ph type="title"/>
          </p:nvPr>
        </p:nvSpPr>
        <p:spPr>
          <a:xfrm>
            <a:off x="3281585" y="2993322"/>
            <a:ext cx="5628830" cy="871355"/>
          </a:xfrm>
        </p:spPr>
        <p:txBody>
          <a:bodyPr>
            <a:noAutofit/>
          </a:bodyPr>
          <a:lstStyle/>
          <a:p>
            <a:r>
              <a:rPr lang="en-US" sz="3600" dirty="0"/>
              <a:t>Core Organism Discussion </a:t>
            </a:r>
          </a:p>
        </p:txBody>
      </p:sp>
    </p:spTree>
    <p:extLst>
      <p:ext uri="{BB962C8B-B14F-4D97-AF65-F5344CB8AC3E}">
        <p14:creationId xmlns:p14="http://schemas.microsoft.com/office/powerpoint/2010/main" val="1535865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A0382-0DFF-4D6D-BED2-445255E5C8C4}"/>
              </a:ext>
            </a:extLst>
          </p:cNvPr>
          <p:cNvSpPr>
            <a:spLocks noGrp="1"/>
          </p:cNvSpPr>
          <p:nvPr>
            <p:ph type="title"/>
          </p:nvPr>
        </p:nvSpPr>
        <p:spPr/>
        <p:txBody>
          <a:bodyPr/>
          <a:lstStyle/>
          <a:p>
            <a:r>
              <a:rPr lang="en-US" dirty="0"/>
              <a:t>Core Organism Considerations</a:t>
            </a:r>
          </a:p>
        </p:txBody>
      </p:sp>
      <p:sp>
        <p:nvSpPr>
          <p:cNvPr id="4" name="TextBox 3">
            <a:extLst>
              <a:ext uri="{FF2B5EF4-FFF2-40B4-BE49-F238E27FC236}">
                <a16:creationId xmlns:a16="http://schemas.microsoft.com/office/drawing/2014/main" id="{E3E5D4F7-CF9D-4FB7-8D66-CAAB30467B14}"/>
              </a:ext>
            </a:extLst>
          </p:cNvPr>
          <p:cNvSpPr txBox="1"/>
          <p:nvPr/>
        </p:nvSpPr>
        <p:spPr>
          <a:xfrm>
            <a:off x="333674" y="1198176"/>
            <a:ext cx="11524651" cy="5386090"/>
          </a:xfrm>
          <a:prstGeom prst="rect">
            <a:avLst/>
          </a:prstGeom>
          <a:noFill/>
        </p:spPr>
        <p:txBody>
          <a:bodyPr wrap="square">
            <a:spAutoFit/>
          </a:bodyPr>
          <a:lstStyle/>
          <a:p>
            <a:endParaRPr lang="en-US" sz="2000" b="1" dirty="0"/>
          </a:p>
          <a:p>
            <a:pPr marL="285750" indent="-285750">
              <a:buFont typeface="Arial" panose="020B0604020202020204" pitchFamily="34" charset="0"/>
              <a:buChar char="•"/>
            </a:pPr>
            <a:r>
              <a:rPr lang="en-US" sz="2800" dirty="0"/>
              <a:t>Want to future proof position statement so need does not arise to frequently update document while still standardizing across jurisdictions</a:t>
            </a:r>
          </a:p>
          <a:p>
            <a:pPr marL="742950" lvl="1" indent="-285750">
              <a:buFont typeface="Arial" panose="020B0604020202020204" pitchFamily="34" charset="0"/>
              <a:buChar char="•"/>
            </a:pPr>
            <a:r>
              <a:rPr lang="en-US" sz="2400" dirty="0"/>
              <a:t>Expecting the position statement to reference </a:t>
            </a:r>
            <a:r>
              <a:rPr lang="en-US" sz="2400" i="1" dirty="0"/>
              <a:t>all</a:t>
            </a:r>
            <a:r>
              <a:rPr lang="en-US" sz="2400" dirty="0"/>
              <a:t> CPOs but want to emphasize key organisms for reference and standardization – </a:t>
            </a:r>
            <a:r>
              <a:rPr lang="en-US" sz="2400" b="1" dirty="0">
                <a:highlight>
                  <a:srgbClr val="FFFF00"/>
                </a:highlight>
              </a:rPr>
              <a:t>do majority support this?</a:t>
            </a:r>
          </a:p>
          <a:p>
            <a:pPr marL="742950" lvl="1" indent="-285750">
              <a:buFont typeface="Arial" panose="020B0604020202020204" pitchFamily="34" charset="0"/>
              <a:buChar char="•"/>
            </a:pPr>
            <a:endParaRPr lang="en-US" sz="2400" b="1" dirty="0">
              <a:highlight>
                <a:srgbClr val="FFFF00"/>
              </a:highlight>
            </a:endParaRPr>
          </a:p>
          <a:p>
            <a:pPr marL="285750" indent="-285750">
              <a:buFont typeface="Arial" panose="020B0604020202020204" pitchFamily="34" charset="0"/>
              <a:buChar char="•"/>
            </a:pPr>
            <a:r>
              <a:rPr lang="en-US" sz="2800" dirty="0"/>
              <a:t>Which organisms should be included on this list?</a:t>
            </a:r>
          </a:p>
          <a:p>
            <a:pPr marL="914400" lvl="1" indent="-457200">
              <a:buFont typeface="Arial" panose="020B0604020202020204" pitchFamily="34" charset="0"/>
              <a:buChar char="•"/>
            </a:pPr>
            <a:r>
              <a:rPr lang="en-US" sz="2400" dirty="0"/>
              <a:t>Currently just E. coli, Klebsiella spp., or Enterobacter spp.</a:t>
            </a:r>
          </a:p>
          <a:p>
            <a:pPr marL="914400" lvl="1" indent="-457200">
              <a:buFont typeface="Arial" panose="020B0604020202020204" pitchFamily="34" charset="0"/>
              <a:buChar char="•"/>
            </a:pPr>
            <a:r>
              <a:rPr lang="en-US" sz="2400" dirty="0"/>
              <a:t>Expected to add Acinetobacter baumannii and Pseudomonas aeruginosa</a:t>
            </a:r>
          </a:p>
          <a:p>
            <a:pPr marL="914400" lvl="1" indent="-457200">
              <a:buFont typeface="Arial" panose="020B0604020202020204" pitchFamily="34" charset="0"/>
              <a:buChar char="•"/>
            </a:pPr>
            <a:r>
              <a:rPr lang="en-US" sz="2400" dirty="0"/>
              <a:t>I.e. in MA, we (as of very recently) request all CRE but specify: </a:t>
            </a:r>
          </a:p>
          <a:p>
            <a:pPr marL="1371600" lvl="2" indent="-457200">
              <a:buFont typeface="Arial" panose="020B0604020202020204" pitchFamily="34" charset="0"/>
              <a:buChar char="•"/>
            </a:pPr>
            <a:r>
              <a:rPr lang="en-US" sz="2000" dirty="0"/>
              <a:t>including but not limited to isolates of Citrobacter, E. coli, Enterobacter, Klebsiella, Morganella, Proteus, Providencia, and Serratia species</a:t>
            </a:r>
          </a:p>
          <a:p>
            <a:pPr marL="914400" lvl="1" indent="-457200">
              <a:buFont typeface="Arial" panose="020B0604020202020204" pitchFamily="34" charset="0"/>
              <a:buChar char="•"/>
            </a:pPr>
            <a:endParaRPr lang="en-US" sz="2800" dirty="0"/>
          </a:p>
          <a:p>
            <a:pPr marL="285750" indent="-285750">
              <a:buFont typeface="Arial" panose="020B0604020202020204" pitchFamily="34" charset="0"/>
              <a:buChar char="•"/>
            </a:pPr>
            <a:endParaRPr lang="en-US" sz="2800" dirty="0"/>
          </a:p>
        </p:txBody>
      </p:sp>
    </p:spTree>
    <p:extLst>
      <p:ext uri="{BB962C8B-B14F-4D97-AF65-F5344CB8AC3E}">
        <p14:creationId xmlns:p14="http://schemas.microsoft.com/office/powerpoint/2010/main" val="2432368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469C5-0FBB-4BC9-A337-2B6F1F54027A}"/>
              </a:ext>
            </a:extLst>
          </p:cNvPr>
          <p:cNvSpPr>
            <a:spLocks noGrp="1"/>
          </p:cNvSpPr>
          <p:nvPr>
            <p:ph type="title"/>
          </p:nvPr>
        </p:nvSpPr>
        <p:spPr>
          <a:xfrm>
            <a:off x="4879648" y="2993322"/>
            <a:ext cx="2432703" cy="871355"/>
          </a:xfrm>
        </p:spPr>
        <p:txBody>
          <a:bodyPr>
            <a:noAutofit/>
          </a:bodyPr>
          <a:lstStyle/>
          <a:p>
            <a:r>
              <a:rPr lang="en-US" sz="3600" dirty="0"/>
              <a:t>Next Steps</a:t>
            </a:r>
          </a:p>
        </p:txBody>
      </p:sp>
    </p:spTree>
    <p:extLst>
      <p:ext uri="{BB962C8B-B14F-4D97-AF65-F5344CB8AC3E}">
        <p14:creationId xmlns:p14="http://schemas.microsoft.com/office/powerpoint/2010/main" val="1434410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0D821-47BB-4C3A-A4FB-FEC460F683EC}"/>
              </a:ext>
            </a:extLst>
          </p:cNvPr>
          <p:cNvSpPr>
            <a:spLocks noGrp="1"/>
          </p:cNvSpPr>
          <p:nvPr>
            <p:ph type="title"/>
          </p:nvPr>
        </p:nvSpPr>
        <p:spPr/>
        <p:txBody>
          <a:bodyPr lIns="91440" tIns="45720" rIns="91440" bIns="45720" anchor="ctr">
            <a:normAutofit/>
          </a:bodyPr>
          <a:lstStyle/>
          <a:p>
            <a:r>
              <a:rPr lang="en-US" b="1" dirty="0"/>
              <a:t>Future Work</a:t>
            </a:r>
            <a:endParaRPr lang="en-US" dirty="0"/>
          </a:p>
        </p:txBody>
      </p:sp>
      <p:sp>
        <p:nvSpPr>
          <p:cNvPr id="3" name="Content Placeholder 2">
            <a:extLst>
              <a:ext uri="{FF2B5EF4-FFF2-40B4-BE49-F238E27FC236}">
                <a16:creationId xmlns:a16="http://schemas.microsoft.com/office/drawing/2014/main" id="{6342423F-EF4E-41CF-8CD3-5D1D05330B4A}"/>
              </a:ext>
            </a:extLst>
          </p:cNvPr>
          <p:cNvSpPr>
            <a:spLocks noGrp="1"/>
          </p:cNvSpPr>
          <p:nvPr>
            <p:ph idx="1"/>
          </p:nvPr>
        </p:nvSpPr>
        <p:spPr/>
        <p:txBody>
          <a:bodyPr vert="horz" lIns="91440" tIns="45720" rIns="91440" bIns="45720" rtlCol="0" anchor="t">
            <a:normAutofit/>
          </a:bodyPr>
          <a:lstStyle/>
          <a:p>
            <a:endParaRPr lang="en-US" dirty="0"/>
          </a:p>
          <a:p>
            <a:endParaRPr lang="en-US" dirty="0"/>
          </a:p>
        </p:txBody>
      </p:sp>
      <p:sp>
        <p:nvSpPr>
          <p:cNvPr id="5" name="TextBox 4">
            <a:extLst>
              <a:ext uri="{FF2B5EF4-FFF2-40B4-BE49-F238E27FC236}">
                <a16:creationId xmlns:a16="http://schemas.microsoft.com/office/drawing/2014/main" id="{0C25E608-E803-4EF3-88BE-78247F7D025B}"/>
              </a:ext>
            </a:extLst>
          </p:cNvPr>
          <p:cNvSpPr txBox="1"/>
          <p:nvPr/>
        </p:nvSpPr>
        <p:spPr>
          <a:xfrm>
            <a:off x="342470" y="1443841"/>
            <a:ext cx="11524651" cy="4339650"/>
          </a:xfrm>
          <a:prstGeom prst="rect">
            <a:avLst/>
          </a:prstGeom>
          <a:noFill/>
        </p:spPr>
        <p:txBody>
          <a:bodyPr wrap="square">
            <a:spAutoFit/>
          </a:bodyPr>
          <a:lstStyle/>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Request for assistance with updating position statement sections </a:t>
            </a:r>
          </a:p>
          <a:p>
            <a:pPr marL="742950" lvl="1" indent="-285750">
              <a:buFont typeface="Arial" panose="020B0604020202020204" pitchFamily="34" charset="0"/>
              <a:buChar char="•"/>
            </a:pPr>
            <a:r>
              <a:rPr lang="en-US" sz="2400" dirty="0">
                <a:highlight>
                  <a:srgbClr val="FFFF00"/>
                </a:highlight>
              </a:rPr>
              <a:t>Please reach out to Puja Shah &amp; Joe Gerth if interested</a:t>
            </a:r>
          </a:p>
          <a:p>
            <a:pPr marL="285750" indent="-285750">
              <a:buFont typeface="Arial" panose="020B0604020202020204" pitchFamily="34" charset="0"/>
              <a:buChar char="•"/>
            </a:pPr>
            <a:r>
              <a:rPr lang="en-US" sz="2800" dirty="0"/>
              <a:t>Discuss our plan with HAI Subcommittee on their next group call on January 18</a:t>
            </a:r>
            <a:r>
              <a:rPr lang="en-US" sz="2800" baseline="30000" dirty="0"/>
              <a:t>th</a:t>
            </a:r>
            <a:r>
              <a:rPr lang="en-US" sz="2800" dirty="0"/>
              <a:t> </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Two important dates: </a:t>
            </a:r>
          </a:p>
          <a:p>
            <a:pPr marL="742950" lvl="1" indent="-285750">
              <a:buFont typeface="Arial" panose="020B0604020202020204" pitchFamily="34" charset="0"/>
              <a:buChar char="•"/>
            </a:pPr>
            <a:r>
              <a:rPr lang="en-US" sz="2800" dirty="0"/>
              <a:t>December 2021 – Position Statement Template is Released </a:t>
            </a:r>
            <a:r>
              <a:rPr lang="en-US" sz="2800" b="1" dirty="0">
                <a:solidFill>
                  <a:srgbClr val="FF0000"/>
                </a:solidFill>
              </a:rPr>
              <a:t>(✓)</a:t>
            </a:r>
            <a:endParaRPr lang="en-US" sz="2800" dirty="0">
              <a:solidFill>
                <a:srgbClr val="FF0000"/>
              </a:solidFill>
            </a:endParaRPr>
          </a:p>
          <a:p>
            <a:pPr marL="742950" lvl="1" indent="-285750">
              <a:buFont typeface="Arial" panose="020B0604020202020204" pitchFamily="34" charset="0"/>
              <a:buChar char="•"/>
            </a:pPr>
            <a:r>
              <a:rPr lang="en-US" sz="2800" dirty="0"/>
              <a:t>March 24, 2022 – Proposed Position Statement via Ordinary Process Due</a:t>
            </a:r>
          </a:p>
          <a:p>
            <a:pPr marL="742950" lvl="1" indent="-285750">
              <a:buFont typeface="Arial" panose="020B0604020202020204" pitchFamily="34" charset="0"/>
              <a:buChar char="•"/>
            </a:pPr>
            <a:endParaRPr lang="en-US" sz="2800" dirty="0"/>
          </a:p>
        </p:txBody>
      </p:sp>
    </p:spTree>
    <p:extLst>
      <p:ext uri="{BB962C8B-B14F-4D97-AF65-F5344CB8AC3E}">
        <p14:creationId xmlns:p14="http://schemas.microsoft.com/office/powerpoint/2010/main" val="3587472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A5331-8D3C-4DD0-BEE3-814D1417E515}"/>
              </a:ext>
            </a:extLst>
          </p:cNvPr>
          <p:cNvSpPr>
            <a:spLocks noGrp="1"/>
          </p:cNvSpPr>
          <p:nvPr>
            <p:ph type="title"/>
          </p:nvPr>
        </p:nvSpPr>
        <p:spPr/>
        <p:txBody>
          <a:bodyPr>
            <a:normAutofit fontScale="90000"/>
          </a:bodyPr>
          <a:lstStyle/>
          <a:p>
            <a:r>
              <a:rPr lang="en-US" i="1" dirty="0"/>
              <a:t>Candida auris </a:t>
            </a:r>
            <a:r>
              <a:rPr lang="en-US" dirty="0"/>
              <a:t>Position Statement Update</a:t>
            </a:r>
          </a:p>
        </p:txBody>
      </p:sp>
      <p:sp>
        <p:nvSpPr>
          <p:cNvPr id="3" name="Content Placeholder 2">
            <a:extLst>
              <a:ext uri="{FF2B5EF4-FFF2-40B4-BE49-F238E27FC236}">
                <a16:creationId xmlns:a16="http://schemas.microsoft.com/office/drawing/2014/main" id="{D9D43711-2789-4B9C-9C33-894A17546DB4}"/>
              </a:ext>
            </a:extLst>
          </p:cNvPr>
          <p:cNvSpPr>
            <a:spLocks noGrp="1"/>
          </p:cNvSpPr>
          <p:nvPr>
            <p:ph idx="1"/>
          </p:nvPr>
        </p:nvSpPr>
        <p:spPr/>
        <p:txBody>
          <a:bodyPr/>
          <a:lstStyle/>
          <a:p>
            <a:r>
              <a:rPr lang="en-US" sz="2800" dirty="0"/>
              <a:t>Dr. Meghan Lyman reached out during the CPO Position Statement process to discuss the fact that the current </a:t>
            </a:r>
            <a:r>
              <a:rPr lang="en-US" sz="2800" i="1" dirty="0"/>
              <a:t>Candida auris</a:t>
            </a:r>
            <a:r>
              <a:rPr lang="en-US" sz="2800" dirty="0"/>
              <a:t> has components that now seem out of date </a:t>
            </a:r>
          </a:p>
          <a:p>
            <a:pPr lvl="1"/>
            <a:r>
              <a:rPr lang="en-US" sz="2400" dirty="0"/>
              <a:t>Case classifications that are no longer needed</a:t>
            </a:r>
          </a:p>
          <a:p>
            <a:pPr lvl="1"/>
            <a:r>
              <a:rPr lang="en-US" sz="2400" dirty="0"/>
              <a:t>Desire to make screening cases nationally notifiable</a:t>
            </a:r>
          </a:p>
          <a:p>
            <a:pPr lvl="1"/>
            <a:endParaRPr lang="en-US" sz="2400" dirty="0"/>
          </a:p>
          <a:p>
            <a:r>
              <a:rPr lang="en-US" sz="2800" dirty="0"/>
              <a:t>Goal of trying to submit a separate position statement at CSTE 2022, but the process needs a CSTE member to lead</a:t>
            </a:r>
          </a:p>
          <a:p>
            <a:pPr lvl="1"/>
            <a:r>
              <a:rPr lang="en-US" sz="2400" dirty="0">
                <a:highlight>
                  <a:srgbClr val="FFFF00"/>
                </a:highlight>
              </a:rPr>
              <a:t>Please reach out to Puja Shah, Kelley Garner, and Dr. Lyman if interested</a:t>
            </a:r>
          </a:p>
        </p:txBody>
      </p:sp>
    </p:spTree>
    <p:extLst>
      <p:ext uri="{BB962C8B-B14F-4D97-AF65-F5344CB8AC3E}">
        <p14:creationId xmlns:p14="http://schemas.microsoft.com/office/powerpoint/2010/main" val="832151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469C5-0FBB-4BC9-A337-2B6F1F54027A}"/>
              </a:ext>
            </a:extLst>
          </p:cNvPr>
          <p:cNvSpPr>
            <a:spLocks noGrp="1"/>
          </p:cNvSpPr>
          <p:nvPr>
            <p:ph type="title"/>
          </p:nvPr>
        </p:nvSpPr>
        <p:spPr>
          <a:xfrm>
            <a:off x="3768696" y="2993322"/>
            <a:ext cx="4654607" cy="871355"/>
          </a:xfrm>
        </p:spPr>
        <p:txBody>
          <a:bodyPr/>
          <a:lstStyle/>
          <a:p>
            <a:r>
              <a:rPr lang="en-US" dirty="0"/>
              <a:t>Appendix Information</a:t>
            </a:r>
          </a:p>
        </p:txBody>
      </p:sp>
    </p:spTree>
    <p:extLst>
      <p:ext uri="{BB962C8B-B14F-4D97-AF65-F5344CB8AC3E}">
        <p14:creationId xmlns:p14="http://schemas.microsoft.com/office/powerpoint/2010/main" val="3646388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469C5-0FBB-4BC9-A337-2B6F1F54027A}"/>
              </a:ext>
            </a:extLst>
          </p:cNvPr>
          <p:cNvSpPr>
            <a:spLocks noGrp="1"/>
          </p:cNvSpPr>
          <p:nvPr>
            <p:ph type="title"/>
          </p:nvPr>
        </p:nvSpPr>
        <p:spPr>
          <a:xfrm>
            <a:off x="3768696" y="2993322"/>
            <a:ext cx="4654607" cy="871355"/>
          </a:xfrm>
        </p:spPr>
        <p:txBody>
          <a:bodyPr>
            <a:normAutofit fontScale="90000"/>
          </a:bodyPr>
          <a:lstStyle/>
          <a:p>
            <a:r>
              <a:rPr lang="en-US" dirty="0"/>
              <a:t>Existing Case Definition</a:t>
            </a:r>
          </a:p>
        </p:txBody>
      </p:sp>
    </p:spTree>
    <p:extLst>
      <p:ext uri="{BB962C8B-B14F-4D97-AF65-F5344CB8AC3E}">
        <p14:creationId xmlns:p14="http://schemas.microsoft.com/office/powerpoint/2010/main" val="3132004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0D821-47BB-4C3A-A4FB-FEC460F683EC}"/>
              </a:ext>
            </a:extLst>
          </p:cNvPr>
          <p:cNvSpPr>
            <a:spLocks noGrp="1"/>
          </p:cNvSpPr>
          <p:nvPr>
            <p:ph type="title"/>
          </p:nvPr>
        </p:nvSpPr>
        <p:spPr/>
        <p:txBody>
          <a:bodyPr lIns="91440" tIns="45720" rIns="91440" bIns="45720" anchor="ctr">
            <a:normAutofit/>
          </a:bodyPr>
          <a:lstStyle/>
          <a:p>
            <a:r>
              <a:rPr lang="en-US" dirty="0">
                <a:latin typeface="Arial"/>
                <a:cs typeface="Arial"/>
              </a:rPr>
              <a:t>Carbapenemase-Producing CRE </a:t>
            </a:r>
            <a:endParaRPr lang="en-US" dirty="0"/>
          </a:p>
        </p:txBody>
      </p:sp>
      <p:sp>
        <p:nvSpPr>
          <p:cNvPr id="3" name="Content Placeholder 2">
            <a:extLst>
              <a:ext uri="{FF2B5EF4-FFF2-40B4-BE49-F238E27FC236}">
                <a16:creationId xmlns:a16="http://schemas.microsoft.com/office/drawing/2014/main" id="{6342423F-EF4E-41CF-8CD3-5D1D05330B4A}"/>
              </a:ext>
            </a:extLst>
          </p:cNvPr>
          <p:cNvSpPr>
            <a:spLocks noGrp="1"/>
          </p:cNvSpPr>
          <p:nvPr>
            <p:ph idx="1"/>
          </p:nvPr>
        </p:nvSpPr>
        <p:spPr/>
        <p:txBody>
          <a:bodyPr vert="horz" lIns="91440" tIns="45720" rIns="91440" bIns="45720" rtlCol="0" anchor="t">
            <a:normAutofit/>
          </a:bodyPr>
          <a:lstStyle/>
          <a:p>
            <a:endParaRPr lang="en-US" dirty="0"/>
          </a:p>
          <a:p>
            <a:endParaRPr lang="en-US" dirty="0"/>
          </a:p>
        </p:txBody>
      </p:sp>
      <p:sp>
        <p:nvSpPr>
          <p:cNvPr id="6" name="TextBox 5">
            <a:extLst>
              <a:ext uri="{FF2B5EF4-FFF2-40B4-BE49-F238E27FC236}">
                <a16:creationId xmlns:a16="http://schemas.microsoft.com/office/drawing/2014/main" id="{B7D473F1-3F7A-4F1A-92F2-0F6AE1EC45F6}"/>
              </a:ext>
            </a:extLst>
          </p:cNvPr>
          <p:cNvSpPr txBox="1"/>
          <p:nvPr/>
        </p:nvSpPr>
        <p:spPr>
          <a:xfrm>
            <a:off x="418670" y="1262946"/>
            <a:ext cx="11335180" cy="4862870"/>
          </a:xfrm>
          <a:prstGeom prst="rect">
            <a:avLst/>
          </a:prstGeom>
          <a:noFill/>
        </p:spPr>
        <p:txBody>
          <a:bodyPr wrap="square">
            <a:spAutoFit/>
          </a:bodyPr>
          <a:lstStyle/>
          <a:p>
            <a:r>
              <a:rPr lang="en-US" sz="2200" b="1" dirty="0"/>
              <a:t>Confirmed: meets below laboratory criteria. </a:t>
            </a:r>
          </a:p>
          <a:p>
            <a:endParaRPr lang="en-US" dirty="0"/>
          </a:p>
          <a:p>
            <a:r>
              <a:rPr lang="en-US" b="1" dirty="0"/>
              <a:t>Clinical Criteria: </a:t>
            </a:r>
            <a:r>
              <a:rPr lang="en-US" dirty="0"/>
              <a:t>None </a:t>
            </a:r>
          </a:p>
          <a:p>
            <a:endParaRPr lang="en-US" dirty="0"/>
          </a:p>
          <a:p>
            <a:r>
              <a:rPr lang="en-US" b="1" dirty="0"/>
              <a:t>Laboratory Criteria</a:t>
            </a:r>
            <a:r>
              <a:rPr lang="en-US" dirty="0"/>
              <a:t>: Laboratory evidence of carbapenemase production in an isolate by a phenotypic method or positive for a known carbapenemase resistance mechanism by the specific testing methods, such as: </a:t>
            </a:r>
          </a:p>
          <a:p>
            <a:pPr marL="285750" indent="-285750">
              <a:buFont typeface="Arial" panose="020B0604020202020204" pitchFamily="34" charset="0"/>
              <a:buChar char="•"/>
            </a:pPr>
            <a:r>
              <a:rPr lang="en-US" dirty="0"/>
              <a:t>Phenotypic methods for carbapenemase production: </a:t>
            </a:r>
          </a:p>
          <a:p>
            <a:pPr marL="742950" lvl="1" indent="-285750">
              <a:buFont typeface="Arial" panose="020B0604020202020204" pitchFamily="34" charset="0"/>
              <a:buChar char="•"/>
            </a:pPr>
            <a:r>
              <a:rPr lang="en-US" dirty="0"/>
              <a:t>Carba NP positive</a:t>
            </a:r>
          </a:p>
          <a:p>
            <a:pPr marL="742950" lvl="1" indent="-285750">
              <a:buFont typeface="Arial" panose="020B0604020202020204" pitchFamily="34" charset="0"/>
              <a:buChar char="•"/>
            </a:pPr>
            <a:r>
              <a:rPr lang="en-US" dirty="0"/>
              <a:t>Metallo-</a:t>
            </a:r>
            <a:r>
              <a:rPr lang="el-GR" dirty="0"/>
              <a:t>β-</a:t>
            </a:r>
            <a:r>
              <a:rPr lang="en-US" dirty="0"/>
              <a:t>lactamase testing (e.g., E-test) positive</a:t>
            </a:r>
          </a:p>
          <a:p>
            <a:pPr marL="742950" lvl="1" indent="-285750">
              <a:buFont typeface="Arial" panose="020B0604020202020204" pitchFamily="34" charset="0"/>
              <a:buChar char="•"/>
            </a:pPr>
            <a:r>
              <a:rPr lang="en-US" dirty="0"/>
              <a:t>Modified Carbapenem Inactivation Method (mCIM) positive or indeterminate</a:t>
            </a:r>
          </a:p>
          <a:p>
            <a:pPr marL="742950" lvl="1" indent="-285750">
              <a:buFont typeface="Arial" panose="020B0604020202020204" pitchFamily="34" charset="0"/>
              <a:buChar char="•"/>
            </a:pPr>
            <a:r>
              <a:rPr lang="en-US" dirty="0"/>
              <a:t>Carbapenem Inactivation Method (CIM) positive Modified Hodge Test (MHT) positive</a:t>
            </a:r>
          </a:p>
          <a:p>
            <a:pPr marL="742950" lvl="1" indent="-285750">
              <a:buFont typeface="Arial" panose="020B0604020202020204" pitchFamily="34" charset="0"/>
              <a:buChar char="•"/>
            </a:pPr>
            <a:r>
              <a:rPr lang="en-US" dirty="0"/>
              <a:t>Positive for phenotypic carbapenemase production (e.g., mCIM, CIM, CarbaNP) but negative by PCR (e.g., Xpert Carba-R) for all known resistance mechanisms (e.g. KPC, NDM, OXA-48, VIM, IMP) </a:t>
            </a:r>
          </a:p>
          <a:p>
            <a:pPr marL="285750" indent="-285750">
              <a:buFont typeface="Arial" panose="020B0604020202020204" pitchFamily="34" charset="0"/>
              <a:buChar char="•"/>
            </a:pPr>
            <a:r>
              <a:rPr lang="en-US" dirty="0"/>
              <a:t>Molecular methods for resistance mechanism: </a:t>
            </a:r>
          </a:p>
          <a:p>
            <a:pPr marL="742950" lvl="1" indent="-285750">
              <a:buFont typeface="Arial" panose="020B0604020202020204" pitchFamily="34" charset="0"/>
              <a:buChar char="•"/>
            </a:pPr>
            <a:r>
              <a:rPr lang="en-US" dirty="0"/>
              <a:t>PCR positive (for KPC, NDM, OXA-48, IMP, or VIM)</a:t>
            </a:r>
          </a:p>
          <a:p>
            <a:pPr marL="742950" lvl="1" indent="-285750">
              <a:buFont typeface="Arial" panose="020B0604020202020204" pitchFamily="34" charset="0"/>
              <a:buChar char="•"/>
            </a:pPr>
            <a:r>
              <a:rPr lang="en-US" dirty="0"/>
              <a:t>Xpert Carba-R positive (for KPC, NDM, OXA-48, VIM, IMP)</a:t>
            </a:r>
          </a:p>
          <a:p>
            <a:pPr marL="742950" lvl="1" indent="-285750">
              <a:buFont typeface="Arial" panose="020B0604020202020204" pitchFamily="34" charset="0"/>
              <a:buChar char="•"/>
            </a:pPr>
            <a:r>
              <a:rPr lang="en-US" dirty="0"/>
              <a:t>PCR or Xpert Carba-R positive for novel carbapenemase</a:t>
            </a:r>
          </a:p>
        </p:txBody>
      </p:sp>
    </p:spTree>
    <p:extLst>
      <p:ext uri="{BB962C8B-B14F-4D97-AF65-F5344CB8AC3E}">
        <p14:creationId xmlns:p14="http://schemas.microsoft.com/office/powerpoint/2010/main" val="3371384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0D821-47BB-4C3A-A4FB-FEC460F683EC}"/>
              </a:ext>
            </a:extLst>
          </p:cNvPr>
          <p:cNvSpPr>
            <a:spLocks noGrp="1"/>
          </p:cNvSpPr>
          <p:nvPr>
            <p:ph type="title"/>
          </p:nvPr>
        </p:nvSpPr>
        <p:spPr/>
        <p:txBody>
          <a:bodyPr lIns="91440" tIns="45720" rIns="91440" bIns="45720" anchor="ctr">
            <a:normAutofit/>
          </a:bodyPr>
          <a:lstStyle/>
          <a:p>
            <a:r>
              <a:rPr lang="en-US" dirty="0">
                <a:latin typeface="Arial"/>
                <a:cs typeface="Arial"/>
              </a:rPr>
              <a:t>Carbapenemase-Producing CRE</a:t>
            </a:r>
            <a:endParaRPr lang="en-US" dirty="0"/>
          </a:p>
        </p:txBody>
      </p:sp>
      <p:sp>
        <p:nvSpPr>
          <p:cNvPr id="3" name="Content Placeholder 2">
            <a:extLst>
              <a:ext uri="{FF2B5EF4-FFF2-40B4-BE49-F238E27FC236}">
                <a16:creationId xmlns:a16="http://schemas.microsoft.com/office/drawing/2014/main" id="{6342423F-EF4E-41CF-8CD3-5D1D05330B4A}"/>
              </a:ext>
            </a:extLst>
          </p:cNvPr>
          <p:cNvSpPr>
            <a:spLocks noGrp="1"/>
          </p:cNvSpPr>
          <p:nvPr>
            <p:ph idx="1"/>
          </p:nvPr>
        </p:nvSpPr>
        <p:spPr/>
        <p:txBody>
          <a:bodyPr vert="horz" lIns="91440" tIns="45720" rIns="91440" bIns="45720" rtlCol="0" anchor="t">
            <a:normAutofit/>
          </a:bodyPr>
          <a:lstStyle/>
          <a:p>
            <a:endParaRPr lang="en-US" dirty="0"/>
          </a:p>
          <a:p>
            <a:endParaRPr lang="en-US" dirty="0"/>
          </a:p>
        </p:txBody>
      </p:sp>
      <p:sp>
        <p:nvSpPr>
          <p:cNvPr id="6" name="TextBox 5">
            <a:extLst>
              <a:ext uri="{FF2B5EF4-FFF2-40B4-BE49-F238E27FC236}">
                <a16:creationId xmlns:a16="http://schemas.microsoft.com/office/drawing/2014/main" id="{B7D473F1-3F7A-4F1A-92F2-0F6AE1EC45F6}"/>
              </a:ext>
            </a:extLst>
          </p:cNvPr>
          <p:cNvSpPr txBox="1"/>
          <p:nvPr/>
        </p:nvSpPr>
        <p:spPr>
          <a:xfrm>
            <a:off x="619854" y="1547310"/>
            <a:ext cx="10934700" cy="4185761"/>
          </a:xfrm>
          <a:prstGeom prst="rect">
            <a:avLst/>
          </a:prstGeom>
          <a:noFill/>
        </p:spPr>
        <p:txBody>
          <a:bodyPr wrap="square">
            <a:spAutoFit/>
          </a:bodyPr>
          <a:lstStyle/>
          <a:p>
            <a:r>
              <a:rPr lang="en-US" sz="2800" dirty="0"/>
              <a:t>Case Classification</a:t>
            </a:r>
          </a:p>
          <a:p>
            <a:endParaRPr lang="en-US" dirty="0"/>
          </a:p>
          <a:p>
            <a:r>
              <a:rPr lang="en-US" sz="2200" b="1" dirty="0"/>
              <a:t>Confirmed </a:t>
            </a:r>
          </a:p>
          <a:p>
            <a:endParaRPr lang="en-US" dirty="0"/>
          </a:p>
          <a:p>
            <a:r>
              <a:rPr lang="en-US" sz="2000" i="1" dirty="0"/>
              <a:t>E. coli</a:t>
            </a:r>
            <a:r>
              <a:rPr lang="en-US" sz="2000" dirty="0"/>
              <a:t>, </a:t>
            </a:r>
            <a:r>
              <a:rPr lang="en-US" sz="2000" i="1" dirty="0"/>
              <a:t>Klebsiella</a:t>
            </a:r>
            <a:r>
              <a:rPr lang="en-US" sz="2000" dirty="0"/>
              <a:t> spp., or </a:t>
            </a:r>
            <a:r>
              <a:rPr lang="en-US" sz="2000" i="1" dirty="0"/>
              <a:t>Enterobacter</a:t>
            </a:r>
            <a:r>
              <a:rPr lang="en-US" sz="2000" dirty="0"/>
              <a:t> spp. from any isolate that is:</a:t>
            </a:r>
          </a:p>
          <a:p>
            <a:endParaRPr lang="en-US" sz="2000" dirty="0"/>
          </a:p>
          <a:p>
            <a:r>
              <a:rPr lang="en-US" sz="2000" dirty="0"/>
              <a:t> Positive for known carbapenemase resistance mechanism (e.g., KPC, NDM, VIM, IMP, OXA-48) demonstrated by a recognized test (e.g., polymerase chain reaction (PCR), Xpert Carba-R) </a:t>
            </a:r>
          </a:p>
          <a:p>
            <a:endParaRPr lang="en-US" sz="2000" dirty="0"/>
          </a:p>
          <a:p>
            <a:r>
              <a:rPr lang="en-US" sz="2000" dirty="0"/>
              <a:t>OR </a:t>
            </a:r>
          </a:p>
          <a:p>
            <a:endParaRPr lang="en-US" sz="2000" dirty="0"/>
          </a:p>
          <a:p>
            <a:r>
              <a:rPr lang="en-US" sz="2000" dirty="0"/>
              <a:t>Positive on a phenotypic test for carbapenemase production (e.g., metallo-</a:t>
            </a:r>
            <a:r>
              <a:rPr lang="el-GR" sz="2000" dirty="0"/>
              <a:t>β-</a:t>
            </a:r>
            <a:r>
              <a:rPr lang="en-US" sz="2000" dirty="0"/>
              <a:t>lactamase test, modified Hodge test, Carba NP, Carbapenem Inactivation Method (CIM), or modified CIM (mCIM)).</a:t>
            </a:r>
          </a:p>
        </p:txBody>
      </p:sp>
    </p:spTree>
    <p:extLst>
      <p:ext uri="{BB962C8B-B14F-4D97-AF65-F5344CB8AC3E}">
        <p14:creationId xmlns:p14="http://schemas.microsoft.com/office/powerpoint/2010/main" val="2579147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0D821-47BB-4C3A-A4FB-FEC460F683EC}"/>
              </a:ext>
            </a:extLst>
          </p:cNvPr>
          <p:cNvSpPr>
            <a:spLocks noGrp="1"/>
          </p:cNvSpPr>
          <p:nvPr>
            <p:ph type="title"/>
          </p:nvPr>
        </p:nvSpPr>
        <p:spPr/>
        <p:txBody>
          <a:bodyPr lIns="91440" tIns="45720" rIns="91440" bIns="45720" anchor="ctr">
            <a:normAutofit/>
          </a:bodyPr>
          <a:lstStyle/>
          <a:p>
            <a:r>
              <a:rPr lang="en-US" dirty="0">
                <a:latin typeface="Arial"/>
                <a:cs typeface="Arial"/>
              </a:rPr>
              <a:t>Carbapenemase-Producing CRE</a:t>
            </a:r>
            <a:endParaRPr lang="en-US" dirty="0"/>
          </a:p>
        </p:txBody>
      </p:sp>
      <p:sp>
        <p:nvSpPr>
          <p:cNvPr id="3" name="Content Placeholder 2">
            <a:extLst>
              <a:ext uri="{FF2B5EF4-FFF2-40B4-BE49-F238E27FC236}">
                <a16:creationId xmlns:a16="http://schemas.microsoft.com/office/drawing/2014/main" id="{6342423F-EF4E-41CF-8CD3-5D1D05330B4A}"/>
              </a:ext>
            </a:extLst>
          </p:cNvPr>
          <p:cNvSpPr>
            <a:spLocks noGrp="1"/>
          </p:cNvSpPr>
          <p:nvPr>
            <p:ph idx="1"/>
          </p:nvPr>
        </p:nvSpPr>
        <p:spPr/>
        <p:txBody>
          <a:bodyPr vert="horz" lIns="91440" tIns="45720" rIns="91440" bIns="45720" rtlCol="0" anchor="t">
            <a:normAutofit/>
          </a:bodyPr>
          <a:lstStyle/>
          <a:p>
            <a:endParaRPr lang="en-US" dirty="0"/>
          </a:p>
          <a:p>
            <a:endParaRPr lang="en-US" dirty="0"/>
          </a:p>
        </p:txBody>
      </p:sp>
      <p:sp>
        <p:nvSpPr>
          <p:cNvPr id="5" name="TextBox 4">
            <a:extLst>
              <a:ext uri="{FF2B5EF4-FFF2-40B4-BE49-F238E27FC236}">
                <a16:creationId xmlns:a16="http://schemas.microsoft.com/office/drawing/2014/main" id="{0C25E608-E803-4EF3-88BE-78247F7D025B}"/>
              </a:ext>
            </a:extLst>
          </p:cNvPr>
          <p:cNvSpPr txBox="1"/>
          <p:nvPr/>
        </p:nvSpPr>
        <p:spPr>
          <a:xfrm>
            <a:off x="1133475" y="1443841"/>
            <a:ext cx="9963150" cy="4308872"/>
          </a:xfrm>
          <a:prstGeom prst="rect">
            <a:avLst/>
          </a:prstGeom>
          <a:noFill/>
        </p:spPr>
        <p:txBody>
          <a:bodyPr wrap="square">
            <a:spAutoFit/>
          </a:bodyPr>
          <a:lstStyle/>
          <a:p>
            <a:r>
              <a:rPr lang="en-US" sz="2000" b="1" dirty="0"/>
              <a:t>Criteria to distinguish a new case of this disease or condition from reports or notifications which should not be enumerated as a new case for surveillance  </a:t>
            </a:r>
          </a:p>
          <a:p>
            <a:endParaRPr lang="en-US" b="1" dirty="0"/>
          </a:p>
          <a:p>
            <a:pPr marL="285750" indent="-285750">
              <a:buFont typeface="Arial" panose="020B0604020202020204" pitchFamily="34" charset="0"/>
              <a:buChar char="•"/>
            </a:pPr>
            <a:r>
              <a:rPr lang="en-US" dirty="0">
                <a:highlight>
                  <a:srgbClr val="FFFF00"/>
                </a:highlight>
              </a:rPr>
              <a:t>Different organisms</a:t>
            </a:r>
            <a:r>
              <a:rPr lang="en-US" dirty="0"/>
              <a:t>/species/carbapenemases are </a:t>
            </a:r>
            <a:r>
              <a:rPr lang="en-US" dirty="0">
                <a:highlight>
                  <a:srgbClr val="FFFF00"/>
                </a:highlight>
              </a:rPr>
              <a:t>counted as separate events </a:t>
            </a:r>
            <a:r>
              <a:rPr lang="en-US" dirty="0"/>
              <a:t>from other organisms/species/carbapenemases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There is at least a </a:t>
            </a:r>
            <a:r>
              <a:rPr lang="en-US" dirty="0">
                <a:highlight>
                  <a:srgbClr val="FFFF00"/>
                </a:highlight>
              </a:rPr>
              <a:t>12 month </a:t>
            </a:r>
            <a:r>
              <a:rPr lang="en-US" dirty="0"/>
              <a:t>interval from previous notification event for clinical cases.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 person with </a:t>
            </a:r>
            <a:r>
              <a:rPr lang="en-US" dirty="0">
                <a:highlight>
                  <a:srgbClr val="FFFF00"/>
                </a:highlight>
              </a:rPr>
              <a:t>a clinical case should not be counted as a screening/surveillance case thereafter </a:t>
            </a:r>
            <a:r>
              <a:rPr lang="en-US" dirty="0"/>
              <a:t>(e.g., patient with known infection who later has colonization of GI tract is not counted as more than one case)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 person with </a:t>
            </a:r>
            <a:r>
              <a:rPr lang="en-US" dirty="0">
                <a:highlight>
                  <a:srgbClr val="FFFF00"/>
                </a:highlight>
              </a:rPr>
              <a:t>a screening case can be later categorized as a clinical case </a:t>
            </a:r>
            <a:r>
              <a:rPr lang="en-US" dirty="0"/>
              <a:t>(e.g., patient with positive peri-rectal screening swab who later develops blood stream infection would be counted in both categories)</a:t>
            </a:r>
          </a:p>
        </p:txBody>
      </p:sp>
    </p:spTree>
    <p:extLst>
      <p:ext uri="{BB962C8B-B14F-4D97-AF65-F5344CB8AC3E}">
        <p14:creationId xmlns:p14="http://schemas.microsoft.com/office/powerpoint/2010/main" val="35114934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469C5-0FBB-4BC9-A337-2B6F1F54027A}"/>
              </a:ext>
            </a:extLst>
          </p:cNvPr>
          <p:cNvSpPr>
            <a:spLocks noGrp="1"/>
          </p:cNvSpPr>
          <p:nvPr>
            <p:ph type="title"/>
          </p:nvPr>
        </p:nvSpPr>
        <p:spPr>
          <a:xfrm>
            <a:off x="5141008" y="2993322"/>
            <a:ext cx="1909984" cy="871355"/>
          </a:xfrm>
        </p:spPr>
        <p:txBody>
          <a:bodyPr>
            <a:normAutofit/>
          </a:bodyPr>
          <a:lstStyle/>
          <a:p>
            <a:r>
              <a:rPr lang="en-US" dirty="0"/>
              <a:t>Process</a:t>
            </a:r>
          </a:p>
        </p:txBody>
      </p:sp>
    </p:spTree>
    <p:extLst>
      <p:ext uri="{BB962C8B-B14F-4D97-AF65-F5344CB8AC3E}">
        <p14:creationId xmlns:p14="http://schemas.microsoft.com/office/powerpoint/2010/main" val="2455494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382EE-C106-44A6-868B-86AEB860394A}"/>
              </a:ext>
            </a:extLst>
          </p:cNvPr>
          <p:cNvSpPr>
            <a:spLocks noGrp="1"/>
          </p:cNvSpPr>
          <p:nvPr>
            <p:ph type="title"/>
          </p:nvPr>
        </p:nvSpPr>
        <p:spPr/>
        <p:txBody>
          <a:bodyPr>
            <a:normAutofit/>
          </a:bodyPr>
          <a:lstStyle/>
          <a:p>
            <a:r>
              <a:rPr lang="en-US" sz="4000" dirty="0"/>
              <a:t>Position Statements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8632272" cy="1306500"/>
          </a:xfrm>
          <a:prstGeom prst="rect">
            <a:avLst/>
          </a:prstGeom>
        </p:spPr>
      </p:pic>
      <p:sp>
        <p:nvSpPr>
          <p:cNvPr id="6" name="Text Placeholder 4">
            <a:extLst>
              <a:ext uri="{FF2B5EF4-FFF2-40B4-BE49-F238E27FC236}">
                <a16:creationId xmlns:a16="http://schemas.microsoft.com/office/drawing/2014/main" id="{1812FAE3-E872-462A-97C9-F531B580CD97}"/>
              </a:ext>
            </a:extLst>
          </p:cNvPr>
          <p:cNvSpPr txBox="1">
            <a:spLocks noGrp="1"/>
          </p:cNvSpPr>
          <p:nvPr>
            <p:ph type="body" sz="quarter" idx="10"/>
          </p:nvPr>
        </p:nvSpPr>
        <p:spPr>
          <a:xfrm>
            <a:off x="1671153" y="1519161"/>
            <a:ext cx="8849694" cy="4746323"/>
          </a:xfrm>
          <a:prstGeom prst="rect">
            <a:avLst/>
          </a:prstGeom>
        </p:spPr>
        <p:txBody>
          <a:bodyPr vert="horz" lIns="91440" tIns="45720" rIns="91440" bIns="45720" rtlCol="0">
            <a:normAutofit lnSpcReduction="10000"/>
          </a:bodyPr>
          <a:lstStyle>
            <a:lvl1pPr marL="257168" indent="-257168" algn="l" defTabSz="685783" rtl="0" eaLnBrk="1" latinLnBrk="0" hangingPunct="1">
              <a:spcBef>
                <a:spcPct val="20000"/>
              </a:spcBef>
              <a:buFont typeface="Arial" panose="020B0604020202020204" pitchFamily="34" charset="0"/>
              <a:buChar char="•"/>
              <a:defRPr lang="en-US" sz="1800" kern="1200">
                <a:solidFill>
                  <a:srgbClr val="101957"/>
                </a:solidFill>
                <a:latin typeface="+mn-lt"/>
                <a:ea typeface="+mn-ea"/>
                <a:cs typeface="+mn-cs"/>
              </a:defRPr>
            </a:lvl1pPr>
            <a:lvl2pPr marL="600060" indent="-257168" algn="l" defTabSz="685783" rtl="0" eaLnBrk="1" latinLnBrk="0" hangingPunct="1">
              <a:spcBef>
                <a:spcPct val="20000"/>
              </a:spcBef>
              <a:buFont typeface="Courier New" panose="02070309020205020404" pitchFamily="49" charset="0"/>
              <a:buChar char="o"/>
              <a:defRPr lang="en-US" sz="1800" kern="1200">
                <a:solidFill>
                  <a:srgbClr val="101957"/>
                </a:solidFill>
                <a:latin typeface="+mn-lt"/>
                <a:ea typeface="+mn-ea"/>
                <a:cs typeface="+mn-cs"/>
              </a:defRPr>
            </a:lvl2pPr>
            <a:lvl3pPr marL="857228" indent="-171446" algn="l" defTabSz="685783" rtl="0" eaLnBrk="1" latinLnBrk="0" hangingPunct="1">
              <a:spcBef>
                <a:spcPct val="20000"/>
              </a:spcBef>
              <a:buFont typeface="Wingdings" panose="05000000000000000000" pitchFamily="2" charset="2"/>
              <a:buChar char="§"/>
              <a:defRPr lang="en-US" sz="1800" kern="1200">
                <a:solidFill>
                  <a:srgbClr val="101957"/>
                </a:solidFill>
                <a:latin typeface="+mn-lt"/>
                <a:ea typeface="+mn-ea"/>
                <a:cs typeface="+mn-cs"/>
              </a:defRPr>
            </a:lvl3pPr>
            <a:lvl4pPr marL="1200120" indent="-171446" algn="l" defTabSz="685783" rtl="0" eaLnBrk="1" latinLnBrk="0" hangingPunct="1">
              <a:spcBef>
                <a:spcPct val="20000"/>
              </a:spcBef>
              <a:buFont typeface="Arial" panose="020B0604020202020204" pitchFamily="34" charset="0"/>
              <a:buChar char="–"/>
              <a:defRPr lang="en-US" sz="1800" kern="1200">
                <a:solidFill>
                  <a:srgbClr val="101957"/>
                </a:solidFill>
                <a:latin typeface="+mn-lt"/>
                <a:ea typeface="+mn-ea"/>
                <a:cs typeface="+mn-cs"/>
              </a:defRPr>
            </a:lvl4pPr>
            <a:lvl5pPr marL="1543012" indent="-171446" algn="l" defTabSz="685783" rtl="0" eaLnBrk="1" latinLnBrk="0" hangingPunct="1">
              <a:spcBef>
                <a:spcPct val="20000"/>
              </a:spcBef>
              <a:buFont typeface="Arial" panose="020B0604020202020204" pitchFamily="34" charset="0"/>
              <a:buChar char="»"/>
              <a:defRPr lang="en-US" sz="1800" kern="1200">
                <a:solidFill>
                  <a:srgbClr val="101957"/>
                </a:solidFill>
                <a:latin typeface="+mn-lt"/>
                <a:ea typeface="+mn-ea"/>
                <a:cs typeface="+mn-cs"/>
              </a:defRPr>
            </a:lvl5pPr>
            <a:lvl6pPr marL="1885903" indent="-171446" algn="l" defTabSz="6857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indent="0">
              <a:buNone/>
            </a:pPr>
            <a:r>
              <a:rPr lang="en-US" b="1" dirty="0">
                <a:solidFill>
                  <a:schemeClr val="bg2">
                    <a:lumMod val="25000"/>
                  </a:schemeClr>
                </a:solidFill>
                <a:latin typeface="Arial" panose="020B0604020202020204" pitchFamily="34" charset="0"/>
                <a:cs typeface="Arial" panose="020B0604020202020204" pitchFamily="34" charset="0"/>
              </a:rPr>
              <a:t>Purpose of a Position Statement</a:t>
            </a:r>
          </a:p>
          <a:p>
            <a:pPr marL="0" indent="0">
              <a:buNone/>
            </a:pPr>
            <a:r>
              <a:rPr lang="en-US" dirty="0">
                <a:solidFill>
                  <a:schemeClr val="bg2">
                    <a:lumMod val="25000"/>
                  </a:schemeClr>
                </a:solidFill>
                <a:latin typeface="Arial" panose="020B0604020202020204" pitchFamily="34" charset="0"/>
                <a:cs typeface="Arial" panose="020B0604020202020204" pitchFamily="34" charset="0"/>
              </a:rPr>
              <a:t>To document and analyze policy and/or standardized surveillance issues affecting public health, that are of interest to CSTE members, and that could result in state/local law, rule, or regulation change(s).</a:t>
            </a:r>
          </a:p>
          <a:p>
            <a:pPr marL="0" indent="0">
              <a:buNone/>
            </a:pPr>
            <a:endParaRPr lang="en-US" dirty="0">
              <a:solidFill>
                <a:schemeClr val="bg2">
                  <a:lumMod val="25000"/>
                </a:schemeClr>
              </a:solidFill>
              <a:latin typeface="Arial" panose="020B0604020202020204" pitchFamily="34" charset="0"/>
              <a:cs typeface="Arial" panose="020B0604020202020204" pitchFamily="34" charset="0"/>
            </a:endParaRPr>
          </a:p>
          <a:p>
            <a:pPr marL="0" indent="0">
              <a:buNone/>
            </a:pPr>
            <a:r>
              <a:rPr lang="en-US" b="1" dirty="0">
                <a:solidFill>
                  <a:schemeClr val="bg2">
                    <a:lumMod val="25000"/>
                  </a:schemeClr>
                </a:solidFill>
                <a:latin typeface="Arial" panose="020B0604020202020204" pitchFamily="34" charset="0"/>
                <a:cs typeface="Arial" panose="020B0604020202020204" pitchFamily="34" charset="0"/>
              </a:rPr>
              <a:t>Historical Purpose of CSTE Position Statements</a:t>
            </a:r>
          </a:p>
          <a:p>
            <a:pPr marL="0" indent="0">
              <a:buNone/>
            </a:pPr>
            <a:r>
              <a:rPr lang="en-US" dirty="0">
                <a:solidFill>
                  <a:schemeClr val="bg2">
                    <a:lumMod val="25000"/>
                  </a:schemeClr>
                </a:solidFill>
                <a:latin typeface="Arial" panose="020B0604020202020204" pitchFamily="34" charset="0"/>
                <a:cs typeface="Arial" panose="020B0604020202020204" pitchFamily="34" charset="0"/>
              </a:rPr>
              <a:t>To define the list of Nationally Notifiable Conditions.</a:t>
            </a:r>
          </a:p>
          <a:p>
            <a:pPr marL="0" indent="0">
              <a:buNone/>
            </a:pPr>
            <a:endParaRPr lang="en-US" b="1" dirty="0">
              <a:solidFill>
                <a:schemeClr val="bg2">
                  <a:lumMod val="25000"/>
                </a:schemeClr>
              </a:solidFill>
              <a:latin typeface="Arial" panose="020B0604020202020204" pitchFamily="34" charset="0"/>
              <a:cs typeface="Arial" panose="020B0604020202020204" pitchFamily="34" charset="0"/>
            </a:endParaRPr>
          </a:p>
          <a:p>
            <a:pPr marL="0" indent="0">
              <a:buNone/>
            </a:pPr>
            <a:r>
              <a:rPr lang="en-US" b="1" dirty="0">
                <a:solidFill>
                  <a:schemeClr val="bg2">
                    <a:lumMod val="25000"/>
                  </a:schemeClr>
                </a:solidFill>
                <a:latin typeface="Arial" panose="020B0604020202020204" pitchFamily="34" charset="0"/>
                <a:cs typeface="Arial" panose="020B0604020202020204" pitchFamily="34" charset="0"/>
              </a:rPr>
              <a:t>Different types of Position Statements</a:t>
            </a:r>
          </a:p>
          <a:p>
            <a:pPr marL="342900" indent="-342900">
              <a:buFont typeface="+mj-lt"/>
              <a:buAutoNum type="arabicPeriod"/>
            </a:pPr>
            <a:r>
              <a:rPr lang="en-US" sz="1600" u="sng" dirty="0">
                <a:solidFill>
                  <a:schemeClr val="bg2">
                    <a:lumMod val="25000"/>
                  </a:schemeClr>
                </a:solidFill>
                <a:latin typeface="Arial" panose="020B0604020202020204" pitchFamily="34" charset="0"/>
                <a:cs typeface="Arial" panose="020B0604020202020204" pitchFamily="34" charset="0"/>
              </a:rPr>
              <a:t>Policy Position Statement: </a:t>
            </a:r>
          </a:p>
          <a:p>
            <a:pPr lvl="1"/>
            <a:r>
              <a:rPr lang="en-US" sz="1600" dirty="0">
                <a:solidFill>
                  <a:schemeClr val="bg2">
                    <a:lumMod val="25000"/>
                  </a:schemeClr>
                </a:solidFill>
                <a:latin typeface="Arial" panose="020B0604020202020204" pitchFamily="34" charset="0"/>
                <a:cs typeface="Arial" panose="020B0604020202020204" pitchFamily="34" charset="0"/>
              </a:rPr>
              <a:t>Intended for issues that would require a vote by the Council because they may result in </a:t>
            </a:r>
            <a:r>
              <a:rPr lang="en-US" sz="1600" i="1" dirty="0">
                <a:solidFill>
                  <a:schemeClr val="bg2">
                    <a:lumMod val="25000"/>
                  </a:schemeClr>
                </a:solidFill>
                <a:latin typeface="Arial" panose="020B0604020202020204" pitchFamily="34" charset="0"/>
                <a:cs typeface="Arial" panose="020B0604020202020204" pitchFamily="34" charset="0"/>
              </a:rPr>
              <a:t>changes to state or local law, rules or regulations.</a:t>
            </a:r>
          </a:p>
          <a:p>
            <a:pPr lvl="1"/>
            <a:r>
              <a:rPr lang="en-US" sz="1600" dirty="0">
                <a:solidFill>
                  <a:schemeClr val="bg2">
                    <a:lumMod val="25000"/>
                  </a:schemeClr>
                </a:solidFill>
                <a:latin typeface="Arial" panose="020B0604020202020204" pitchFamily="34" charset="0"/>
                <a:cs typeface="Arial" panose="020B0604020202020204" pitchFamily="34" charset="0"/>
              </a:rPr>
              <a:t>All other policy issues, resolutions, etc. that would not require legal changes at the state or local level should be addressed via the process for </a:t>
            </a:r>
            <a:r>
              <a:rPr lang="en-US" sz="1600" b="1" dirty="0">
                <a:solidFill>
                  <a:schemeClr val="bg2">
                    <a:lumMod val="25000"/>
                  </a:schemeClr>
                </a:solidFill>
                <a:latin typeface="Arial" panose="020B0604020202020204" pitchFamily="34" charset="0"/>
                <a:cs typeface="Arial" panose="020B0604020202020204" pitchFamily="34" charset="0"/>
              </a:rPr>
              <a:t>CSTE Briefs.</a:t>
            </a:r>
          </a:p>
          <a:p>
            <a:pPr marL="342900" indent="-342900">
              <a:buFont typeface="+mj-lt"/>
              <a:buAutoNum type="arabicPeriod"/>
            </a:pPr>
            <a:r>
              <a:rPr lang="en-US" sz="1600" u="sng" dirty="0">
                <a:solidFill>
                  <a:schemeClr val="bg2">
                    <a:lumMod val="25000"/>
                  </a:schemeClr>
                </a:solidFill>
                <a:latin typeface="Arial" panose="020B0604020202020204" pitchFamily="34" charset="0"/>
                <a:cs typeface="Arial" panose="020B0604020202020204" pitchFamily="34" charset="0"/>
              </a:rPr>
              <a:t>Standardized Surveillance for Diseases or Conditions:</a:t>
            </a:r>
          </a:p>
          <a:p>
            <a:pPr lvl="1"/>
            <a:r>
              <a:rPr lang="en-US" sz="1600" dirty="0">
                <a:solidFill>
                  <a:schemeClr val="bg2">
                    <a:lumMod val="25000"/>
                  </a:schemeClr>
                </a:solidFill>
                <a:latin typeface="Arial" panose="020B0604020202020204" pitchFamily="34" charset="0"/>
                <a:cs typeface="Arial" panose="020B0604020202020204" pitchFamily="34" charset="0"/>
              </a:rPr>
              <a:t>Intended to standardize </a:t>
            </a:r>
            <a:r>
              <a:rPr lang="en-US" sz="1600" b="1" dirty="0">
                <a:solidFill>
                  <a:schemeClr val="bg2">
                    <a:lumMod val="25000"/>
                  </a:schemeClr>
                </a:solidFill>
                <a:latin typeface="Arial" panose="020B0604020202020204" pitchFamily="34" charset="0"/>
                <a:cs typeface="Arial" panose="020B0604020202020204" pitchFamily="34" charset="0"/>
              </a:rPr>
              <a:t>case definitions </a:t>
            </a:r>
            <a:r>
              <a:rPr lang="en-US" sz="1600" dirty="0">
                <a:solidFill>
                  <a:schemeClr val="bg2">
                    <a:lumMod val="25000"/>
                  </a:schemeClr>
                </a:solidFill>
                <a:latin typeface="Arial" panose="020B0604020202020204" pitchFamily="34" charset="0"/>
                <a:cs typeface="Arial" panose="020B0604020202020204" pitchFamily="34" charset="0"/>
              </a:rPr>
              <a:t>for diseases or conditions of importance that state and local health departments can adopt for daily surveillance activities. </a:t>
            </a:r>
          </a:p>
          <a:p>
            <a:pPr lvl="1"/>
            <a:r>
              <a:rPr lang="en-US" sz="1600" dirty="0">
                <a:solidFill>
                  <a:schemeClr val="bg2">
                    <a:lumMod val="25000"/>
                  </a:schemeClr>
                </a:solidFill>
                <a:latin typeface="Arial" panose="020B0604020202020204" pitchFamily="34" charset="0"/>
                <a:cs typeface="Arial" panose="020B0604020202020204" pitchFamily="34" charset="0"/>
              </a:rPr>
              <a:t>Can be solely for standardization or can also include a recommendation to add to the Nationally Notifiable Conditions (NNC) list.</a:t>
            </a:r>
          </a:p>
          <a:p>
            <a:pPr marL="0" indent="0">
              <a:buNone/>
            </a:pPr>
            <a:endParaRPr lang="en-US" b="1" dirty="0">
              <a:solidFill>
                <a:schemeClr val="tx2">
                  <a:lumMod val="75000"/>
                </a:schemeClr>
              </a:solidFill>
            </a:endParaRPr>
          </a:p>
          <a:p>
            <a:pPr marL="0" indent="0">
              <a:buNone/>
            </a:pPr>
            <a:endParaRPr lang="en-US" b="1" dirty="0">
              <a:solidFill>
                <a:schemeClr val="tx2">
                  <a:lumMod val="75000"/>
                </a:schemeClr>
              </a:solidFill>
            </a:endParaRPr>
          </a:p>
          <a:p>
            <a:pPr marL="0" indent="0">
              <a:buNone/>
            </a:pPr>
            <a:endParaRPr lang="en-US" b="1" dirty="0">
              <a:solidFill>
                <a:schemeClr val="tx2">
                  <a:lumMod val="75000"/>
                </a:schemeClr>
              </a:solidFill>
            </a:endParaRPr>
          </a:p>
        </p:txBody>
      </p:sp>
    </p:spTree>
    <p:extLst>
      <p:ext uri="{BB962C8B-B14F-4D97-AF65-F5344CB8AC3E}">
        <p14:creationId xmlns:p14="http://schemas.microsoft.com/office/powerpoint/2010/main" val="29387989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B6E749-16B1-4B03-B4D7-42ABA31CCEC2}"/>
              </a:ext>
            </a:extLst>
          </p:cNvPr>
          <p:cNvSpPr>
            <a:spLocks noGrp="1"/>
          </p:cNvSpPr>
          <p:nvPr>
            <p:ph idx="1"/>
          </p:nvPr>
        </p:nvSpPr>
        <p:spPr>
          <a:xfrm>
            <a:off x="1767659" y="1547310"/>
            <a:ext cx="8643488" cy="4696174"/>
          </a:xfrm>
        </p:spPr>
        <p:txBody>
          <a:bodyPr>
            <a:normAutofit/>
          </a:bodyPr>
          <a:lstStyle/>
          <a:p>
            <a:pPr marL="0" indent="0">
              <a:buNone/>
            </a:pPr>
            <a:r>
              <a:rPr lang="en-US" sz="2200" b="1" dirty="0">
                <a:solidFill>
                  <a:schemeClr val="bg2">
                    <a:lumMod val="25000"/>
                  </a:schemeClr>
                </a:solidFill>
              </a:rPr>
              <a:t>Development and Vetting</a:t>
            </a:r>
          </a:p>
          <a:p>
            <a:r>
              <a:rPr lang="en-US" sz="2200" dirty="0">
                <a:solidFill>
                  <a:schemeClr val="bg2">
                    <a:lumMod val="25000"/>
                  </a:schemeClr>
                </a:solidFill>
              </a:rPr>
              <a:t>Developed in Subcommittee, Steering Committee, or smaller group of SMEs</a:t>
            </a:r>
          </a:p>
          <a:p>
            <a:r>
              <a:rPr lang="en-US" sz="2200" dirty="0">
                <a:solidFill>
                  <a:schemeClr val="bg2">
                    <a:lumMod val="25000"/>
                  </a:schemeClr>
                </a:solidFill>
              </a:rPr>
              <a:t>Authors must be CSTE members</a:t>
            </a:r>
          </a:p>
          <a:p>
            <a:pPr lvl="1">
              <a:buFont typeface="Courier New" panose="02070309020205020404" pitchFamily="49" charset="0"/>
              <a:buChar char="o"/>
            </a:pPr>
            <a:r>
              <a:rPr lang="en-US" sz="1800" dirty="0">
                <a:solidFill>
                  <a:schemeClr val="bg2">
                    <a:lumMod val="25000"/>
                  </a:schemeClr>
                </a:solidFill>
              </a:rPr>
              <a:t>Submitting and Presenting Author(s) must be Active Members</a:t>
            </a:r>
          </a:p>
          <a:p>
            <a:pPr lvl="1">
              <a:buFont typeface="Courier New" panose="02070309020205020404" pitchFamily="49" charset="0"/>
              <a:buChar char="o"/>
            </a:pPr>
            <a:r>
              <a:rPr lang="en-US" sz="1800" dirty="0">
                <a:solidFill>
                  <a:schemeClr val="bg2">
                    <a:lumMod val="25000"/>
                  </a:schemeClr>
                </a:solidFill>
              </a:rPr>
              <a:t>Co-authors may be Associate Members</a:t>
            </a:r>
          </a:p>
          <a:p>
            <a:r>
              <a:rPr lang="en-US" sz="2200" dirty="0">
                <a:solidFill>
                  <a:schemeClr val="bg2">
                    <a:lumMod val="25000"/>
                  </a:schemeClr>
                </a:solidFill>
              </a:rPr>
              <a:t>Must adhere to correct and current template</a:t>
            </a:r>
          </a:p>
          <a:p>
            <a:r>
              <a:rPr lang="en-US" sz="2200" dirty="0">
                <a:solidFill>
                  <a:schemeClr val="bg2">
                    <a:lumMod val="25000"/>
                  </a:schemeClr>
                </a:solidFill>
              </a:rPr>
              <a:t>Must adhere to appropriate submission timeline</a:t>
            </a:r>
          </a:p>
          <a:p>
            <a:r>
              <a:rPr lang="en-US" sz="2200" dirty="0">
                <a:solidFill>
                  <a:schemeClr val="bg2">
                    <a:lumMod val="25000"/>
                  </a:schemeClr>
                </a:solidFill>
              </a:rPr>
              <a:t>Vetted within subcommittees, membership-wide webinars, Annual Conference roundtables and voting sessions</a:t>
            </a:r>
          </a:p>
          <a:p>
            <a:pPr lvl="1">
              <a:buFont typeface="Courier New" panose="02070309020205020404" pitchFamily="49" charset="0"/>
              <a:buChar char="o"/>
            </a:pPr>
            <a:r>
              <a:rPr lang="en-US" sz="1800" dirty="0">
                <a:solidFill>
                  <a:schemeClr val="bg2">
                    <a:lumMod val="25000"/>
                  </a:schemeClr>
                </a:solidFill>
              </a:rPr>
              <a:t>Additional vetting with APHL partners; involvement with CDC NNDSS Team</a:t>
            </a:r>
          </a:p>
          <a:p>
            <a:r>
              <a:rPr lang="en-US" sz="2200" dirty="0">
                <a:solidFill>
                  <a:schemeClr val="bg2">
                    <a:lumMod val="25000"/>
                  </a:schemeClr>
                </a:solidFill>
              </a:rPr>
              <a:t>Final voting for position statements at the Annual Business Meeting</a:t>
            </a:r>
          </a:p>
        </p:txBody>
      </p:sp>
      <p:pic>
        <p:nvPicPr>
          <p:cNvPr id="5" name="Picture 4">
            <a:extLst>
              <a:ext uri="{FF2B5EF4-FFF2-40B4-BE49-F238E27FC236}">
                <a16:creationId xmlns:a16="http://schemas.microsoft.com/office/drawing/2014/main" id="{1A651F05-8ADA-45B1-8BAD-02266DC753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8632272" cy="1306500"/>
          </a:xfrm>
          <a:prstGeom prst="rect">
            <a:avLst/>
          </a:prstGeom>
        </p:spPr>
      </p:pic>
    </p:spTree>
    <p:extLst>
      <p:ext uri="{BB962C8B-B14F-4D97-AF65-F5344CB8AC3E}">
        <p14:creationId xmlns:p14="http://schemas.microsoft.com/office/powerpoint/2010/main" val="39961285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639C3-2EFD-44EC-BDE5-E1AB067ACBFD}"/>
              </a:ext>
            </a:extLst>
          </p:cNvPr>
          <p:cNvSpPr>
            <a:spLocks noGrp="1"/>
          </p:cNvSpPr>
          <p:nvPr>
            <p:ph type="title"/>
          </p:nvPr>
        </p:nvSpPr>
        <p:spPr/>
        <p:txBody>
          <a:bodyPr lIns="91440" tIns="45720" rIns="91440" bIns="45720" anchor="ctr">
            <a:normAutofit fontScale="90000"/>
          </a:bodyPr>
          <a:lstStyle/>
          <a:p>
            <a:r>
              <a:rPr lang="en-US" dirty="0">
                <a:latin typeface="Arial"/>
                <a:cs typeface="Arial"/>
              </a:rPr>
              <a:t>2022 Position Statement Process Timeline</a:t>
            </a:r>
          </a:p>
        </p:txBody>
      </p:sp>
      <p:sp>
        <p:nvSpPr>
          <p:cNvPr id="3" name="Content Placeholder 2">
            <a:extLst>
              <a:ext uri="{FF2B5EF4-FFF2-40B4-BE49-F238E27FC236}">
                <a16:creationId xmlns:a16="http://schemas.microsoft.com/office/drawing/2014/main" id="{BB0FBC35-83EA-4B44-8FF3-821F04F011FB}"/>
              </a:ext>
            </a:extLst>
          </p:cNvPr>
          <p:cNvSpPr>
            <a:spLocks noGrp="1"/>
          </p:cNvSpPr>
          <p:nvPr>
            <p:ph idx="1"/>
          </p:nvPr>
        </p:nvSpPr>
        <p:spPr>
          <a:xfrm>
            <a:off x="1707823" y="1596326"/>
            <a:ext cx="8776355" cy="4525956"/>
          </a:xfrm>
        </p:spPr>
        <p:txBody>
          <a:bodyPr vert="horz" lIns="91440" tIns="45720" rIns="91440" bIns="45720" rtlCol="0" anchor="t">
            <a:normAutofit/>
          </a:bodyPr>
          <a:lstStyle/>
          <a:p>
            <a:r>
              <a:rPr lang="en-US" b="1" u="sng" dirty="0">
                <a:solidFill>
                  <a:schemeClr val="bg2">
                    <a:lumMod val="25000"/>
                  </a:schemeClr>
                </a:solidFill>
                <a:latin typeface="Arial"/>
                <a:cs typeface="Arial"/>
              </a:rPr>
              <a:t>December 2021:</a:t>
            </a:r>
            <a:r>
              <a:rPr lang="en-US" b="1" dirty="0">
                <a:solidFill>
                  <a:schemeClr val="bg2">
                    <a:lumMod val="25000"/>
                  </a:schemeClr>
                </a:solidFill>
                <a:latin typeface="Arial"/>
                <a:cs typeface="Arial"/>
              </a:rPr>
              <a:t> </a:t>
            </a:r>
            <a:r>
              <a:rPr lang="en-US" dirty="0">
                <a:solidFill>
                  <a:schemeClr val="bg2">
                    <a:lumMod val="25000"/>
                  </a:schemeClr>
                </a:solidFill>
                <a:latin typeface="Arial"/>
                <a:cs typeface="Arial"/>
              </a:rPr>
              <a:t>Templates posted and available for request</a:t>
            </a:r>
          </a:p>
          <a:p>
            <a:r>
              <a:rPr lang="en-US" b="1" u="sng" dirty="0">
                <a:solidFill>
                  <a:schemeClr val="bg2">
                    <a:lumMod val="25000"/>
                  </a:schemeClr>
                </a:solidFill>
                <a:latin typeface="Arial"/>
                <a:cs typeface="Arial"/>
              </a:rPr>
              <a:t>March 24, 2022:</a:t>
            </a:r>
            <a:r>
              <a:rPr lang="en-US" dirty="0">
                <a:solidFill>
                  <a:schemeClr val="bg2">
                    <a:lumMod val="25000"/>
                  </a:schemeClr>
                </a:solidFill>
                <a:latin typeface="Arial"/>
                <a:cs typeface="Arial"/>
              </a:rPr>
              <a:t> Ordinary process submissions DUE</a:t>
            </a:r>
          </a:p>
          <a:p>
            <a:r>
              <a:rPr lang="en-US" b="1" u="sng" dirty="0">
                <a:solidFill>
                  <a:schemeClr val="bg2">
                    <a:lumMod val="25000"/>
                  </a:schemeClr>
                </a:solidFill>
                <a:latin typeface="Arial"/>
                <a:cs typeface="Arial"/>
              </a:rPr>
              <a:t>May 12, 2022:</a:t>
            </a:r>
            <a:r>
              <a:rPr lang="en-US" b="1" dirty="0">
                <a:solidFill>
                  <a:schemeClr val="bg2">
                    <a:lumMod val="25000"/>
                  </a:schemeClr>
                </a:solidFill>
                <a:latin typeface="Arial"/>
                <a:cs typeface="Arial"/>
              </a:rPr>
              <a:t> </a:t>
            </a:r>
            <a:r>
              <a:rPr lang="en-US" dirty="0">
                <a:solidFill>
                  <a:schemeClr val="bg2">
                    <a:lumMod val="25000"/>
                  </a:schemeClr>
                </a:solidFill>
                <a:latin typeface="Arial"/>
                <a:cs typeface="Arial"/>
              </a:rPr>
              <a:t>Submissions posted online for member consideration</a:t>
            </a:r>
          </a:p>
          <a:p>
            <a:r>
              <a:rPr lang="en-US" b="1" u="sng" dirty="0">
                <a:solidFill>
                  <a:schemeClr val="bg2">
                    <a:lumMod val="25000"/>
                  </a:schemeClr>
                </a:solidFill>
                <a:latin typeface="Arial"/>
                <a:cs typeface="Arial"/>
              </a:rPr>
              <a:t>May – June 2022:</a:t>
            </a:r>
            <a:r>
              <a:rPr lang="en-US" dirty="0">
                <a:solidFill>
                  <a:schemeClr val="bg2">
                    <a:lumMod val="25000"/>
                  </a:schemeClr>
                </a:solidFill>
                <a:latin typeface="Arial"/>
                <a:cs typeface="Arial"/>
              </a:rPr>
              <a:t> Position Statement Discussion Webinar Series</a:t>
            </a:r>
          </a:p>
          <a:p>
            <a:r>
              <a:rPr lang="en-US" b="1" u="sng" dirty="0">
                <a:solidFill>
                  <a:schemeClr val="bg2">
                    <a:lumMod val="25000"/>
                  </a:schemeClr>
                </a:solidFill>
                <a:latin typeface="Arial"/>
                <a:cs typeface="Arial"/>
              </a:rPr>
              <a:t>June 20 – June 22, 2022:</a:t>
            </a:r>
            <a:r>
              <a:rPr lang="en-US" dirty="0">
                <a:solidFill>
                  <a:schemeClr val="bg2">
                    <a:lumMod val="25000"/>
                  </a:schemeClr>
                </a:solidFill>
                <a:latin typeface="Arial"/>
                <a:cs typeface="Arial"/>
              </a:rPr>
              <a:t> Position Statement Roundtables and Voting Sessions </a:t>
            </a:r>
            <a:endParaRPr lang="en-US" dirty="0">
              <a:solidFill>
                <a:schemeClr val="bg2">
                  <a:lumMod val="25000"/>
                </a:schemeClr>
              </a:solidFill>
            </a:endParaRPr>
          </a:p>
          <a:p>
            <a:r>
              <a:rPr lang="en-US" b="1" u="sng" dirty="0">
                <a:solidFill>
                  <a:schemeClr val="bg2">
                    <a:lumMod val="25000"/>
                  </a:schemeClr>
                </a:solidFill>
                <a:latin typeface="Arial"/>
                <a:cs typeface="Arial"/>
              </a:rPr>
              <a:t>June 23, 2022:</a:t>
            </a:r>
            <a:r>
              <a:rPr lang="en-US" dirty="0">
                <a:solidFill>
                  <a:schemeClr val="bg2">
                    <a:lumMod val="25000"/>
                  </a:schemeClr>
                </a:solidFill>
                <a:latin typeface="Arial"/>
                <a:cs typeface="Arial"/>
              </a:rPr>
              <a:t> Annual Business Meeting</a:t>
            </a:r>
          </a:p>
        </p:txBody>
      </p:sp>
      <p:sp>
        <p:nvSpPr>
          <p:cNvPr id="4" name="Rectangle 3">
            <a:extLst>
              <a:ext uri="{FF2B5EF4-FFF2-40B4-BE49-F238E27FC236}">
                <a16:creationId xmlns:a16="http://schemas.microsoft.com/office/drawing/2014/main" id="{D566636A-7F40-480A-B60E-EC42C7552139}"/>
              </a:ext>
            </a:extLst>
          </p:cNvPr>
          <p:cNvSpPr/>
          <p:nvPr/>
        </p:nvSpPr>
        <p:spPr>
          <a:xfrm>
            <a:off x="1958109" y="2068945"/>
            <a:ext cx="7305964" cy="41563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dirty="0">
              <a:solidFill>
                <a:prstClr val="white"/>
              </a:solidFill>
              <a:latin typeface="Calibri" panose="020F0502020204030204"/>
            </a:endParaRPr>
          </a:p>
        </p:txBody>
      </p:sp>
    </p:spTree>
    <p:extLst>
      <p:ext uri="{BB962C8B-B14F-4D97-AF65-F5344CB8AC3E}">
        <p14:creationId xmlns:p14="http://schemas.microsoft.com/office/powerpoint/2010/main" val="856336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TotalTime>
  <Words>1202</Words>
  <Application>Microsoft Office PowerPoint</Application>
  <PresentationFormat>Widescreen</PresentationFormat>
  <Paragraphs>120</Paragraphs>
  <Slides>17</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Avenir</vt:lpstr>
      <vt:lpstr>Calibri</vt:lpstr>
      <vt:lpstr>Calibri Light</vt:lpstr>
      <vt:lpstr>Courier New</vt:lpstr>
      <vt:lpstr>Office Theme</vt:lpstr>
      <vt:lpstr>PowerPoint Presentation</vt:lpstr>
      <vt:lpstr>Brief Review of Progress</vt:lpstr>
      <vt:lpstr>Proposed Position Statement Changes</vt:lpstr>
      <vt:lpstr>Core Organism Discussion </vt:lpstr>
      <vt:lpstr>Core Organism Considerations</vt:lpstr>
      <vt:lpstr>Next Steps</vt:lpstr>
      <vt:lpstr>Future Work</vt:lpstr>
      <vt:lpstr>Candida auris Position Statement Update</vt:lpstr>
      <vt:lpstr>Appendix Information</vt:lpstr>
      <vt:lpstr>Existing Case Definition</vt:lpstr>
      <vt:lpstr>Carbapenemase-Producing CRE </vt:lpstr>
      <vt:lpstr>Carbapenemase-Producing CRE</vt:lpstr>
      <vt:lpstr>Carbapenemase-Producing CRE</vt:lpstr>
      <vt:lpstr>Process</vt:lpstr>
      <vt:lpstr>Position Statements</vt:lpstr>
      <vt:lpstr>PowerPoint Presentation</vt:lpstr>
      <vt:lpstr>2022 Position Statement Process Timeline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Gerth, Joseph M. (DPH)</dc:creator>
  <cp:lastModifiedBy>Gerth, Joseph M. (DPH)</cp:lastModifiedBy>
  <cp:revision>12</cp:revision>
  <dcterms:created xsi:type="dcterms:W3CDTF">2022-01-06T20:01:12Z</dcterms:created>
  <dcterms:modified xsi:type="dcterms:W3CDTF">2022-01-06T21:31:00Z</dcterms:modified>
</cp:coreProperties>
</file>