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0"/>
  </p:notesMasterIdLst>
  <p:sldIdLst>
    <p:sldId id="317" r:id="rId2"/>
    <p:sldId id="350" r:id="rId3"/>
    <p:sldId id="368" r:id="rId4"/>
    <p:sldId id="360" r:id="rId5"/>
    <p:sldId id="357" r:id="rId6"/>
    <p:sldId id="347" r:id="rId7"/>
    <p:sldId id="348" r:id="rId8"/>
    <p:sldId id="34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49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BD785-56F5-485C-AFA0-D3BEA5BADFE3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E7723-EF35-4C05-A68C-8A7B017F86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Criteria to determine how a case should be classified: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7316B-543C-4111-B2A9-9D3AFD4C373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405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Criteria to determine how a case should be classified: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17316B-543C-4111-B2A9-9D3AFD4C373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27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4F207-ED51-4C3F-B3B5-BF1C25E05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4DB6A3-C588-4E71-82D7-1E2DB78D69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179CF-8547-4AD0-9481-D0BD1F05C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20681-81CC-4835-80A0-142F9386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72843-A96D-48BF-BE93-FB490DCD2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437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0F77-DE36-4C82-9138-BC072CE81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265F4-DBE7-47BE-B01B-06233BA12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3D7FC-755C-43B5-B068-F41635C40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12481-9D6F-4058-B200-74486F01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1E0E78-7636-46FA-AD6E-9259F9B58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0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72D5-00DD-4547-88D9-2884D7F6A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C365E-B8D6-485B-A68F-6E11F825F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1A992A-F4C5-4286-BC2F-2A6D67872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F8CD4-4189-49F6-8D97-AD4D40BFA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9E13B-C00C-4729-BFB5-A3F25EC6B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9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3A7-FA37-42A1-B3C4-BAE4815B3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A87C5-62D0-4FB5-93C6-C663CFD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C6701-8A34-452E-83A2-4385250B8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7A396-AC17-4FC6-B900-AFFDBA36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CE371D-ACD3-468A-9F61-C1DC86160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F2EE8F-F3A4-4E79-A04D-8C5D36BE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1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6254-17B8-4E57-AC33-33AB86EF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05E71-5788-4CB5-A09B-576CEAFDE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56A06-647F-4B26-A20C-14A9341987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5A5A3C-600B-4015-8096-CD9F0C5B0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12743E-6974-469E-B404-9A22E36ED6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10C99B-0B66-4E8F-A5EC-66D47ED03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3849F-CF76-4C83-8C8B-A3E8EA03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3970B-98B4-4B42-9FEC-0939E3AFC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60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DF2C6-E442-4B71-B37D-2050FC0AD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874000-2907-4862-B124-D2C3F43BE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732DE6-7106-480A-8FAF-1DDF0173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4736F-03E3-4F3F-AAE2-584922550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5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A2594-0CBC-4DDD-9EF1-8952F7612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A4BCCF-C61B-413F-A6CA-29D17463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9D474-6295-4964-8E61-BA143172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1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B50BB-7CC2-4009-AA42-22E630C0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8F23F-5FFB-407A-A762-495717B8E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C02847-EF5D-45EB-A270-2C1EA33E62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6BABA-11C1-4019-AC76-6AF8FB66A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8BACCE-5078-410B-9B5B-D45A9AB5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9E3B26-0779-4753-B89B-93F9E6590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09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025E4-DC43-4CB4-A6A9-6A3E0B5A5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E37C6F-024F-4571-AC94-29AD59053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15CC7-1244-46B0-BDD8-7EF824124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EB468-392B-4604-87D1-3B66504EF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1E2CD-3857-4E42-A20C-8AE287AD3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EC80E-A9E5-47FF-A990-44049E03F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54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B1BB7-E0F6-4349-B929-56CF7063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D633F1-37D6-4D70-9FA9-0F05DB4782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DEA42-E0A4-44BA-873D-08CBF8210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2885D-12E0-4434-9A4D-E0224419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84819-889E-4A62-BF37-93F52848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56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C7594B-E3A3-4124-884B-AEF8A6F92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4EFAB4-A90C-444D-9DC2-C6343AF3A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479F0-7589-4116-929B-F68E1F440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C838C-C3D0-4BCE-A6BA-2D4F08F6F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D5218-53EB-43E3-8D00-B0A370E97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80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21987" y="2594158"/>
            <a:ext cx="814620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62311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78" y="255083"/>
            <a:ext cx="8278017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79" y="1547310"/>
            <a:ext cx="11524651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019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EBFB7-6B3F-4768-8C0F-702723A7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B2399-8A69-4A39-B3ED-077A5A280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81AFD-00CF-4AF3-9450-9F9FA5EF0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F4B0D-5324-4FA0-89A8-054380955C02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EBCAF-1EE2-431A-AF14-C7882DE1A3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82C2F5-1DB7-47C3-9C4C-82EF8A6258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1335-4C85-44DD-BAF7-AF59BFD40F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1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cs typeface="Calibri Light"/>
              </a:rPr>
              <a:t>2022 Position Statement – Quick Companion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78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 fontScale="90000"/>
          </a:bodyPr>
          <a:lstStyle/>
          <a:p>
            <a:r>
              <a:rPr lang="en-US" b="1" dirty="0"/>
              <a:t>Proposed Position Statement Changes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5E608-E803-4EF3-88BE-78247F7D025B}"/>
              </a:ext>
            </a:extLst>
          </p:cNvPr>
          <p:cNvSpPr txBox="1"/>
          <p:nvPr/>
        </p:nvSpPr>
        <p:spPr>
          <a:xfrm>
            <a:off x="333674" y="1198176"/>
            <a:ext cx="1152465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Update language from CP-CRE to CPO (carbapenemase producing organism), which would allow any CP organism to be reported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Reference most relevant current organisms as a guide for submission requirements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Prevents need for regular position statement changes as threats change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Add whole genome sequencing as a relevant laboratory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Update event time period for criteria for counting new cases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Lengthening time period for clinical cases from 1 year to lifetime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This will standardize timeline between clinical and screening cases as screening timeline is already lifelong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581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69C5-0FBB-4BC9-A337-2B6F1F540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9648" y="2993322"/>
            <a:ext cx="2432703" cy="871355"/>
          </a:xfrm>
        </p:spPr>
        <p:txBody>
          <a:bodyPr>
            <a:noAutofit/>
          </a:bodyPr>
          <a:lstStyle/>
          <a:p>
            <a:r>
              <a:rPr lang="en-US" sz="3600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261064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b="1" dirty="0"/>
              <a:t>Future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5E608-E803-4EF3-88BE-78247F7D025B}"/>
              </a:ext>
            </a:extLst>
          </p:cNvPr>
          <p:cNvSpPr txBox="1"/>
          <p:nvPr/>
        </p:nvSpPr>
        <p:spPr>
          <a:xfrm>
            <a:off x="342470" y="1443841"/>
            <a:ext cx="1152465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March 15, 2022 – Discussion of final updates with HAI Subcommittee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March 21, 2022 – Request for responses to draft Due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March 24, 2022 – Proposed Position Statement via Ordinary Process Due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87472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69C5-0FBB-4BC9-A337-2B6F1F540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696" y="2993322"/>
            <a:ext cx="4654607" cy="871355"/>
          </a:xfrm>
        </p:spPr>
        <p:txBody>
          <a:bodyPr>
            <a:normAutofit fontScale="90000"/>
          </a:bodyPr>
          <a:lstStyle/>
          <a:p>
            <a:r>
              <a:rPr lang="en-US" dirty="0"/>
              <a:t>Existing Case Definition</a:t>
            </a:r>
          </a:p>
        </p:txBody>
      </p:sp>
    </p:spTree>
    <p:extLst>
      <p:ext uri="{BB962C8B-B14F-4D97-AF65-F5344CB8AC3E}">
        <p14:creationId xmlns:p14="http://schemas.microsoft.com/office/powerpoint/2010/main" val="3132004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Carbapenemase-Producing CRE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473F1-3F7A-4F1A-92F2-0F6AE1EC45F6}"/>
              </a:ext>
            </a:extLst>
          </p:cNvPr>
          <p:cNvSpPr txBox="1"/>
          <p:nvPr/>
        </p:nvSpPr>
        <p:spPr>
          <a:xfrm>
            <a:off x="418670" y="1262946"/>
            <a:ext cx="1133518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Confirmed: meets below laboratory criteria. </a:t>
            </a:r>
          </a:p>
          <a:p>
            <a:endParaRPr lang="en-US" dirty="0"/>
          </a:p>
          <a:p>
            <a:r>
              <a:rPr lang="en-US" b="1" dirty="0"/>
              <a:t>Clinical Criteria: </a:t>
            </a:r>
            <a:r>
              <a:rPr lang="en-US" dirty="0"/>
              <a:t>None </a:t>
            </a:r>
          </a:p>
          <a:p>
            <a:endParaRPr lang="en-US" dirty="0"/>
          </a:p>
          <a:p>
            <a:r>
              <a:rPr lang="en-US" b="1" dirty="0"/>
              <a:t>Laboratory Criteria</a:t>
            </a:r>
            <a:r>
              <a:rPr lang="en-US" dirty="0"/>
              <a:t>: Laboratory evidence of carbapenemase production in an isolate by a phenotypic method or positive for a known carbapenemase resistance mechanism by the specific testing methods, such as: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Phenotypic methods for carbapenemase production: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Carba NP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Metallo-</a:t>
            </a:r>
            <a:r>
              <a:rPr lang="el-GR" dirty="0"/>
              <a:t>β-</a:t>
            </a:r>
            <a:r>
              <a:rPr lang="en-US" dirty="0"/>
              <a:t>lactamase testing (e.g., E-test)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Modified Carbapenem Inactivation Method (mCIM) positive or indeterminate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Carbapenem Inactivation Method (CIM) positive Modified Hodge Test (MHT) positive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Positive for phenotypic carbapenemase production (e.g., mCIM, CIM, CarbaNP) but negative by PCR (e.g., Xpert Carba-R) for all known resistance mechanisms (e.g. KPC, NDM, OXA-48, VIM, IMP)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Molecular methods for resistance mechanism: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PCR positive (for KPC, NDM, OXA-48, IMP, or VIM)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Xpert Carba-R positive (for KPC, NDM, OXA-48, VIM, IMP)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PCR or Xpert Carba-R positive for novel carbapenemase</a:t>
            </a:r>
          </a:p>
        </p:txBody>
      </p:sp>
    </p:spTree>
    <p:extLst>
      <p:ext uri="{BB962C8B-B14F-4D97-AF65-F5344CB8AC3E}">
        <p14:creationId xmlns:p14="http://schemas.microsoft.com/office/powerpoint/2010/main" val="3371384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Carbapenemase-Producing CRE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D473F1-3F7A-4F1A-92F2-0F6AE1EC45F6}"/>
              </a:ext>
            </a:extLst>
          </p:cNvPr>
          <p:cNvSpPr txBox="1"/>
          <p:nvPr/>
        </p:nvSpPr>
        <p:spPr>
          <a:xfrm>
            <a:off x="619854" y="1547310"/>
            <a:ext cx="1093470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Case Classification</a:t>
            </a:r>
          </a:p>
          <a:p>
            <a:endParaRPr lang="en-US" dirty="0"/>
          </a:p>
          <a:p>
            <a:r>
              <a:rPr lang="en-US" sz="2200" b="1" dirty="0"/>
              <a:t>Confirmed </a:t>
            </a:r>
          </a:p>
          <a:p>
            <a:endParaRPr lang="en-US" dirty="0"/>
          </a:p>
          <a:p>
            <a:r>
              <a:rPr lang="en-US" sz="2000" i="1" dirty="0"/>
              <a:t>E. coli</a:t>
            </a:r>
            <a:r>
              <a:rPr lang="en-US" sz="2000" dirty="0"/>
              <a:t>, </a:t>
            </a:r>
            <a:r>
              <a:rPr lang="en-US" sz="2000" i="1" dirty="0"/>
              <a:t>Klebsiella</a:t>
            </a:r>
            <a:r>
              <a:rPr lang="en-US" sz="2000" dirty="0"/>
              <a:t> spp., or </a:t>
            </a:r>
            <a:r>
              <a:rPr lang="en-US" sz="2000" i="1" dirty="0"/>
              <a:t>Enterobacter</a:t>
            </a:r>
            <a:r>
              <a:rPr lang="en-US" sz="2000" dirty="0"/>
              <a:t> spp. from any isolate that is:</a:t>
            </a:r>
          </a:p>
          <a:p>
            <a:endParaRPr lang="en-US" sz="2000" dirty="0"/>
          </a:p>
          <a:p>
            <a:r>
              <a:rPr lang="en-US" sz="2000" dirty="0"/>
              <a:t> Positive for known carbapenemase resistance mechanism (e.g., KPC, NDM, VIM, IMP, OXA-48) demonstrated by a recognized test (e.g., polymerase chain reaction (PCR), Xpert Carba-R) </a:t>
            </a:r>
          </a:p>
          <a:p>
            <a:endParaRPr lang="en-US" sz="2000" dirty="0"/>
          </a:p>
          <a:p>
            <a:r>
              <a:rPr lang="en-US" sz="2000" dirty="0"/>
              <a:t>OR </a:t>
            </a:r>
          </a:p>
          <a:p>
            <a:endParaRPr lang="en-US" sz="2000" dirty="0"/>
          </a:p>
          <a:p>
            <a:r>
              <a:rPr lang="en-US" sz="2000" dirty="0"/>
              <a:t>Positive on a phenotypic test for carbapenemase production (e.g., metallo-</a:t>
            </a:r>
            <a:r>
              <a:rPr lang="el-GR" sz="2000" dirty="0"/>
              <a:t>β-</a:t>
            </a:r>
            <a:r>
              <a:rPr lang="en-US" sz="2000" dirty="0"/>
              <a:t>lactamase test, modified Hodge test, Carba NP, Carbapenem Inactivation Method (CIM), or modified CIM (mCIM)).</a:t>
            </a:r>
          </a:p>
        </p:txBody>
      </p:sp>
    </p:spTree>
    <p:extLst>
      <p:ext uri="{BB962C8B-B14F-4D97-AF65-F5344CB8AC3E}">
        <p14:creationId xmlns:p14="http://schemas.microsoft.com/office/powerpoint/2010/main" val="257914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0D821-47BB-4C3A-A4FB-FEC460F6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Carbapenemase-Producing CRE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2423F-EF4E-41CF-8CD3-5D1D05330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5E608-E803-4EF3-88BE-78247F7D025B}"/>
              </a:ext>
            </a:extLst>
          </p:cNvPr>
          <p:cNvSpPr txBox="1"/>
          <p:nvPr/>
        </p:nvSpPr>
        <p:spPr>
          <a:xfrm>
            <a:off x="1133475" y="1443841"/>
            <a:ext cx="9963150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Criteria to distinguish a new case of this disease or condition from reports or notifications which should not be enumerated as a new case for surveillance  </a:t>
            </a:r>
          </a:p>
          <a:p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FFFF00"/>
                </a:highlight>
              </a:rPr>
              <a:t>Different organisms</a:t>
            </a:r>
            <a:r>
              <a:rPr lang="en-US" dirty="0"/>
              <a:t>/species/carbapenemases are </a:t>
            </a:r>
            <a:r>
              <a:rPr lang="en-US" dirty="0">
                <a:highlight>
                  <a:srgbClr val="FFFF00"/>
                </a:highlight>
              </a:rPr>
              <a:t>counted as separate events </a:t>
            </a:r>
            <a:r>
              <a:rPr lang="en-US" dirty="0"/>
              <a:t>from other organisms/species/carbapenemases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at least a </a:t>
            </a:r>
            <a:r>
              <a:rPr lang="en-US" dirty="0">
                <a:highlight>
                  <a:srgbClr val="FFFF00"/>
                </a:highlight>
              </a:rPr>
              <a:t>12 month </a:t>
            </a:r>
            <a:r>
              <a:rPr lang="en-US" dirty="0"/>
              <a:t>interval from previous notification event for clinical cases.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person with </a:t>
            </a:r>
            <a:r>
              <a:rPr lang="en-US" dirty="0">
                <a:highlight>
                  <a:srgbClr val="FFFF00"/>
                </a:highlight>
              </a:rPr>
              <a:t>a clinical case should not be counted as a screening/surveillance case thereafter </a:t>
            </a:r>
            <a:r>
              <a:rPr lang="en-US" dirty="0"/>
              <a:t>(e.g., patient with known infection who later has colonization of GI tract is not counted as more than one case)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person with </a:t>
            </a:r>
            <a:r>
              <a:rPr lang="en-US" dirty="0">
                <a:highlight>
                  <a:srgbClr val="FFFF00"/>
                </a:highlight>
              </a:rPr>
              <a:t>a screening case can be later categorized as a clinical case </a:t>
            </a:r>
            <a:r>
              <a:rPr lang="en-US" dirty="0"/>
              <a:t>(e.g., patient with positive peri-rectal screening swab who later develops blood stream infection would be counted in both categories)</a:t>
            </a:r>
          </a:p>
        </p:txBody>
      </p:sp>
    </p:spTree>
    <p:extLst>
      <p:ext uri="{BB962C8B-B14F-4D97-AF65-F5344CB8AC3E}">
        <p14:creationId xmlns:p14="http://schemas.microsoft.com/office/powerpoint/2010/main" val="3511493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584</Words>
  <Application>Microsoft Office PowerPoint</Application>
  <PresentationFormat>Widescreen</PresentationFormat>
  <Paragraphs>59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Proposed Position Statement Changes</vt:lpstr>
      <vt:lpstr>Appendix</vt:lpstr>
      <vt:lpstr>Future Work</vt:lpstr>
      <vt:lpstr>Existing Case Definition</vt:lpstr>
      <vt:lpstr>Carbapenemase-Producing CRE </vt:lpstr>
      <vt:lpstr>Carbapenemase-Producing CRE</vt:lpstr>
      <vt:lpstr>Carbapenemase-Producing CRE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Gerth, Joseph M. (DPH)</dc:creator>
  <cp:lastModifiedBy>Gerth, Joseph M. (DPH)</cp:lastModifiedBy>
  <cp:revision>22</cp:revision>
  <dcterms:created xsi:type="dcterms:W3CDTF">2022-01-06T20:01:12Z</dcterms:created>
  <dcterms:modified xsi:type="dcterms:W3CDTF">2022-03-07T19:27:23Z</dcterms:modified>
</cp:coreProperties>
</file>