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5"/>
  </p:notesMasterIdLst>
  <p:sldIdLst>
    <p:sldId id="256" r:id="rId2"/>
    <p:sldId id="346" r:id="rId3"/>
    <p:sldId id="368" r:id="rId4"/>
    <p:sldId id="349" r:id="rId5"/>
    <p:sldId id="370" r:id="rId6"/>
    <p:sldId id="369" r:id="rId7"/>
    <p:sldId id="371" r:id="rId8"/>
    <p:sldId id="372" r:id="rId9"/>
    <p:sldId id="385" r:id="rId10"/>
    <p:sldId id="366" r:id="rId11"/>
    <p:sldId id="378" r:id="rId12"/>
    <p:sldId id="384" r:id="rId13"/>
    <p:sldId id="386" r:id="rId14"/>
    <p:sldId id="375" r:id="rId15"/>
    <p:sldId id="376" r:id="rId16"/>
    <p:sldId id="387" r:id="rId17"/>
    <p:sldId id="379" r:id="rId18"/>
    <p:sldId id="381" r:id="rId19"/>
    <p:sldId id="380" r:id="rId20"/>
    <p:sldId id="383" r:id="rId21"/>
    <p:sldId id="382" r:id="rId22"/>
    <p:sldId id="331" r:id="rId23"/>
    <p:sldId id="330"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indman, Patrick (DHHS-Contractor)" initials="HP(" lastIdx="1" clrIdx="0">
    <p:extLst>
      <p:ext uri="{19B8F6BF-5375-455C-9EA6-DF929625EA0E}">
        <p15:presenceInfo xmlns:p15="http://schemas.microsoft.com/office/powerpoint/2012/main" userId="S-1-5-21-1935655697-1844823847-842925246-500438" providerId="AD"/>
      </p:ext>
    </p:extLst>
  </p:cmAuthor>
  <p:cmAuthor id="2" name="Cox, Mary Beth" initials="CMB" lastIdx="4" clrIdx="1">
    <p:extLst>
      <p:ext uri="{19B8F6BF-5375-455C-9EA6-DF929625EA0E}">
        <p15:presenceInfo xmlns:p15="http://schemas.microsoft.com/office/powerpoint/2012/main" userId="S-1-5-21-2744878847-1876734302-662453930-510378" providerId="AD"/>
      </p:ext>
    </p:extLst>
  </p:cmAuthor>
  <p:cmAuthor id="3" name="Brewer, Bob (CDC/ONDIEH/NCCDPHP)" initials="BB(" lastIdx="14" clrIdx="2">
    <p:extLst>
      <p:ext uri="{19B8F6BF-5375-455C-9EA6-DF929625EA0E}">
        <p15:presenceInfo xmlns:p15="http://schemas.microsoft.com/office/powerpoint/2012/main" userId="S-1-5-21-1207783550-2075000910-922709458-20283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3" autoAdjust="0"/>
    <p:restoredTop sz="96821" autoAdjust="0"/>
  </p:normalViewPr>
  <p:slideViewPr>
    <p:cSldViewPr snapToGrid="0">
      <p:cViewPr varScale="1">
        <p:scale>
          <a:sx n="68" d="100"/>
          <a:sy n="68" d="100"/>
        </p:scale>
        <p:origin x="612" y="72"/>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98" d="100"/>
          <a:sy n="98" d="100"/>
        </p:scale>
        <p:origin x="2586"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5.369972235963625E-2"/>
          <c:y val="0.16743158418850984"/>
          <c:w val="0.92827928424729278"/>
          <c:h val="0.67743284464610953"/>
        </c:manualLayout>
      </c:layout>
      <c:barChart>
        <c:barDir val="col"/>
        <c:grouping val="clustered"/>
        <c:varyColors val="0"/>
        <c:ser>
          <c:idx val="0"/>
          <c:order val="0"/>
          <c:tx>
            <c:strRef>
              <c:f>Sheet1!$B$1</c:f>
              <c:strCache>
                <c:ptCount val="1"/>
                <c:pt idx="0">
                  <c:v>Always</c:v>
                </c:pt>
              </c:strCache>
            </c:strRef>
          </c:tx>
          <c:spPr>
            <a:solidFill>
              <a:schemeClr val="accent4">
                <a:shade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Total N=347</c:v>
                </c:pt>
                <c:pt idx="1">
                  <c:v>Women</c:v>
                </c:pt>
                <c:pt idx="2">
                  <c:v>Men</c:v>
                </c:pt>
                <c:pt idx="3">
                  <c:v>0-14</c:v>
                </c:pt>
                <c:pt idx="4">
                  <c:v>15-29</c:v>
                </c:pt>
                <c:pt idx="5">
                  <c:v>30+</c:v>
                </c:pt>
              </c:strCache>
            </c:strRef>
          </c:cat>
          <c:val>
            <c:numRef>
              <c:f>Sheet1!$B$2:$B$7</c:f>
              <c:numCache>
                <c:formatCode>0%</c:formatCode>
                <c:ptCount val="6"/>
                <c:pt idx="0">
                  <c:v>0.159</c:v>
                </c:pt>
                <c:pt idx="1">
                  <c:v>0.11799999999999999</c:v>
                </c:pt>
                <c:pt idx="2">
                  <c:v>0.17199999999999999</c:v>
                </c:pt>
                <c:pt idx="3">
                  <c:v>0.129</c:v>
                </c:pt>
                <c:pt idx="4">
                  <c:v>0.23200000000000001</c:v>
                </c:pt>
                <c:pt idx="5">
                  <c:v>0.13600000000000001</c:v>
                </c:pt>
              </c:numCache>
            </c:numRef>
          </c:val>
          <c:extLst>
            <c:ext xmlns:c16="http://schemas.microsoft.com/office/drawing/2014/chart" uri="{C3380CC4-5D6E-409C-BE32-E72D297353CC}">
              <c16:uniqueId val="{00000000-1A3F-4155-A3B0-731D47351DBD}"/>
            </c:ext>
          </c:extLst>
        </c:ser>
        <c:ser>
          <c:idx val="1"/>
          <c:order val="1"/>
          <c:tx>
            <c:strRef>
              <c:f>Sheet1!$C$1</c:f>
              <c:strCache>
                <c:ptCount val="1"/>
                <c:pt idx="0">
                  <c:v>Sometimes</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Total N=347</c:v>
                </c:pt>
                <c:pt idx="1">
                  <c:v>Women</c:v>
                </c:pt>
                <c:pt idx="2">
                  <c:v>Men</c:v>
                </c:pt>
                <c:pt idx="3">
                  <c:v>0-14</c:v>
                </c:pt>
                <c:pt idx="4">
                  <c:v>15-29</c:v>
                </c:pt>
                <c:pt idx="5">
                  <c:v>30+</c:v>
                </c:pt>
              </c:strCache>
            </c:strRef>
          </c:cat>
          <c:val>
            <c:numRef>
              <c:f>Sheet1!$C$2:$C$7</c:f>
              <c:numCache>
                <c:formatCode>0%</c:formatCode>
                <c:ptCount val="6"/>
                <c:pt idx="0">
                  <c:v>0.7</c:v>
                </c:pt>
                <c:pt idx="1">
                  <c:v>0.74099999999999999</c:v>
                </c:pt>
                <c:pt idx="2">
                  <c:v>0.69</c:v>
                </c:pt>
                <c:pt idx="3">
                  <c:v>0.72099999999999997</c:v>
                </c:pt>
                <c:pt idx="4">
                  <c:v>0.621</c:v>
                </c:pt>
                <c:pt idx="5">
                  <c:v>0.77300000000000002</c:v>
                </c:pt>
              </c:numCache>
            </c:numRef>
          </c:val>
          <c:extLst>
            <c:ext xmlns:c16="http://schemas.microsoft.com/office/drawing/2014/chart" uri="{C3380CC4-5D6E-409C-BE32-E72D297353CC}">
              <c16:uniqueId val="{00000001-1A3F-4155-A3B0-731D47351DBD}"/>
            </c:ext>
          </c:extLst>
        </c:ser>
        <c:ser>
          <c:idx val="2"/>
          <c:order val="2"/>
          <c:tx>
            <c:strRef>
              <c:f>Sheet1!$D$1</c:f>
              <c:strCache>
                <c:ptCount val="1"/>
                <c:pt idx="0">
                  <c:v>Never</c:v>
                </c:pt>
              </c:strCache>
            </c:strRef>
          </c:tx>
          <c:spPr>
            <a:solidFill>
              <a:schemeClr val="accent4">
                <a:tint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Total N=347</c:v>
                </c:pt>
                <c:pt idx="1">
                  <c:v>Women</c:v>
                </c:pt>
                <c:pt idx="2">
                  <c:v>Men</c:v>
                </c:pt>
                <c:pt idx="3">
                  <c:v>0-14</c:v>
                </c:pt>
                <c:pt idx="4">
                  <c:v>15-29</c:v>
                </c:pt>
                <c:pt idx="5">
                  <c:v>30+</c:v>
                </c:pt>
              </c:strCache>
            </c:strRef>
          </c:cat>
          <c:val>
            <c:numRef>
              <c:f>Sheet1!$D$2:$D$7</c:f>
              <c:numCache>
                <c:formatCode>0%</c:formatCode>
                <c:ptCount val="6"/>
                <c:pt idx="0">
                  <c:v>0.13800000000000001</c:v>
                </c:pt>
                <c:pt idx="1">
                  <c:v>0.14099999999999999</c:v>
                </c:pt>
                <c:pt idx="2">
                  <c:v>0.13800000000000001</c:v>
                </c:pt>
                <c:pt idx="3">
                  <c:v>0.15</c:v>
                </c:pt>
                <c:pt idx="4">
                  <c:v>0.14699999999999999</c:v>
                </c:pt>
                <c:pt idx="5">
                  <c:v>9.0999999999999998E-2</c:v>
                </c:pt>
              </c:numCache>
            </c:numRef>
          </c:val>
          <c:extLst>
            <c:ext xmlns:c16="http://schemas.microsoft.com/office/drawing/2014/chart" uri="{C3380CC4-5D6E-409C-BE32-E72D297353CC}">
              <c16:uniqueId val="{00000002-1A3F-4155-A3B0-731D47351DBD}"/>
            </c:ext>
          </c:extLst>
        </c:ser>
        <c:dLbls>
          <c:dLblPos val="outEnd"/>
          <c:showLegendKey val="0"/>
          <c:showVal val="1"/>
          <c:showCatName val="0"/>
          <c:showSerName val="0"/>
          <c:showPercent val="0"/>
          <c:showBubbleSize val="0"/>
        </c:dLbls>
        <c:gapWidth val="219"/>
        <c:overlap val="-27"/>
        <c:axId val="523065136"/>
        <c:axId val="523058576"/>
      </c:barChart>
      <c:catAx>
        <c:axId val="523065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523058576"/>
        <c:crosses val="autoZero"/>
        <c:auto val="1"/>
        <c:lblAlgn val="ctr"/>
        <c:lblOffset val="100"/>
        <c:noMultiLvlLbl val="0"/>
      </c:catAx>
      <c:valAx>
        <c:axId val="52305857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523065136"/>
        <c:crosses val="autoZero"/>
        <c:crossBetween val="between"/>
      </c:valAx>
      <c:spPr>
        <a:noFill/>
        <a:ln>
          <a:noFill/>
        </a:ln>
        <a:effectLst/>
      </c:spPr>
    </c:plotArea>
    <c:legend>
      <c:legendPos val="b"/>
      <c:layout>
        <c:manualLayout>
          <c:xMode val="edge"/>
          <c:yMode val="edge"/>
          <c:x val="0.58170409777169363"/>
          <c:y val="3.515735512073357E-2"/>
          <c:w val="0.35156723222905673"/>
          <c:h val="6.9823939571341032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2"/>
    </a:solidFill>
    <a:ln>
      <a:noFill/>
    </a:ln>
    <a:effectLst/>
  </c:spPr>
  <c:txPr>
    <a:bodyPr/>
    <a:lstStyle/>
    <a:p>
      <a:pPr>
        <a:defRPr sz="1800">
          <a:solidFill>
            <a:schemeClr val="tx1"/>
          </a:solidFill>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0.18902834468993807"/>
          <c:y val="2.578124841404722E-2"/>
          <c:w val="0.77531375260045132"/>
          <c:h val="0.87533317696031143"/>
        </c:manualLayout>
      </c:layout>
      <c:barChart>
        <c:barDir val="bar"/>
        <c:grouping val="clustered"/>
        <c:varyColors val="0"/>
        <c:ser>
          <c:idx val="0"/>
          <c:order val="0"/>
          <c:tx>
            <c:strRef>
              <c:f>Sheet1!$B$1</c:f>
              <c:strCache>
                <c:ptCount val="1"/>
                <c:pt idx="0">
                  <c:v>Always</c:v>
                </c:pt>
              </c:strCache>
            </c:strRef>
          </c:tx>
          <c:spPr>
            <a:solidFill>
              <a:schemeClr val="accent2">
                <a:shade val="65000"/>
              </a:schemeClr>
            </a:solidFill>
            <a:ln>
              <a:noFill/>
            </a:ln>
            <a:effectLst/>
          </c:spPr>
          <c:invertIfNegative val="0"/>
          <c:cat>
            <c:strRef>
              <c:f>Sheet1!$A$2:$A$4</c:f>
              <c:strCache>
                <c:ptCount val="3"/>
                <c:pt idx="0">
                  <c:v>Injured patients</c:v>
                </c:pt>
                <c:pt idx="1">
                  <c:v>Medical patients</c:v>
                </c:pt>
                <c:pt idx="2">
                  <c:v>Psychiatric patients</c:v>
                </c:pt>
              </c:strCache>
            </c:strRef>
          </c:cat>
          <c:val>
            <c:numRef>
              <c:f>Sheet1!$B$2:$B$4</c:f>
              <c:numCache>
                <c:formatCode>0%</c:formatCode>
                <c:ptCount val="3"/>
                <c:pt idx="0">
                  <c:v>0.48599999999999999</c:v>
                </c:pt>
                <c:pt idx="1">
                  <c:v>0.27500000000000002</c:v>
                </c:pt>
                <c:pt idx="2">
                  <c:v>3.5</c:v>
                </c:pt>
              </c:numCache>
            </c:numRef>
          </c:val>
          <c:extLst>
            <c:ext xmlns:c16="http://schemas.microsoft.com/office/drawing/2014/chart" uri="{C3380CC4-5D6E-409C-BE32-E72D297353CC}">
              <c16:uniqueId val="{00000000-A0A6-4846-B2C4-5542171696EE}"/>
            </c:ext>
          </c:extLst>
        </c:ser>
        <c:ser>
          <c:idx val="1"/>
          <c:order val="1"/>
          <c:tx>
            <c:strRef>
              <c:f>Sheet1!$C$1</c:f>
              <c:strCache>
                <c:ptCount val="1"/>
                <c:pt idx="0">
                  <c:v>Sometimes</c:v>
                </c:pt>
              </c:strCache>
            </c:strRef>
          </c:tx>
          <c:spPr>
            <a:solidFill>
              <a:schemeClr val="accent2"/>
            </a:solidFill>
            <a:ln>
              <a:noFill/>
            </a:ln>
            <a:effectLst/>
          </c:spPr>
          <c:invertIfNegative val="0"/>
          <c:cat>
            <c:strRef>
              <c:f>Sheet1!$A$2:$A$4</c:f>
              <c:strCache>
                <c:ptCount val="3"/>
                <c:pt idx="0">
                  <c:v>Injured patients</c:v>
                </c:pt>
                <c:pt idx="1">
                  <c:v>Medical patients</c:v>
                </c:pt>
                <c:pt idx="2">
                  <c:v>Psychiatric patients</c:v>
                </c:pt>
              </c:strCache>
            </c:strRef>
          </c:cat>
          <c:val>
            <c:numRef>
              <c:f>Sheet1!$C$2:$C$4</c:f>
              <c:numCache>
                <c:formatCode>0%</c:formatCode>
                <c:ptCount val="3"/>
                <c:pt idx="0">
                  <c:v>2.4</c:v>
                </c:pt>
                <c:pt idx="1">
                  <c:v>4.4000000000000004</c:v>
                </c:pt>
                <c:pt idx="2">
                  <c:v>1.8</c:v>
                </c:pt>
              </c:numCache>
            </c:numRef>
          </c:val>
          <c:extLst>
            <c:ext xmlns:c16="http://schemas.microsoft.com/office/drawing/2014/chart" uri="{C3380CC4-5D6E-409C-BE32-E72D297353CC}">
              <c16:uniqueId val="{00000001-A0A6-4846-B2C4-5542171696EE}"/>
            </c:ext>
          </c:extLst>
        </c:ser>
        <c:ser>
          <c:idx val="2"/>
          <c:order val="2"/>
          <c:tx>
            <c:strRef>
              <c:f>Sheet1!$D$1</c:f>
              <c:strCache>
                <c:ptCount val="1"/>
                <c:pt idx="0">
                  <c:v>Never</c:v>
                </c:pt>
              </c:strCache>
            </c:strRef>
          </c:tx>
          <c:spPr>
            <a:solidFill>
              <a:schemeClr val="accent2">
                <a:tint val="65000"/>
              </a:schemeClr>
            </a:solidFill>
            <a:ln>
              <a:noFill/>
            </a:ln>
            <a:effectLst/>
          </c:spPr>
          <c:invertIfNegative val="0"/>
          <c:cat>
            <c:strRef>
              <c:f>Sheet1!$A$2:$A$4</c:f>
              <c:strCache>
                <c:ptCount val="3"/>
                <c:pt idx="0">
                  <c:v>Injured patients</c:v>
                </c:pt>
                <c:pt idx="1">
                  <c:v>Medical patients</c:v>
                </c:pt>
                <c:pt idx="2">
                  <c:v>Psychiatric patients</c:v>
                </c:pt>
              </c:strCache>
            </c:strRef>
          </c:cat>
          <c:val>
            <c:numRef>
              <c:f>Sheet1!$D$2:$D$4</c:f>
              <c:numCache>
                <c:formatCode>0%</c:formatCode>
                <c:ptCount val="3"/>
                <c:pt idx="0">
                  <c:v>2</c:v>
                </c:pt>
                <c:pt idx="1">
                  <c:v>2</c:v>
                </c:pt>
                <c:pt idx="2">
                  <c:v>3</c:v>
                </c:pt>
              </c:numCache>
            </c:numRef>
          </c:val>
          <c:extLst>
            <c:ext xmlns:c16="http://schemas.microsoft.com/office/drawing/2014/chart" uri="{C3380CC4-5D6E-409C-BE32-E72D297353CC}">
              <c16:uniqueId val="{00000002-A0A6-4846-B2C4-5542171696EE}"/>
            </c:ext>
          </c:extLst>
        </c:ser>
        <c:dLbls>
          <c:showLegendKey val="0"/>
          <c:showVal val="0"/>
          <c:showCatName val="0"/>
          <c:showSerName val="0"/>
          <c:showPercent val="0"/>
          <c:showBubbleSize val="0"/>
        </c:dLbls>
        <c:gapWidth val="182"/>
        <c:axId val="551984032"/>
        <c:axId val="498370248"/>
      </c:barChart>
      <c:catAx>
        <c:axId val="5519840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498370248"/>
        <c:crosses val="autoZero"/>
        <c:auto val="1"/>
        <c:lblAlgn val="ctr"/>
        <c:lblOffset val="100"/>
        <c:noMultiLvlLbl val="0"/>
      </c:catAx>
      <c:valAx>
        <c:axId val="498370248"/>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551984032"/>
        <c:crosses val="autoZero"/>
        <c:crossBetween val="between"/>
      </c:valAx>
      <c:spPr>
        <a:noFill/>
        <a:ln>
          <a:noFill/>
        </a:ln>
        <a:effectLst/>
      </c:spPr>
    </c:plotArea>
    <c:legend>
      <c:legendPos val="b"/>
      <c:layout>
        <c:manualLayout>
          <c:xMode val="edge"/>
          <c:yMode val="edge"/>
          <c:x val="0.60789912911275268"/>
          <c:y val="0.66796981619280171"/>
          <c:w val="0.36394199960706325"/>
          <c:h val="7.3171095597062655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2"/>
    </a:solidFill>
    <a:ln>
      <a:noFill/>
    </a:ln>
    <a:effectLst/>
  </c:spPr>
  <c:txPr>
    <a:bodyPr/>
    <a:lstStyle/>
    <a:p>
      <a:pPr>
        <a:defRPr sz="1800">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7">
  <a:schemeClr val="accent4"/>
</cs:colorStyle>
</file>

<file path=ppt/charts/colors2.xml><?xml version="1.0" encoding="utf-8"?>
<cs:colorStyle xmlns:cs="http://schemas.microsoft.com/office/drawing/2012/chartStyle" xmlns:a="http://schemas.openxmlformats.org/drawingml/2006/main" meth="withinLinear" id="15">
  <a:schemeClr val="accent2"/>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0.32382</cdr:x>
      <cdr:y>0.91563</cdr:y>
    </cdr:from>
    <cdr:to>
      <cdr:x>0.41688</cdr:x>
      <cdr:y>1</cdr:y>
    </cdr:to>
    <cdr:sp macro="" textlink="">
      <cdr:nvSpPr>
        <cdr:cNvPr id="2" name="TextBox 1">
          <a:extLst xmlns:a="http://schemas.openxmlformats.org/drawingml/2006/main">
            <a:ext uri="{FF2B5EF4-FFF2-40B4-BE49-F238E27FC236}">
              <a16:creationId xmlns:a16="http://schemas.microsoft.com/office/drawing/2014/main" id="{BE67F85F-8C68-4DF1-83F2-8458A3084DC8}"/>
            </a:ext>
          </a:extLst>
        </cdr:cNvPr>
        <cdr:cNvSpPr txBox="1"/>
      </cdr:nvSpPr>
      <cdr:spPr>
        <a:xfrm xmlns:a="http://schemas.openxmlformats.org/drawingml/2006/main">
          <a:off x="3651350" y="4961467"/>
          <a:ext cx="1049313" cy="4572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800" b="1" u="none" dirty="0"/>
            <a:t>Gender</a:t>
          </a:r>
        </a:p>
      </cdr:txBody>
    </cdr:sp>
  </cdr:relSizeAnchor>
  <cdr:relSizeAnchor xmlns:cdr="http://schemas.openxmlformats.org/drawingml/2006/chartDrawing">
    <cdr:from>
      <cdr:x>0.64074</cdr:x>
      <cdr:y>0.91563</cdr:y>
    </cdr:from>
    <cdr:to>
      <cdr:x>0.85958</cdr:x>
      <cdr:y>1</cdr:y>
    </cdr:to>
    <cdr:sp macro="" textlink="">
      <cdr:nvSpPr>
        <cdr:cNvPr id="3" name="TextBox 1">
          <a:extLst xmlns:a="http://schemas.openxmlformats.org/drawingml/2006/main">
            <a:ext uri="{FF2B5EF4-FFF2-40B4-BE49-F238E27FC236}">
              <a16:creationId xmlns:a16="http://schemas.microsoft.com/office/drawing/2014/main" id="{666E3131-4703-4B4A-9E6E-FCCF0B7796D8}"/>
            </a:ext>
          </a:extLst>
        </cdr:cNvPr>
        <cdr:cNvSpPr txBox="1"/>
      </cdr:nvSpPr>
      <cdr:spPr>
        <a:xfrm xmlns:a="http://schemas.openxmlformats.org/drawingml/2006/main">
          <a:off x="7224838" y="4961467"/>
          <a:ext cx="2467548" cy="45720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800" b="1" dirty="0"/>
            <a:t>Years After Residency</a:t>
          </a:r>
          <a:endParaRPr lang="en-US" sz="1800" b="1" u="none"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1DF506-B514-4B35-B0D5-E111880CC473}" type="datetimeFigureOut">
              <a:rPr lang="en-US" smtClean="0"/>
              <a:t>6/11/2018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B18FDC-A22B-49A0-911A-5566EAE8707D}" type="slidenum">
              <a:rPr lang="en-US" smtClean="0"/>
              <a:t>‹#›</a:t>
            </a:fld>
            <a:endParaRPr lang="en-US"/>
          </a:p>
        </p:txBody>
      </p:sp>
    </p:spTree>
    <p:extLst>
      <p:ext uri="{BB962C8B-B14F-4D97-AF65-F5344CB8AC3E}">
        <p14:creationId xmlns:p14="http://schemas.microsoft.com/office/powerpoint/2010/main" val="7212534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19EE104-C9F9-4356-B191-292D66EDECFB}" type="datetimeFigureOut">
              <a:rPr lang="en-US" smtClean="0"/>
              <a:t>6/11/2018</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69C971E0-2749-4219-B560-489C5965DB50}"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947702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9EE104-C9F9-4356-B191-292D66EDECFB}" type="datetimeFigureOut">
              <a:rPr lang="en-US" smtClean="0"/>
              <a:t>6/11/2018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C971E0-2749-4219-B560-489C5965DB50}"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202613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19EE104-C9F9-4356-B191-292D66EDECFB}" type="datetimeFigureOut">
              <a:rPr lang="en-US" smtClean="0"/>
              <a:t>6/11/2018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C971E0-2749-4219-B560-489C5965DB50}"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327411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19EE104-C9F9-4356-B191-292D66EDECFB}" type="datetimeFigureOut">
              <a:rPr lang="en-US" smtClean="0"/>
              <a:t>6/11/2018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C971E0-2749-4219-B560-489C5965DB50}"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20502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19EE104-C9F9-4356-B191-292D66EDECFB}" type="datetimeFigureOut">
              <a:rPr lang="en-US" smtClean="0"/>
              <a:t>6/11/2018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C971E0-2749-4219-B560-489C5965DB50}"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2403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19EE104-C9F9-4356-B191-292D66EDECFB}" type="datetimeFigureOut">
              <a:rPr lang="en-US" smtClean="0"/>
              <a:t>6/11/2018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C971E0-2749-4219-B560-489C5965DB50}"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392072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9EE104-C9F9-4356-B191-292D66EDECFB}" type="datetimeFigureOut">
              <a:rPr lang="en-US" smtClean="0"/>
              <a:t>6/11/2018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C971E0-2749-4219-B560-489C5965DB50}" type="slidenum">
              <a:rPr lang="en-US" smtClean="0"/>
              <a:t>‹#›</a:t>
            </a:fld>
            <a:endParaRPr lang="en-US"/>
          </a:p>
        </p:txBody>
      </p:sp>
    </p:spTree>
    <p:extLst>
      <p:ext uri="{BB962C8B-B14F-4D97-AF65-F5344CB8AC3E}">
        <p14:creationId xmlns:p14="http://schemas.microsoft.com/office/powerpoint/2010/main" val="18093940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19EE104-C9F9-4356-B191-292D66EDECFB}" type="datetimeFigureOut">
              <a:rPr lang="en-US" smtClean="0"/>
              <a:t>6/11/2018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C971E0-2749-4219-B560-489C5965DB50}"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015192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219EE104-C9F9-4356-B191-292D66EDECFB}" type="datetimeFigureOut">
              <a:rPr lang="en-US" smtClean="0"/>
              <a:t>6/11/2018</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69C971E0-2749-4219-B560-489C5965DB50}"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807204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9EE104-C9F9-4356-B191-292D66EDECFB}" type="datetimeFigureOut">
              <a:rPr lang="en-US" smtClean="0"/>
              <a:t>6/11/2018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C971E0-2749-4219-B560-489C5965DB50}"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34359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9EE104-C9F9-4356-B191-292D66EDECFB}" type="datetimeFigureOut">
              <a:rPr lang="en-US" smtClean="0"/>
              <a:t>6/11/2018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C971E0-2749-4219-B560-489C5965DB50}"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244711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219EE104-C9F9-4356-B191-292D66EDECFB}" type="datetimeFigureOut">
              <a:rPr lang="en-US" smtClean="0"/>
              <a:t>6/11/2018</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9C971E0-2749-4219-B560-489C5965DB50}"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174797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sv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914BA-6165-4194-900B-B610109B3400}"/>
              </a:ext>
            </a:extLst>
          </p:cNvPr>
          <p:cNvSpPr>
            <a:spLocks noGrp="1"/>
          </p:cNvSpPr>
          <p:nvPr>
            <p:ph type="ctrTitle"/>
          </p:nvPr>
        </p:nvSpPr>
        <p:spPr>
          <a:xfrm>
            <a:off x="914401" y="802298"/>
            <a:ext cx="10550768" cy="2541431"/>
          </a:xfrm>
        </p:spPr>
        <p:txBody>
          <a:bodyPr>
            <a:normAutofit/>
          </a:bodyPr>
          <a:lstStyle/>
          <a:p>
            <a:r>
              <a:rPr lang="en-US" sz="3600" dirty="0"/>
              <a:t>Screening for Alcohol Consumption in Emergency Departments: </a:t>
            </a:r>
            <a:br>
              <a:rPr lang="en-US" sz="3600" dirty="0"/>
            </a:br>
            <a:r>
              <a:rPr lang="en-US" sz="3600" dirty="0"/>
              <a:t>A Nationwide Survey of Emergency Physicians</a:t>
            </a:r>
          </a:p>
        </p:txBody>
      </p:sp>
      <p:sp>
        <p:nvSpPr>
          <p:cNvPr id="3" name="Subtitle 2">
            <a:extLst>
              <a:ext uri="{FF2B5EF4-FFF2-40B4-BE49-F238E27FC236}">
                <a16:creationId xmlns:a16="http://schemas.microsoft.com/office/drawing/2014/main" id="{35C02C80-E7E9-4263-8FEA-F055CC66F611}"/>
              </a:ext>
            </a:extLst>
          </p:cNvPr>
          <p:cNvSpPr>
            <a:spLocks noGrp="1"/>
          </p:cNvSpPr>
          <p:nvPr>
            <p:ph type="subTitle" idx="1"/>
          </p:nvPr>
        </p:nvSpPr>
        <p:spPr>
          <a:xfrm>
            <a:off x="914401" y="3514272"/>
            <a:ext cx="8637072" cy="1625682"/>
          </a:xfrm>
        </p:spPr>
        <p:txBody>
          <a:bodyPr>
            <a:normAutofit/>
          </a:bodyPr>
          <a:lstStyle/>
          <a:p>
            <a:r>
              <a:rPr lang="en-US" dirty="0"/>
              <a:t>CSTE Alcohol Subcommittee</a:t>
            </a:r>
          </a:p>
          <a:p>
            <a:r>
              <a:rPr lang="en-US" dirty="0"/>
              <a:t>CSTE Annual Conference</a:t>
            </a:r>
          </a:p>
          <a:p>
            <a:r>
              <a:rPr lang="en-US" dirty="0"/>
              <a:t>June 11, 2018</a:t>
            </a:r>
          </a:p>
        </p:txBody>
      </p:sp>
    </p:spTree>
    <p:extLst>
      <p:ext uri="{BB962C8B-B14F-4D97-AF65-F5344CB8AC3E}">
        <p14:creationId xmlns:p14="http://schemas.microsoft.com/office/powerpoint/2010/main" val="19688936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p:txBody>
          <a:bodyPr>
            <a:noAutofit/>
          </a:bodyPr>
          <a:lstStyle/>
          <a:p>
            <a:r>
              <a:rPr lang="en-US" sz="3600" dirty="0"/>
              <a:t>Authors</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sz="half" idx="1"/>
          </p:nvPr>
        </p:nvSpPr>
        <p:spPr/>
        <p:txBody>
          <a:bodyPr>
            <a:noAutofit/>
          </a:bodyPr>
          <a:lstStyle/>
          <a:p>
            <a:r>
              <a:rPr lang="en-US" dirty="0"/>
              <a:t>Laura Tomedi</a:t>
            </a:r>
          </a:p>
          <a:p>
            <a:r>
              <a:rPr lang="en-US" dirty="0"/>
              <a:t>Anna Buckner</a:t>
            </a:r>
          </a:p>
          <a:p>
            <a:r>
              <a:rPr lang="en-US" dirty="0"/>
              <a:t>Mary E. Cox</a:t>
            </a:r>
          </a:p>
          <a:p>
            <a:r>
              <a:rPr lang="en-US" dirty="0"/>
              <a:t>Cameron Crandall</a:t>
            </a:r>
          </a:p>
          <a:p>
            <a:r>
              <a:rPr lang="en-US" dirty="0"/>
              <a:t>Kacy Crawford</a:t>
            </a:r>
          </a:p>
          <a:p>
            <a:r>
              <a:rPr lang="en-US" dirty="0"/>
              <a:t>Kari Gloppen</a:t>
            </a:r>
            <a:endParaRPr lang="en-US" sz="2800" dirty="0"/>
          </a:p>
        </p:txBody>
      </p:sp>
      <p:sp>
        <p:nvSpPr>
          <p:cNvPr id="5" name="Content Placeholder 4">
            <a:extLst>
              <a:ext uri="{FF2B5EF4-FFF2-40B4-BE49-F238E27FC236}">
                <a16:creationId xmlns:a16="http://schemas.microsoft.com/office/drawing/2014/main" id="{D17E1DD8-B1BC-4ACA-BDDB-69D57822C3C4}"/>
              </a:ext>
            </a:extLst>
          </p:cNvPr>
          <p:cNvSpPr>
            <a:spLocks noGrp="1"/>
          </p:cNvSpPr>
          <p:nvPr>
            <p:ph sz="half" idx="2"/>
          </p:nvPr>
        </p:nvSpPr>
        <p:spPr/>
        <p:txBody>
          <a:bodyPr/>
          <a:lstStyle/>
          <a:p>
            <a:r>
              <a:rPr lang="en-US" dirty="0"/>
              <a:t>Valerie Goodson</a:t>
            </a:r>
          </a:p>
          <a:p>
            <a:r>
              <a:rPr lang="en-US" dirty="0"/>
              <a:t>Patrick Hindman</a:t>
            </a:r>
          </a:p>
          <a:p>
            <a:r>
              <a:rPr lang="en-US" dirty="0"/>
              <a:t>David Sklar</a:t>
            </a:r>
          </a:p>
          <a:p>
            <a:r>
              <a:rPr lang="en-US" dirty="0"/>
              <a:t>Stephen Uong</a:t>
            </a:r>
          </a:p>
        </p:txBody>
      </p:sp>
    </p:spTree>
    <p:extLst>
      <p:ext uri="{BB962C8B-B14F-4D97-AF65-F5344CB8AC3E}">
        <p14:creationId xmlns:p14="http://schemas.microsoft.com/office/powerpoint/2010/main" val="639561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p:txBody>
          <a:bodyPr>
            <a:noAutofit/>
          </a:bodyPr>
          <a:lstStyle/>
          <a:p>
            <a:r>
              <a:rPr lang="en-US" sz="3600" dirty="0"/>
              <a:t>Excessive Alcohol Consumption as a Public Health Concern</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idx="1"/>
          </p:nvPr>
        </p:nvSpPr>
        <p:spPr/>
        <p:txBody>
          <a:bodyPr>
            <a:noAutofit/>
          </a:bodyPr>
          <a:lstStyle/>
          <a:p>
            <a:r>
              <a:rPr lang="en-US" sz="2800" dirty="0"/>
              <a:t>The </a:t>
            </a:r>
            <a:r>
              <a:rPr lang="en-US" sz="2800" u="sng" dirty="0">
                <a:solidFill>
                  <a:schemeClr val="accent2">
                    <a:lumMod val="75000"/>
                  </a:schemeClr>
                </a:solidFill>
              </a:rPr>
              <a:t>3rd</a:t>
            </a:r>
            <a:r>
              <a:rPr lang="en-US" sz="2800" dirty="0"/>
              <a:t> leading cause of preventable death in the US</a:t>
            </a:r>
          </a:p>
          <a:p>
            <a:r>
              <a:rPr lang="en-US" sz="2800" dirty="0"/>
              <a:t>In 2006-2010, led to approximately </a:t>
            </a:r>
            <a:r>
              <a:rPr lang="en-US" sz="2800" u="sng" dirty="0">
                <a:solidFill>
                  <a:schemeClr val="accent2">
                    <a:lumMod val="75000"/>
                  </a:schemeClr>
                </a:solidFill>
              </a:rPr>
              <a:t>88,000</a:t>
            </a:r>
            <a:r>
              <a:rPr lang="en-US" sz="2800" dirty="0"/>
              <a:t> deaths each year in the US</a:t>
            </a:r>
            <a:endParaRPr lang="en-US" sz="2800" dirty="0">
              <a:solidFill>
                <a:schemeClr val="tx1"/>
              </a:solidFill>
            </a:endParaRPr>
          </a:p>
          <a:p>
            <a:r>
              <a:rPr lang="en-US" sz="2800" dirty="0"/>
              <a:t>The economic costs in 2010 were estimated at </a:t>
            </a:r>
            <a:r>
              <a:rPr lang="en-US" sz="2800" u="sng" dirty="0">
                <a:solidFill>
                  <a:schemeClr val="accent2">
                    <a:lumMod val="75000"/>
                  </a:schemeClr>
                </a:solidFill>
              </a:rPr>
              <a:t>$249 billion</a:t>
            </a:r>
            <a:r>
              <a:rPr lang="en-US" sz="2800" dirty="0"/>
              <a:t>, or $2.05 a drink</a:t>
            </a:r>
          </a:p>
          <a:p>
            <a:r>
              <a:rPr lang="en-US" sz="2800" dirty="0"/>
              <a:t>9 in 10 people who drink excessively are NOT alcohol </a:t>
            </a:r>
            <a:r>
              <a:rPr lang="en-US" sz="2800" dirty="0" err="1"/>
              <a:t>dependant</a:t>
            </a:r>
            <a:endParaRPr lang="en-US" sz="2800" dirty="0"/>
          </a:p>
        </p:txBody>
      </p:sp>
      <p:sp>
        <p:nvSpPr>
          <p:cNvPr id="4" name="TextBox 3">
            <a:extLst>
              <a:ext uri="{FF2B5EF4-FFF2-40B4-BE49-F238E27FC236}">
                <a16:creationId xmlns:a16="http://schemas.microsoft.com/office/drawing/2014/main" id="{2F207A0F-3BFD-4460-8624-F7895C63ED10}"/>
              </a:ext>
            </a:extLst>
          </p:cNvPr>
          <p:cNvSpPr txBox="1"/>
          <p:nvPr/>
        </p:nvSpPr>
        <p:spPr>
          <a:xfrm>
            <a:off x="5791201" y="6499273"/>
            <a:ext cx="6400799" cy="246221"/>
          </a:xfrm>
          <a:prstGeom prst="rect">
            <a:avLst/>
          </a:prstGeom>
          <a:noFill/>
        </p:spPr>
        <p:txBody>
          <a:bodyPr wrap="square" rtlCol="0">
            <a:spAutoFit/>
          </a:bodyPr>
          <a:lstStyle/>
          <a:p>
            <a:r>
              <a:rPr lang="en-US" sz="1000" i="1" dirty="0" err="1">
                <a:solidFill>
                  <a:schemeClr val="bg1"/>
                </a:solidFill>
              </a:rPr>
              <a:t>Mokdad</a:t>
            </a:r>
            <a:r>
              <a:rPr lang="en-US" sz="1000" i="1" dirty="0">
                <a:solidFill>
                  <a:schemeClr val="bg1"/>
                </a:solidFill>
              </a:rPr>
              <a:t> AH, JAMA, 2004; Stahre M., </a:t>
            </a:r>
            <a:r>
              <a:rPr lang="en-US" sz="1000" i="1" dirty="0" err="1">
                <a:solidFill>
                  <a:schemeClr val="bg1"/>
                </a:solidFill>
              </a:rPr>
              <a:t>Prev</a:t>
            </a:r>
            <a:r>
              <a:rPr lang="en-US" sz="1000" i="1" dirty="0">
                <a:solidFill>
                  <a:schemeClr val="bg1"/>
                </a:solidFill>
              </a:rPr>
              <a:t> Chronic Dis, 2014. </a:t>
            </a:r>
            <a:r>
              <a:rPr lang="sv-SE" sz="1000" i="1" dirty="0">
                <a:solidFill>
                  <a:schemeClr val="bg1"/>
                </a:solidFill>
              </a:rPr>
              <a:t>Sacks JJ, Am J Prev Med, 2015; Esser MB, Prev Chronic Dis, 2014</a:t>
            </a:r>
            <a:endParaRPr lang="en-US" sz="1000" i="1" dirty="0">
              <a:solidFill>
                <a:schemeClr val="bg1"/>
              </a:solidFill>
            </a:endParaRPr>
          </a:p>
        </p:txBody>
      </p:sp>
    </p:spTree>
    <p:extLst>
      <p:ext uri="{BB962C8B-B14F-4D97-AF65-F5344CB8AC3E}">
        <p14:creationId xmlns:p14="http://schemas.microsoft.com/office/powerpoint/2010/main" val="4497128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4F621-1B92-4165-A5D4-DC3166E6B24D}"/>
              </a:ext>
            </a:extLst>
          </p:cNvPr>
          <p:cNvSpPr>
            <a:spLocks noGrp="1"/>
          </p:cNvSpPr>
          <p:nvPr>
            <p:ph type="title"/>
          </p:nvPr>
        </p:nvSpPr>
        <p:spPr/>
        <p:txBody>
          <a:bodyPr/>
          <a:lstStyle/>
          <a:p>
            <a:r>
              <a:rPr lang="en-US" dirty="0"/>
              <a:t>What is Excessive Drinking?</a:t>
            </a:r>
          </a:p>
        </p:txBody>
      </p:sp>
      <p:sp>
        <p:nvSpPr>
          <p:cNvPr id="3" name="Content Placeholder 2">
            <a:extLst>
              <a:ext uri="{FF2B5EF4-FFF2-40B4-BE49-F238E27FC236}">
                <a16:creationId xmlns:a16="http://schemas.microsoft.com/office/drawing/2014/main" id="{BCE8B89D-C1B6-4B34-BDCF-1D17C51C45C9}"/>
              </a:ext>
            </a:extLst>
          </p:cNvPr>
          <p:cNvSpPr>
            <a:spLocks noGrp="1"/>
          </p:cNvSpPr>
          <p:nvPr>
            <p:ph idx="1"/>
          </p:nvPr>
        </p:nvSpPr>
        <p:spPr/>
        <p:txBody>
          <a:bodyPr>
            <a:normAutofit fontScale="85000" lnSpcReduction="20000"/>
          </a:bodyPr>
          <a:lstStyle/>
          <a:p>
            <a:r>
              <a:rPr lang="en-US" sz="2800" dirty="0"/>
              <a:t>Binge Drinking</a:t>
            </a:r>
          </a:p>
          <a:p>
            <a:endParaRPr lang="en-US" sz="2800" dirty="0"/>
          </a:p>
          <a:p>
            <a:endParaRPr lang="en-US" sz="2800" dirty="0"/>
          </a:p>
          <a:p>
            <a:r>
              <a:rPr lang="en-US" sz="2800" dirty="0"/>
              <a:t>Heavy Drinking</a:t>
            </a:r>
          </a:p>
          <a:p>
            <a:pPr lvl="1">
              <a:buFont typeface="Wingdings" panose="05000000000000000000" pitchFamily="2" charset="2"/>
              <a:buChar char="§"/>
            </a:pPr>
            <a:r>
              <a:rPr lang="en-US" sz="2600" dirty="0">
                <a:latin typeface="Calibri" panose="020F0502020204030204" pitchFamily="34" charset="0"/>
              </a:rPr>
              <a:t>≥ </a:t>
            </a:r>
            <a:r>
              <a:rPr lang="en-US" sz="2800" dirty="0">
                <a:solidFill>
                  <a:srgbClr val="00B050"/>
                </a:solidFill>
              </a:rPr>
              <a:t>8</a:t>
            </a:r>
            <a:r>
              <a:rPr lang="en-US" sz="2600" dirty="0"/>
              <a:t> drinks per week for women</a:t>
            </a:r>
          </a:p>
          <a:p>
            <a:pPr lvl="1">
              <a:buFont typeface="Wingdings" panose="05000000000000000000" pitchFamily="2" charset="2"/>
              <a:buChar char="§"/>
            </a:pPr>
            <a:r>
              <a:rPr lang="en-US" sz="2600" dirty="0">
                <a:latin typeface="Calibri" panose="020F0502020204030204" pitchFamily="34" charset="0"/>
              </a:rPr>
              <a:t>≥ </a:t>
            </a:r>
            <a:r>
              <a:rPr lang="en-US" sz="2800" dirty="0">
                <a:solidFill>
                  <a:schemeClr val="accent3">
                    <a:lumMod val="50000"/>
                  </a:schemeClr>
                </a:solidFill>
              </a:rPr>
              <a:t>15</a:t>
            </a:r>
            <a:r>
              <a:rPr lang="en-US" sz="2600" dirty="0"/>
              <a:t> drinks per week for men</a:t>
            </a:r>
            <a:endParaRPr lang="en-US" sz="2800" dirty="0"/>
          </a:p>
          <a:p>
            <a:r>
              <a:rPr lang="en-US" sz="2800" dirty="0"/>
              <a:t>Any alcohol consumption by youth (&lt; 21 years) or pregnant women</a:t>
            </a:r>
          </a:p>
        </p:txBody>
      </p:sp>
      <p:grpSp>
        <p:nvGrpSpPr>
          <p:cNvPr id="14" name="Group 13">
            <a:extLst>
              <a:ext uri="{FF2B5EF4-FFF2-40B4-BE49-F238E27FC236}">
                <a16:creationId xmlns:a16="http://schemas.microsoft.com/office/drawing/2014/main" id="{DFCB9748-D8E1-47DC-8BA3-221A86097A9A}"/>
              </a:ext>
            </a:extLst>
          </p:cNvPr>
          <p:cNvGrpSpPr/>
          <p:nvPr/>
        </p:nvGrpSpPr>
        <p:grpSpPr>
          <a:xfrm>
            <a:off x="3713548" y="1963205"/>
            <a:ext cx="2310792" cy="672557"/>
            <a:chOff x="5354593" y="1463929"/>
            <a:chExt cx="2310792" cy="672557"/>
          </a:xfrm>
          <a:solidFill>
            <a:srgbClr val="00B050"/>
          </a:solidFill>
        </p:grpSpPr>
        <p:pic>
          <p:nvPicPr>
            <p:cNvPr id="5" name="Graphic 4" descr="Martini">
              <a:extLst>
                <a:ext uri="{FF2B5EF4-FFF2-40B4-BE49-F238E27FC236}">
                  <a16:creationId xmlns:a16="http://schemas.microsoft.com/office/drawing/2014/main" id="{4F0554E1-D691-4ECA-900B-9617995BC81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354593" y="1463929"/>
              <a:ext cx="640080" cy="640080"/>
            </a:xfrm>
            <a:prstGeom prst="rect">
              <a:avLst/>
            </a:prstGeom>
          </p:spPr>
        </p:pic>
        <p:pic>
          <p:nvPicPr>
            <p:cNvPr id="6" name="Graphic 5" descr="Martini">
              <a:extLst>
                <a:ext uri="{FF2B5EF4-FFF2-40B4-BE49-F238E27FC236}">
                  <a16:creationId xmlns:a16="http://schemas.microsoft.com/office/drawing/2014/main" id="{0E3BDD4E-3297-4164-AFE3-6486C88080C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869909" y="1479169"/>
              <a:ext cx="640080" cy="640080"/>
            </a:xfrm>
            <a:prstGeom prst="rect">
              <a:avLst/>
            </a:prstGeom>
          </p:spPr>
        </p:pic>
        <p:pic>
          <p:nvPicPr>
            <p:cNvPr id="7" name="Graphic 6" descr="Martini">
              <a:extLst>
                <a:ext uri="{FF2B5EF4-FFF2-40B4-BE49-F238E27FC236}">
                  <a16:creationId xmlns:a16="http://schemas.microsoft.com/office/drawing/2014/main" id="{B6138E70-EEA2-4876-81CE-C6C2DCDE425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425110" y="1479169"/>
              <a:ext cx="640080" cy="640080"/>
            </a:xfrm>
            <a:prstGeom prst="rect">
              <a:avLst/>
            </a:prstGeom>
          </p:spPr>
        </p:pic>
        <p:pic>
          <p:nvPicPr>
            <p:cNvPr id="9" name="Graphic 8" descr="Martini">
              <a:extLst>
                <a:ext uri="{FF2B5EF4-FFF2-40B4-BE49-F238E27FC236}">
                  <a16:creationId xmlns:a16="http://schemas.microsoft.com/office/drawing/2014/main" id="{7CA1A32C-551A-4B36-87C7-2C4526B47F4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025305" y="1496406"/>
              <a:ext cx="640080" cy="640080"/>
            </a:xfrm>
            <a:prstGeom prst="rect">
              <a:avLst/>
            </a:prstGeom>
          </p:spPr>
        </p:pic>
      </p:grpSp>
      <p:grpSp>
        <p:nvGrpSpPr>
          <p:cNvPr id="15" name="Group 14">
            <a:extLst>
              <a:ext uri="{FF2B5EF4-FFF2-40B4-BE49-F238E27FC236}">
                <a16:creationId xmlns:a16="http://schemas.microsoft.com/office/drawing/2014/main" id="{0773DCBF-C9D0-483D-9584-E16C8B9B8BB6}"/>
              </a:ext>
            </a:extLst>
          </p:cNvPr>
          <p:cNvGrpSpPr/>
          <p:nvPr/>
        </p:nvGrpSpPr>
        <p:grpSpPr>
          <a:xfrm>
            <a:off x="1953456" y="2746745"/>
            <a:ext cx="2915488" cy="640080"/>
            <a:chOff x="5350004" y="2220264"/>
            <a:chExt cx="2915488" cy="640080"/>
          </a:xfrm>
          <a:solidFill>
            <a:schemeClr val="accent3">
              <a:lumMod val="50000"/>
            </a:schemeClr>
          </a:solidFill>
        </p:grpSpPr>
        <p:pic>
          <p:nvPicPr>
            <p:cNvPr id="8" name="Graphic 7" descr="Martini">
              <a:extLst>
                <a:ext uri="{FF2B5EF4-FFF2-40B4-BE49-F238E27FC236}">
                  <a16:creationId xmlns:a16="http://schemas.microsoft.com/office/drawing/2014/main" id="{79402F73-6DBF-441F-A8AB-815D8B4DF4C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901601" y="2220264"/>
              <a:ext cx="640080" cy="640080"/>
            </a:xfrm>
            <a:prstGeom prst="rect">
              <a:avLst/>
            </a:prstGeom>
          </p:spPr>
        </p:pic>
        <p:pic>
          <p:nvPicPr>
            <p:cNvPr id="10" name="Graphic 9" descr="Martini">
              <a:extLst>
                <a:ext uri="{FF2B5EF4-FFF2-40B4-BE49-F238E27FC236}">
                  <a16:creationId xmlns:a16="http://schemas.microsoft.com/office/drawing/2014/main" id="{6EF76284-4950-4E98-A02F-81534882117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350004" y="2220264"/>
              <a:ext cx="640080" cy="640080"/>
            </a:xfrm>
            <a:prstGeom prst="rect">
              <a:avLst/>
            </a:prstGeom>
          </p:spPr>
        </p:pic>
        <p:pic>
          <p:nvPicPr>
            <p:cNvPr id="11" name="Graphic 10" descr="Martini">
              <a:extLst>
                <a:ext uri="{FF2B5EF4-FFF2-40B4-BE49-F238E27FC236}">
                  <a16:creationId xmlns:a16="http://schemas.microsoft.com/office/drawing/2014/main" id="{F19264A4-97CA-4191-940D-B557872F68C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487708" y="2220264"/>
              <a:ext cx="640080" cy="640080"/>
            </a:xfrm>
            <a:prstGeom prst="rect">
              <a:avLst/>
            </a:prstGeom>
          </p:spPr>
        </p:pic>
        <p:pic>
          <p:nvPicPr>
            <p:cNvPr id="12" name="Graphic 11" descr="Martini">
              <a:extLst>
                <a:ext uri="{FF2B5EF4-FFF2-40B4-BE49-F238E27FC236}">
                  <a16:creationId xmlns:a16="http://schemas.microsoft.com/office/drawing/2014/main" id="{F9EECB58-7D07-4A37-BC21-FCCE63DDE62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029735" y="2220264"/>
              <a:ext cx="640080" cy="640080"/>
            </a:xfrm>
            <a:prstGeom prst="rect">
              <a:avLst/>
            </a:prstGeom>
          </p:spPr>
        </p:pic>
        <p:pic>
          <p:nvPicPr>
            <p:cNvPr id="13" name="Graphic 12" descr="Martini">
              <a:extLst>
                <a:ext uri="{FF2B5EF4-FFF2-40B4-BE49-F238E27FC236}">
                  <a16:creationId xmlns:a16="http://schemas.microsoft.com/office/drawing/2014/main" id="{80BDB117-8647-4DA0-B240-B3E8BFCF53F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25412" y="2220264"/>
              <a:ext cx="640080" cy="640080"/>
            </a:xfrm>
            <a:prstGeom prst="rect">
              <a:avLst/>
            </a:prstGeom>
          </p:spPr>
        </p:pic>
      </p:grpSp>
      <p:sp>
        <p:nvSpPr>
          <p:cNvPr id="16" name="Rectangle 15">
            <a:extLst>
              <a:ext uri="{FF2B5EF4-FFF2-40B4-BE49-F238E27FC236}">
                <a16:creationId xmlns:a16="http://schemas.microsoft.com/office/drawing/2014/main" id="{FC64A035-E6D3-450B-94E7-2FFA0F99195B}"/>
              </a:ext>
            </a:extLst>
          </p:cNvPr>
          <p:cNvSpPr/>
          <p:nvPr/>
        </p:nvSpPr>
        <p:spPr>
          <a:xfrm>
            <a:off x="6207640" y="1927876"/>
            <a:ext cx="468398" cy="707886"/>
          </a:xfrm>
          <a:prstGeom prst="rect">
            <a:avLst/>
          </a:prstGeom>
          <a:noFill/>
        </p:spPr>
        <p:txBody>
          <a:bodyPr wrap="none" lIns="91440" tIns="45720" rIns="91440" bIns="45720">
            <a:spAutoFit/>
          </a:bodyPr>
          <a:lstStyle/>
          <a:p>
            <a:pPr algn="ctr"/>
            <a:r>
              <a:rPr lang="en-US" sz="4000" b="1" cap="none" spc="0" dirty="0">
                <a:ln w="22225">
                  <a:solidFill>
                    <a:srgbClr val="00B050"/>
                  </a:solidFill>
                  <a:prstDash val="solid"/>
                </a:ln>
                <a:solidFill>
                  <a:srgbClr val="92D050"/>
                </a:solidFill>
                <a:effectLst/>
              </a:rPr>
              <a:t>4</a:t>
            </a:r>
          </a:p>
        </p:txBody>
      </p:sp>
      <p:sp>
        <p:nvSpPr>
          <p:cNvPr id="17" name="Rectangle 16">
            <a:extLst>
              <a:ext uri="{FF2B5EF4-FFF2-40B4-BE49-F238E27FC236}">
                <a16:creationId xmlns:a16="http://schemas.microsoft.com/office/drawing/2014/main" id="{AF53FC09-5667-467B-97B6-C1039353C1BD}"/>
              </a:ext>
            </a:extLst>
          </p:cNvPr>
          <p:cNvSpPr/>
          <p:nvPr/>
        </p:nvSpPr>
        <p:spPr>
          <a:xfrm>
            <a:off x="5209730" y="2821962"/>
            <a:ext cx="468398" cy="707886"/>
          </a:xfrm>
          <a:prstGeom prst="rect">
            <a:avLst/>
          </a:prstGeom>
          <a:noFill/>
        </p:spPr>
        <p:txBody>
          <a:bodyPr wrap="none" lIns="91440" tIns="45720" rIns="91440" bIns="45720">
            <a:spAutoFit/>
          </a:bodyPr>
          <a:lstStyle/>
          <a:p>
            <a:pPr algn="ctr"/>
            <a:r>
              <a:rPr lang="en-US" sz="4000" b="1" dirty="0">
                <a:ln w="22225">
                  <a:solidFill>
                    <a:schemeClr val="accent3">
                      <a:lumMod val="50000"/>
                    </a:schemeClr>
                  </a:solidFill>
                  <a:prstDash val="solid"/>
                </a:ln>
                <a:solidFill>
                  <a:schemeClr val="accent3">
                    <a:lumMod val="75000"/>
                  </a:schemeClr>
                </a:solidFill>
              </a:rPr>
              <a:t>5</a:t>
            </a:r>
            <a:endParaRPr lang="en-US" sz="4000" b="1" cap="none" spc="0" dirty="0">
              <a:ln w="22225">
                <a:solidFill>
                  <a:schemeClr val="accent3">
                    <a:lumMod val="50000"/>
                  </a:schemeClr>
                </a:solidFill>
                <a:prstDash val="solid"/>
              </a:ln>
              <a:solidFill>
                <a:schemeClr val="accent3">
                  <a:lumMod val="75000"/>
                </a:schemeClr>
              </a:solidFill>
              <a:effectLst/>
            </a:endParaRPr>
          </a:p>
        </p:txBody>
      </p:sp>
      <p:sp>
        <p:nvSpPr>
          <p:cNvPr id="18" name="TextBox 17">
            <a:extLst>
              <a:ext uri="{FF2B5EF4-FFF2-40B4-BE49-F238E27FC236}">
                <a16:creationId xmlns:a16="http://schemas.microsoft.com/office/drawing/2014/main" id="{287DA884-4F7D-435E-8AC0-44B543EFFE97}"/>
              </a:ext>
            </a:extLst>
          </p:cNvPr>
          <p:cNvSpPr txBox="1"/>
          <p:nvPr/>
        </p:nvSpPr>
        <p:spPr>
          <a:xfrm>
            <a:off x="6762841" y="1978445"/>
            <a:ext cx="3183103" cy="830997"/>
          </a:xfrm>
          <a:prstGeom prst="rect">
            <a:avLst/>
          </a:prstGeom>
          <a:noFill/>
        </p:spPr>
        <p:txBody>
          <a:bodyPr wrap="square" rtlCol="0">
            <a:spAutoFit/>
          </a:bodyPr>
          <a:lstStyle/>
          <a:p>
            <a:r>
              <a:rPr lang="en-US" sz="2400" dirty="0"/>
              <a:t>or more drinks on an occasion for women </a:t>
            </a:r>
          </a:p>
        </p:txBody>
      </p:sp>
      <p:sp>
        <p:nvSpPr>
          <p:cNvPr id="19" name="TextBox 18">
            <a:extLst>
              <a:ext uri="{FF2B5EF4-FFF2-40B4-BE49-F238E27FC236}">
                <a16:creationId xmlns:a16="http://schemas.microsoft.com/office/drawing/2014/main" id="{060800EE-70E3-47C2-BC46-936739C75707}"/>
              </a:ext>
            </a:extLst>
          </p:cNvPr>
          <p:cNvSpPr txBox="1"/>
          <p:nvPr/>
        </p:nvSpPr>
        <p:spPr>
          <a:xfrm>
            <a:off x="5713101" y="2943403"/>
            <a:ext cx="3183103" cy="830997"/>
          </a:xfrm>
          <a:prstGeom prst="rect">
            <a:avLst/>
          </a:prstGeom>
          <a:noFill/>
        </p:spPr>
        <p:txBody>
          <a:bodyPr wrap="square" rtlCol="0">
            <a:spAutoFit/>
          </a:bodyPr>
          <a:lstStyle/>
          <a:p>
            <a:r>
              <a:rPr lang="en-US" sz="2400" dirty="0"/>
              <a:t>or more drinks on an occasion for men </a:t>
            </a:r>
          </a:p>
        </p:txBody>
      </p:sp>
      <p:sp>
        <p:nvSpPr>
          <p:cNvPr id="4" name="Rectangle 3">
            <a:extLst>
              <a:ext uri="{FF2B5EF4-FFF2-40B4-BE49-F238E27FC236}">
                <a16:creationId xmlns:a16="http://schemas.microsoft.com/office/drawing/2014/main" id="{642ADA76-EE31-4F83-A1CD-804DDAFD3440}"/>
              </a:ext>
            </a:extLst>
          </p:cNvPr>
          <p:cNvSpPr/>
          <p:nvPr/>
        </p:nvSpPr>
        <p:spPr>
          <a:xfrm>
            <a:off x="9669432" y="6611779"/>
            <a:ext cx="2550698" cy="246221"/>
          </a:xfrm>
          <a:prstGeom prst="rect">
            <a:avLst/>
          </a:prstGeom>
        </p:spPr>
        <p:txBody>
          <a:bodyPr wrap="none">
            <a:spAutoFit/>
          </a:bodyPr>
          <a:lstStyle/>
          <a:p>
            <a:r>
              <a:rPr lang="en-US" sz="1000" i="1" dirty="0">
                <a:solidFill>
                  <a:schemeClr val="bg1"/>
                </a:solidFill>
              </a:rPr>
              <a:t>www.cdc.gov/alcohol/fact-sheets/alcohol-use.htm</a:t>
            </a:r>
          </a:p>
        </p:txBody>
      </p:sp>
    </p:spTree>
    <p:extLst>
      <p:ext uri="{BB962C8B-B14F-4D97-AF65-F5344CB8AC3E}">
        <p14:creationId xmlns:p14="http://schemas.microsoft.com/office/powerpoint/2010/main" val="3188182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1451579" y="1097280"/>
            <a:ext cx="9603275" cy="756474"/>
          </a:xfrm>
        </p:spPr>
        <p:txBody>
          <a:bodyPr>
            <a:noAutofit/>
          </a:bodyPr>
          <a:lstStyle/>
          <a:p>
            <a:r>
              <a:rPr lang="en-US" sz="3600" dirty="0"/>
              <a:t>National Recommendations</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idx="1"/>
          </p:nvPr>
        </p:nvSpPr>
        <p:spPr>
          <a:xfrm>
            <a:off x="1451578" y="1853754"/>
            <a:ext cx="9802576" cy="4321963"/>
          </a:xfrm>
        </p:spPr>
        <p:txBody>
          <a:bodyPr>
            <a:noAutofit/>
          </a:bodyPr>
          <a:lstStyle/>
          <a:p>
            <a:r>
              <a:rPr lang="en-US" sz="2800" dirty="0"/>
              <a:t>United States Preventive Services Task Force</a:t>
            </a:r>
          </a:p>
          <a:p>
            <a:pPr lvl="1"/>
            <a:r>
              <a:rPr lang="en-US" sz="2400" dirty="0"/>
              <a:t>Screen all adults aged 18 years or older for alcohol misuse and provide persons engaged in risky or hazardous drinking with brief behavioral counseling interventions to reduce alcohol misuse (B Recommendation)</a:t>
            </a:r>
            <a:endParaRPr lang="en-US" sz="2600" dirty="0"/>
          </a:p>
          <a:p>
            <a:r>
              <a:rPr lang="en-US" sz="2600" dirty="0"/>
              <a:t>The Community Preventive Services Task Force</a:t>
            </a:r>
          </a:p>
          <a:p>
            <a:pPr lvl="1"/>
            <a:r>
              <a:rPr lang="en-US" sz="2400" dirty="0"/>
              <a:t>Recommends electronic screening and brief intervention to reduce self-reported excessive alcohol consumption and alcohol-related problems</a:t>
            </a:r>
          </a:p>
          <a:p>
            <a:pPr lvl="1"/>
            <a:endParaRPr lang="en-US" sz="2400" dirty="0"/>
          </a:p>
        </p:txBody>
      </p:sp>
      <p:sp>
        <p:nvSpPr>
          <p:cNvPr id="5" name="Text Placeholder 5">
            <a:extLst>
              <a:ext uri="{FF2B5EF4-FFF2-40B4-BE49-F238E27FC236}">
                <a16:creationId xmlns:a16="http://schemas.microsoft.com/office/drawing/2014/main" id="{3228B883-74D9-451F-BD6B-7BAE189F23BC}"/>
              </a:ext>
            </a:extLst>
          </p:cNvPr>
          <p:cNvSpPr txBox="1">
            <a:spLocks/>
          </p:cNvSpPr>
          <p:nvPr/>
        </p:nvSpPr>
        <p:spPr>
          <a:xfrm>
            <a:off x="2860004" y="6527285"/>
            <a:ext cx="9331995" cy="273050"/>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1200" i="1" dirty="0">
                <a:solidFill>
                  <a:schemeClr val="bg1"/>
                </a:solidFill>
              </a:rPr>
              <a:t>www.uspreventiveservicestaskforce.org/Page/Document/UpdateSummaryFinal/alcohol-misuse-screening-and-behavioral-counseling-interventions-in-primary-care</a:t>
            </a:r>
          </a:p>
        </p:txBody>
      </p:sp>
    </p:spTree>
    <p:extLst>
      <p:ext uri="{BB962C8B-B14F-4D97-AF65-F5344CB8AC3E}">
        <p14:creationId xmlns:p14="http://schemas.microsoft.com/office/powerpoint/2010/main" val="40733583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p:txBody>
          <a:bodyPr>
            <a:noAutofit/>
          </a:bodyPr>
          <a:lstStyle/>
          <a:p>
            <a:r>
              <a:rPr lang="en-US" sz="3600" dirty="0"/>
              <a:t>Screening Tools for Excessive Alcohol Use</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idx="1"/>
          </p:nvPr>
        </p:nvSpPr>
        <p:spPr/>
        <p:txBody>
          <a:bodyPr>
            <a:noAutofit/>
          </a:bodyPr>
          <a:lstStyle/>
          <a:p>
            <a:r>
              <a:rPr lang="en-US" sz="2800" dirty="0"/>
              <a:t>Alcohol Use Disorders Identification Test (AUDIT)</a:t>
            </a:r>
          </a:p>
          <a:p>
            <a:r>
              <a:rPr lang="en-US" sz="2800" dirty="0"/>
              <a:t>Abbreviated AUDIT-C</a:t>
            </a:r>
          </a:p>
          <a:p>
            <a:r>
              <a:rPr lang="en-US" sz="2800" dirty="0"/>
              <a:t>Single-question screen for binge-level alcohol consumption:</a:t>
            </a:r>
          </a:p>
          <a:p>
            <a:pPr lvl="1"/>
            <a:r>
              <a:rPr lang="en-US" sz="2600" dirty="0"/>
              <a:t>“How many times in the past year have you had 5 (for men) or 4 (for women and all adults older than 65 years) or more drinks in a day?”</a:t>
            </a:r>
            <a:endParaRPr lang="en-US" sz="2400" dirty="0"/>
          </a:p>
        </p:txBody>
      </p:sp>
      <p:sp>
        <p:nvSpPr>
          <p:cNvPr id="4" name="Text Placeholder 5">
            <a:extLst>
              <a:ext uri="{FF2B5EF4-FFF2-40B4-BE49-F238E27FC236}">
                <a16:creationId xmlns:a16="http://schemas.microsoft.com/office/drawing/2014/main" id="{B9C0DF08-EC80-4244-A25D-4DF764E3D7CB}"/>
              </a:ext>
            </a:extLst>
          </p:cNvPr>
          <p:cNvSpPr txBox="1">
            <a:spLocks/>
          </p:cNvSpPr>
          <p:nvPr/>
        </p:nvSpPr>
        <p:spPr>
          <a:xfrm>
            <a:off x="2860004" y="6527285"/>
            <a:ext cx="9331995" cy="273050"/>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1200" i="1" dirty="0">
                <a:solidFill>
                  <a:schemeClr val="bg1"/>
                </a:solidFill>
              </a:rPr>
              <a:t>www.uspreventiveservicestaskforce.org/Page/Document/UpdateSummaryFinal/alcohol-misuse-screening-and-behavioral-counseling-interventions-in-primary-care</a:t>
            </a:r>
          </a:p>
        </p:txBody>
      </p:sp>
    </p:spTree>
    <p:extLst>
      <p:ext uri="{BB962C8B-B14F-4D97-AF65-F5344CB8AC3E}">
        <p14:creationId xmlns:p14="http://schemas.microsoft.com/office/powerpoint/2010/main" val="21167928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C7222F5-AC0F-4996-8F46-1B942E3A4F7E}"/>
              </a:ext>
            </a:extLst>
          </p:cNvPr>
          <p:cNvPicPr>
            <a:picLocks noChangeAspect="1"/>
          </p:cNvPicPr>
          <p:nvPr/>
        </p:nvPicPr>
        <p:blipFill rotWithShape="1">
          <a:blip r:embed="rId2"/>
          <a:srcRect l="15159" t="11458" r="65676" b="9406"/>
          <a:stretch/>
        </p:blipFill>
        <p:spPr>
          <a:xfrm rot="503910">
            <a:off x="5823654" y="757348"/>
            <a:ext cx="4114800" cy="5309638"/>
          </a:xfrm>
          <a:prstGeom prst="rect">
            <a:avLst/>
          </a:prstGeom>
          <a:ln>
            <a:noFill/>
          </a:ln>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DEF1453C-97F6-4CE5-8610-570AEC354E9B}"/>
              </a:ext>
            </a:extLst>
          </p:cNvPr>
          <p:cNvPicPr>
            <a:picLocks noChangeAspect="1"/>
          </p:cNvPicPr>
          <p:nvPr/>
        </p:nvPicPr>
        <p:blipFill rotWithShape="1">
          <a:blip r:embed="rId3"/>
          <a:srcRect l="15484" t="12794" r="65743" b="9188"/>
          <a:stretch/>
        </p:blipFill>
        <p:spPr>
          <a:xfrm rot="21243207">
            <a:off x="1543965" y="582129"/>
            <a:ext cx="4206240" cy="5462771"/>
          </a:xfrm>
          <a:prstGeom prst="rect">
            <a:avLst/>
          </a:prstGeom>
          <a:effectLst>
            <a:outerShdw blurRad="50800" dist="38100" dir="8100000" algn="tr" rotWithShape="0">
              <a:prstClr val="black">
                <a:alpha val="40000"/>
              </a:prstClr>
            </a:outerShdw>
          </a:effectLst>
        </p:spPr>
      </p:pic>
      <p:sp>
        <p:nvSpPr>
          <p:cNvPr id="7" name="Text Placeholder 5">
            <a:extLst>
              <a:ext uri="{FF2B5EF4-FFF2-40B4-BE49-F238E27FC236}">
                <a16:creationId xmlns:a16="http://schemas.microsoft.com/office/drawing/2014/main" id="{0F8735FC-3EB7-4C92-BD34-CEF796657168}"/>
              </a:ext>
            </a:extLst>
          </p:cNvPr>
          <p:cNvSpPr txBox="1">
            <a:spLocks/>
          </p:cNvSpPr>
          <p:nvPr/>
        </p:nvSpPr>
        <p:spPr>
          <a:xfrm>
            <a:off x="2792627" y="6580830"/>
            <a:ext cx="9399373" cy="273050"/>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1200" i="1" dirty="0">
                <a:solidFill>
                  <a:schemeClr val="bg1"/>
                </a:solidFill>
              </a:rPr>
              <a:t>www.facs.org/~/media/files/quality%20programs/trauma/publications/sbirtguide.ashx &amp; www.cdc.gov/ncbddd/fasd/documents/alcoholsbiimplementationguide.pdf</a:t>
            </a:r>
          </a:p>
        </p:txBody>
      </p:sp>
    </p:spTree>
    <p:extLst>
      <p:ext uri="{BB962C8B-B14F-4D97-AF65-F5344CB8AC3E}">
        <p14:creationId xmlns:p14="http://schemas.microsoft.com/office/powerpoint/2010/main" val="22507905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p:txBody>
          <a:bodyPr>
            <a:noAutofit/>
          </a:bodyPr>
          <a:lstStyle/>
          <a:p>
            <a:r>
              <a:rPr lang="en-US" sz="3600" dirty="0"/>
              <a:t>Alcohol Screening and Brief Intervention in the ED</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idx="1"/>
          </p:nvPr>
        </p:nvSpPr>
        <p:spPr/>
        <p:txBody>
          <a:bodyPr>
            <a:noAutofit/>
          </a:bodyPr>
          <a:lstStyle/>
          <a:p>
            <a:pPr marL="0" indent="0">
              <a:buNone/>
            </a:pPr>
            <a:r>
              <a:rPr lang="en-US" sz="2800" dirty="0"/>
              <a:t>In emergency care settings, it can reduce:</a:t>
            </a:r>
          </a:p>
          <a:p>
            <a:r>
              <a:rPr lang="en-US" sz="2800" dirty="0"/>
              <a:t>Excessive alcohol consumption</a:t>
            </a:r>
          </a:p>
          <a:p>
            <a:r>
              <a:rPr lang="en-US" sz="2800" dirty="0"/>
              <a:t>Alcohol-impaired driving</a:t>
            </a:r>
          </a:p>
          <a:p>
            <a:r>
              <a:rPr lang="en-US" sz="2800" dirty="0"/>
              <a:t>Readmissions for injury treatment </a:t>
            </a:r>
          </a:p>
          <a:p>
            <a:r>
              <a:rPr lang="en-US" sz="2800" dirty="0"/>
              <a:t>Subsequent ED visits</a:t>
            </a:r>
            <a:endParaRPr lang="en-US" sz="2600" dirty="0"/>
          </a:p>
        </p:txBody>
      </p:sp>
      <p:sp>
        <p:nvSpPr>
          <p:cNvPr id="4" name="Text Placeholder 5">
            <a:extLst>
              <a:ext uri="{FF2B5EF4-FFF2-40B4-BE49-F238E27FC236}">
                <a16:creationId xmlns:a16="http://schemas.microsoft.com/office/drawing/2014/main" id="{681B92DB-D4B9-45D0-8914-126E8DC3E87B}"/>
              </a:ext>
            </a:extLst>
          </p:cNvPr>
          <p:cNvSpPr txBox="1">
            <a:spLocks/>
          </p:cNvSpPr>
          <p:nvPr/>
        </p:nvSpPr>
        <p:spPr>
          <a:xfrm>
            <a:off x="5140411" y="6526556"/>
            <a:ext cx="7051589" cy="273050"/>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1200" i="1" dirty="0" err="1">
                <a:solidFill>
                  <a:schemeClr val="bg1"/>
                </a:solidFill>
              </a:rPr>
              <a:t>Desy</a:t>
            </a:r>
            <a:r>
              <a:rPr lang="en-US" sz="1200" i="1" dirty="0">
                <a:solidFill>
                  <a:schemeClr val="bg1"/>
                </a:solidFill>
              </a:rPr>
              <a:t> PM, JEN, 2010; D'Onofrio G, Annals of emergency medicine, 2012; Mello MJ, Annals of emergency medicine. 2005</a:t>
            </a:r>
          </a:p>
        </p:txBody>
      </p:sp>
    </p:spTree>
    <p:extLst>
      <p:ext uri="{BB962C8B-B14F-4D97-AF65-F5344CB8AC3E}">
        <p14:creationId xmlns:p14="http://schemas.microsoft.com/office/powerpoint/2010/main" val="1875437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p:txBody>
          <a:bodyPr>
            <a:noAutofit/>
          </a:bodyPr>
          <a:lstStyle/>
          <a:p>
            <a:r>
              <a:rPr lang="en-US" sz="3600" dirty="0"/>
              <a:t>Alcohol Screening and Brief Intervention (ASBI) in the ED</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idx="1"/>
          </p:nvPr>
        </p:nvSpPr>
        <p:spPr>
          <a:xfrm>
            <a:off x="1451579" y="2015732"/>
            <a:ext cx="9603275" cy="3927868"/>
          </a:xfrm>
        </p:spPr>
        <p:txBody>
          <a:bodyPr>
            <a:noAutofit/>
          </a:bodyPr>
          <a:lstStyle/>
          <a:p>
            <a:r>
              <a:rPr lang="en-US" sz="2800" dirty="0"/>
              <a:t>Studies have reported alcohol screening rates from 8% to 68% in ED settings</a:t>
            </a:r>
          </a:p>
          <a:p>
            <a:r>
              <a:rPr lang="en-US" sz="2800" dirty="0"/>
              <a:t>Higher alcohol screening rates (up to 97%) have been achieved when the screening tool is incorporated into the ED electronic records</a:t>
            </a:r>
          </a:p>
        </p:txBody>
      </p:sp>
      <p:sp>
        <p:nvSpPr>
          <p:cNvPr id="4" name="Text Placeholder 5">
            <a:extLst>
              <a:ext uri="{FF2B5EF4-FFF2-40B4-BE49-F238E27FC236}">
                <a16:creationId xmlns:a16="http://schemas.microsoft.com/office/drawing/2014/main" id="{681B92DB-D4B9-45D0-8914-126E8DC3E87B}"/>
              </a:ext>
            </a:extLst>
          </p:cNvPr>
          <p:cNvSpPr txBox="1">
            <a:spLocks/>
          </p:cNvSpPr>
          <p:nvPr/>
        </p:nvSpPr>
        <p:spPr>
          <a:xfrm>
            <a:off x="7335078" y="6495651"/>
            <a:ext cx="4981296" cy="273050"/>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1200" i="1" dirty="0" err="1">
                <a:solidFill>
                  <a:schemeClr val="bg1"/>
                </a:solidFill>
              </a:rPr>
              <a:t>Desy</a:t>
            </a:r>
            <a:r>
              <a:rPr lang="en-US" sz="1200" i="1" dirty="0">
                <a:solidFill>
                  <a:schemeClr val="bg1"/>
                </a:solidFill>
              </a:rPr>
              <a:t> PM, JEN, 2008; </a:t>
            </a:r>
            <a:r>
              <a:rPr lang="en-US" sz="1200" i="1" dirty="0" err="1">
                <a:solidFill>
                  <a:schemeClr val="bg1"/>
                </a:solidFill>
              </a:rPr>
              <a:t>Cherpitel</a:t>
            </a:r>
            <a:r>
              <a:rPr lang="en-US" sz="1200" i="1" dirty="0">
                <a:solidFill>
                  <a:schemeClr val="bg1"/>
                </a:solidFill>
              </a:rPr>
              <a:t> CJ, JSAD, 2009; Johnson JA, Ann of </a:t>
            </a:r>
            <a:r>
              <a:rPr lang="en-US" sz="1200" i="1" dirty="0" err="1">
                <a:solidFill>
                  <a:schemeClr val="bg1"/>
                </a:solidFill>
              </a:rPr>
              <a:t>emer</a:t>
            </a:r>
            <a:r>
              <a:rPr lang="en-US" sz="1200" i="1" dirty="0">
                <a:solidFill>
                  <a:schemeClr val="bg1"/>
                </a:solidFill>
              </a:rPr>
              <a:t> med. 2013</a:t>
            </a:r>
          </a:p>
        </p:txBody>
      </p:sp>
    </p:spTree>
    <p:extLst>
      <p:ext uri="{BB962C8B-B14F-4D97-AF65-F5344CB8AC3E}">
        <p14:creationId xmlns:p14="http://schemas.microsoft.com/office/powerpoint/2010/main" val="23048705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1451579" y="1103870"/>
            <a:ext cx="9603275" cy="749884"/>
          </a:xfrm>
        </p:spPr>
        <p:txBody>
          <a:bodyPr>
            <a:noAutofit/>
          </a:bodyPr>
          <a:lstStyle/>
          <a:p>
            <a:r>
              <a:rPr lang="en-US" sz="3600" dirty="0"/>
              <a:t>Study Objectives</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idx="1"/>
          </p:nvPr>
        </p:nvSpPr>
        <p:spPr/>
        <p:txBody>
          <a:bodyPr>
            <a:noAutofit/>
          </a:bodyPr>
          <a:lstStyle/>
          <a:p>
            <a:r>
              <a:rPr lang="en-US" sz="2800" dirty="0"/>
              <a:t>Describe whether and how screening for alcohol consumption is done in ED settings</a:t>
            </a:r>
          </a:p>
          <a:p>
            <a:r>
              <a:rPr lang="en-US" sz="2800" dirty="0"/>
              <a:t>Describe barriers to and opportunities for improving the collection of alcohol information in EDs</a:t>
            </a:r>
          </a:p>
          <a:p>
            <a:r>
              <a:rPr lang="en-US" sz="2800" dirty="0"/>
              <a:t>Describe the perceptions and attitudes of ED physicians toward routine screening for alcohol consumption</a:t>
            </a:r>
          </a:p>
        </p:txBody>
      </p:sp>
    </p:spTree>
    <p:extLst>
      <p:ext uri="{BB962C8B-B14F-4D97-AF65-F5344CB8AC3E}">
        <p14:creationId xmlns:p14="http://schemas.microsoft.com/office/powerpoint/2010/main" val="4681748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1451579" y="1103870"/>
            <a:ext cx="9603275" cy="749884"/>
          </a:xfrm>
        </p:spPr>
        <p:txBody>
          <a:bodyPr>
            <a:noAutofit/>
          </a:bodyPr>
          <a:lstStyle/>
          <a:p>
            <a:r>
              <a:rPr lang="en-US" sz="3600" dirty="0"/>
              <a:t>Methods</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idx="1"/>
          </p:nvPr>
        </p:nvSpPr>
        <p:spPr>
          <a:xfrm>
            <a:off x="1451579" y="2015732"/>
            <a:ext cx="10184898" cy="3450613"/>
          </a:xfrm>
        </p:spPr>
        <p:txBody>
          <a:bodyPr>
            <a:noAutofit/>
          </a:bodyPr>
          <a:lstStyle/>
          <a:p>
            <a:r>
              <a:rPr lang="en-US" sz="2800" dirty="0"/>
              <a:t>CSTE alcohol subcommittee developed online questionnaire with Debbie Travers (ED Nurse and UNC Chapel Hill faculty) and members of the American College of Emergency Physicians (ACEP)</a:t>
            </a:r>
          </a:p>
          <a:p>
            <a:r>
              <a:rPr lang="en-US" sz="2800" dirty="0"/>
              <a:t>Questionnaire was disseminated online to members of ACEP’s established survey panel</a:t>
            </a:r>
          </a:p>
          <a:p>
            <a:pPr lvl="1"/>
            <a:r>
              <a:rPr lang="en-US" sz="2600" dirty="0"/>
              <a:t>Representative of ACEP’s general membership</a:t>
            </a:r>
          </a:p>
        </p:txBody>
      </p:sp>
    </p:spTree>
    <p:extLst>
      <p:ext uri="{BB962C8B-B14F-4D97-AF65-F5344CB8AC3E}">
        <p14:creationId xmlns:p14="http://schemas.microsoft.com/office/powerpoint/2010/main" val="15570707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FE94E-DE67-46AE-B0FC-1AB24ABD10AD}"/>
              </a:ext>
            </a:extLst>
          </p:cNvPr>
          <p:cNvSpPr>
            <a:spLocks noGrp="1"/>
          </p:cNvSpPr>
          <p:nvPr>
            <p:ph type="title"/>
          </p:nvPr>
        </p:nvSpPr>
        <p:spPr/>
        <p:txBody>
          <a:bodyPr/>
          <a:lstStyle/>
          <a:p>
            <a:r>
              <a:rPr lang="en-US" dirty="0"/>
              <a:t>Results</a:t>
            </a:r>
          </a:p>
        </p:txBody>
      </p:sp>
      <p:sp>
        <p:nvSpPr>
          <p:cNvPr id="3" name="Text Placeholder 2">
            <a:extLst>
              <a:ext uri="{FF2B5EF4-FFF2-40B4-BE49-F238E27FC236}">
                <a16:creationId xmlns:a16="http://schemas.microsoft.com/office/drawing/2014/main" id="{83EE78EF-F6B6-4282-98BC-A903EED4F3A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9992199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458131" y="183267"/>
            <a:ext cx="11541208" cy="937892"/>
          </a:xfrm>
        </p:spPr>
        <p:txBody>
          <a:bodyPr>
            <a:noAutofit/>
          </a:bodyPr>
          <a:lstStyle/>
          <a:p>
            <a:r>
              <a:rPr lang="en-US" dirty="0"/>
              <a:t>Frequency of Screening of Excessive Alcohol Consumption by Emergency Physician Demographics</a:t>
            </a:r>
          </a:p>
        </p:txBody>
      </p:sp>
      <p:graphicFrame>
        <p:nvGraphicFramePr>
          <p:cNvPr id="5" name="Chart 4">
            <a:extLst>
              <a:ext uri="{FF2B5EF4-FFF2-40B4-BE49-F238E27FC236}">
                <a16:creationId xmlns:a16="http://schemas.microsoft.com/office/drawing/2014/main" id="{6893EDFA-FCEA-48BF-AD7D-02DEEA342567}"/>
              </a:ext>
            </a:extLst>
          </p:cNvPr>
          <p:cNvGraphicFramePr/>
          <p:nvPr>
            <p:extLst>
              <p:ext uri="{D42A27DB-BD31-4B8C-83A1-F6EECF244321}">
                <p14:modId xmlns:p14="http://schemas.microsoft.com/office/powerpoint/2010/main" val="320958471"/>
              </p:ext>
            </p:extLst>
          </p:nvPr>
        </p:nvGraphicFramePr>
        <p:xfrm>
          <a:off x="458131" y="1237957"/>
          <a:ext cx="11275738" cy="526796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313195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336274" y="247134"/>
            <a:ext cx="11519452" cy="749884"/>
          </a:xfrm>
        </p:spPr>
        <p:txBody>
          <a:bodyPr>
            <a:noAutofit/>
          </a:bodyPr>
          <a:lstStyle/>
          <a:p>
            <a:r>
              <a:rPr lang="en-US" sz="2400" dirty="0"/>
              <a:t>Excessive Alcohol Use Screening Characteristics by Frequency of Screening Among Emergency Physicians</a:t>
            </a:r>
          </a:p>
        </p:txBody>
      </p:sp>
      <p:graphicFrame>
        <p:nvGraphicFramePr>
          <p:cNvPr id="3" name="Table 2">
            <a:extLst>
              <a:ext uri="{FF2B5EF4-FFF2-40B4-BE49-F238E27FC236}">
                <a16:creationId xmlns:a16="http://schemas.microsoft.com/office/drawing/2014/main" id="{CEADAA5E-CD99-484C-A7BA-617D713177AB}"/>
              </a:ext>
            </a:extLst>
          </p:cNvPr>
          <p:cNvGraphicFramePr>
            <a:graphicFrameLocks noGrp="1"/>
          </p:cNvGraphicFramePr>
          <p:nvPr>
            <p:extLst>
              <p:ext uri="{D42A27DB-BD31-4B8C-83A1-F6EECF244321}">
                <p14:modId xmlns:p14="http://schemas.microsoft.com/office/powerpoint/2010/main" val="895525329"/>
              </p:ext>
            </p:extLst>
          </p:nvPr>
        </p:nvGraphicFramePr>
        <p:xfrm>
          <a:off x="336274" y="1124466"/>
          <a:ext cx="11368045" cy="4876800"/>
        </p:xfrm>
        <a:graphic>
          <a:graphicData uri="http://schemas.openxmlformats.org/drawingml/2006/table">
            <a:tbl>
              <a:tblPr>
                <a:tableStyleId>{5C22544A-7EE6-4342-B048-85BDC9FD1C3A}</a:tableStyleId>
              </a:tblPr>
              <a:tblGrid>
                <a:gridCol w="6333623">
                  <a:extLst>
                    <a:ext uri="{9D8B030D-6E8A-4147-A177-3AD203B41FA5}">
                      <a16:colId xmlns:a16="http://schemas.microsoft.com/office/drawing/2014/main" val="498152632"/>
                    </a:ext>
                  </a:extLst>
                </a:gridCol>
                <a:gridCol w="1531568">
                  <a:extLst>
                    <a:ext uri="{9D8B030D-6E8A-4147-A177-3AD203B41FA5}">
                      <a16:colId xmlns:a16="http://schemas.microsoft.com/office/drawing/2014/main" val="3561419988"/>
                    </a:ext>
                  </a:extLst>
                </a:gridCol>
                <a:gridCol w="254841">
                  <a:extLst>
                    <a:ext uri="{9D8B030D-6E8A-4147-A177-3AD203B41FA5}">
                      <a16:colId xmlns:a16="http://schemas.microsoft.com/office/drawing/2014/main" val="943708828"/>
                    </a:ext>
                  </a:extLst>
                </a:gridCol>
                <a:gridCol w="1515740">
                  <a:extLst>
                    <a:ext uri="{9D8B030D-6E8A-4147-A177-3AD203B41FA5}">
                      <a16:colId xmlns:a16="http://schemas.microsoft.com/office/drawing/2014/main" val="561146725"/>
                    </a:ext>
                  </a:extLst>
                </a:gridCol>
                <a:gridCol w="1732273">
                  <a:extLst>
                    <a:ext uri="{9D8B030D-6E8A-4147-A177-3AD203B41FA5}">
                      <a16:colId xmlns:a16="http://schemas.microsoft.com/office/drawing/2014/main" val="4111724936"/>
                    </a:ext>
                  </a:extLst>
                </a:gridCol>
              </a:tblGrid>
              <a:tr h="237685">
                <a:tc>
                  <a:txBody>
                    <a:bodyPr/>
                    <a:lstStyle/>
                    <a:p>
                      <a:pPr algn="l" fontAlgn="b"/>
                      <a:r>
                        <a:rPr lang="en-US" sz="2000" u="none" strike="noStrike" dirty="0">
                          <a:solidFill>
                            <a:schemeClr val="tx1"/>
                          </a:solidFill>
                          <a:effectLst/>
                        </a:rPr>
                        <a:t> </a:t>
                      </a:r>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r>
                        <a:rPr lang="en-US" sz="2000" u="none" strike="noStrike" dirty="0">
                          <a:solidFill>
                            <a:schemeClr val="tx1"/>
                          </a:solidFill>
                          <a:effectLst/>
                        </a:rPr>
                        <a:t> </a:t>
                      </a:r>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gridSpan="3">
                  <a:txBody>
                    <a:bodyPr/>
                    <a:lstStyle/>
                    <a:p>
                      <a:pPr algn="l" fontAlgn="b"/>
                      <a:r>
                        <a:rPr lang="en-US" sz="2000" b="1" u="none" strike="noStrike">
                          <a:solidFill>
                            <a:schemeClr val="tx1"/>
                          </a:solidFill>
                          <a:effectLst/>
                        </a:rPr>
                        <a:t>Frequency of Screening, n (%)</a:t>
                      </a:r>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l" fontAlgn="b"/>
                      <a:r>
                        <a:rPr lang="en-US" sz="2000" b="1" u="none" strike="noStrike" dirty="0">
                          <a:solidFill>
                            <a:schemeClr val="tx1"/>
                          </a:solidFill>
                          <a:effectLst/>
                        </a:rPr>
                        <a:t>Frequency of Screening, n (%)</a:t>
                      </a:r>
                      <a:endParaRPr lang="en-US" sz="2000" b="1"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1617255694"/>
                  </a:ext>
                </a:extLst>
              </a:tr>
              <a:tr h="224837">
                <a:tc>
                  <a:txBody>
                    <a:bodyPr/>
                    <a:lstStyle/>
                    <a:p>
                      <a:pPr algn="l" fontAlgn="b"/>
                      <a:r>
                        <a:rPr lang="en-US" sz="2000" u="none" strike="noStrike" dirty="0">
                          <a:solidFill>
                            <a:schemeClr val="tx1"/>
                          </a:solidFill>
                          <a:effectLst/>
                        </a:rPr>
                        <a:t> </a:t>
                      </a:r>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ctr"/>
                      <a:r>
                        <a:rPr lang="en-US" sz="2000" b="1" u="none" strike="noStrike" dirty="0">
                          <a:solidFill>
                            <a:schemeClr val="tx1"/>
                          </a:solidFill>
                          <a:effectLst/>
                        </a:rPr>
                        <a:t>Total</a:t>
                      </a:r>
                      <a:br>
                        <a:rPr lang="en-US" sz="2000" b="1" u="none" strike="noStrike" dirty="0">
                          <a:solidFill>
                            <a:schemeClr val="tx1"/>
                          </a:solidFill>
                          <a:effectLst/>
                        </a:rPr>
                      </a:br>
                      <a:r>
                        <a:rPr lang="en-US" sz="2000" b="1" u="none" strike="noStrike" dirty="0">
                          <a:solidFill>
                            <a:schemeClr val="tx1"/>
                          </a:solidFill>
                          <a:effectLst/>
                        </a:rPr>
                        <a:t>N = 298</a:t>
                      </a:r>
                      <a:endParaRPr lang="en-US" sz="2000" b="1" i="0" u="none" strike="noStrike" dirty="0">
                        <a:solidFill>
                          <a:schemeClr val="tx1"/>
                        </a:solidFill>
                        <a:effectLst/>
                        <a:latin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gridSpan="2">
                  <a:txBody>
                    <a:bodyPr/>
                    <a:lstStyle/>
                    <a:p>
                      <a:pPr algn="l" fontAlgn="ctr"/>
                      <a:r>
                        <a:rPr lang="en-US" sz="2000" b="1" u="none" strike="noStrike" dirty="0">
                          <a:solidFill>
                            <a:schemeClr val="tx1"/>
                          </a:solidFill>
                          <a:effectLst/>
                        </a:rPr>
                        <a:t>Always</a:t>
                      </a:r>
                      <a:br>
                        <a:rPr lang="en-US" sz="2000" b="1" u="none" strike="noStrike" dirty="0">
                          <a:solidFill>
                            <a:schemeClr val="tx1"/>
                          </a:solidFill>
                          <a:effectLst/>
                        </a:rPr>
                      </a:br>
                      <a:r>
                        <a:rPr lang="en-US" sz="2000" b="1" u="none" strike="noStrike" dirty="0">
                          <a:solidFill>
                            <a:schemeClr val="tx1"/>
                          </a:solidFill>
                          <a:effectLst/>
                        </a:rPr>
                        <a:t>n = 55</a:t>
                      </a:r>
                      <a:endParaRPr lang="en-US" sz="2000" b="1" i="0" u="none" strike="noStrike" dirty="0">
                        <a:solidFill>
                          <a:schemeClr val="tx1"/>
                        </a:solidFill>
                        <a:effectLst/>
                        <a:latin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l" fontAlgn="ctr"/>
                      <a:r>
                        <a:rPr lang="en-US" sz="2000" b="1" u="none" strike="noStrike" dirty="0">
                          <a:solidFill>
                            <a:schemeClr val="tx1"/>
                          </a:solidFill>
                          <a:effectLst/>
                        </a:rPr>
                        <a:t>Always</a:t>
                      </a:r>
                      <a:br>
                        <a:rPr lang="en-US" sz="2000" b="1" u="none" strike="noStrike" dirty="0">
                          <a:solidFill>
                            <a:schemeClr val="tx1"/>
                          </a:solidFill>
                          <a:effectLst/>
                        </a:rPr>
                      </a:br>
                      <a:r>
                        <a:rPr lang="en-US" sz="2000" b="1" u="none" strike="noStrike" dirty="0">
                          <a:solidFill>
                            <a:schemeClr val="tx1"/>
                          </a:solidFill>
                          <a:effectLst/>
                        </a:rPr>
                        <a:t>n = 55</a:t>
                      </a:r>
                      <a:endParaRPr lang="en-US" sz="2000" b="1" i="0" u="none" strike="noStrike" dirty="0">
                        <a:solidFill>
                          <a:schemeClr val="tx1"/>
                        </a:solidFill>
                        <a:effectLst/>
                        <a:latin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ctr"/>
                      <a:r>
                        <a:rPr lang="en-US" sz="2000" b="1" u="none" strike="noStrike" dirty="0">
                          <a:solidFill>
                            <a:schemeClr val="tx1"/>
                          </a:solidFill>
                          <a:effectLst/>
                        </a:rPr>
                        <a:t>Sometimes</a:t>
                      </a:r>
                      <a:br>
                        <a:rPr lang="en-US" sz="2000" b="1" u="none" strike="noStrike" dirty="0">
                          <a:solidFill>
                            <a:schemeClr val="tx1"/>
                          </a:solidFill>
                          <a:effectLst/>
                        </a:rPr>
                      </a:br>
                      <a:r>
                        <a:rPr lang="en-US" sz="2000" b="1" u="none" strike="noStrike" dirty="0">
                          <a:solidFill>
                            <a:schemeClr val="tx1"/>
                          </a:solidFill>
                          <a:effectLst/>
                        </a:rPr>
                        <a:t>n = 243</a:t>
                      </a:r>
                      <a:endParaRPr lang="en-US" sz="2000" b="1" i="0" u="none" strike="noStrike" dirty="0">
                        <a:solidFill>
                          <a:schemeClr val="tx1"/>
                        </a:solidFill>
                        <a:effectLst/>
                        <a:latin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463323797"/>
                  </a:ext>
                </a:extLst>
              </a:tr>
              <a:tr h="152484">
                <a:tc gridSpan="5">
                  <a:txBody>
                    <a:bodyPr/>
                    <a:lstStyle/>
                    <a:p>
                      <a:pPr algn="l" fontAlgn="b"/>
                      <a:r>
                        <a:rPr lang="en-US" sz="2000" b="1" u="none" strike="noStrike" dirty="0">
                          <a:solidFill>
                            <a:schemeClr val="tx1"/>
                          </a:solidFill>
                          <a:effectLst/>
                        </a:rPr>
                        <a:t>Excessive Alcohol Screening Method</a:t>
                      </a:r>
                      <a:endParaRPr lang="en-US" sz="2000" b="1"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ctr" fontAlgn="b"/>
                      <a:endParaRPr lang="en-US" sz="2000" b="1"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endParaRPr lang="en-US"/>
                    </a:p>
                  </a:txBody>
                  <a:tcPr/>
                </a:tc>
                <a:tc hMerge="1">
                  <a:txBody>
                    <a:bodyPr/>
                    <a:lstStyle/>
                    <a:p>
                      <a:pPr algn="ctr" fontAlgn="b"/>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ctr" fontAlgn="b"/>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052820820"/>
                  </a:ext>
                </a:extLst>
              </a:tr>
              <a:tr h="109206">
                <a:tc>
                  <a:txBody>
                    <a:bodyPr/>
                    <a:lstStyle/>
                    <a:p>
                      <a:pPr algn="l" fontAlgn="b"/>
                      <a:r>
                        <a:rPr lang="en-US" sz="2000" u="none" strike="noStrike" dirty="0">
                          <a:solidFill>
                            <a:schemeClr val="tx1"/>
                          </a:solidFill>
                          <a:effectLst/>
                        </a:rPr>
                        <a:t>Recommended Screening Method*</a:t>
                      </a:r>
                      <a:endParaRPr lang="en-US" sz="2000" b="0" i="0" u="none" strike="noStrike" dirty="0">
                        <a:solidFill>
                          <a:schemeClr val="tx1"/>
                        </a:solidFill>
                        <a:effectLst/>
                        <a:latin typeface="Times New Roman" panose="02020603050405020304" pitchFamily="18" charset="0"/>
                      </a:endParaRPr>
                    </a:p>
                  </a:txBody>
                  <a:tcPr marL="57815"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gridSpan="2">
                  <a:txBody>
                    <a:bodyPr/>
                    <a:lstStyle/>
                    <a:p>
                      <a:pPr algn="l" fontAlgn="b"/>
                      <a:r>
                        <a:rPr lang="en-US" sz="2000" u="none" strike="noStrike" dirty="0">
                          <a:solidFill>
                            <a:schemeClr val="tx1"/>
                          </a:solidFill>
                          <a:effectLst/>
                        </a:rPr>
                        <a:t>50 (16.9%)</a:t>
                      </a:r>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l" fontAlgn="b"/>
                      <a:endParaRPr lang="en-US" sz="2000" b="0" i="0" u="none" strike="noStrike" dirty="0">
                        <a:solidFill>
                          <a:schemeClr val="accent2">
                            <a:lumMod val="75000"/>
                          </a:schemeClr>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r>
                        <a:rPr lang="en-US" sz="2000" u="none" strike="noStrike" dirty="0">
                          <a:solidFill>
                            <a:schemeClr val="tx1"/>
                          </a:solidFill>
                          <a:effectLst/>
                        </a:rPr>
                        <a:t>11 (22.0%)</a:t>
                      </a:r>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r>
                        <a:rPr lang="en-US" sz="2000" u="none" strike="noStrike" dirty="0">
                          <a:solidFill>
                            <a:schemeClr val="tx1"/>
                          </a:solidFill>
                          <a:effectLst/>
                        </a:rPr>
                        <a:t>39 (78.0%)</a:t>
                      </a:r>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344019123"/>
                  </a:ext>
                </a:extLst>
              </a:tr>
              <a:tr h="109206">
                <a:tc>
                  <a:txBody>
                    <a:bodyPr/>
                    <a:lstStyle/>
                    <a:p>
                      <a:pPr algn="l" fontAlgn="b"/>
                      <a:r>
                        <a:rPr lang="en-US" sz="2000" u="none" strike="noStrike" dirty="0">
                          <a:solidFill>
                            <a:schemeClr val="tx1"/>
                          </a:solidFill>
                          <a:effectLst/>
                        </a:rPr>
                        <a:t>Other Screening Method</a:t>
                      </a:r>
                      <a:endParaRPr lang="en-US" sz="2000" b="0" i="0" u="none" strike="noStrike" dirty="0">
                        <a:solidFill>
                          <a:schemeClr val="tx1"/>
                        </a:solidFill>
                        <a:effectLst/>
                        <a:latin typeface="Times New Roman" panose="02020603050405020304" pitchFamily="18" charset="0"/>
                      </a:endParaRPr>
                    </a:p>
                  </a:txBody>
                  <a:tcPr marL="57815"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gridSpan="2">
                  <a:txBody>
                    <a:bodyPr/>
                    <a:lstStyle/>
                    <a:p>
                      <a:pPr algn="l" fontAlgn="b"/>
                      <a:r>
                        <a:rPr lang="en-US" sz="2000" u="none" strike="noStrike" dirty="0">
                          <a:solidFill>
                            <a:schemeClr val="tx1"/>
                          </a:solidFill>
                          <a:effectLst/>
                        </a:rPr>
                        <a:t>246 (83.1%)</a:t>
                      </a:r>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l" fontAlgn="b"/>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r>
                        <a:rPr lang="en-US" sz="2000" u="none" strike="noStrike" dirty="0">
                          <a:solidFill>
                            <a:schemeClr val="tx1"/>
                          </a:solidFill>
                          <a:effectLst/>
                        </a:rPr>
                        <a:t>44 (17.9%)</a:t>
                      </a:r>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r>
                        <a:rPr lang="en-US" sz="2000" u="none" strike="noStrike" dirty="0">
                          <a:solidFill>
                            <a:schemeClr val="tx1"/>
                          </a:solidFill>
                          <a:effectLst/>
                        </a:rPr>
                        <a:t>202 (82.1%)</a:t>
                      </a:r>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26669509"/>
                  </a:ext>
                </a:extLst>
              </a:tr>
              <a:tr h="218413">
                <a:tc gridSpan="5">
                  <a:txBody>
                    <a:bodyPr/>
                    <a:lstStyle/>
                    <a:p>
                      <a:pPr algn="l" fontAlgn="b"/>
                      <a:r>
                        <a:rPr lang="en-US" sz="2000" b="1" u="none" strike="noStrike" dirty="0">
                          <a:solidFill>
                            <a:schemeClr val="tx1"/>
                          </a:solidFill>
                          <a:effectLst/>
                        </a:rPr>
                        <a:t>Frequency of Results entered into Electronic Health Record</a:t>
                      </a:r>
                      <a:endParaRPr lang="en-US" sz="2000" b="1"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ctr" fontAlgn="b"/>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endParaRPr lang="en-US"/>
                    </a:p>
                  </a:txBody>
                  <a:tcPr/>
                </a:tc>
                <a:tc hMerge="1">
                  <a:txBody>
                    <a:bodyPr/>
                    <a:lstStyle/>
                    <a:p>
                      <a:pPr algn="ctr" fontAlgn="b"/>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ctr" fontAlgn="b"/>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417335631"/>
                  </a:ext>
                </a:extLst>
              </a:tr>
              <a:tr h="109206">
                <a:tc>
                  <a:txBody>
                    <a:bodyPr/>
                    <a:lstStyle/>
                    <a:p>
                      <a:pPr algn="l" fontAlgn="b"/>
                      <a:r>
                        <a:rPr lang="en-US" sz="2000" u="none" strike="noStrike">
                          <a:solidFill>
                            <a:schemeClr val="tx1"/>
                          </a:solidFill>
                          <a:effectLst/>
                        </a:rPr>
                        <a:t>Always/Usually</a:t>
                      </a:r>
                      <a:endParaRPr lang="en-US" sz="2000" b="0" i="0" u="none" strike="noStrike">
                        <a:solidFill>
                          <a:schemeClr val="tx1"/>
                        </a:solidFill>
                        <a:effectLst/>
                        <a:latin typeface="Times New Roman" panose="02020603050405020304" pitchFamily="18" charset="0"/>
                      </a:endParaRPr>
                    </a:p>
                  </a:txBody>
                  <a:tcPr marL="57815"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gridSpan="2">
                  <a:txBody>
                    <a:bodyPr/>
                    <a:lstStyle/>
                    <a:p>
                      <a:pPr algn="l" fontAlgn="b"/>
                      <a:r>
                        <a:rPr lang="en-US" sz="2000" u="none" strike="noStrike" dirty="0">
                          <a:solidFill>
                            <a:schemeClr val="tx1"/>
                          </a:solidFill>
                          <a:effectLst/>
                        </a:rPr>
                        <a:t>242 (81.2%)</a:t>
                      </a:r>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l" fontAlgn="b"/>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r>
                        <a:rPr lang="en-US" sz="2000" u="none" strike="noStrike" dirty="0">
                          <a:solidFill>
                            <a:schemeClr val="accent2">
                              <a:lumMod val="75000"/>
                            </a:schemeClr>
                          </a:solidFill>
                          <a:effectLst/>
                        </a:rPr>
                        <a:t>52 (21.5%)</a:t>
                      </a:r>
                      <a:endParaRPr lang="en-US" sz="2000" b="0" i="0" u="none" strike="noStrike" dirty="0">
                        <a:solidFill>
                          <a:schemeClr val="accent2">
                            <a:lumMod val="75000"/>
                          </a:schemeClr>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r>
                        <a:rPr lang="en-US" sz="2000" u="none" strike="noStrike" dirty="0">
                          <a:solidFill>
                            <a:schemeClr val="accent2">
                              <a:lumMod val="75000"/>
                            </a:schemeClr>
                          </a:solidFill>
                          <a:effectLst/>
                        </a:rPr>
                        <a:t>190 (78.5%)</a:t>
                      </a:r>
                      <a:endParaRPr lang="en-US" sz="2000" b="0" i="0" u="none" strike="noStrike" dirty="0">
                        <a:solidFill>
                          <a:schemeClr val="accent2">
                            <a:lumMod val="75000"/>
                          </a:schemeClr>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420897541"/>
                  </a:ext>
                </a:extLst>
              </a:tr>
              <a:tr h="109206">
                <a:tc>
                  <a:txBody>
                    <a:bodyPr/>
                    <a:lstStyle/>
                    <a:p>
                      <a:pPr algn="l" fontAlgn="b"/>
                      <a:r>
                        <a:rPr lang="en-US" sz="2000" u="none" strike="noStrike">
                          <a:solidFill>
                            <a:schemeClr val="tx1"/>
                          </a:solidFill>
                          <a:effectLst/>
                        </a:rPr>
                        <a:t>Sometimes/Rarely</a:t>
                      </a:r>
                      <a:endParaRPr lang="en-US" sz="2000" b="0" i="0" u="none" strike="noStrike">
                        <a:solidFill>
                          <a:schemeClr val="tx1"/>
                        </a:solidFill>
                        <a:effectLst/>
                        <a:latin typeface="Times New Roman" panose="02020603050405020304" pitchFamily="18" charset="0"/>
                      </a:endParaRPr>
                    </a:p>
                  </a:txBody>
                  <a:tcPr marL="57815"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gridSpan="2">
                  <a:txBody>
                    <a:bodyPr/>
                    <a:lstStyle/>
                    <a:p>
                      <a:pPr algn="l" fontAlgn="b"/>
                      <a:r>
                        <a:rPr lang="en-US" sz="2000" u="none" strike="noStrike">
                          <a:solidFill>
                            <a:schemeClr val="tx1"/>
                          </a:solidFill>
                          <a:effectLst/>
                        </a:rPr>
                        <a:t>46 (15.4%)</a:t>
                      </a:r>
                      <a:endParaRPr lang="en-US" sz="2000" b="0" i="0" u="none" strike="noStrike">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l" fontAlgn="b"/>
                      <a:endParaRPr lang="en-US" sz="2000" b="0" i="0" u="none" strike="noStrike">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r>
                        <a:rPr lang="en-US" sz="2000" u="none" strike="noStrike" dirty="0">
                          <a:solidFill>
                            <a:schemeClr val="accent2">
                              <a:lumMod val="75000"/>
                            </a:schemeClr>
                          </a:solidFill>
                          <a:effectLst/>
                        </a:rPr>
                        <a:t>1 (2.2%)</a:t>
                      </a:r>
                      <a:endParaRPr lang="en-US" sz="2000" b="0" i="0" u="none" strike="noStrike" dirty="0">
                        <a:solidFill>
                          <a:schemeClr val="accent2">
                            <a:lumMod val="75000"/>
                          </a:schemeClr>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r>
                        <a:rPr lang="en-US" sz="2000" u="none" strike="noStrike" dirty="0">
                          <a:solidFill>
                            <a:schemeClr val="accent2">
                              <a:lumMod val="75000"/>
                            </a:schemeClr>
                          </a:solidFill>
                          <a:effectLst/>
                        </a:rPr>
                        <a:t>45 (97.8%)</a:t>
                      </a:r>
                      <a:endParaRPr lang="en-US" sz="2000" b="0" i="0" u="none" strike="noStrike" dirty="0">
                        <a:solidFill>
                          <a:schemeClr val="accent2">
                            <a:lumMod val="75000"/>
                          </a:schemeClr>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0327322"/>
                  </a:ext>
                </a:extLst>
              </a:tr>
              <a:tr h="109206">
                <a:tc>
                  <a:txBody>
                    <a:bodyPr/>
                    <a:lstStyle/>
                    <a:p>
                      <a:pPr algn="l" fontAlgn="b"/>
                      <a:r>
                        <a:rPr lang="en-US" sz="2000" u="none" strike="noStrike" dirty="0">
                          <a:solidFill>
                            <a:schemeClr val="tx1"/>
                          </a:solidFill>
                          <a:effectLst/>
                        </a:rPr>
                        <a:t>Never</a:t>
                      </a:r>
                      <a:endParaRPr lang="en-US" sz="2000" b="0" i="0" u="none" strike="noStrike" dirty="0">
                        <a:solidFill>
                          <a:schemeClr val="tx1"/>
                        </a:solidFill>
                        <a:effectLst/>
                        <a:latin typeface="Times New Roman" panose="02020603050405020304" pitchFamily="18" charset="0"/>
                      </a:endParaRPr>
                    </a:p>
                  </a:txBody>
                  <a:tcPr marL="57815"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gridSpan="2">
                  <a:txBody>
                    <a:bodyPr/>
                    <a:lstStyle/>
                    <a:p>
                      <a:pPr algn="l" fontAlgn="b"/>
                      <a:r>
                        <a:rPr lang="en-US" sz="2000" u="none" strike="noStrike">
                          <a:solidFill>
                            <a:schemeClr val="tx1"/>
                          </a:solidFill>
                          <a:effectLst/>
                        </a:rPr>
                        <a:t>2 (0.4%)</a:t>
                      </a:r>
                      <a:endParaRPr lang="en-US" sz="2000" b="0" i="0" u="none" strike="noStrike">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l" fontAlgn="b"/>
                      <a:endParaRPr lang="en-US" sz="2000" b="0" i="0" u="none" strike="noStrike">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r>
                        <a:rPr lang="en-US" sz="2000" u="none" strike="noStrike" dirty="0">
                          <a:solidFill>
                            <a:schemeClr val="tx1"/>
                          </a:solidFill>
                          <a:effectLst/>
                        </a:rPr>
                        <a:t>0 (0.0%)</a:t>
                      </a:r>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r>
                        <a:rPr lang="en-US" sz="2000" u="none" strike="noStrike" dirty="0">
                          <a:solidFill>
                            <a:schemeClr val="tx1"/>
                          </a:solidFill>
                          <a:effectLst/>
                        </a:rPr>
                        <a:t>2 (100.0%)</a:t>
                      </a:r>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355253785"/>
                  </a:ext>
                </a:extLst>
              </a:tr>
              <a:tr h="109206">
                <a:tc>
                  <a:txBody>
                    <a:bodyPr/>
                    <a:lstStyle/>
                    <a:p>
                      <a:pPr algn="l" fontAlgn="b"/>
                      <a:r>
                        <a:rPr lang="en-US" sz="2000" u="none" strike="noStrike" dirty="0">
                          <a:solidFill>
                            <a:schemeClr val="tx1"/>
                          </a:solidFill>
                          <a:effectLst/>
                        </a:rPr>
                        <a:t>Do not use EHR </a:t>
                      </a:r>
                      <a:endParaRPr lang="en-US" sz="2000" b="0" i="0" u="none" strike="noStrike" dirty="0">
                        <a:solidFill>
                          <a:schemeClr val="tx1"/>
                        </a:solidFill>
                        <a:effectLst/>
                        <a:latin typeface="Times New Roman" panose="02020603050405020304" pitchFamily="18" charset="0"/>
                      </a:endParaRPr>
                    </a:p>
                  </a:txBody>
                  <a:tcPr marL="57815"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gridSpan="2">
                  <a:txBody>
                    <a:bodyPr/>
                    <a:lstStyle/>
                    <a:p>
                      <a:pPr algn="l" fontAlgn="b"/>
                      <a:r>
                        <a:rPr lang="en-US" sz="2000" u="none" strike="noStrike" dirty="0">
                          <a:solidFill>
                            <a:schemeClr val="tx1"/>
                          </a:solidFill>
                          <a:effectLst/>
                        </a:rPr>
                        <a:t>8 (2.7%)</a:t>
                      </a:r>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l" fontAlgn="b"/>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r>
                        <a:rPr lang="en-US" sz="2000" u="none" strike="noStrike" dirty="0">
                          <a:solidFill>
                            <a:schemeClr val="tx1"/>
                          </a:solidFill>
                          <a:effectLst/>
                        </a:rPr>
                        <a:t>2 (25.0%)</a:t>
                      </a:r>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r>
                        <a:rPr lang="en-US" sz="2000" u="none" strike="noStrike" dirty="0">
                          <a:solidFill>
                            <a:schemeClr val="tx1"/>
                          </a:solidFill>
                          <a:effectLst/>
                        </a:rPr>
                        <a:t>6 (75.0%)</a:t>
                      </a:r>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02616061"/>
                  </a:ext>
                </a:extLst>
              </a:tr>
              <a:tr h="109206">
                <a:tc gridSpan="5">
                  <a:txBody>
                    <a:bodyPr/>
                    <a:lstStyle/>
                    <a:p>
                      <a:pPr algn="l" fontAlgn="b"/>
                      <a:r>
                        <a:rPr lang="en-US" sz="2000" b="1" u="none" strike="noStrike" dirty="0">
                          <a:solidFill>
                            <a:schemeClr val="tx1"/>
                          </a:solidFill>
                          <a:effectLst/>
                        </a:rPr>
                        <a:t>Electronic Health Record System Reminder to Screen</a:t>
                      </a:r>
                      <a:endParaRPr lang="en-US" sz="2000" b="1"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ctr" fontAlgn="b"/>
                      <a:endParaRPr lang="en-US" sz="2000" b="1"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endParaRPr lang="en-US"/>
                    </a:p>
                  </a:txBody>
                  <a:tcPr/>
                </a:tc>
                <a:tc hMerge="1">
                  <a:txBody>
                    <a:bodyPr/>
                    <a:lstStyle/>
                    <a:p>
                      <a:pPr algn="ctr" fontAlgn="b"/>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ctr" fontAlgn="b"/>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626840331"/>
                  </a:ext>
                </a:extLst>
              </a:tr>
              <a:tr h="109206">
                <a:tc>
                  <a:txBody>
                    <a:bodyPr/>
                    <a:lstStyle/>
                    <a:p>
                      <a:pPr algn="l" fontAlgn="b"/>
                      <a:r>
                        <a:rPr lang="en-US" sz="2000" u="none" strike="noStrike">
                          <a:solidFill>
                            <a:schemeClr val="tx1"/>
                          </a:solidFill>
                          <a:effectLst/>
                        </a:rPr>
                        <a:t>Yes</a:t>
                      </a:r>
                      <a:endParaRPr lang="en-US" sz="2000" b="0" i="0" u="none" strike="noStrike">
                        <a:solidFill>
                          <a:schemeClr val="tx1"/>
                        </a:solidFill>
                        <a:effectLst/>
                        <a:latin typeface="Times New Roman" panose="02020603050405020304" pitchFamily="18" charset="0"/>
                      </a:endParaRPr>
                    </a:p>
                  </a:txBody>
                  <a:tcPr marL="57815"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gridSpan="2">
                  <a:txBody>
                    <a:bodyPr/>
                    <a:lstStyle/>
                    <a:p>
                      <a:pPr algn="l" fontAlgn="b"/>
                      <a:r>
                        <a:rPr lang="en-US" sz="2000" u="none" strike="noStrike" dirty="0">
                          <a:solidFill>
                            <a:schemeClr val="tx1"/>
                          </a:solidFill>
                          <a:effectLst/>
                        </a:rPr>
                        <a:t>30 (10.5%)</a:t>
                      </a:r>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l" fontAlgn="b"/>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r>
                        <a:rPr lang="en-US" sz="2000" u="none" strike="noStrike" dirty="0">
                          <a:solidFill>
                            <a:schemeClr val="tx1"/>
                          </a:solidFill>
                          <a:effectLst/>
                        </a:rPr>
                        <a:t>8 (26.7%)</a:t>
                      </a:r>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r>
                        <a:rPr lang="en-US" sz="2000" u="none" strike="noStrike" dirty="0">
                          <a:solidFill>
                            <a:schemeClr val="tx1"/>
                          </a:solidFill>
                          <a:effectLst/>
                        </a:rPr>
                        <a:t>22 (73.3%)</a:t>
                      </a:r>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691941711"/>
                  </a:ext>
                </a:extLst>
              </a:tr>
              <a:tr h="109206">
                <a:tc>
                  <a:txBody>
                    <a:bodyPr/>
                    <a:lstStyle/>
                    <a:p>
                      <a:pPr algn="l" fontAlgn="b"/>
                      <a:r>
                        <a:rPr lang="en-US" sz="2000" u="none" strike="noStrike" dirty="0">
                          <a:solidFill>
                            <a:schemeClr val="tx1"/>
                          </a:solidFill>
                          <a:effectLst/>
                        </a:rPr>
                        <a:t>No</a:t>
                      </a:r>
                      <a:endParaRPr lang="en-US" sz="2000" b="0" i="0" u="none" strike="noStrike" dirty="0">
                        <a:solidFill>
                          <a:schemeClr val="tx1"/>
                        </a:solidFill>
                        <a:effectLst/>
                        <a:latin typeface="Times New Roman" panose="02020603050405020304" pitchFamily="18" charset="0"/>
                      </a:endParaRPr>
                    </a:p>
                  </a:txBody>
                  <a:tcPr marL="57815"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gridSpan="2">
                  <a:txBody>
                    <a:bodyPr/>
                    <a:lstStyle/>
                    <a:p>
                      <a:pPr algn="l" fontAlgn="b"/>
                      <a:r>
                        <a:rPr lang="en-US" sz="2000" u="none" strike="noStrike" dirty="0">
                          <a:solidFill>
                            <a:schemeClr val="tx1"/>
                          </a:solidFill>
                          <a:effectLst/>
                        </a:rPr>
                        <a:t>257 (89.5%)</a:t>
                      </a:r>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l" fontAlgn="b"/>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r>
                        <a:rPr lang="en-US" sz="2000" u="none" strike="noStrike" dirty="0">
                          <a:solidFill>
                            <a:schemeClr val="tx1"/>
                          </a:solidFill>
                          <a:effectLst/>
                        </a:rPr>
                        <a:t>44 (17.1%)</a:t>
                      </a:r>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r>
                        <a:rPr lang="en-US" sz="2000" u="none" strike="noStrike" dirty="0">
                          <a:solidFill>
                            <a:schemeClr val="tx1"/>
                          </a:solidFill>
                          <a:effectLst/>
                        </a:rPr>
                        <a:t>213 (82.9%)</a:t>
                      </a:r>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186032977"/>
                  </a:ext>
                </a:extLst>
              </a:tr>
              <a:tr h="584575">
                <a:tc gridSpan="5">
                  <a:txBody>
                    <a:bodyPr/>
                    <a:lstStyle/>
                    <a:p>
                      <a:pPr algn="l" fontAlgn="b"/>
                      <a:r>
                        <a:rPr lang="en-US" sz="2000" u="none" strike="noStrike" dirty="0">
                          <a:solidFill>
                            <a:schemeClr val="tx1"/>
                          </a:solidFill>
                          <a:effectLst/>
                        </a:rPr>
                        <a:t>Only respondents who "Always" or "Sometimes" screened were asked these questions </a:t>
                      </a:r>
                      <a:br>
                        <a:rPr lang="en-US" sz="2000" u="none" strike="noStrike" dirty="0">
                          <a:solidFill>
                            <a:schemeClr val="tx1"/>
                          </a:solidFill>
                          <a:effectLst/>
                        </a:rPr>
                      </a:br>
                      <a:r>
                        <a:rPr lang="en-US" sz="2000" u="none" strike="noStrike" dirty="0">
                          <a:solidFill>
                            <a:schemeClr val="tx1"/>
                          </a:solidFill>
                          <a:effectLst/>
                        </a:rPr>
                        <a:t>*As recommended by the USPSTF (single question screener, AUDIT, and AUDIT-C)</a:t>
                      </a:r>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06419664"/>
                  </a:ext>
                </a:extLst>
              </a:tr>
            </a:tbl>
          </a:graphicData>
        </a:graphic>
      </p:graphicFrame>
    </p:spTree>
    <p:extLst>
      <p:ext uri="{BB962C8B-B14F-4D97-AF65-F5344CB8AC3E}">
        <p14:creationId xmlns:p14="http://schemas.microsoft.com/office/powerpoint/2010/main" val="25132169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447261" y="247134"/>
            <a:ext cx="11519452" cy="749884"/>
          </a:xfrm>
        </p:spPr>
        <p:txBody>
          <a:bodyPr>
            <a:noAutofit/>
          </a:bodyPr>
          <a:lstStyle/>
          <a:p>
            <a:r>
              <a:rPr lang="en-US" sz="2400" dirty="0"/>
              <a:t>Excessive Alcohol Use Screening Characteristics by Frequency of Screening Among Emergency Physicians</a:t>
            </a:r>
          </a:p>
        </p:txBody>
      </p:sp>
      <p:graphicFrame>
        <p:nvGraphicFramePr>
          <p:cNvPr id="3" name="Table 2">
            <a:extLst>
              <a:ext uri="{FF2B5EF4-FFF2-40B4-BE49-F238E27FC236}">
                <a16:creationId xmlns:a16="http://schemas.microsoft.com/office/drawing/2014/main" id="{CEADAA5E-CD99-484C-A7BA-617D713177AB}"/>
              </a:ext>
            </a:extLst>
          </p:cNvPr>
          <p:cNvGraphicFramePr>
            <a:graphicFrameLocks noGrp="1"/>
          </p:cNvGraphicFramePr>
          <p:nvPr>
            <p:extLst>
              <p:ext uri="{D42A27DB-BD31-4B8C-83A1-F6EECF244321}">
                <p14:modId xmlns:p14="http://schemas.microsoft.com/office/powerpoint/2010/main" val="776796815"/>
              </p:ext>
            </p:extLst>
          </p:nvPr>
        </p:nvGraphicFramePr>
        <p:xfrm>
          <a:off x="447260" y="1203935"/>
          <a:ext cx="11374625" cy="4583745"/>
        </p:xfrm>
        <a:graphic>
          <a:graphicData uri="http://schemas.openxmlformats.org/drawingml/2006/table">
            <a:tbl>
              <a:tblPr>
                <a:tableStyleId>{5C22544A-7EE6-4342-B048-85BDC9FD1C3A}</a:tableStyleId>
              </a:tblPr>
              <a:tblGrid>
                <a:gridCol w="6337289">
                  <a:extLst>
                    <a:ext uri="{9D8B030D-6E8A-4147-A177-3AD203B41FA5}">
                      <a16:colId xmlns:a16="http://schemas.microsoft.com/office/drawing/2014/main" val="498152632"/>
                    </a:ext>
                  </a:extLst>
                </a:gridCol>
                <a:gridCol w="1787443">
                  <a:extLst>
                    <a:ext uri="{9D8B030D-6E8A-4147-A177-3AD203B41FA5}">
                      <a16:colId xmlns:a16="http://schemas.microsoft.com/office/drawing/2014/main" val="3561419988"/>
                    </a:ext>
                  </a:extLst>
                </a:gridCol>
                <a:gridCol w="1516617">
                  <a:extLst>
                    <a:ext uri="{9D8B030D-6E8A-4147-A177-3AD203B41FA5}">
                      <a16:colId xmlns:a16="http://schemas.microsoft.com/office/drawing/2014/main" val="561146725"/>
                    </a:ext>
                  </a:extLst>
                </a:gridCol>
                <a:gridCol w="1733276">
                  <a:extLst>
                    <a:ext uri="{9D8B030D-6E8A-4147-A177-3AD203B41FA5}">
                      <a16:colId xmlns:a16="http://schemas.microsoft.com/office/drawing/2014/main" val="4111724936"/>
                    </a:ext>
                  </a:extLst>
                </a:gridCol>
              </a:tblGrid>
              <a:tr h="394459">
                <a:tc>
                  <a:txBody>
                    <a:bodyPr/>
                    <a:lstStyle/>
                    <a:p>
                      <a:pPr algn="l" fontAlgn="b"/>
                      <a:r>
                        <a:rPr lang="en-US" sz="2000" u="none" strike="noStrike" dirty="0">
                          <a:solidFill>
                            <a:schemeClr val="tx1"/>
                          </a:solidFill>
                          <a:effectLst/>
                        </a:rPr>
                        <a:t> </a:t>
                      </a:r>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r>
                        <a:rPr lang="en-US" sz="2000" u="none" strike="noStrike" dirty="0">
                          <a:solidFill>
                            <a:schemeClr val="tx1"/>
                          </a:solidFill>
                          <a:effectLst/>
                        </a:rPr>
                        <a:t> </a:t>
                      </a:r>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gridSpan="2">
                  <a:txBody>
                    <a:bodyPr/>
                    <a:lstStyle/>
                    <a:p>
                      <a:pPr algn="ctr" fontAlgn="b"/>
                      <a:r>
                        <a:rPr lang="en-US" sz="2000" b="1" u="none" strike="noStrike" dirty="0">
                          <a:solidFill>
                            <a:schemeClr val="tx1"/>
                          </a:solidFill>
                          <a:effectLst/>
                        </a:rPr>
                        <a:t>Frequency of Screening, n (%)</a:t>
                      </a:r>
                      <a:endParaRPr lang="en-US" sz="2000" b="1"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1617255694"/>
                  </a:ext>
                </a:extLst>
              </a:tr>
              <a:tr h="541877">
                <a:tc>
                  <a:txBody>
                    <a:bodyPr/>
                    <a:lstStyle/>
                    <a:p>
                      <a:pPr algn="l" fontAlgn="b"/>
                      <a:r>
                        <a:rPr lang="en-US" sz="2000" u="none" strike="noStrike" dirty="0">
                          <a:solidFill>
                            <a:schemeClr val="tx1"/>
                          </a:solidFill>
                          <a:effectLst/>
                        </a:rPr>
                        <a:t> </a:t>
                      </a:r>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en-US" sz="2000" b="1" u="none" strike="noStrike" dirty="0">
                          <a:solidFill>
                            <a:schemeClr val="tx1"/>
                          </a:solidFill>
                          <a:effectLst/>
                        </a:rPr>
                        <a:t>Total</a:t>
                      </a:r>
                      <a:br>
                        <a:rPr lang="en-US" sz="2000" b="1" u="none" strike="noStrike" dirty="0">
                          <a:solidFill>
                            <a:schemeClr val="tx1"/>
                          </a:solidFill>
                          <a:effectLst/>
                        </a:rPr>
                      </a:br>
                      <a:r>
                        <a:rPr lang="en-US" sz="2000" b="1" u="none" strike="noStrike" dirty="0">
                          <a:solidFill>
                            <a:schemeClr val="tx1"/>
                          </a:solidFill>
                          <a:effectLst/>
                        </a:rPr>
                        <a:t>N = 298</a:t>
                      </a:r>
                      <a:endParaRPr lang="en-US" sz="2000" b="1" i="0" u="none" strike="noStrike" dirty="0">
                        <a:solidFill>
                          <a:schemeClr val="tx1"/>
                        </a:solidFill>
                        <a:effectLst/>
                        <a:latin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en-US" sz="2000" b="1" u="none" strike="noStrike" dirty="0">
                          <a:solidFill>
                            <a:schemeClr val="tx1"/>
                          </a:solidFill>
                          <a:effectLst/>
                        </a:rPr>
                        <a:t>Always</a:t>
                      </a:r>
                      <a:br>
                        <a:rPr lang="en-US" sz="2000" b="1" u="none" strike="noStrike" dirty="0">
                          <a:solidFill>
                            <a:schemeClr val="tx1"/>
                          </a:solidFill>
                          <a:effectLst/>
                        </a:rPr>
                      </a:br>
                      <a:r>
                        <a:rPr lang="en-US" sz="2000" b="1" u="none" strike="noStrike" dirty="0">
                          <a:solidFill>
                            <a:schemeClr val="tx1"/>
                          </a:solidFill>
                          <a:effectLst/>
                        </a:rPr>
                        <a:t>n = 55</a:t>
                      </a:r>
                      <a:endParaRPr lang="en-US" sz="2000" b="1" i="0" u="none" strike="noStrike" dirty="0">
                        <a:solidFill>
                          <a:schemeClr val="tx1"/>
                        </a:solidFill>
                        <a:effectLst/>
                        <a:latin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en-US" sz="2000" b="1" u="none" strike="noStrike" dirty="0">
                          <a:solidFill>
                            <a:schemeClr val="tx1"/>
                          </a:solidFill>
                          <a:effectLst/>
                        </a:rPr>
                        <a:t>Sometimes</a:t>
                      </a:r>
                      <a:br>
                        <a:rPr lang="en-US" sz="2000" b="1" u="none" strike="noStrike" dirty="0">
                          <a:solidFill>
                            <a:schemeClr val="tx1"/>
                          </a:solidFill>
                          <a:effectLst/>
                        </a:rPr>
                      </a:br>
                      <a:r>
                        <a:rPr lang="en-US" sz="2000" b="1" u="none" strike="noStrike" dirty="0">
                          <a:solidFill>
                            <a:schemeClr val="tx1"/>
                          </a:solidFill>
                          <a:effectLst/>
                        </a:rPr>
                        <a:t>n = 243</a:t>
                      </a:r>
                      <a:endParaRPr lang="en-US" sz="2000" b="1" i="0" u="none" strike="noStrike" dirty="0">
                        <a:solidFill>
                          <a:schemeClr val="tx1"/>
                        </a:solidFill>
                        <a:effectLst/>
                        <a:latin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463323797"/>
                  </a:ext>
                </a:extLst>
              </a:tr>
              <a:tr h="316545">
                <a:tc gridSpan="4">
                  <a:txBody>
                    <a:bodyPr/>
                    <a:lstStyle/>
                    <a:p>
                      <a:pPr algn="l" fontAlgn="b"/>
                      <a:r>
                        <a:rPr lang="en-US" sz="2000" b="1" u="none" strike="noStrike" dirty="0">
                          <a:solidFill>
                            <a:schemeClr val="tx1"/>
                          </a:solidFill>
                          <a:effectLst/>
                        </a:rPr>
                        <a:t>Use of Alcohol Consumption Information</a:t>
                      </a:r>
                      <a:endParaRPr lang="en-US" sz="2000" b="1"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ctr" fontAlgn="b"/>
                      <a:endParaRPr lang="en-US" sz="2000" b="1" i="0" u="none" strike="noStrike" dirty="0">
                        <a:solidFill>
                          <a:schemeClr val="tx1"/>
                        </a:solidFill>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fontAlgn="b"/>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fontAlgn="b"/>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9936928"/>
                  </a:ext>
                </a:extLst>
              </a:tr>
              <a:tr h="270938">
                <a:tc>
                  <a:txBody>
                    <a:bodyPr/>
                    <a:lstStyle/>
                    <a:p>
                      <a:pPr algn="l" fontAlgn="b"/>
                      <a:r>
                        <a:rPr lang="en-US" sz="2000" u="none" strike="noStrike">
                          <a:solidFill>
                            <a:schemeClr val="tx1"/>
                          </a:solidFill>
                          <a:effectLst/>
                        </a:rPr>
                        <a:t>To provide a brief intervention if they screen positive</a:t>
                      </a:r>
                      <a:endParaRPr lang="en-US" sz="2000" b="0" i="0" u="none" strike="noStrike">
                        <a:solidFill>
                          <a:schemeClr val="tx1"/>
                        </a:solidFill>
                        <a:effectLst/>
                        <a:latin typeface="Times New Roman" panose="02020603050405020304" pitchFamily="18" charset="0"/>
                      </a:endParaRPr>
                    </a:p>
                  </a:txBody>
                  <a:tcPr marL="57815"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solidFill>
                            <a:schemeClr val="tx1"/>
                          </a:solidFill>
                          <a:effectLst/>
                        </a:rPr>
                        <a:t>134 (45.0%)</a:t>
                      </a:r>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solidFill>
                            <a:schemeClr val="tx1"/>
                          </a:solidFill>
                          <a:effectLst/>
                        </a:rPr>
                        <a:t>30 (54.5%)</a:t>
                      </a:r>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solidFill>
                            <a:schemeClr val="tx1"/>
                          </a:solidFill>
                          <a:effectLst/>
                        </a:rPr>
                        <a:t>104 (42.8%)</a:t>
                      </a:r>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333451287"/>
                  </a:ext>
                </a:extLst>
              </a:tr>
              <a:tr h="541877">
                <a:tc>
                  <a:txBody>
                    <a:bodyPr/>
                    <a:lstStyle/>
                    <a:p>
                      <a:pPr algn="l" fontAlgn="b"/>
                      <a:r>
                        <a:rPr lang="en-US" sz="2000" u="none" strike="noStrike" dirty="0">
                          <a:solidFill>
                            <a:schemeClr val="tx1"/>
                          </a:solidFill>
                          <a:effectLst/>
                        </a:rPr>
                        <a:t>To help guide the best treatment for the condition for which they presented at the ED</a:t>
                      </a:r>
                      <a:endParaRPr lang="en-US" sz="2000" b="0" i="0" u="none" strike="noStrike" dirty="0">
                        <a:solidFill>
                          <a:schemeClr val="tx1"/>
                        </a:solidFill>
                        <a:effectLst/>
                        <a:latin typeface="Times New Roman" panose="02020603050405020304" pitchFamily="18" charset="0"/>
                      </a:endParaRPr>
                    </a:p>
                  </a:txBody>
                  <a:tcPr marL="57815"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solidFill>
                            <a:schemeClr val="tx1"/>
                          </a:solidFill>
                          <a:effectLst/>
                        </a:rPr>
                        <a:t>209 (70.1%)</a:t>
                      </a:r>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solidFill>
                            <a:schemeClr val="tx1"/>
                          </a:solidFill>
                          <a:effectLst/>
                        </a:rPr>
                        <a:t>41 (74.5%)</a:t>
                      </a:r>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solidFill>
                            <a:schemeClr val="tx1"/>
                          </a:solidFill>
                          <a:effectLst/>
                        </a:rPr>
                        <a:t>168 (69.1%)</a:t>
                      </a:r>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065250320"/>
                  </a:ext>
                </a:extLst>
              </a:tr>
              <a:tr h="541877">
                <a:tc>
                  <a:txBody>
                    <a:bodyPr/>
                    <a:lstStyle/>
                    <a:p>
                      <a:pPr algn="l" fontAlgn="b"/>
                      <a:r>
                        <a:rPr lang="en-US" sz="2000" u="none" strike="noStrike" dirty="0">
                          <a:solidFill>
                            <a:schemeClr val="tx1"/>
                          </a:solidFill>
                          <a:effectLst/>
                        </a:rPr>
                        <a:t>To facilitate the referral of patients to a substance use or behavioral health provider</a:t>
                      </a:r>
                      <a:endParaRPr lang="en-US" sz="2000" b="0" i="0" u="none" strike="noStrike" dirty="0">
                        <a:solidFill>
                          <a:schemeClr val="tx1"/>
                        </a:solidFill>
                        <a:effectLst/>
                        <a:latin typeface="Times New Roman" panose="02020603050405020304" pitchFamily="18" charset="0"/>
                      </a:endParaRPr>
                    </a:p>
                  </a:txBody>
                  <a:tcPr marL="57815"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solidFill>
                            <a:schemeClr val="tx1"/>
                          </a:solidFill>
                          <a:effectLst/>
                        </a:rPr>
                        <a:t>159 (53.4%)</a:t>
                      </a:r>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solidFill>
                            <a:schemeClr val="accent2">
                              <a:lumMod val="75000"/>
                            </a:schemeClr>
                          </a:solidFill>
                          <a:effectLst/>
                        </a:rPr>
                        <a:t>22 (40.0%)</a:t>
                      </a:r>
                      <a:endParaRPr lang="en-US" sz="2000" b="0" i="0" u="none" strike="noStrike" dirty="0">
                        <a:solidFill>
                          <a:schemeClr val="accent2">
                            <a:lumMod val="75000"/>
                          </a:schemeClr>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solidFill>
                            <a:schemeClr val="accent2">
                              <a:lumMod val="75000"/>
                            </a:schemeClr>
                          </a:solidFill>
                          <a:effectLst/>
                        </a:rPr>
                        <a:t>137 (56.4%)</a:t>
                      </a:r>
                      <a:endParaRPr lang="en-US" sz="2000" b="0" i="0" u="none" strike="noStrike" dirty="0">
                        <a:solidFill>
                          <a:schemeClr val="accent2">
                            <a:lumMod val="75000"/>
                          </a:schemeClr>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335076310"/>
                  </a:ext>
                </a:extLst>
              </a:tr>
              <a:tr h="541877">
                <a:tc>
                  <a:txBody>
                    <a:bodyPr/>
                    <a:lstStyle/>
                    <a:p>
                      <a:pPr algn="l" fontAlgn="b"/>
                      <a:r>
                        <a:rPr lang="en-US" sz="2000" u="none" strike="noStrike">
                          <a:solidFill>
                            <a:schemeClr val="tx1"/>
                          </a:solidFill>
                          <a:effectLst/>
                        </a:rPr>
                        <a:t>To assess the quality of care that's being provided to ED patients</a:t>
                      </a:r>
                      <a:endParaRPr lang="en-US" sz="2000" b="0" i="0" u="none" strike="noStrike">
                        <a:solidFill>
                          <a:schemeClr val="tx1"/>
                        </a:solidFill>
                        <a:effectLst/>
                        <a:latin typeface="Times New Roman" panose="02020603050405020304" pitchFamily="18" charset="0"/>
                      </a:endParaRPr>
                    </a:p>
                  </a:txBody>
                  <a:tcPr marL="57815"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solidFill>
                            <a:schemeClr val="tx1"/>
                          </a:solidFill>
                          <a:effectLst/>
                        </a:rPr>
                        <a:t>21 (7.0%)</a:t>
                      </a:r>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solidFill>
                            <a:schemeClr val="accent2">
                              <a:lumMod val="75000"/>
                            </a:schemeClr>
                          </a:solidFill>
                          <a:effectLst/>
                        </a:rPr>
                        <a:t>9 (16.4%)</a:t>
                      </a:r>
                      <a:endParaRPr lang="en-US" sz="2000" b="0" i="0" u="none" strike="noStrike" dirty="0">
                        <a:solidFill>
                          <a:schemeClr val="accent2">
                            <a:lumMod val="75000"/>
                          </a:schemeClr>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solidFill>
                            <a:schemeClr val="accent2">
                              <a:lumMod val="75000"/>
                            </a:schemeClr>
                          </a:solidFill>
                          <a:effectLst/>
                        </a:rPr>
                        <a:t>12 (4.9%)</a:t>
                      </a:r>
                      <a:endParaRPr lang="en-US" sz="2000" b="0" i="0" u="none" strike="noStrike" dirty="0">
                        <a:solidFill>
                          <a:schemeClr val="accent2">
                            <a:lumMod val="75000"/>
                          </a:schemeClr>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450548201"/>
                  </a:ext>
                </a:extLst>
              </a:tr>
              <a:tr h="270938">
                <a:tc>
                  <a:txBody>
                    <a:bodyPr/>
                    <a:lstStyle/>
                    <a:p>
                      <a:pPr algn="l" fontAlgn="b"/>
                      <a:r>
                        <a:rPr lang="en-US" sz="2000" u="none" strike="noStrike" dirty="0">
                          <a:solidFill>
                            <a:schemeClr val="tx1"/>
                          </a:solidFill>
                          <a:effectLst/>
                        </a:rPr>
                        <a:t>I'm not sure how to use the information</a:t>
                      </a:r>
                      <a:endParaRPr lang="en-US" sz="2000" b="0" i="0" u="none" strike="noStrike" dirty="0">
                        <a:solidFill>
                          <a:schemeClr val="tx1"/>
                        </a:solidFill>
                        <a:effectLst/>
                        <a:latin typeface="Times New Roman" panose="02020603050405020304" pitchFamily="18" charset="0"/>
                      </a:endParaRPr>
                    </a:p>
                  </a:txBody>
                  <a:tcPr marL="57815"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solidFill>
                            <a:schemeClr val="tx1"/>
                          </a:solidFill>
                          <a:effectLst/>
                        </a:rPr>
                        <a:t>16 (5.4%)</a:t>
                      </a:r>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solidFill>
                            <a:schemeClr val="tx1"/>
                          </a:solidFill>
                          <a:effectLst/>
                        </a:rPr>
                        <a:t>0 (0.0%)</a:t>
                      </a:r>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solidFill>
                            <a:schemeClr val="tx1"/>
                          </a:solidFill>
                          <a:effectLst/>
                        </a:rPr>
                        <a:t>16 (6.6%)</a:t>
                      </a:r>
                      <a:endParaRPr lang="en-US" sz="2000" b="0" i="0" u="none" strike="noStrike" dirty="0">
                        <a:solidFill>
                          <a:schemeClr val="tx1"/>
                        </a:solidFill>
                        <a:effectLst/>
                        <a:latin typeface="Times New Roman" panose="02020603050405020304" pitchFamily="18"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38083414"/>
                  </a:ext>
                </a:extLst>
              </a:tr>
              <a:tr h="398071">
                <a:tc gridSpan="4">
                  <a:txBody>
                    <a:bodyPr/>
                    <a:lstStyle/>
                    <a:p>
                      <a:pPr algn="l" fontAlgn="b"/>
                      <a:r>
                        <a:rPr lang="en-US" sz="2000" u="none" strike="noStrike" dirty="0">
                          <a:solidFill>
                            <a:schemeClr val="tx1"/>
                          </a:solidFill>
                          <a:effectLst/>
                        </a:rPr>
                        <a:t>Only respondents who "Always" or "Sometimes" screened were asked these questions</a:t>
                      </a:r>
                    </a:p>
                    <a:p>
                      <a:pPr algn="l" fontAlgn="b"/>
                      <a:r>
                        <a:rPr lang="en-US" sz="2000" b="0" i="0" u="none" strike="noStrike" dirty="0">
                          <a:solidFill>
                            <a:schemeClr val="tx1"/>
                          </a:solidFill>
                          <a:effectLst/>
                          <a:latin typeface="Times New Roman" panose="02020603050405020304" pitchFamily="18" charset="0"/>
                        </a:rPr>
                        <a:t>*Multiple responses possible</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06419664"/>
                  </a:ext>
                </a:extLst>
              </a:tr>
            </a:tbl>
          </a:graphicData>
        </a:graphic>
      </p:graphicFrame>
    </p:spTree>
    <p:extLst>
      <p:ext uri="{BB962C8B-B14F-4D97-AF65-F5344CB8AC3E}">
        <p14:creationId xmlns:p14="http://schemas.microsoft.com/office/powerpoint/2010/main" val="14571693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767443" y="497589"/>
            <a:ext cx="10892340" cy="1086282"/>
          </a:xfrm>
        </p:spPr>
        <p:txBody>
          <a:bodyPr>
            <a:noAutofit/>
          </a:bodyPr>
          <a:lstStyle/>
          <a:p>
            <a:r>
              <a:rPr lang="en-US" dirty="0"/>
              <a:t>Frequency of Screening for Excessive Alcohol Consumption by Patient Type</a:t>
            </a:r>
          </a:p>
        </p:txBody>
      </p:sp>
      <p:graphicFrame>
        <p:nvGraphicFramePr>
          <p:cNvPr id="6" name="Chart 5">
            <a:extLst>
              <a:ext uri="{FF2B5EF4-FFF2-40B4-BE49-F238E27FC236}">
                <a16:creationId xmlns:a16="http://schemas.microsoft.com/office/drawing/2014/main" id="{5102A906-5D88-49D8-8AF0-30B166F47F1A}"/>
              </a:ext>
            </a:extLst>
          </p:cNvPr>
          <p:cNvGraphicFramePr/>
          <p:nvPr>
            <p:extLst>
              <p:ext uri="{D42A27DB-BD31-4B8C-83A1-F6EECF244321}">
                <p14:modId xmlns:p14="http://schemas.microsoft.com/office/powerpoint/2010/main" val="2567211125"/>
              </p:ext>
            </p:extLst>
          </p:nvPr>
        </p:nvGraphicFramePr>
        <p:xfrm>
          <a:off x="532217" y="1434513"/>
          <a:ext cx="10892340" cy="5026985"/>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a:extLst>
              <a:ext uri="{FF2B5EF4-FFF2-40B4-BE49-F238E27FC236}">
                <a16:creationId xmlns:a16="http://schemas.microsoft.com/office/drawing/2014/main" id="{DD284746-BFA1-49E1-9930-13CA4FBC39CF}"/>
              </a:ext>
            </a:extLst>
          </p:cNvPr>
          <p:cNvSpPr/>
          <p:nvPr/>
        </p:nvSpPr>
        <p:spPr>
          <a:xfrm>
            <a:off x="0" y="6461498"/>
            <a:ext cx="8529711" cy="369332"/>
          </a:xfrm>
          <a:prstGeom prst="rect">
            <a:avLst/>
          </a:prstGeom>
        </p:spPr>
        <p:txBody>
          <a:bodyPr wrap="square">
            <a:spAutoFit/>
          </a:bodyPr>
          <a:lstStyle/>
          <a:p>
            <a:pPr fontAlgn="b"/>
            <a:r>
              <a:rPr lang="en-US" dirty="0">
                <a:solidFill>
                  <a:schemeClr val="bg1"/>
                </a:solidFill>
              </a:rPr>
              <a:t>Only respondents who "Always" or "Sometimes" screened were asked these questions</a:t>
            </a:r>
            <a:endParaRPr lang="en-US" dirty="0">
              <a:solidFill>
                <a:schemeClr val="bg1"/>
              </a:solidFill>
              <a:latin typeface="Times New Roman" panose="02020603050405020304" pitchFamily="18" charset="0"/>
            </a:endParaRPr>
          </a:p>
        </p:txBody>
      </p:sp>
    </p:spTree>
    <p:extLst>
      <p:ext uri="{BB962C8B-B14F-4D97-AF65-F5344CB8AC3E}">
        <p14:creationId xmlns:p14="http://schemas.microsoft.com/office/powerpoint/2010/main" val="7253597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376029" y="515491"/>
            <a:ext cx="11519452" cy="749884"/>
          </a:xfrm>
        </p:spPr>
        <p:txBody>
          <a:bodyPr>
            <a:noAutofit/>
          </a:bodyPr>
          <a:lstStyle/>
          <a:p>
            <a:r>
              <a:rPr lang="en-US" sz="2400" dirty="0"/>
              <a:t>Reasons for Not Screening for Excessive Alcohol Consumption Among Emergency Physicians (n=290)</a:t>
            </a:r>
          </a:p>
        </p:txBody>
      </p:sp>
      <p:graphicFrame>
        <p:nvGraphicFramePr>
          <p:cNvPr id="5" name="Table 4">
            <a:extLst>
              <a:ext uri="{FF2B5EF4-FFF2-40B4-BE49-F238E27FC236}">
                <a16:creationId xmlns:a16="http://schemas.microsoft.com/office/drawing/2014/main" id="{71B29E5D-F09D-47DC-9DD2-4E64CBE0BD5C}"/>
              </a:ext>
            </a:extLst>
          </p:cNvPr>
          <p:cNvGraphicFramePr>
            <a:graphicFrameLocks noGrp="1"/>
          </p:cNvGraphicFramePr>
          <p:nvPr>
            <p:extLst>
              <p:ext uri="{D42A27DB-BD31-4B8C-83A1-F6EECF244321}">
                <p14:modId xmlns:p14="http://schemas.microsoft.com/office/powerpoint/2010/main" val="1422686289"/>
              </p:ext>
            </p:extLst>
          </p:nvPr>
        </p:nvGraphicFramePr>
        <p:xfrm>
          <a:off x="376029" y="1564274"/>
          <a:ext cx="11032869" cy="3657600"/>
        </p:xfrm>
        <a:graphic>
          <a:graphicData uri="http://schemas.openxmlformats.org/drawingml/2006/table">
            <a:tbl>
              <a:tblPr>
                <a:tableStyleId>{5C22544A-7EE6-4342-B048-85BDC9FD1C3A}</a:tableStyleId>
              </a:tblPr>
              <a:tblGrid>
                <a:gridCol w="8911953">
                  <a:extLst>
                    <a:ext uri="{9D8B030D-6E8A-4147-A177-3AD203B41FA5}">
                      <a16:colId xmlns:a16="http://schemas.microsoft.com/office/drawing/2014/main" val="1286571943"/>
                    </a:ext>
                  </a:extLst>
                </a:gridCol>
                <a:gridCol w="2120916">
                  <a:extLst>
                    <a:ext uri="{9D8B030D-6E8A-4147-A177-3AD203B41FA5}">
                      <a16:colId xmlns:a16="http://schemas.microsoft.com/office/drawing/2014/main" val="1424042008"/>
                    </a:ext>
                  </a:extLst>
                </a:gridCol>
              </a:tblGrid>
              <a:tr h="190500">
                <a:tc>
                  <a:txBody>
                    <a:bodyPr/>
                    <a:lstStyle/>
                    <a:p>
                      <a:pPr algn="l" fontAlgn="b"/>
                      <a:r>
                        <a:rPr lang="en-US" sz="2000" b="1" u="none" strike="noStrike" dirty="0">
                          <a:effectLst/>
                        </a:rPr>
                        <a:t>Response </a:t>
                      </a:r>
                      <a:endParaRPr lang="en-US" sz="2000" b="1" i="0" u="none" strike="noStrike" dirty="0">
                        <a:solidFill>
                          <a:srgbClr val="000000"/>
                        </a:solidFill>
                        <a:effectLst/>
                        <a:latin typeface="Times New Roman" panose="02020603050405020304" pitchFamily="18" charset="0"/>
                      </a:endParaRPr>
                    </a:p>
                  </a:txBody>
                  <a:tcPr marL="0" marR="0" marT="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2000" b="1" u="none" strike="noStrike" dirty="0">
                          <a:effectLst/>
                        </a:rPr>
                        <a:t>% of Responses</a:t>
                      </a:r>
                      <a:endParaRPr lang="en-US" sz="2000" b="1" i="0" u="none" strike="noStrike" dirty="0">
                        <a:solidFill>
                          <a:srgbClr val="000000"/>
                        </a:solidFill>
                        <a:effectLst/>
                        <a:latin typeface="Times New Roman" panose="02020603050405020304" pitchFamily="18" charset="0"/>
                      </a:endParaRPr>
                    </a:p>
                  </a:txBody>
                  <a:tcPr marL="0" marR="0" marT="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338902025"/>
                  </a:ext>
                </a:extLst>
              </a:tr>
              <a:tr h="190500">
                <a:tc>
                  <a:txBody>
                    <a:bodyPr/>
                    <a:lstStyle/>
                    <a:p>
                      <a:pPr algn="l" fontAlgn="b"/>
                      <a:r>
                        <a:rPr lang="en-US" sz="2000" u="none" strike="noStrike" dirty="0">
                          <a:effectLst/>
                        </a:rPr>
                        <a:t>Lack of time for screening</a:t>
                      </a:r>
                      <a:endParaRPr lang="en-US" sz="2000" b="0" i="0" u="none" strike="noStrike" dirty="0">
                        <a:solidFill>
                          <a:srgbClr val="000000"/>
                        </a:solidFill>
                        <a:effectLst/>
                        <a:latin typeface="Times New Roman" panose="02020603050405020304" pitchFamily="18" charset="0"/>
                      </a:endParaRPr>
                    </a:p>
                  </a:txBody>
                  <a:tcPr marL="0" marR="0" marT="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solidFill>
                            <a:schemeClr val="tx1"/>
                          </a:solidFill>
                          <a:effectLst/>
                        </a:rPr>
                        <a:t>32.9%</a:t>
                      </a:r>
                      <a:endParaRPr lang="en-US" sz="2000" b="0" i="0" u="none" strike="noStrike" dirty="0">
                        <a:solidFill>
                          <a:schemeClr val="tx1"/>
                        </a:solidFill>
                        <a:effectLst/>
                        <a:latin typeface="Times New Roman" panose="02020603050405020304" pitchFamily="18" charset="0"/>
                      </a:endParaRPr>
                    </a:p>
                  </a:txBody>
                  <a:tcPr marL="0" marR="0" marT="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070025061"/>
                  </a:ext>
                </a:extLst>
              </a:tr>
              <a:tr h="190500">
                <a:tc>
                  <a:txBody>
                    <a:bodyPr/>
                    <a:lstStyle/>
                    <a:p>
                      <a:pPr algn="l" fontAlgn="b"/>
                      <a:r>
                        <a:rPr lang="en-US" sz="2000" u="none" strike="noStrike" dirty="0">
                          <a:effectLst/>
                        </a:rPr>
                        <a:t>Lack of options for patients who screen positive</a:t>
                      </a:r>
                      <a:endParaRPr lang="en-US" sz="2000" b="0" i="0" u="none" strike="noStrike" dirty="0">
                        <a:solidFill>
                          <a:srgbClr val="000000"/>
                        </a:solidFill>
                        <a:effectLst/>
                        <a:latin typeface="Times New Roman" panose="02020603050405020304" pitchFamily="18"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solidFill>
                            <a:schemeClr val="tx1"/>
                          </a:solidFill>
                          <a:effectLst/>
                        </a:rPr>
                        <a:t>21.4%</a:t>
                      </a:r>
                      <a:endParaRPr lang="en-US" sz="2000" b="0" i="0" u="none" strike="noStrike" dirty="0">
                        <a:solidFill>
                          <a:schemeClr val="tx1"/>
                        </a:solidFill>
                        <a:effectLst/>
                        <a:latin typeface="Times New Roman" panose="02020603050405020304" pitchFamily="18"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63923625"/>
                  </a:ext>
                </a:extLst>
              </a:tr>
              <a:tr h="190500">
                <a:tc>
                  <a:txBody>
                    <a:bodyPr/>
                    <a:lstStyle/>
                    <a:p>
                      <a:pPr algn="l" fontAlgn="b"/>
                      <a:r>
                        <a:rPr lang="en-US" sz="2000" u="none" strike="noStrike">
                          <a:effectLst/>
                        </a:rPr>
                        <a:t>Other staff screen for excessive alcohol use (e.g. after a patient is admitted)</a:t>
                      </a:r>
                      <a:endParaRPr lang="en-US" sz="2000" b="0" i="0" u="none" strike="noStrike">
                        <a:solidFill>
                          <a:srgbClr val="000000"/>
                        </a:solidFill>
                        <a:effectLst/>
                        <a:latin typeface="Times New Roman" panose="02020603050405020304" pitchFamily="18"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rPr>
                        <a:t>12.2%</a:t>
                      </a:r>
                      <a:endParaRPr lang="en-US" sz="2000" b="0" i="0" u="none" strike="noStrike" dirty="0">
                        <a:solidFill>
                          <a:srgbClr val="000000"/>
                        </a:solidFill>
                        <a:effectLst/>
                        <a:latin typeface="Times New Roman" panose="02020603050405020304" pitchFamily="18"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39087117"/>
                  </a:ext>
                </a:extLst>
              </a:tr>
              <a:tr h="190500">
                <a:tc>
                  <a:txBody>
                    <a:bodyPr/>
                    <a:lstStyle/>
                    <a:p>
                      <a:pPr algn="l" fontAlgn="b"/>
                      <a:r>
                        <a:rPr lang="en-US" sz="2000" u="none" strike="noStrike">
                          <a:effectLst/>
                        </a:rPr>
                        <a:t>Alcohol screening is not useful/necessary</a:t>
                      </a:r>
                      <a:endParaRPr lang="en-US" sz="2000" b="0" i="0" u="none" strike="noStrike">
                        <a:solidFill>
                          <a:srgbClr val="000000"/>
                        </a:solidFill>
                        <a:effectLst/>
                        <a:latin typeface="Times New Roman" panose="02020603050405020304" pitchFamily="18"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rPr>
                        <a:t>7.9%</a:t>
                      </a:r>
                      <a:endParaRPr lang="en-US" sz="2000" b="0" i="0" u="none" strike="noStrike" dirty="0">
                        <a:solidFill>
                          <a:srgbClr val="000000"/>
                        </a:solidFill>
                        <a:effectLst/>
                        <a:latin typeface="Times New Roman" panose="02020603050405020304" pitchFamily="18"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585271126"/>
                  </a:ext>
                </a:extLst>
              </a:tr>
              <a:tr h="190500">
                <a:tc>
                  <a:txBody>
                    <a:bodyPr/>
                    <a:lstStyle/>
                    <a:p>
                      <a:pPr algn="l" fontAlgn="b"/>
                      <a:r>
                        <a:rPr lang="en-US" sz="2000" u="none" strike="noStrike" dirty="0">
                          <a:effectLst/>
                        </a:rPr>
                        <a:t>Concern about the acceptability of screening patients for excessive drinking</a:t>
                      </a:r>
                      <a:endParaRPr lang="en-US" sz="2000" b="0" i="0" u="none" strike="noStrike" dirty="0">
                        <a:solidFill>
                          <a:srgbClr val="000000"/>
                        </a:solidFill>
                        <a:effectLst/>
                        <a:latin typeface="Times New Roman" panose="02020603050405020304" pitchFamily="18"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rPr>
                        <a:t>5.8%</a:t>
                      </a:r>
                      <a:endParaRPr lang="en-US" sz="2000" b="0" i="0" u="none" strike="noStrike" dirty="0">
                        <a:solidFill>
                          <a:srgbClr val="000000"/>
                        </a:solidFill>
                        <a:effectLst/>
                        <a:latin typeface="Times New Roman" panose="02020603050405020304" pitchFamily="18"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830900360"/>
                  </a:ext>
                </a:extLst>
              </a:tr>
              <a:tr h="190500">
                <a:tc>
                  <a:txBody>
                    <a:bodyPr/>
                    <a:lstStyle/>
                    <a:p>
                      <a:pPr algn="l" fontAlgn="b"/>
                      <a:r>
                        <a:rPr lang="en-US" sz="2000" u="none" strike="noStrike" dirty="0">
                          <a:effectLst/>
                        </a:rPr>
                        <a:t>Lack of knowledge of screening measures or tools</a:t>
                      </a:r>
                      <a:endParaRPr lang="en-US" sz="2000" b="0" i="0" u="none" strike="noStrike" dirty="0">
                        <a:solidFill>
                          <a:srgbClr val="000000"/>
                        </a:solidFill>
                        <a:effectLst/>
                        <a:latin typeface="Times New Roman" panose="02020603050405020304" pitchFamily="18"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rPr>
                        <a:t>5.5%</a:t>
                      </a:r>
                      <a:endParaRPr lang="en-US" sz="2000" b="0" i="0" u="none" strike="noStrike" dirty="0">
                        <a:solidFill>
                          <a:srgbClr val="000000"/>
                        </a:solidFill>
                        <a:effectLst/>
                        <a:latin typeface="Times New Roman" panose="02020603050405020304" pitchFamily="18"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013958022"/>
                  </a:ext>
                </a:extLst>
              </a:tr>
              <a:tr h="190500">
                <a:tc>
                  <a:txBody>
                    <a:bodyPr/>
                    <a:lstStyle/>
                    <a:p>
                      <a:pPr algn="l" fontAlgn="b"/>
                      <a:r>
                        <a:rPr lang="en-US" sz="2000" u="none" strike="noStrike">
                          <a:effectLst/>
                        </a:rPr>
                        <a:t>Patient refuses</a:t>
                      </a:r>
                      <a:endParaRPr lang="en-US" sz="2000" b="0" i="0" u="none" strike="noStrike">
                        <a:solidFill>
                          <a:srgbClr val="000000"/>
                        </a:solidFill>
                        <a:effectLst/>
                        <a:latin typeface="Times New Roman" panose="02020603050405020304" pitchFamily="18"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rPr>
                        <a:t>5.1%</a:t>
                      </a:r>
                      <a:endParaRPr lang="en-US" sz="2000" b="0" i="0" u="none" strike="noStrike" dirty="0">
                        <a:solidFill>
                          <a:srgbClr val="000000"/>
                        </a:solidFill>
                        <a:effectLst/>
                        <a:latin typeface="Times New Roman" panose="02020603050405020304" pitchFamily="18"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344732465"/>
                  </a:ext>
                </a:extLst>
              </a:tr>
              <a:tr h="190500">
                <a:tc>
                  <a:txBody>
                    <a:bodyPr/>
                    <a:lstStyle/>
                    <a:p>
                      <a:pPr algn="l" fontAlgn="b"/>
                      <a:r>
                        <a:rPr lang="en-US" sz="2000" u="none" strike="noStrike">
                          <a:effectLst/>
                        </a:rPr>
                        <a:t>Patient does not have health insurance</a:t>
                      </a:r>
                      <a:endParaRPr lang="en-US" sz="2000" b="0" i="0" u="none" strike="noStrike">
                        <a:solidFill>
                          <a:srgbClr val="000000"/>
                        </a:solidFill>
                        <a:effectLst/>
                        <a:latin typeface="Times New Roman" panose="02020603050405020304" pitchFamily="18"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rPr>
                        <a:t>1.2%</a:t>
                      </a:r>
                      <a:endParaRPr lang="en-US" sz="2000" b="0" i="0" u="none" strike="noStrike" dirty="0">
                        <a:solidFill>
                          <a:srgbClr val="000000"/>
                        </a:solidFill>
                        <a:effectLst/>
                        <a:latin typeface="Times New Roman" panose="02020603050405020304" pitchFamily="18"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316005499"/>
                  </a:ext>
                </a:extLst>
              </a:tr>
              <a:tr h="190500">
                <a:tc>
                  <a:txBody>
                    <a:bodyPr/>
                    <a:lstStyle/>
                    <a:p>
                      <a:pPr algn="l" fontAlgn="b"/>
                      <a:r>
                        <a:rPr lang="en-US" sz="2000" u="none" strike="noStrike">
                          <a:effectLst/>
                        </a:rPr>
                        <a:t>Other</a:t>
                      </a:r>
                      <a:endParaRPr lang="en-US" sz="2000" b="0" i="0" u="none" strike="noStrike">
                        <a:solidFill>
                          <a:srgbClr val="000000"/>
                        </a:solidFill>
                        <a:effectLst/>
                        <a:latin typeface="Times New Roman" panose="02020603050405020304" pitchFamily="18"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rPr>
                        <a:t>8.0%</a:t>
                      </a:r>
                      <a:endParaRPr lang="en-US" sz="2000" b="0" i="0" u="none" strike="noStrike" dirty="0">
                        <a:solidFill>
                          <a:srgbClr val="000000"/>
                        </a:solidFill>
                        <a:effectLst/>
                        <a:latin typeface="Times New Roman" panose="02020603050405020304" pitchFamily="18"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69270235"/>
                  </a:ext>
                </a:extLst>
              </a:tr>
              <a:tr h="93955">
                <a:tc gridSpan="2">
                  <a:txBody>
                    <a:bodyPr/>
                    <a:lstStyle/>
                    <a:p>
                      <a:pPr algn="l" fontAlgn="b"/>
                      <a:r>
                        <a:rPr lang="en-US" sz="2000" u="none" strike="noStrike" dirty="0">
                          <a:effectLst/>
                        </a:rPr>
                        <a:t>Only </a:t>
                      </a:r>
                      <a:r>
                        <a:rPr lang="en-US" sz="2000" u="none" strike="noStrike" kern="1200" dirty="0">
                          <a:solidFill>
                            <a:schemeClr val="dk1"/>
                          </a:solidFill>
                          <a:effectLst/>
                          <a:latin typeface="+mn-lt"/>
                          <a:ea typeface="+mn-ea"/>
                          <a:cs typeface="+mn-cs"/>
                        </a:rPr>
                        <a:t>respondents who </a:t>
                      </a:r>
                      <a:r>
                        <a:rPr lang="en-US" sz="2000" u="none" strike="noStrike" dirty="0">
                          <a:effectLst/>
                        </a:rPr>
                        <a:t>"Sometimes" or "Never" screened were asked these questions</a:t>
                      </a:r>
                    </a:p>
                    <a:p>
                      <a:pPr algn="l" fontAlgn="b"/>
                      <a:r>
                        <a:rPr lang="en-US" sz="2000" b="0" i="0" u="none" strike="noStrike" dirty="0">
                          <a:solidFill>
                            <a:srgbClr val="000000"/>
                          </a:solidFill>
                          <a:effectLst/>
                          <a:latin typeface="+mn-lt"/>
                        </a:rPr>
                        <a:t>Multiple responses possible</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l" fontAlgn="b"/>
                      <a:endParaRPr lang="en-US" sz="2000" b="0" i="0" u="none" strike="noStrike" dirty="0">
                        <a:solidFill>
                          <a:srgbClr val="000000"/>
                        </a:solidFill>
                        <a:effectLst/>
                        <a:latin typeface="Calibri" panose="020F0502020204030204" pitchFamily="34" charset="0"/>
                      </a:endParaRPr>
                    </a:p>
                  </a:txBody>
                  <a:tcPr marL="0" marR="0" marT="0" marB="0" anchor="b">
                    <a:lnL w="12700" cmpd="sng">
                      <a:noFill/>
                    </a:lnL>
                    <a:lnT w="12700" cmpd="sng">
                      <a:noFill/>
                    </a:lnT>
                  </a:tcPr>
                </a:tc>
                <a:extLst>
                  <a:ext uri="{0D108BD9-81ED-4DB2-BD59-A6C34878D82A}">
                    <a16:rowId xmlns:a16="http://schemas.microsoft.com/office/drawing/2014/main" val="820292135"/>
                  </a:ext>
                </a:extLst>
              </a:tr>
            </a:tbl>
          </a:graphicData>
        </a:graphic>
      </p:graphicFrame>
    </p:spTree>
    <p:extLst>
      <p:ext uri="{BB962C8B-B14F-4D97-AF65-F5344CB8AC3E}">
        <p14:creationId xmlns:p14="http://schemas.microsoft.com/office/powerpoint/2010/main" val="25954857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400878" y="465795"/>
            <a:ext cx="11519452" cy="749884"/>
          </a:xfrm>
        </p:spPr>
        <p:txBody>
          <a:bodyPr>
            <a:noAutofit/>
          </a:bodyPr>
          <a:lstStyle/>
          <a:p>
            <a:r>
              <a:rPr lang="en-US" sz="2400" dirty="0"/>
              <a:t>Summary of Themes from Qualitative Data Provided by Emergency Physicians Regarding Excessive Alcohol Screening</a:t>
            </a:r>
          </a:p>
        </p:txBody>
      </p:sp>
      <p:graphicFrame>
        <p:nvGraphicFramePr>
          <p:cNvPr id="3" name="Table 2">
            <a:extLst>
              <a:ext uri="{FF2B5EF4-FFF2-40B4-BE49-F238E27FC236}">
                <a16:creationId xmlns:a16="http://schemas.microsoft.com/office/drawing/2014/main" id="{58CB4DB0-E405-4CA8-93EE-45CF5C088924}"/>
              </a:ext>
            </a:extLst>
          </p:cNvPr>
          <p:cNvGraphicFramePr>
            <a:graphicFrameLocks noGrp="1"/>
          </p:cNvGraphicFramePr>
          <p:nvPr>
            <p:extLst>
              <p:ext uri="{D42A27DB-BD31-4B8C-83A1-F6EECF244321}">
                <p14:modId xmlns:p14="http://schemas.microsoft.com/office/powerpoint/2010/main" val="510509187"/>
              </p:ext>
            </p:extLst>
          </p:nvPr>
        </p:nvGraphicFramePr>
        <p:xfrm>
          <a:off x="400878" y="1511638"/>
          <a:ext cx="11390243" cy="3710940"/>
        </p:xfrm>
        <a:graphic>
          <a:graphicData uri="http://schemas.openxmlformats.org/drawingml/2006/table">
            <a:tbl>
              <a:tblPr>
                <a:tableStyleId>{5C22544A-7EE6-4342-B048-85BDC9FD1C3A}</a:tableStyleId>
              </a:tblPr>
              <a:tblGrid>
                <a:gridCol w="4862414">
                  <a:extLst>
                    <a:ext uri="{9D8B030D-6E8A-4147-A177-3AD203B41FA5}">
                      <a16:colId xmlns:a16="http://schemas.microsoft.com/office/drawing/2014/main" val="1632195244"/>
                    </a:ext>
                  </a:extLst>
                </a:gridCol>
                <a:gridCol w="6527829">
                  <a:extLst>
                    <a:ext uri="{9D8B030D-6E8A-4147-A177-3AD203B41FA5}">
                      <a16:colId xmlns:a16="http://schemas.microsoft.com/office/drawing/2014/main" val="3575347578"/>
                    </a:ext>
                  </a:extLst>
                </a:gridCol>
              </a:tblGrid>
              <a:tr h="190500">
                <a:tc>
                  <a:txBody>
                    <a:bodyPr/>
                    <a:lstStyle/>
                    <a:p>
                      <a:pPr algn="l" fontAlgn="b"/>
                      <a:r>
                        <a:rPr lang="en-US" sz="2000" b="1" u="none" strike="noStrike" dirty="0">
                          <a:effectLst/>
                        </a:rPr>
                        <a:t>Theme</a:t>
                      </a:r>
                      <a:endParaRPr lang="en-US" sz="2000" b="1" i="0" u="none" strike="noStrike" dirty="0">
                        <a:solidFill>
                          <a:srgbClr val="000000"/>
                        </a:solidFill>
                        <a:effectLst/>
                        <a:latin typeface="Times New Roman" panose="02020603050405020304" pitchFamily="18" charset="0"/>
                      </a:endParaRPr>
                    </a:p>
                  </a:txBody>
                  <a:tcPr marL="0" marR="0" marT="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r>
                        <a:rPr lang="en-US" sz="2000" b="1" u="none" strike="noStrike" dirty="0">
                          <a:effectLst/>
                        </a:rPr>
                        <a:t>Representative Quote</a:t>
                      </a:r>
                      <a:endParaRPr lang="en-US" sz="2000" b="1" i="0" u="none" strike="noStrike" dirty="0">
                        <a:solidFill>
                          <a:srgbClr val="000000"/>
                        </a:solidFill>
                        <a:effectLst/>
                        <a:latin typeface="Times New Roman" panose="02020603050405020304" pitchFamily="18" charset="0"/>
                      </a:endParaRPr>
                    </a:p>
                  </a:txBody>
                  <a:tcPr marL="0" marR="0" marT="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261586275"/>
                  </a:ext>
                </a:extLst>
              </a:tr>
              <a:tr h="636270">
                <a:tc>
                  <a:txBody>
                    <a:bodyPr/>
                    <a:lstStyle/>
                    <a:p>
                      <a:pPr marL="182880" indent="-182880" algn="l" fontAlgn="ctr">
                        <a:buFont typeface="Arial" panose="020B0604020202020204" pitchFamily="34" charset="0"/>
                        <a:buChar char="•"/>
                      </a:pPr>
                      <a:r>
                        <a:rPr lang="en-US" sz="2000" u="none" strike="noStrike" dirty="0">
                          <a:effectLst/>
                        </a:rPr>
                        <a:t>Routine screening is not relevant for all complaints in the emergency department</a:t>
                      </a:r>
                      <a:endParaRPr lang="en-US" sz="2000" b="0" i="0" u="none" strike="noStrike" dirty="0">
                        <a:solidFill>
                          <a:srgbClr val="000000"/>
                        </a:solidFill>
                        <a:effectLst/>
                        <a:latin typeface="Times New Roman" panose="02020603050405020304" pitchFamily="18" charset="0"/>
                      </a:endParaRPr>
                    </a:p>
                  </a:txBody>
                  <a:tcPr marL="0" marR="0"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solidFill>
                  </a:tcPr>
                </a:tc>
                <a:tc>
                  <a:txBody>
                    <a:bodyPr/>
                    <a:lstStyle/>
                    <a:p>
                      <a:pPr algn="l" fontAlgn="ctr"/>
                      <a:r>
                        <a:rPr lang="en-US" sz="2000" u="none" strike="noStrike" dirty="0">
                          <a:effectLst/>
                        </a:rPr>
                        <a:t>"If it is not relevant to why they are in the ED, I don't know that it adds value."</a:t>
                      </a:r>
                      <a:endParaRPr lang="en-US" sz="2000" b="0" i="0" u="none" strike="noStrike" dirty="0">
                        <a:solidFill>
                          <a:srgbClr val="000000"/>
                        </a:solidFill>
                        <a:effectLst/>
                        <a:latin typeface="Times New Roman" panose="02020603050405020304" pitchFamily="18" charset="0"/>
                      </a:endParaRPr>
                    </a:p>
                  </a:txBody>
                  <a:tcPr marL="0" marR="0"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411993271"/>
                  </a:ext>
                </a:extLst>
              </a:tr>
              <a:tr h="636270">
                <a:tc>
                  <a:txBody>
                    <a:bodyPr/>
                    <a:lstStyle/>
                    <a:p>
                      <a:pPr marL="182880" indent="-182880" algn="l" fontAlgn="ctr">
                        <a:buFont typeface="Arial" panose="020B0604020202020204" pitchFamily="34" charset="0"/>
                        <a:buChar char="•"/>
                      </a:pPr>
                      <a:r>
                        <a:rPr lang="en-US" sz="2000" u="none" strike="noStrike" dirty="0">
                          <a:effectLst/>
                        </a:rPr>
                        <a:t>Will only screen if there is clinical reason to do so</a:t>
                      </a:r>
                      <a:endParaRPr lang="en-US" sz="2000" b="0" i="0" u="none" strike="noStrike" dirty="0">
                        <a:solidFill>
                          <a:srgbClr val="000000"/>
                        </a:solidFill>
                        <a:effectLst/>
                        <a:latin typeface="Times New Roman" panose="02020603050405020304" pitchFamily="18"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l" fontAlgn="ctr"/>
                      <a:r>
                        <a:rPr lang="en-US" sz="2000" u="none" strike="noStrike" dirty="0">
                          <a:effectLst/>
                        </a:rPr>
                        <a:t>"I only screen those in which it is, or could be, related to the presenting complaint."</a:t>
                      </a:r>
                      <a:endParaRPr lang="en-US" sz="2000" b="0" i="0" u="none" strike="noStrike" dirty="0">
                        <a:solidFill>
                          <a:srgbClr val="000000"/>
                        </a:solidFill>
                        <a:effectLst/>
                        <a:latin typeface="Times New Roman" panose="02020603050405020304" pitchFamily="18"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823944376"/>
                  </a:ext>
                </a:extLst>
              </a:tr>
              <a:tr h="636270">
                <a:tc>
                  <a:txBody>
                    <a:bodyPr/>
                    <a:lstStyle/>
                    <a:p>
                      <a:pPr marL="182880" indent="-182880" algn="l" fontAlgn="ctr">
                        <a:buFont typeface="Arial" panose="020B0604020202020204" pitchFamily="34" charset="0"/>
                        <a:buChar char="•"/>
                      </a:pPr>
                      <a:r>
                        <a:rPr lang="en-US" sz="2000" u="none" strike="noStrike" dirty="0">
                          <a:effectLst/>
                        </a:rPr>
                        <a:t>There has been increased expectations for screening, and emergency physicians should not be expected to carry that role.</a:t>
                      </a:r>
                      <a:endParaRPr lang="en-US" sz="2000" b="0" i="0" u="none" strike="noStrike" dirty="0">
                        <a:solidFill>
                          <a:srgbClr val="000000"/>
                        </a:solidFill>
                        <a:effectLst/>
                        <a:latin typeface="Times New Roman" panose="02020603050405020304" pitchFamily="18" charset="0"/>
                      </a:endParaRPr>
                    </a:p>
                  </a:txBody>
                  <a:tcPr marL="0" marR="0"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ctr"/>
                      <a:r>
                        <a:rPr lang="en-US" sz="2000" u="none" strike="noStrike" dirty="0">
                          <a:effectLst/>
                        </a:rPr>
                        <a:t>"We must be careful how we interpret the mission of emergency care. We can screen for many things but we need to stick to a core mission."</a:t>
                      </a:r>
                      <a:endParaRPr lang="en-US" sz="2000" b="0" i="0" u="none" strike="noStrike" dirty="0">
                        <a:solidFill>
                          <a:srgbClr val="000000"/>
                        </a:solidFill>
                        <a:effectLst/>
                        <a:latin typeface="Times New Roman" panose="02020603050405020304" pitchFamily="18" charset="0"/>
                      </a:endParaRPr>
                    </a:p>
                  </a:txBody>
                  <a:tcPr marL="0" marR="0"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54993865"/>
                  </a:ext>
                </a:extLst>
              </a:tr>
              <a:tr h="371475">
                <a:tc gridSpan="2">
                  <a:txBody>
                    <a:bodyPr/>
                    <a:lstStyle/>
                    <a:p>
                      <a:pPr algn="l" fontAlgn="t"/>
                      <a:endParaRPr lang="en-US" sz="2000" u="none" strike="noStrike" dirty="0">
                        <a:effectLst/>
                      </a:endParaRPr>
                    </a:p>
                    <a:p>
                      <a:pPr algn="l" fontAlgn="t"/>
                      <a:r>
                        <a:rPr lang="en-US" sz="2000" u="none" strike="noStrike" dirty="0">
                          <a:effectLst/>
                        </a:rPr>
                        <a:t>Responses were summarized from two questions that asked for another reason for not screening patients for excessive alcohol consumption (n = 23, 7.9% response rate) and for additional information about screening of emergency department patients (n = 60, 17.3% response rate).</a:t>
                      </a:r>
                      <a:endParaRPr lang="en-US" sz="2000" b="0" i="0" u="none" strike="noStrike" dirty="0">
                        <a:solidFill>
                          <a:srgbClr val="000000"/>
                        </a:solidFill>
                        <a:effectLst/>
                        <a:latin typeface="Times New Roman" panose="02020603050405020304" pitchFamily="18" charset="0"/>
                      </a:endParaRPr>
                    </a:p>
                  </a:txBody>
                  <a:tcPr marL="0" marR="0" marT="0"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602806747"/>
                  </a:ext>
                </a:extLst>
              </a:tr>
            </a:tbl>
          </a:graphicData>
        </a:graphic>
      </p:graphicFrame>
    </p:spTree>
    <p:extLst>
      <p:ext uri="{BB962C8B-B14F-4D97-AF65-F5344CB8AC3E}">
        <p14:creationId xmlns:p14="http://schemas.microsoft.com/office/powerpoint/2010/main" val="15473357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405848" y="739503"/>
            <a:ext cx="11519452" cy="749885"/>
          </a:xfrm>
        </p:spPr>
        <p:txBody>
          <a:bodyPr>
            <a:noAutofit/>
          </a:bodyPr>
          <a:lstStyle/>
          <a:p>
            <a:r>
              <a:rPr lang="en-US" sz="2400" dirty="0"/>
              <a:t>Impact of characteristics on Always vs. Sometimes Screening (n = 238) for Excessive Alcohol Consumption</a:t>
            </a:r>
          </a:p>
        </p:txBody>
      </p:sp>
      <p:graphicFrame>
        <p:nvGraphicFramePr>
          <p:cNvPr id="3" name="Table 2">
            <a:extLst>
              <a:ext uri="{FF2B5EF4-FFF2-40B4-BE49-F238E27FC236}">
                <a16:creationId xmlns:a16="http://schemas.microsoft.com/office/drawing/2014/main" id="{3ED2C482-306C-4E0C-B36B-EA8F0B4699C1}"/>
              </a:ext>
            </a:extLst>
          </p:cNvPr>
          <p:cNvGraphicFramePr>
            <a:graphicFrameLocks noGrp="1"/>
          </p:cNvGraphicFramePr>
          <p:nvPr>
            <p:extLst>
              <p:ext uri="{D42A27DB-BD31-4B8C-83A1-F6EECF244321}">
                <p14:modId xmlns:p14="http://schemas.microsoft.com/office/powerpoint/2010/main" val="4086710968"/>
              </p:ext>
            </p:extLst>
          </p:nvPr>
        </p:nvGraphicFramePr>
        <p:xfrm>
          <a:off x="266700" y="2209800"/>
          <a:ext cx="11658600" cy="2438400"/>
        </p:xfrm>
        <a:graphic>
          <a:graphicData uri="http://schemas.openxmlformats.org/drawingml/2006/table">
            <a:tbl>
              <a:tblPr>
                <a:tableStyleId>{5C22544A-7EE6-4342-B048-85BDC9FD1C3A}</a:tableStyleId>
              </a:tblPr>
              <a:tblGrid>
                <a:gridCol w="6511140">
                  <a:extLst>
                    <a:ext uri="{9D8B030D-6E8A-4147-A177-3AD203B41FA5}">
                      <a16:colId xmlns:a16="http://schemas.microsoft.com/office/drawing/2014/main" val="2867339427"/>
                    </a:ext>
                  </a:extLst>
                </a:gridCol>
                <a:gridCol w="1715820">
                  <a:extLst>
                    <a:ext uri="{9D8B030D-6E8A-4147-A177-3AD203B41FA5}">
                      <a16:colId xmlns:a16="http://schemas.microsoft.com/office/drawing/2014/main" val="4029106553"/>
                    </a:ext>
                  </a:extLst>
                </a:gridCol>
                <a:gridCol w="1715820">
                  <a:extLst>
                    <a:ext uri="{9D8B030D-6E8A-4147-A177-3AD203B41FA5}">
                      <a16:colId xmlns:a16="http://schemas.microsoft.com/office/drawing/2014/main" val="343088249"/>
                    </a:ext>
                  </a:extLst>
                </a:gridCol>
                <a:gridCol w="1715820">
                  <a:extLst>
                    <a:ext uri="{9D8B030D-6E8A-4147-A177-3AD203B41FA5}">
                      <a16:colId xmlns:a16="http://schemas.microsoft.com/office/drawing/2014/main" val="131496741"/>
                    </a:ext>
                  </a:extLst>
                </a:gridCol>
              </a:tblGrid>
              <a:tr h="79029">
                <a:tc>
                  <a:txBody>
                    <a:bodyPr/>
                    <a:lstStyle/>
                    <a:p>
                      <a:pPr algn="l" fontAlgn="b"/>
                      <a:endParaRPr lang="en-US" sz="2000" b="0" i="0" u="none" strike="noStrike" dirty="0">
                        <a:solidFill>
                          <a:srgbClr val="000000"/>
                        </a:solidFill>
                        <a:effectLst/>
                        <a:latin typeface="+mn-lt"/>
                      </a:endParaRPr>
                    </a:p>
                  </a:txBody>
                  <a:tcPr marL="0" marR="0" marT="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solidFill>
                  </a:tcPr>
                </a:tc>
                <a:tc rowSpan="2">
                  <a:txBody>
                    <a:bodyPr/>
                    <a:lstStyle/>
                    <a:p>
                      <a:pPr algn="ctr" fontAlgn="ctr"/>
                      <a:r>
                        <a:rPr lang="en-US" sz="2000" b="0" i="0" u="none" strike="noStrike" dirty="0">
                          <a:solidFill>
                            <a:srgbClr val="000000"/>
                          </a:solidFill>
                          <a:effectLst/>
                          <a:latin typeface="+mn-lt"/>
                        </a:rPr>
                        <a:t>AOR*</a:t>
                      </a:r>
                    </a:p>
                  </a:txBody>
                  <a:tcPr marL="0" marR="0"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gridSpan="2">
                  <a:txBody>
                    <a:bodyPr/>
                    <a:lstStyle/>
                    <a:p>
                      <a:pPr algn="ctr" fontAlgn="b"/>
                      <a:r>
                        <a:rPr lang="en-US" sz="2000" u="none" strike="noStrike" dirty="0">
                          <a:effectLst/>
                          <a:latin typeface="+mn-lt"/>
                        </a:rPr>
                        <a:t>95% Confidence Interval</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1784213389"/>
                  </a:ext>
                </a:extLst>
              </a:tr>
              <a:tr h="79029">
                <a:tc>
                  <a:txBody>
                    <a:bodyPr/>
                    <a:lstStyle/>
                    <a:p>
                      <a:pPr algn="l" fontAlgn="b"/>
                      <a:r>
                        <a:rPr lang="en-US" sz="2000" u="none" strike="noStrike" dirty="0">
                          <a:effectLst/>
                          <a:latin typeface="+mn-lt"/>
                        </a:rPr>
                        <a:t> </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en-US"/>
                    </a:p>
                  </a:txBody>
                  <a:tcPr/>
                </a:tc>
                <a:tc>
                  <a:txBody>
                    <a:bodyPr/>
                    <a:lstStyle/>
                    <a:p>
                      <a:pPr algn="ctr" fontAlgn="b"/>
                      <a:r>
                        <a:rPr lang="en-US" sz="2000" u="none" strike="noStrike" dirty="0">
                          <a:effectLst/>
                          <a:latin typeface="+mn-lt"/>
                        </a:rPr>
                        <a:t>Lower</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latin typeface="+mn-lt"/>
                        </a:rPr>
                        <a:t>Upper</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329916659"/>
                  </a:ext>
                </a:extLst>
              </a:tr>
              <a:tr h="79029">
                <a:tc>
                  <a:txBody>
                    <a:bodyPr/>
                    <a:lstStyle/>
                    <a:p>
                      <a:pPr algn="l" fontAlgn="b"/>
                      <a:r>
                        <a:rPr lang="en-US" sz="2000" b="1" u="none" strike="noStrike" dirty="0">
                          <a:effectLst/>
                          <a:latin typeface="+mn-lt"/>
                        </a:rPr>
                        <a:t>Use of Alcohol Consumption Information</a:t>
                      </a:r>
                      <a:endParaRPr lang="en-US" sz="2000" b="1" i="0" u="none" strike="noStrike" dirty="0">
                        <a:solidFill>
                          <a:srgbClr val="000000"/>
                        </a:solidFill>
                        <a:effectLst/>
                        <a:latin typeface="+mn-lt"/>
                      </a:endParaRPr>
                    </a:p>
                  </a:txBody>
                  <a:tcPr marL="0" marR="0" marT="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solidFill>
                  </a:tcPr>
                </a:tc>
                <a:tc>
                  <a:txBody>
                    <a:bodyPr/>
                    <a:lstStyle/>
                    <a:p>
                      <a:pPr algn="ctr" fontAlgn="b"/>
                      <a:endParaRPr lang="en-US" sz="2000" b="0" i="0" u="none" strike="noStrike">
                        <a:solidFill>
                          <a:srgbClr val="000000"/>
                        </a:solidFill>
                        <a:effectLst/>
                        <a:latin typeface="+mn-lt"/>
                      </a:endParaRPr>
                    </a:p>
                  </a:txBody>
                  <a:tcPr marL="0" marR="0" marT="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solidFill>
                  </a:tcPr>
                </a:tc>
                <a:tc>
                  <a:txBody>
                    <a:bodyPr/>
                    <a:lstStyle/>
                    <a:p>
                      <a:pPr algn="ctr" fontAlgn="b"/>
                      <a:endParaRPr lang="en-US" sz="2000" b="0" i="0" u="none" strike="noStrike">
                        <a:solidFill>
                          <a:srgbClr val="000000"/>
                        </a:solidFill>
                        <a:effectLst/>
                        <a:latin typeface="+mn-lt"/>
                      </a:endParaRPr>
                    </a:p>
                  </a:txBody>
                  <a:tcPr marL="0" marR="0" marT="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solidFill>
                  </a:tcPr>
                </a:tc>
                <a:tc>
                  <a:txBody>
                    <a:bodyPr/>
                    <a:lstStyle/>
                    <a:p>
                      <a:pPr algn="ctr" fontAlgn="b"/>
                      <a:endParaRPr lang="en-US" sz="2000" b="0" i="0" u="none" strike="noStrike" dirty="0">
                        <a:solidFill>
                          <a:srgbClr val="000000"/>
                        </a:solidFill>
                        <a:effectLst/>
                        <a:latin typeface="+mn-lt"/>
                      </a:endParaRPr>
                    </a:p>
                  </a:txBody>
                  <a:tcPr marL="0" marR="0" marT="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8682904"/>
                  </a:ext>
                </a:extLst>
              </a:tr>
              <a:tr h="79029">
                <a:tc>
                  <a:txBody>
                    <a:bodyPr/>
                    <a:lstStyle/>
                    <a:p>
                      <a:pPr algn="l" fontAlgn="b"/>
                      <a:r>
                        <a:rPr lang="en-US" sz="2000" u="none" strike="noStrike" dirty="0">
                          <a:effectLst/>
                          <a:latin typeface="+mn-lt"/>
                        </a:rPr>
                        <a:t>To provide a brief intervention if they screen positive</a:t>
                      </a:r>
                      <a:endParaRPr lang="en-US" sz="2000" b="0" i="0" u="none" strike="noStrike" dirty="0">
                        <a:solidFill>
                          <a:srgbClr val="000000"/>
                        </a:solidFill>
                        <a:effectLst/>
                        <a:latin typeface="+mn-lt"/>
                      </a:endParaRPr>
                    </a:p>
                  </a:txBody>
                  <a:tcPr marL="35563"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solidFill>
                            <a:schemeClr val="accent2">
                              <a:lumMod val="75000"/>
                            </a:schemeClr>
                          </a:solidFill>
                          <a:effectLst/>
                          <a:latin typeface="+mn-lt"/>
                        </a:rPr>
                        <a:t>1.5</a:t>
                      </a:r>
                      <a:endParaRPr lang="en-US" sz="2000" b="0" i="0" u="none" strike="noStrike" dirty="0">
                        <a:solidFill>
                          <a:schemeClr val="accent2">
                            <a:lumMod val="75000"/>
                          </a:schemeClr>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solidFill>
                            <a:schemeClr val="accent2">
                              <a:lumMod val="75000"/>
                            </a:schemeClr>
                          </a:solidFill>
                          <a:effectLst/>
                          <a:latin typeface="+mn-lt"/>
                        </a:rPr>
                        <a:t>1.1</a:t>
                      </a:r>
                      <a:endParaRPr lang="en-US" sz="2000" b="0" i="0" u="none" strike="noStrike" dirty="0">
                        <a:solidFill>
                          <a:schemeClr val="accent2">
                            <a:lumMod val="75000"/>
                          </a:schemeClr>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solidFill>
                            <a:schemeClr val="accent2">
                              <a:lumMod val="75000"/>
                            </a:schemeClr>
                          </a:solidFill>
                          <a:effectLst/>
                          <a:latin typeface="+mn-lt"/>
                        </a:rPr>
                        <a:t>2.2</a:t>
                      </a:r>
                      <a:endParaRPr lang="en-US" sz="2000" b="0" i="0" u="none" strike="noStrike" dirty="0">
                        <a:solidFill>
                          <a:schemeClr val="accent2">
                            <a:lumMod val="75000"/>
                          </a:schemeClr>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147239501"/>
                  </a:ext>
                </a:extLst>
              </a:tr>
              <a:tr h="138302">
                <a:tc>
                  <a:txBody>
                    <a:bodyPr/>
                    <a:lstStyle/>
                    <a:p>
                      <a:pPr algn="l" fontAlgn="b"/>
                      <a:r>
                        <a:rPr lang="en-US" sz="2000" u="none" strike="noStrike" dirty="0">
                          <a:effectLst/>
                          <a:latin typeface="+mn-lt"/>
                        </a:rPr>
                        <a:t>To help guide the best treatment for their condition</a:t>
                      </a:r>
                      <a:endParaRPr lang="en-US" sz="2000" b="0" i="0" u="none" strike="noStrike" dirty="0">
                        <a:solidFill>
                          <a:srgbClr val="000000"/>
                        </a:solidFill>
                        <a:effectLst/>
                        <a:latin typeface="+mn-lt"/>
                      </a:endParaRPr>
                    </a:p>
                  </a:txBody>
                  <a:tcPr marL="35563"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latin typeface="+mn-lt"/>
                        </a:rPr>
                        <a:t>1.4</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latin typeface="+mn-lt"/>
                        </a:rPr>
                        <a:t>0.9</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latin typeface="+mn-lt"/>
                        </a:rPr>
                        <a:t>2.1</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57274782"/>
                  </a:ext>
                </a:extLst>
              </a:tr>
              <a:tr h="138302">
                <a:tc>
                  <a:txBody>
                    <a:bodyPr/>
                    <a:lstStyle/>
                    <a:p>
                      <a:pPr algn="l" fontAlgn="b"/>
                      <a:r>
                        <a:rPr lang="en-US" sz="2000" u="none" strike="noStrike" dirty="0">
                          <a:effectLst/>
                          <a:latin typeface="+mn-lt"/>
                        </a:rPr>
                        <a:t>To facilitate the referral to a SU/MH provider</a:t>
                      </a:r>
                      <a:endParaRPr lang="en-US" sz="2000" b="0" i="0" u="none" strike="noStrike" dirty="0">
                        <a:solidFill>
                          <a:srgbClr val="000000"/>
                        </a:solidFill>
                        <a:effectLst/>
                        <a:latin typeface="+mn-lt"/>
                      </a:endParaRPr>
                    </a:p>
                  </a:txBody>
                  <a:tcPr marL="35563"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solidFill>
                            <a:schemeClr val="accent2">
                              <a:lumMod val="75000"/>
                            </a:schemeClr>
                          </a:solidFill>
                          <a:effectLst/>
                          <a:latin typeface="+mn-lt"/>
                        </a:rPr>
                        <a:t>0.6</a:t>
                      </a:r>
                      <a:endParaRPr lang="en-US" sz="2000" b="0" i="0" u="none" strike="noStrike" dirty="0">
                        <a:solidFill>
                          <a:schemeClr val="accent2">
                            <a:lumMod val="75000"/>
                          </a:schemeClr>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solidFill>
                            <a:schemeClr val="accent2">
                              <a:lumMod val="75000"/>
                            </a:schemeClr>
                          </a:solidFill>
                          <a:effectLst/>
                          <a:latin typeface="+mn-lt"/>
                        </a:rPr>
                        <a:t>0.4</a:t>
                      </a:r>
                      <a:endParaRPr lang="en-US" sz="2000" b="0" i="0" u="none" strike="noStrike" dirty="0">
                        <a:solidFill>
                          <a:schemeClr val="accent2">
                            <a:lumMod val="75000"/>
                          </a:schemeClr>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solidFill>
                            <a:schemeClr val="accent2">
                              <a:lumMod val="75000"/>
                            </a:schemeClr>
                          </a:solidFill>
                          <a:effectLst/>
                          <a:latin typeface="+mn-lt"/>
                        </a:rPr>
                        <a:t>0.8</a:t>
                      </a:r>
                      <a:endParaRPr lang="en-US" sz="2000" b="0" i="0" u="none" strike="noStrike" dirty="0">
                        <a:solidFill>
                          <a:schemeClr val="accent2">
                            <a:lumMod val="75000"/>
                          </a:schemeClr>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234615650"/>
                  </a:ext>
                </a:extLst>
              </a:tr>
              <a:tr h="138302">
                <a:tc>
                  <a:txBody>
                    <a:bodyPr/>
                    <a:lstStyle/>
                    <a:p>
                      <a:pPr algn="l" fontAlgn="b"/>
                      <a:r>
                        <a:rPr lang="en-US" sz="2000" u="none" strike="noStrike" dirty="0">
                          <a:effectLst/>
                          <a:latin typeface="+mn-lt"/>
                        </a:rPr>
                        <a:t>To assess the quality of care that's being provided</a:t>
                      </a:r>
                      <a:endParaRPr lang="en-US" sz="2000" b="0" i="0" u="none" strike="noStrike" dirty="0">
                        <a:solidFill>
                          <a:srgbClr val="000000"/>
                        </a:solidFill>
                        <a:effectLst/>
                        <a:latin typeface="+mn-lt"/>
                      </a:endParaRPr>
                    </a:p>
                  </a:txBody>
                  <a:tcPr marL="35563" marR="0" marT="0"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solidFill>
                            <a:schemeClr val="accent2">
                              <a:lumMod val="75000"/>
                            </a:schemeClr>
                          </a:solidFill>
                          <a:effectLst/>
                          <a:latin typeface="+mn-lt"/>
                        </a:rPr>
                        <a:t>1.8</a:t>
                      </a:r>
                      <a:endParaRPr lang="en-US" sz="2000" b="0" i="0" u="none" strike="noStrike" dirty="0">
                        <a:solidFill>
                          <a:schemeClr val="accent2">
                            <a:lumMod val="75000"/>
                          </a:schemeClr>
                        </a:solidFill>
                        <a:effectLst/>
                        <a:latin typeface="+mn-lt"/>
                      </a:endParaRPr>
                    </a:p>
                  </a:txBody>
                  <a:tcPr marL="0" marR="0" marT="0"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solidFill>
                            <a:schemeClr val="accent2">
                              <a:lumMod val="75000"/>
                            </a:schemeClr>
                          </a:solidFill>
                          <a:effectLst/>
                          <a:latin typeface="+mn-lt"/>
                        </a:rPr>
                        <a:t>1.0</a:t>
                      </a:r>
                      <a:endParaRPr lang="en-US" sz="2000" b="0" i="0" u="none" strike="noStrike" dirty="0">
                        <a:solidFill>
                          <a:schemeClr val="accent2">
                            <a:lumMod val="75000"/>
                          </a:schemeClr>
                        </a:solidFill>
                        <a:effectLst/>
                        <a:latin typeface="+mn-lt"/>
                      </a:endParaRPr>
                    </a:p>
                  </a:txBody>
                  <a:tcPr marL="0" marR="0" marT="0"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solidFill>
                            <a:schemeClr val="accent2">
                              <a:lumMod val="75000"/>
                            </a:schemeClr>
                          </a:solidFill>
                          <a:effectLst/>
                          <a:latin typeface="+mn-lt"/>
                        </a:rPr>
                        <a:t>3.2</a:t>
                      </a:r>
                      <a:endParaRPr lang="en-US" sz="2000" b="0" i="0" u="none" strike="noStrike" dirty="0">
                        <a:solidFill>
                          <a:schemeClr val="accent2">
                            <a:lumMod val="75000"/>
                          </a:schemeClr>
                        </a:solidFill>
                        <a:effectLst/>
                        <a:latin typeface="+mn-lt"/>
                      </a:endParaRPr>
                    </a:p>
                  </a:txBody>
                  <a:tcPr marL="0" marR="0" marT="0"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343846134"/>
                  </a:ext>
                </a:extLst>
              </a:tr>
              <a:tr h="138302">
                <a:tc gridSpan="4">
                  <a:txBody>
                    <a:bodyPr/>
                    <a:lstStyle/>
                    <a:p>
                      <a:pPr algn="l" fontAlgn="b"/>
                      <a:r>
                        <a:rPr lang="en-US" sz="2000" b="0" i="0" u="none" strike="noStrike" dirty="0">
                          <a:solidFill>
                            <a:srgbClr val="000000"/>
                          </a:solidFill>
                          <a:effectLst/>
                          <a:latin typeface="+mn-lt"/>
                        </a:rPr>
                        <a:t>*Adjusted for years after residency, gender, and EHR reminder</a:t>
                      </a:r>
                    </a:p>
                  </a:txBody>
                  <a:tcPr marL="35563" marR="0" marT="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ctr" fontAlgn="b"/>
                      <a:endParaRPr lang="en-US" sz="2000" b="0" i="0" u="none" strike="noStrike" dirty="0">
                        <a:solidFill>
                          <a:schemeClr val="accent2">
                            <a:lumMod val="75000"/>
                          </a:schemeClr>
                        </a:solidFill>
                        <a:effectLst/>
                        <a:latin typeface="Times New Roman" panose="02020603050405020304" pitchFamily="18" charset="0"/>
                      </a:endParaRPr>
                    </a:p>
                  </a:txBody>
                  <a:tcPr marL="0" marR="0" marT="0"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ctr" fontAlgn="b"/>
                      <a:endParaRPr lang="en-US" sz="2000" b="0" i="0" u="none" strike="noStrike" dirty="0">
                        <a:solidFill>
                          <a:schemeClr val="accent2">
                            <a:lumMod val="75000"/>
                          </a:schemeClr>
                        </a:solidFill>
                        <a:effectLst/>
                        <a:latin typeface="Times New Roman" panose="02020603050405020304" pitchFamily="18" charset="0"/>
                      </a:endParaRPr>
                    </a:p>
                  </a:txBody>
                  <a:tcPr marL="0" marR="0" marT="0"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ctr" fontAlgn="b"/>
                      <a:endParaRPr lang="en-US" sz="2000" b="0" i="0" u="none" strike="noStrike" dirty="0">
                        <a:solidFill>
                          <a:schemeClr val="accent2">
                            <a:lumMod val="75000"/>
                          </a:schemeClr>
                        </a:solidFill>
                        <a:effectLst/>
                        <a:latin typeface="Times New Roman" panose="02020603050405020304" pitchFamily="18" charset="0"/>
                      </a:endParaRPr>
                    </a:p>
                  </a:txBody>
                  <a:tcPr marL="0" marR="0" marT="0"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799755663"/>
                  </a:ext>
                </a:extLst>
              </a:tr>
            </a:tbl>
          </a:graphicData>
        </a:graphic>
      </p:graphicFrame>
    </p:spTree>
    <p:extLst>
      <p:ext uri="{BB962C8B-B14F-4D97-AF65-F5344CB8AC3E}">
        <p14:creationId xmlns:p14="http://schemas.microsoft.com/office/powerpoint/2010/main" val="26821022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447261" y="795773"/>
            <a:ext cx="11519452" cy="749885"/>
          </a:xfrm>
        </p:spPr>
        <p:txBody>
          <a:bodyPr>
            <a:noAutofit/>
          </a:bodyPr>
          <a:lstStyle/>
          <a:p>
            <a:r>
              <a:rPr lang="en-US" sz="2400" dirty="0"/>
              <a:t>Impact of characteristics on Sometimes vs. Never Screening (n = 240) for Excessive Alcohol Consumption</a:t>
            </a:r>
          </a:p>
        </p:txBody>
      </p:sp>
      <p:graphicFrame>
        <p:nvGraphicFramePr>
          <p:cNvPr id="3" name="Table 2">
            <a:extLst>
              <a:ext uri="{FF2B5EF4-FFF2-40B4-BE49-F238E27FC236}">
                <a16:creationId xmlns:a16="http://schemas.microsoft.com/office/drawing/2014/main" id="{3ED2C482-306C-4E0C-B36B-EA8F0B4699C1}"/>
              </a:ext>
            </a:extLst>
          </p:cNvPr>
          <p:cNvGraphicFramePr>
            <a:graphicFrameLocks noGrp="1"/>
          </p:cNvGraphicFramePr>
          <p:nvPr>
            <p:extLst>
              <p:ext uri="{D42A27DB-BD31-4B8C-83A1-F6EECF244321}">
                <p14:modId xmlns:p14="http://schemas.microsoft.com/office/powerpoint/2010/main" val="3805956324"/>
              </p:ext>
            </p:extLst>
          </p:nvPr>
        </p:nvGraphicFramePr>
        <p:xfrm>
          <a:off x="377687" y="2133291"/>
          <a:ext cx="11658600" cy="4267200"/>
        </p:xfrm>
        <a:graphic>
          <a:graphicData uri="http://schemas.openxmlformats.org/drawingml/2006/table">
            <a:tbl>
              <a:tblPr>
                <a:tableStyleId>{5C22544A-7EE6-4342-B048-85BDC9FD1C3A}</a:tableStyleId>
              </a:tblPr>
              <a:tblGrid>
                <a:gridCol w="6511140">
                  <a:extLst>
                    <a:ext uri="{9D8B030D-6E8A-4147-A177-3AD203B41FA5}">
                      <a16:colId xmlns:a16="http://schemas.microsoft.com/office/drawing/2014/main" val="2867339427"/>
                    </a:ext>
                  </a:extLst>
                </a:gridCol>
                <a:gridCol w="1715820">
                  <a:extLst>
                    <a:ext uri="{9D8B030D-6E8A-4147-A177-3AD203B41FA5}">
                      <a16:colId xmlns:a16="http://schemas.microsoft.com/office/drawing/2014/main" val="4029106553"/>
                    </a:ext>
                  </a:extLst>
                </a:gridCol>
                <a:gridCol w="1715820">
                  <a:extLst>
                    <a:ext uri="{9D8B030D-6E8A-4147-A177-3AD203B41FA5}">
                      <a16:colId xmlns:a16="http://schemas.microsoft.com/office/drawing/2014/main" val="343088249"/>
                    </a:ext>
                  </a:extLst>
                </a:gridCol>
                <a:gridCol w="1715820">
                  <a:extLst>
                    <a:ext uri="{9D8B030D-6E8A-4147-A177-3AD203B41FA5}">
                      <a16:colId xmlns:a16="http://schemas.microsoft.com/office/drawing/2014/main" val="131496741"/>
                    </a:ext>
                  </a:extLst>
                </a:gridCol>
              </a:tblGrid>
              <a:tr h="79029">
                <a:tc>
                  <a:txBody>
                    <a:bodyPr/>
                    <a:lstStyle/>
                    <a:p>
                      <a:pPr algn="l" fontAlgn="b"/>
                      <a:endParaRPr lang="en-US" sz="2000" b="0" i="0" u="none" strike="noStrike" dirty="0">
                        <a:solidFill>
                          <a:srgbClr val="000000"/>
                        </a:solidFill>
                        <a:effectLst/>
                        <a:latin typeface="+mn-lt"/>
                      </a:endParaRPr>
                    </a:p>
                  </a:txBody>
                  <a:tcPr marL="0" marR="0" marT="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solidFill>
                  </a:tcPr>
                </a:tc>
                <a:tc rowSpan="2">
                  <a:txBody>
                    <a:bodyPr/>
                    <a:lstStyle/>
                    <a:p>
                      <a:pPr algn="ctr" fontAlgn="ctr"/>
                      <a:r>
                        <a:rPr lang="en-US" sz="2000" b="0" i="0" u="none" strike="noStrike" dirty="0">
                          <a:solidFill>
                            <a:srgbClr val="000000"/>
                          </a:solidFill>
                          <a:effectLst/>
                          <a:latin typeface="+mn-lt"/>
                        </a:rPr>
                        <a:t>AOR*</a:t>
                      </a:r>
                    </a:p>
                  </a:txBody>
                  <a:tcPr marL="0" marR="0"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gridSpan="2">
                  <a:txBody>
                    <a:bodyPr/>
                    <a:lstStyle/>
                    <a:p>
                      <a:pPr algn="ctr" fontAlgn="b"/>
                      <a:r>
                        <a:rPr lang="en-US" sz="2000" u="none" strike="noStrike" dirty="0">
                          <a:effectLst/>
                          <a:latin typeface="+mn-lt"/>
                        </a:rPr>
                        <a:t>95% Confidence Interval</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1784213389"/>
                  </a:ext>
                </a:extLst>
              </a:tr>
              <a:tr h="79029">
                <a:tc>
                  <a:txBody>
                    <a:bodyPr/>
                    <a:lstStyle/>
                    <a:p>
                      <a:pPr algn="l" fontAlgn="b"/>
                      <a:r>
                        <a:rPr lang="en-US" sz="2000" u="none" strike="noStrike" dirty="0">
                          <a:effectLst/>
                          <a:latin typeface="+mn-lt"/>
                        </a:rPr>
                        <a:t> </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en-US"/>
                    </a:p>
                  </a:txBody>
                  <a:tcPr/>
                </a:tc>
                <a:tc>
                  <a:txBody>
                    <a:bodyPr/>
                    <a:lstStyle/>
                    <a:p>
                      <a:pPr algn="ctr" fontAlgn="b"/>
                      <a:r>
                        <a:rPr lang="en-US" sz="2000" u="none" strike="noStrike" dirty="0">
                          <a:effectLst/>
                          <a:latin typeface="+mn-lt"/>
                        </a:rPr>
                        <a:t>Lower</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latin typeface="+mn-lt"/>
                        </a:rPr>
                        <a:t>Upper</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329916659"/>
                  </a:ext>
                </a:extLst>
              </a:tr>
              <a:tr h="138302">
                <a:tc gridSpan="4">
                  <a:txBody>
                    <a:bodyPr/>
                    <a:lstStyle/>
                    <a:p>
                      <a:pPr algn="l" fontAlgn="b"/>
                      <a:r>
                        <a:rPr lang="en-US" sz="2000" b="1" u="none" strike="noStrike" dirty="0">
                          <a:effectLst/>
                          <a:latin typeface="+mn-lt"/>
                        </a:rPr>
                        <a:t>Reasons for Not Screening for Excessive Alcohol Consumption</a:t>
                      </a:r>
                      <a:endParaRPr lang="en-US" sz="2000" b="1" i="0" u="none" strike="noStrike" dirty="0">
                        <a:solidFill>
                          <a:srgbClr val="000000"/>
                        </a:solidFill>
                        <a:effectLst/>
                        <a:latin typeface="+mn-lt"/>
                      </a:endParaRPr>
                    </a:p>
                  </a:txBody>
                  <a:tcPr marL="0" marR="0" marT="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solidFill>
                  </a:tcPr>
                </a:tc>
                <a:tc hMerge="1">
                  <a:txBody>
                    <a:bodyPr/>
                    <a:lstStyle/>
                    <a:p>
                      <a:pPr algn="ctr" fontAlgn="b"/>
                      <a:endParaRPr lang="en-US" sz="2000" b="0" i="0" u="none" strike="noStrike" dirty="0">
                        <a:solidFill>
                          <a:srgbClr val="000000"/>
                        </a:solidFill>
                        <a:effectLst/>
                        <a:latin typeface="Times New Roman" panose="02020603050405020304" pitchFamily="18"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hMerge="1">
                  <a:txBody>
                    <a:bodyPr/>
                    <a:lstStyle/>
                    <a:p>
                      <a:pPr algn="ctr" fontAlgn="b"/>
                      <a:endParaRPr lang="en-US" sz="2000" b="0" i="0" u="none" strike="noStrike" dirty="0">
                        <a:solidFill>
                          <a:srgbClr val="000000"/>
                        </a:solidFill>
                        <a:effectLst/>
                        <a:latin typeface="Times New Roman" panose="02020603050405020304" pitchFamily="18"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hMerge="1">
                  <a:txBody>
                    <a:bodyPr/>
                    <a:lstStyle/>
                    <a:p>
                      <a:pPr algn="ctr" fontAlgn="b"/>
                      <a:endParaRPr lang="en-US" sz="2000" b="0" i="0" u="none" strike="noStrike" dirty="0">
                        <a:solidFill>
                          <a:srgbClr val="000000"/>
                        </a:solidFill>
                        <a:effectLst/>
                        <a:latin typeface="Times New Roman" panose="02020603050405020304" pitchFamily="18"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729730470"/>
                  </a:ext>
                </a:extLst>
              </a:tr>
              <a:tr h="79029">
                <a:tc>
                  <a:txBody>
                    <a:bodyPr/>
                    <a:lstStyle/>
                    <a:p>
                      <a:pPr algn="l" fontAlgn="b"/>
                      <a:r>
                        <a:rPr lang="en-US" sz="2000" u="none" strike="noStrike">
                          <a:effectLst/>
                          <a:latin typeface="+mn-lt"/>
                        </a:rPr>
                        <a:t>Lack of knowledge of screening measures or tools</a:t>
                      </a:r>
                      <a:endParaRPr lang="en-US" sz="2000" b="0" i="0" u="none" strike="noStrike">
                        <a:solidFill>
                          <a:srgbClr val="000000"/>
                        </a:solidFill>
                        <a:effectLst/>
                        <a:latin typeface="+mn-lt"/>
                      </a:endParaRPr>
                    </a:p>
                  </a:txBody>
                  <a:tcPr marL="35563"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solidFill>
                            <a:schemeClr val="accent2">
                              <a:lumMod val="75000"/>
                            </a:schemeClr>
                          </a:solidFill>
                          <a:effectLst/>
                          <a:latin typeface="+mn-lt"/>
                        </a:rPr>
                        <a:t>0.3</a:t>
                      </a:r>
                      <a:endParaRPr lang="en-US" sz="2000" b="0" i="0" u="none" strike="noStrike" dirty="0">
                        <a:solidFill>
                          <a:schemeClr val="accent2">
                            <a:lumMod val="75000"/>
                          </a:schemeClr>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solidFill>
                            <a:schemeClr val="accent2">
                              <a:lumMod val="75000"/>
                            </a:schemeClr>
                          </a:solidFill>
                          <a:effectLst/>
                          <a:latin typeface="+mn-lt"/>
                        </a:rPr>
                        <a:t>0.2</a:t>
                      </a:r>
                      <a:endParaRPr lang="en-US" sz="2000" b="0" i="0" u="none" strike="noStrike" dirty="0">
                        <a:solidFill>
                          <a:schemeClr val="accent2">
                            <a:lumMod val="75000"/>
                          </a:schemeClr>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solidFill>
                            <a:schemeClr val="accent2">
                              <a:lumMod val="75000"/>
                            </a:schemeClr>
                          </a:solidFill>
                          <a:effectLst/>
                          <a:latin typeface="+mn-lt"/>
                        </a:rPr>
                        <a:t>0.5</a:t>
                      </a:r>
                      <a:endParaRPr lang="en-US" sz="2000" b="0" i="0" u="none" strike="noStrike" dirty="0">
                        <a:solidFill>
                          <a:schemeClr val="accent2">
                            <a:lumMod val="75000"/>
                          </a:schemeClr>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948739715"/>
                  </a:ext>
                </a:extLst>
              </a:tr>
              <a:tr h="79029">
                <a:tc>
                  <a:txBody>
                    <a:bodyPr/>
                    <a:lstStyle/>
                    <a:p>
                      <a:pPr algn="l" fontAlgn="b"/>
                      <a:r>
                        <a:rPr lang="en-US" sz="2000" u="none" strike="noStrike">
                          <a:effectLst/>
                          <a:latin typeface="+mn-lt"/>
                        </a:rPr>
                        <a:t>Lack of time for screening</a:t>
                      </a:r>
                      <a:endParaRPr lang="en-US" sz="2000" b="0" i="0" u="none" strike="noStrike">
                        <a:solidFill>
                          <a:srgbClr val="000000"/>
                        </a:solidFill>
                        <a:effectLst/>
                        <a:latin typeface="+mn-lt"/>
                      </a:endParaRPr>
                    </a:p>
                  </a:txBody>
                  <a:tcPr marL="35563"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latin typeface="+mn-lt"/>
                        </a:rPr>
                        <a:t>0.9</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latin typeface="+mn-lt"/>
                        </a:rPr>
                        <a:t>0.5</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latin typeface="+mn-lt"/>
                        </a:rPr>
                        <a:t>1.4</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41577180"/>
                  </a:ext>
                </a:extLst>
              </a:tr>
              <a:tr h="79029">
                <a:tc>
                  <a:txBody>
                    <a:bodyPr/>
                    <a:lstStyle/>
                    <a:p>
                      <a:pPr algn="l" fontAlgn="b"/>
                      <a:r>
                        <a:rPr lang="en-US" sz="2000" u="none" strike="noStrike">
                          <a:effectLst/>
                          <a:latin typeface="+mn-lt"/>
                        </a:rPr>
                        <a:t>Lack of options for patients who screen positive</a:t>
                      </a:r>
                      <a:endParaRPr lang="en-US" sz="2000" b="0" i="0" u="none" strike="noStrike">
                        <a:solidFill>
                          <a:srgbClr val="000000"/>
                        </a:solidFill>
                        <a:effectLst/>
                        <a:latin typeface="+mn-lt"/>
                      </a:endParaRPr>
                    </a:p>
                  </a:txBody>
                  <a:tcPr marL="35563"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latin typeface="+mn-lt"/>
                        </a:rPr>
                        <a:t>1.1</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latin typeface="+mn-lt"/>
                        </a:rPr>
                        <a:t>0.7</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latin typeface="+mn-lt"/>
                        </a:rPr>
                        <a:t>1.6</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154830245"/>
                  </a:ext>
                </a:extLst>
              </a:tr>
              <a:tr h="138302">
                <a:tc>
                  <a:txBody>
                    <a:bodyPr/>
                    <a:lstStyle/>
                    <a:p>
                      <a:pPr algn="l" fontAlgn="b"/>
                      <a:r>
                        <a:rPr lang="en-US" sz="2000" u="none" strike="noStrike">
                          <a:effectLst/>
                          <a:latin typeface="+mn-lt"/>
                        </a:rPr>
                        <a:t>Concern about the acceptability of screening patients for excessive drinking</a:t>
                      </a:r>
                      <a:endParaRPr lang="en-US" sz="2000" b="0" i="0" u="none" strike="noStrike">
                        <a:solidFill>
                          <a:srgbClr val="000000"/>
                        </a:solidFill>
                        <a:effectLst/>
                        <a:latin typeface="+mn-lt"/>
                      </a:endParaRPr>
                    </a:p>
                  </a:txBody>
                  <a:tcPr marL="35563"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latin typeface="+mn-lt"/>
                        </a:rPr>
                        <a:t>0.8</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latin typeface="+mn-lt"/>
                        </a:rPr>
                        <a:t>0.4</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latin typeface="+mn-lt"/>
                        </a:rPr>
                        <a:t>1.3</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460925126"/>
                  </a:ext>
                </a:extLst>
              </a:tr>
              <a:tr h="79029">
                <a:tc>
                  <a:txBody>
                    <a:bodyPr/>
                    <a:lstStyle/>
                    <a:p>
                      <a:pPr algn="l" fontAlgn="b"/>
                      <a:r>
                        <a:rPr lang="en-US" sz="2000" u="none" strike="noStrike">
                          <a:effectLst/>
                          <a:latin typeface="+mn-lt"/>
                        </a:rPr>
                        <a:t>Alcohol screening is not useful/necessary</a:t>
                      </a:r>
                      <a:endParaRPr lang="en-US" sz="2000" b="0" i="0" u="none" strike="noStrike">
                        <a:solidFill>
                          <a:srgbClr val="000000"/>
                        </a:solidFill>
                        <a:effectLst/>
                        <a:latin typeface="+mn-lt"/>
                      </a:endParaRPr>
                    </a:p>
                  </a:txBody>
                  <a:tcPr marL="35563"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latin typeface="+mn-lt"/>
                        </a:rPr>
                        <a:t>0.8</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latin typeface="+mn-lt"/>
                        </a:rPr>
                        <a:t>0.5</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latin typeface="+mn-lt"/>
                        </a:rPr>
                        <a:t>1.4</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404436579"/>
                  </a:ext>
                </a:extLst>
              </a:tr>
              <a:tr h="138302">
                <a:tc>
                  <a:txBody>
                    <a:bodyPr/>
                    <a:lstStyle/>
                    <a:p>
                      <a:pPr algn="l" fontAlgn="b"/>
                      <a:r>
                        <a:rPr lang="en-US" sz="2000" u="none" strike="noStrike">
                          <a:effectLst/>
                          <a:latin typeface="+mn-lt"/>
                        </a:rPr>
                        <a:t>Other staff screen for excessive alcohol use (e.g. after a patient is admitted)</a:t>
                      </a:r>
                      <a:endParaRPr lang="en-US" sz="2000" b="0" i="0" u="none" strike="noStrike">
                        <a:solidFill>
                          <a:srgbClr val="000000"/>
                        </a:solidFill>
                        <a:effectLst/>
                        <a:latin typeface="+mn-lt"/>
                      </a:endParaRPr>
                    </a:p>
                  </a:txBody>
                  <a:tcPr marL="35563"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dirty="0">
                          <a:solidFill>
                            <a:schemeClr val="accent2">
                              <a:lumMod val="75000"/>
                            </a:schemeClr>
                          </a:solidFill>
                          <a:latin typeface="+mn-lt"/>
                        </a:rPr>
                        <a:t>1.7</a:t>
                      </a: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dirty="0">
                          <a:solidFill>
                            <a:schemeClr val="accent2">
                              <a:lumMod val="75000"/>
                            </a:schemeClr>
                          </a:solidFill>
                          <a:latin typeface="+mn-lt"/>
                        </a:rPr>
                        <a:t>1.0</a:t>
                      </a: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dirty="0">
                          <a:solidFill>
                            <a:schemeClr val="accent2">
                              <a:lumMod val="75000"/>
                            </a:schemeClr>
                          </a:solidFill>
                          <a:latin typeface="+mn-lt"/>
                        </a:rPr>
                        <a:t>2.8</a:t>
                      </a: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943506172"/>
                  </a:ext>
                </a:extLst>
              </a:tr>
              <a:tr h="79029">
                <a:tc>
                  <a:txBody>
                    <a:bodyPr/>
                    <a:lstStyle/>
                    <a:p>
                      <a:pPr algn="l" fontAlgn="b"/>
                      <a:r>
                        <a:rPr lang="en-US" sz="2000" u="none" strike="noStrike" dirty="0">
                          <a:effectLst/>
                          <a:latin typeface="+mn-lt"/>
                        </a:rPr>
                        <a:t>Patient does not have health insurance</a:t>
                      </a:r>
                      <a:endParaRPr lang="en-US" sz="2000" b="0" i="0" u="none" strike="noStrike" dirty="0">
                        <a:solidFill>
                          <a:srgbClr val="000000"/>
                        </a:solidFill>
                        <a:effectLst/>
                        <a:latin typeface="+mn-lt"/>
                      </a:endParaRPr>
                    </a:p>
                  </a:txBody>
                  <a:tcPr marL="35563"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latin typeface="+mn-lt"/>
                        </a:rPr>
                        <a:t>0.4</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latin typeface="+mn-lt"/>
                        </a:rPr>
                        <a:t>0.1</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latin typeface="+mn-lt"/>
                        </a:rPr>
                        <a:t>1.5</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747185572"/>
                  </a:ext>
                </a:extLst>
              </a:tr>
              <a:tr h="79029">
                <a:tc>
                  <a:txBody>
                    <a:bodyPr/>
                    <a:lstStyle/>
                    <a:p>
                      <a:pPr algn="l" fontAlgn="b"/>
                      <a:r>
                        <a:rPr lang="en-US" sz="2000" u="none" strike="noStrike" dirty="0">
                          <a:effectLst/>
                          <a:latin typeface="+mn-lt"/>
                        </a:rPr>
                        <a:t>Other</a:t>
                      </a:r>
                      <a:endParaRPr lang="en-US" sz="2000" b="0" i="0" u="none" strike="noStrike" dirty="0">
                        <a:solidFill>
                          <a:srgbClr val="000000"/>
                        </a:solidFill>
                        <a:effectLst/>
                        <a:latin typeface="+mn-lt"/>
                      </a:endParaRPr>
                    </a:p>
                  </a:txBody>
                  <a:tcPr marL="35563" marR="0" marT="0"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latin typeface="+mn-lt"/>
                        </a:rPr>
                        <a:t>0.7</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latin typeface="+mn-lt"/>
                        </a:rPr>
                        <a:t>0.4</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r>
                        <a:rPr lang="en-US" sz="2000" u="none" strike="noStrike" dirty="0">
                          <a:effectLst/>
                          <a:latin typeface="+mn-lt"/>
                        </a:rPr>
                        <a:t>1.1</a:t>
                      </a:r>
                      <a:endParaRPr lang="en-US" sz="2000" b="0" i="0" u="none" strike="noStrike" dirty="0">
                        <a:solidFill>
                          <a:srgbClr val="000000"/>
                        </a:solidFill>
                        <a:effectLst/>
                        <a:latin typeface="+mn-lt"/>
                      </a:endParaRPr>
                    </a:p>
                  </a:txBody>
                  <a:tcPr marL="0" marR="0" marT="0"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924117044"/>
                  </a:ext>
                </a:extLst>
              </a:tr>
              <a:tr h="79029">
                <a:tc gridSpan="4">
                  <a:txBody>
                    <a:bodyPr/>
                    <a:lstStyle/>
                    <a:p>
                      <a:pPr algn="l" fontAlgn="b"/>
                      <a:r>
                        <a:rPr lang="en-US" sz="2000" b="0" i="0" u="none" strike="noStrike" dirty="0">
                          <a:solidFill>
                            <a:srgbClr val="000000"/>
                          </a:solidFill>
                          <a:effectLst/>
                          <a:latin typeface="+mn-lt"/>
                        </a:rPr>
                        <a:t>*Adjusted for years after residency and gender</a:t>
                      </a:r>
                    </a:p>
                  </a:txBody>
                  <a:tcPr marL="35563" marR="0" marT="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ctr" fontAlgn="b"/>
                      <a:endParaRPr lang="en-US" sz="2000" b="0" i="0" u="none" strike="noStrike" dirty="0">
                        <a:solidFill>
                          <a:srgbClr val="000000"/>
                        </a:solidFill>
                        <a:effectLst/>
                        <a:latin typeface="Times New Roman" panose="02020603050405020304" pitchFamily="18" charset="0"/>
                      </a:endParaRPr>
                    </a:p>
                  </a:txBody>
                  <a:tcPr marL="0" marR="0" marT="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ctr" fontAlgn="b"/>
                      <a:endParaRPr lang="en-US" sz="2000" b="0" i="0" u="none" strike="noStrike" dirty="0">
                        <a:solidFill>
                          <a:srgbClr val="000000"/>
                        </a:solidFill>
                        <a:effectLst/>
                        <a:latin typeface="Times New Roman" panose="02020603050405020304" pitchFamily="18" charset="0"/>
                      </a:endParaRPr>
                    </a:p>
                  </a:txBody>
                  <a:tcPr marL="0" marR="0" marT="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ctr" fontAlgn="b"/>
                      <a:endParaRPr lang="en-US" sz="2000" b="0" i="0" u="none" strike="noStrike" dirty="0">
                        <a:solidFill>
                          <a:srgbClr val="000000"/>
                        </a:solidFill>
                        <a:effectLst/>
                        <a:latin typeface="Times New Roman" panose="02020603050405020304" pitchFamily="18" charset="0"/>
                      </a:endParaRPr>
                    </a:p>
                  </a:txBody>
                  <a:tcPr marL="0" marR="0" marT="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359004540"/>
                  </a:ext>
                </a:extLst>
              </a:tr>
            </a:tbl>
          </a:graphicData>
        </a:graphic>
      </p:graphicFrame>
    </p:spTree>
    <p:extLst>
      <p:ext uri="{BB962C8B-B14F-4D97-AF65-F5344CB8AC3E}">
        <p14:creationId xmlns:p14="http://schemas.microsoft.com/office/powerpoint/2010/main" val="15817253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1451579" y="1103870"/>
            <a:ext cx="9603275" cy="749884"/>
          </a:xfrm>
        </p:spPr>
        <p:txBody>
          <a:bodyPr>
            <a:noAutofit/>
          </a:bodyPr>
          <a:lstStyle/>
          <a:p>
            <a:r>
              <a:rPr lang="en-US" sz="3600" dirty="0"/>
              <a:t>Conclusions</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idx="1"/>
          </p:nvPr>
        </p:nvSpPr>
        <p:spPr>
          <a:xfrm>
            <a:off x="1451578" y="1853754"/>
            <a:ext cx="9603275" cy="4335372"/>
          </a:xfrm>
        </p:spPr>
        <p:txBody>
          <a:bodyPr>
            <a:noAutofit/>
          </a:bodyPr>
          <a:lstStyle/>
          <a:p>
            <a:r>
              <a:rPr lang="en-US" sz="2400" dirty="0"/>
              <a:t>Only 1 in 7 members of physicians in the ACEP survey panel screen patients with a recommended screening tool</a:t>
            </a:r>
          </a:p>
          <a:p>
            <a:pPr lvl="1"/>
            <a:r>
              <a:rPr lang="en-US" sz="2400" dirty="0"/>
              <a:t>Only 1 in 30 </a:t>
            </a:r>
            <a:r>
              <a:rPr lang="en-US" sz="2400" u="sng" dirty="0"/>
              <a:t>always</a:t>
            </a:r>
            <a:r>
              <a:rPr lang="en-US" sz="2400" dirty="0"/>
              <a:t> screen with a recommended screening tool</a:t>
            </a:r>
          </a:p>
          <a:p>
            <a:r>
              <a:rPr lang="en-US" sz="2400" dirty="0"/>
              <a:t>Frequently cited barriers include a lack of time and a lack of options for patients who screen positive</a:t>
            </a:r>
          </a:p>
          <a:p>
            <a:r>
              <a:rPr lang="en-US" sz="2400" dirty="0"/>
              <a:t>How screening information is used, whether other hospital staff screen, and lack of knowledge are important factors determining how often patients are screened for excessive alcohol use</a:t>
            </a:r>
          </a:p>
        </p:txBody>
      </p:sp>
    </p:spTree>
    <p:extLst>
      <p:ext uri="{BB962C8B-B14F-4D97-AF65-F5344CB8AC3E}">
        <p14:creationId xmlns:p14="http://schemas.microsoft.com/office/powerpoint/2010/main" val="23512426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93C17-F947-4794-B568-FFF81BD094C8}"/>
              </a:ext>
            </a:extLst>
          </p:cNvPr>
          <p:cNvSpPr>
            <a:spLocks noGrp="1"/>
          </p:cNvSpPr>
          <p:nvPr>
            <p:ph type="title"/>
          </p:nvPr>
        </p:nvSpPr>
        <p:spPr/>
        <p:txBody>
          <a:bodyPr>
            <a:normAutofit/>
          </a:bodyPr>
          <a:lstStyle/>
          <a:p>
            <a:r>
              <a:rPr lang="en-US" sz="3200" dirty="0"/>
              <a:t>Acknowledgements</a:t>
            </a:r>
          </a:p>
        </p:txBody>
      </p:sp>
      <p:sp>
        <p:nvSpPr>
          <p:cNvPr id="3" name="Content Placeholder 2">
            <a:extLst>
              <a:ext uri="{FF2B5EF4-FFF2-40B4-BE49-F238E27FC236}">
                <a16:creationId xmlns:a16="http://schemas.microsoft.com/office/drawing/2014/main" id="{9B5FDE4C-CF45-45BC-9195-3E98010E1519}"/>
              </a:ext>
            </a:extLst>
          </p:cNvPr>
          <p:cNvSpPr>
            <a:spLocks noGrp="1"/>
          </p:cNvSpPr>
          <p:nvPr>
            <p:ph idx="1"/>
          </p:nvPr>
        </p:nvSpPr>
        <p:spPr>
          <a:xfrm>
            <a:off x="365761" y="2015732"/>
            <a:ext cx="11394830" cy="3892699"/>
          </a:xfrm>
        </p:spPr>
        <p:txBody>
          <a:bodyPr>
            <a:noAutofit/>
          </a:bodyPr>
          <a:lstStyle/>
          <a:p>
            <a:r>
              <a:rPr lang="en-US" sz="1600" dirty="0"/>
              <a:t>Laura Tomedi, Anna Buckner, Kacy Crawford, Kari Gloppen, and Patrick Hindman’s contributions to this presentation were supported by Cooperative Agreement Number, 1 NU58DP001002-01, funded by the Centers for Disease Control and Prevention. Its contents are solely the responsibility of the authors and do not necessarily represent the official views of the Centers for Disease Control and Prevention or the Department of Health and Human Services.</a:t>
            </a:r>
          </a:p>
          <a:p>
            <a:r>
              <a:rPr lang="en-US" sz="1600" dirty="0"/>
              <a:t>This presentation was supported by the Council of State and Territorial Epidemiologists (CSTE), with funding from the Substance Abuse and Mental Health Services Administration (SAMHSA) through the Centers for Disease Control (CDC) cooperative agreement number 5U38OT00143. The contents are solely the responsibility of the author sand do not necessarily represent the official views of CSTE, SAMHSA, CDC, or the Department of Health and Human Services.</a:t>
            </a:r>
          </a:p>
          <a:p>
            <a:r>
              <a:rPr lang="en-US" sz="1600" dirty="0"/>
              <a:t>Debbie Travers, University of North Carolina, Chapel Hill</a:t>
            </a:r>
          </a:p>
          <a:p>
            <a:r>
              <a:rPr lang="en-US" sz="1600" dirty="0"/>
              <a:t>The CDC Alcohol Program</a:t>
            </a:r>
          </a:p>
          <a:p>
            <a:r>
              <a:rPr lang="en-US" sz="1600" dirty="0"/>
              <a:t>Other members of the CSTE Alcohol Subcommittee </a:t>
            </a:r>
          </a:p>
        </p:txBody>
      </p:sp>
    </p:spTree>
    <p:extLst>
      <p:ext uri="{BB962C8B-B14F-4D97-AF65-F5344CB8AC3E}">
        <p14:creationId xmlns:p14="http://schemas.microsoft.com/office/powerpoint/2010/main" val="14309525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01CFB-0201-45B5-BD2D-DEB402E4D2BA}"/>
              </a:ext>
            </a:extLst>
          </p:cNvPr>
          <p:cNvSpPr>
            <a:spLocks noGrp="1"/>
          </p:cNvSpPr>
          <p:nvPr>
            <p:ph type="title"/>
          </p:nvPr>
        </p:nvSpPr>
        <p:spPr/>
        <p:txBody>
          <a:bodyPr/>
          <a:lstStyle/>
          <a:p>
            <a:r>
              <a:rPr lang="en-US" dirty="0"/>
              <a:t>Thank you!</a:t>
            </a:r>
          </a:p>
        </p:txBody>
      </p:sp>
      <p:sp>
        <p:nvSpPr>
          <p:cNvPr id="3" name="Text Placeholder 2">
            <a:extLst>
              <a:ext uri="{FF2B5EF4-FFF2-40B4-BE49-F238E27FC236}">
                <a16:creationId xmlns:a16="http://schemas.microsoft.com/office/drawing/2014/main" id="{8BE9507F-B3E7-4C29-A414-D4619C1442CD}"/>
              </a:ext>
            </a:extLst>
          </p:cNvPr>
          <p:cNvSpPr>
            <a:spLocks noGrp="1"/>
          </p:cNvSpPr>
          <p:nvPr>
            <p:ph type="body" idx="1"/>
          </p:nvPr>
        </p:nvSpPr>
        <p:spPr/>
        <p:txBody>
          <a:bodyPr/>
          <a:lstStyle/>
          <a:p>
            <a:r>
              <a:rPr lang="en-US" dirty="0"/>
              <a:t>Laura.Tomedi@state.nm.us</a:t>
            </a:r>
          </a:p>
        </p:txBody>
      </p:sp>
    </p:spTree>
    <p:extLst>
      <p:ext uri="{BB962C8B-B14F-4D97-AF65-F5344CB8AC3E}">
        <p14:creationId xmlns:p14="http://schemas.microsoft.com/office/powerpoint/2010/main" val="1134367715"/>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1029</TotalTime>
  <Words>1761</Words>
  <Application>Microsoft Office PowerPoint</Application>
  <PresentationFormat>Widescreen</PresentationFormat>
  <Paragraphs>258</Paragraphs>
  <Slides>23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Gill Sans MT</vt:lpstr>
      <vt:lpstr>Times New Roman</vt:lpstr>
      <vt:lpstr>Wingdings</vt:lpstr>
      <vt:lpstr>Gallery</vt:lpstr>
      <vt:lpstr>Screening for Alcohol Consumption in Emergency Departments:  A Nationwide Survey of Emergency Physicians</vt:lpstr>
      <vt:lpstr>Authors</vt:lpstr>
      <vt:lpstr>Excessive Alcohol Consumption as a Public Health Concern</vt:lpstr>
      <vt:lpstr>What is Excessive Drinking?</vt:lpstr>
      <vt:lpstr>National Recommendations</vt:lpstr>
      <vt:lpstr>Screening Tools for Excessive Alcohol Use</vt:lpstr>
      <vt:lpstr>PowerPoint Presentation</vt:lpstr>
      <vt:lpstr>Alcohol Screening and Brief Intervention in the ED</vt:lpstr>
      <vt:lpstr>Alcohol Screening and Brief Intervention (ASBI) in the ED</vt:lpstr>
      <vt:lpstr>Study Objectives</vt:lpstr>
      <vt:lpstr>Methods</vt:lpstr>
      <vt:lpstr>Results</vt:lpstr>
      <vt:lpstr>Frequency of Screening of Excessive Alcohol Consumption by Emergency Physician Demographics</vt:lpstr>
      <vt:lpstr>Excessive Alcohol Use Screening Characteristics by Frequency of Screening Among Emergency Physicians</vt:lpstr>
      <vt:lpstr>Excessive Alcohol Use Screening Characteristics by Frequency of Screening Among Emergency Physicians</vt:lpstr>
      <vt:lpstr>Frequency of Screening for Excessive Alcohol Consumption by Patient Type</vt:lpstr>
      <vt:lpstr>Reasons for Not Screening for Excessive Alcohol Consumption Among Emergency Physicians (n=290)</vt:lpstr>
      <vt:lpstr>Summary of Themes from Qualitative Data Provided by Emergency Physicians Regarding Excessive Alcohol Screening</vt:lpstr>
      <vt:lpstr>Impact of characteristics on Always vs. Sometimes Screening (n = 238) for Excessive Alcohol Consumption</vt:lpstr>
      <vt:lpstr>Impact of characteristics on Sometimes vs. Never Screening (n = 240) for Excessive Alcohol Consumption</vt:lpstr>
      <vt:lpstr>Conclusions</vt:lpstr>
      <vt:lpstr>Acknowledgements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Laura Tomedi</dc:creator>
  <cp:lastModifiedBy>Laura Tomedi</cp:lastModifiedBy>
  <cp:revision>124</cp:revision>
  <dcterms:created xsi:type="dcterms:W3CDTF">2018-04-17T15:16:54Z</dcterms:created>
  <dcterms:modified xsi:type="dcterms:W3CDTF">2018-06-11T12:38:03Z</dcterms:modified>
</cp:coreProperties>
</file>