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68" r:id="rId3"/>
    <p:sldId id="387" r:id="rId4"/>
    <p:sldId id="393" r:id="rId5"/>
    <p:sldId id="388" r:id="rId6"/>
    <p:sldId id="389" r:id="rId7"/>
    <p:sldId id="390" r:id="rId8"/>
    <p:sldId id="391" r:id="rId9"/>
    <p:sldId id="39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2" autoAdjust="0"/>
    <p:restoredTop sz="94660"/>
  </p:normalViewPr>
  <p:slideViewPr>
    <p:cSldViewPr snapToGrid="0">
      <p:cViewPr varScale="1">
        <p:scale>
          <a:sx n="69" d="100"/>
          <a:sy n="69" d="100"/>
        </p:scale>
        <p:origin x="1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0ABF5D1-5CE8-41AA-AB7A-43947E40DC3F}" type="datetimeFigureOut">
              <a:rPr lang="en-US" smtClean="0"/>
              <a:t>5/4/2021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67720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ABF5D1-5CE8-41AA-AB7A-43947E40DC3F}" type="datetimeFigureOut">
              <a:rPr lang="en-US" smtClean="0"/>
              <a:t>5/4/2021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67301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5/4/2021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35393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25456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ABF5D1-5CE8-41AA-AB7A-43947E40DC3F}" type="datetimeFigureOut">
              <a:rPr lang="en-US" smtClean="0"/>
              <a:t>5/4/2021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9544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ABF5D1-5CE8-41AA-AB7A-43947E40DC3F}" type="datetimeFigureOut">
              <a:rPr lang="en-US" smtClean="0"/>
              <a:t>5/4/2021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7366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5/4/2021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184781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276559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77061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34368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40708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78789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5/4/2021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534446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0ABF5D1-5CE8-41AA-AB7A-43947E40DC3F}" type="datetimeFigureOut">
              <a:rPr lang="en-US" smtClean="0"/>
              <a:t>5/4/2021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662941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0ABF5D1-5CE8-41AA-AB7A-43947E40DC3F}" type="datetimeFigureOut">
              <a:rPr lang="en-US" smtClean="0"/>
              <a:t>5/4/2021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920547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ABF5D1-5CE8-41AA-AB7A-43947E40DC3F}" type="datetimeFigureOut">
              <a:rPr lang="en-US" smtClean="0"/>
              <a:t>5/4/2021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2649520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ABF5D1-5CE8-41AA-AB7A-43947E40DC3F}" type="datetimeFigureOut">
              <a:rPr lang="en-US" smtClean="0"/>
              <a:t>5/4/2021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10995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0ABF5D1-5CE8-41AA-AB7A-43947E40DC3F}" type="datetimeFigureOut">
              <a:rPr lang="en-US" smtClean="0"/>
              <a:t>5/4/2021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2DD5123-F4A3-4675-A817-EF884B331841}" type="slidenum">
              <a:rPr lang="en-US" smtClean="0"/>
              <a:t>‹#›</a:t>
            </a:fld>
            <a:endParaRPr lang="en-US"/>
          </a:p>
        </p:txBody>
      </p:sp>
    </p:spTree>
    <p:extLst>
      <p:ext uri="{BB962C8B-B14F-4D97-AF65-F5344CB8AC3E}">
        <p14:creationId xmlns:p14="http://schemas.microsoft.com/office/powerpoint/2010/main" val="404727749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B7D4B16D-600A-41A1-8B1B-3727C56C0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DE7C35E0-BD19-4AFC-81BF-7A7507E9C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60000"/>
            </a:schemeClr>
          </a:solidFill>
          <a:effectLst/>
        </p:grpSpPr>
        <p:sp>
          <p:nvSpPr>
            <p:cNvPr id="11" name="Rectangle 5">
              <a:extLst>
                <a:ext uri="{FF2B5EF4-FFF2-40B4-BE49-F238E27FC236}">
                  <a16:creationId xmlns:a16="http://schemas.microsoft.com/office/drawing/2014/main" id="{1E08D20A-3975-4596-85C6-D4679958628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7" name="Freeform 6">
              <a:extLst>
                <a:ext uri="{FF2B5EF4-FFF2-40B4-BE49-F238E27FC236}">
                  <a16:creationId xmlns:a16="http://schemas.microsoft.com/office/drawing/2014/main" id="{630A9349-BFE4-4720-A229-98DCD3B69F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28487744-BBC9-4D40-85B3-0D45003C33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 name="Rectangle 8">
              <a:extLst>
                <a:ext uri="{FF2B5EF4-FFF2-40B4-BE49-F238E27FC236}">
                  <a16:creationId xmlns:a16="http://schemas.microsoft.com/office/drawing/2014/main" id="{FAD6EF4D-97BD-46B4-9B5B-CD70971DD5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65" name="Freeform 9">
              <a:extLst>
                <a:ext uri="{FF2B5EF4-FFF2-40B4-BE49-F238E27FC236}">
                  <a16:creationId xmlns:a16="http://schemas.microsoft.com/office/drawing/2014/main" id="{210DCC42-11D2-4162-B47A-869B3F6694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7" name="Freeform 10">
              <a:extLst>
                <a:ext uri="{FF2B5EF4-FFF2-40B4-BE49-F238E27FC236}">
                  <a16:creationId xmlns:a16="http://schemas.microsoft.com/office/drawing/2014/main" id="{DE4880D6-6ECE-4F1B-B474-FE3940D04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9" name="Freeform 11">
              <a:extLst>
                <a:ext uri="{FF2B5EF4-FFF2-40B4-BE49-F238E27FC236}">
                  <a16:creationId xmlns:a16="http://schemas.microsoft.com/office/drawing/2014/main" id="{A1A39307-F675-49D2-9E45-28DA2AB5C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0" name="Freeform 12">
              <a:extLst>
                <a:ext uri="{FF2B5EF4-FFF2-40B4-BE49-F238E27FC236}">
                  <a16:creationId xmlns:a16="http://schemas.microsoft.com/office/drawing/2014/main" id="{AC5E23C5-C5D6-4BC3-9531-C0B2D7D29F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4D3FC0A7-9672-4B19-8D54-71C3B39F7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1" name="Freeform 14">
              <a:extLst>
                <a:ext uri="{FF2B5EF4-FFF2-40B4-BE49-F238E27FC236}">
                  <a16:creationId xmlns:a16="http://schemas.microsoft.com/office/drawing/2014/main" id="{9911D04C-3FFB-4D1E-8F59-5C02692E3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2" name="Freeform 15">
              <a:extLst>
                <a:ext uri="{FF2B5EF4-FFF2-40B4-BE49-F238E27FC236}">
                  <a16:creationId xmlns:a16="http://schemas.microsoft.com/office/drawing/2014/main" id="{A0178C8F-EF32-4F3D-B022-60A7DE1367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16">
              <a:extLst>
                <a:ext uri="{FF2B5EF4-FFF2-40B4-BE49-F238E27FC236}">
                  <a16:creationId xmlns:a16="http://schemas.microsoft.com/office/drawing/2014/main" id="{EEB2DD25-DE0D-48CE-8218-E4EF12273A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17">
              <a:extLst>
                <a:ext uri="{FF2B5EF4-FFF2-40B4-BE49-F238E27FC236}">
                  <a16:creationId xmlns:a16="http://schemas.microsoft.com/office/drawing/2014/main" id="{13C92E55-66CB-48F7-BF28-5D8ED146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18">
              <a:extLst>
                <a:ext uri="{FF2B5EF4-FFF2-40B4-BE49-F238E27FC236}">
                  <a16:creationId xmlns:a16="http://schemas.microsoft.com/office/drawing/2014/main" id="{CB0B6C7B-4820-48AB-92AF-896559F009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2018EECD-4518-458F-989E-6FCAE5AE0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1FB0915F-3C52-468A-87E7-F3EE381DA3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Freeform 21">
              <a:extLst>
                <a:ext uri="{FF2B5EF4-FFF2-40B4-BE49-F238E27FC236}">
                  <a16:creationId xmlns:a16="http://schemas.microsoft.com/office/drawing/2014/main" id="{7B184771-5A8E-4ED5-9179-24B19F26C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22">
              <a:extLst>
                <a:ext uri="{FF2B5EF4-FFF2-40B4-BE49-F238E27FC236}">
                  <a16:creationId xmlns:a16="http://schemas.microsoft.com/office/drawing/2014/main" id="{BC5162D1-D64C-4FBA-BE86-11B27A7432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9EFF345C-6A58-4123-B2D1-2ED9E36912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4">
              <a:extLst>
                <a:ext uri="{FF2B5EF4-FFF2-40B4-BE49-F238E27FC236}">
                  <a16:creationId xmlns:a16="http://schemas.microsoft.com/office/drawing/2014/main" id="{03CE89F7-AE1C-4370-920E-EE04C4124F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D6E298F6-F99D-49EF-B614-24D2179C2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2424FD35-451D-468C-9EB2-8DA350C124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45BC0C6F-B91F-42CC-9046-522FE8223C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28">
              <a:extLst>
                <a:ext uri="{FF2B5EF4-FFF2-40B4-BE49-F238E27FC236}">
                  <a16:creationId xmlns:a16="http://schemas.microsoft.com/office/drawing/2014/main" id="{F88AFBEE-A8B5-4B18-B834-5269F6C13C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29">
              <a:extLst>
                <a:ext uri="{FF2B5EF4-FFF2-40B4-BE49-F238E27FC236}">
                  <a16:creationId xmlns:a16="http://schemas.microsoft.com/office/drawing/2014/main" id="{64B0F493-EC69-4C85-87D4-287628231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30">
              <a:extLst>
                <a:ext uri="{FF2B5EF4-FFF2-40B4-BE49-F238E27FC236}">
                  <a16:creationId xmlns:a16="http://schemas.microsoft.com/office/drawing/2014/main" id="{09920E7F-979C-40F6-8FB1-791325A4A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31">
              <a:extLst>
                <a:ext uri="{FF2B5EF4-FFF2-40B4-BE49-F238E27FC236}">
                  <a16:creationId xmlns:a16="http://schemas.microsoft.com/office/drawing/2014/main" id="{1387BCC3-D7BF-443E-B18C-87B696E64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32">
              <a:extLst>
                <a:ext uri="{FF2B5EF4-FFF2-40B4-BE49-F238E27FC236}">
                  <a16:creationId xmlns:a16="http://schemas.microsoft.com/office/drawing/2014/main" id="{F1C0670D-9FA2-48D7-AFDB-4438ECC3EE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Rectangle 33">
              <a:extLst>
                <a:ext uri="{FF2B5EF4-FFF2-40B4-BE49-F238E27FC236}">
                  <a16:creationId xmlns:a16="http://schemas.microsoft.com/office/drawing/2014/main" id="{34088C0C-CAD1-4E66-A162-1D7020365B6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2" name="Freeform 34">
              <a:extLst>
                <a:ext uri="{FF2B5EF4-FFF2-40B4-BE49-F238E27FC236}">
                  <a16:creationId xmlns:a16="http://schemas.microsoft.com/office/drawing/2014/main" id="{B8C224A6-72B4-4763-B708-65A321D0D6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3" name="Freeform 35">
              <a:extLst>
                <a:ext uri="{FF2B5EF4-FFF2-40B4-BE49-F238E27FC236}">
                  <a16:creationId xmlns:a16="http://schemas.microsoft.com/office/drawing/2014/main" id="{2EE3A964-523C-470B-8B10-09053452C5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36">
              <a:extLst>
                <a:ext uri="{FF2B5EF4-FFF2-40B4-BE49-F238E27FC236}">
                  <a16:creationId xmlns:a16="http://schemas.microsoft.com/office/drawing/2014/main" id="{1B87487E-C0EA-4E2A-8FC0-3D4C4F0177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37">
              <a:extLst>
                <a:ext uri="{FF2B5EF4-FFF2-40B4-BE49-F238E27FC236}">
                  <a16:creationId xmlns:a16="http://schemas.microsoft.com/office/drawing/2014/main" id="{D8B57E7E-D885-4A0B-BBA0-E3BC3A68CD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38">
              <a:extLst>
                <a:ext uri="{FF2B5EF4-FFF2-40B4-BE49-F238E27FC236}">
                  <a16:creationId xmlns:a16="http://schemas.microsoft.com/office/drawing/2014/main" id="{6FB84573-B84B-4571-A6E5-91CD308E7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39">
              <a:extLst>
                <a:ext uri="{FF2B5EF4-FFF2-40B4-BE49-F238E27FC236}">
                  <a16:creationId xmlns:a16="http://schemas.microsoft.com/office/drawing/2014/main" id="{7EE5EE00-E139-4AB9-ACFC-5E39CFA95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40">
              <a:extLst>
                <a:ext uri="{FF2B5EF4-FFF2-40B4-BE49-F238E27FC236}">
                  <a16:creationId xmlns:a16="http://schemas.microsoft.com/office/drawing/2014/main" id="{5A38A6AA-6753-4EFE-94BB-96DF739758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41">
              <a:extLst>
                <a:ext uri="{FF2B5EF4-FFF2-40B4-BE49-F238E27FC236}">
                  <a16:creationId xmlns:a16="http://schemas.microsoft.com/office/drawing/2014/main" id="{506AB599-570B-4547-97F4-F2C672301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42">
              <a:extLst>
                <a:ext uri="{FF2B5EF4-FFF2-40B4-BE49-F238E27FC236}">
                  <a16:creationId xmlns:a16="http://schemas.microsoft.com/office/drawing/2014/main" id="{9AFDEA1E-DBAB-4507-8D36-786F19A85B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43">
              <a:extLst>
                <a:ext uri="{FF2B5EF4-FFF2-40B4-BE49-F238E27FC236}">
                  <a16:creationId xmlns:a16="http://schemas.microsoft.com/office/drawing/2014/main" id="{C824D6F7-0BDF-4C8C-869D-BDDEB0764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44">
              <a:extLst>
                <a:ext uri="{FF2B5EF4-FFF2-40B4-BE49-F238E27FC236}">
                  <a16:creationId xmlns:a16="http://schemas.microsoft.com/office/drawing/2014/main" id="{6953C491-AE0F-4D2B-9474-18D5E8B5DC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Rectangle 45">
              <a:extLst>
                <a:ext uri="{FF2B5EF4-FFF2-40B4-BE49-F238E27FC236}">
                  <a16:creationId xmlns:a16="http://schemas.microsoft.com/office/drawing/2014/main" id="{5B956350-9BDD-4090-B2B6-12C13D1CE27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8" name="Freeform 46">
              <a:extLst>
                <a:ext uri="{FF2B5EF4-FFF2-40B4-BE49-F238E27FC236}">
                  <a16:creationId xmlns:a16="http://schemas.microsoft.com/office/drawing/2014/main" id="{ECE31E80-E354-44C3-81E0-4E3E41DDF6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47">
              <a:extLst>
                <a:ext uri="{FF2B5EF4-FFF2-40B4-BE49-F238E27FC236}">
                  <a16:creationId xmlns:a16="http://schemas.microsoft.com/office/drawing/2014/main" id="{9DFA35DB-5360-405A-A7EB-064E51FBC0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48">
              <a:extLst>
                <a:ext uri="{FF2B5EF4-FFF2-40B4-BE49-F238E27FC236}">
                  <a16:creationId xmlns:a16="http://schemas.microsoft.com/office/drawing/2014/main" id="{2DA499BD-4313-4AD1-BE87-4BEF50FEC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49">
              <a:extLst>
                <a:ext uri="{FF2B5EF4-FFF2-40B4-BE49-F238E27FC236}">
                  <a16:creationId xmlns:a16="http://schemas.microsoft.com/office/drawing/2014/main" id="{680E4C6D-12D1-417A-A709-EC416D98FA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50">
              <a:extLst>
                <a:ext uri="{FF2B5EF4-FFF2-40B4-BE49-F238E27FC236}">
                  <a16:creationId xmlns:a16="http://schemas.microsoft.com/office/drawing/2014/main" id="{C93537B4-09B6-4CC6-92DE-3D3BDAC7A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Freeform 51">
              <a:extLst>
                <a:ext uri="{FF2B5EF4-FFF2-40B4-BE49-F238E27FC236}">
                  <a16:creationId xmlns:a16="http://schemas.microsoft.com/office/drawing/2014/main" id="{5D100FC5-9EA8-4DA7-AFA4-BC60831FD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4" name="Freeform 52">
              <a:extLst>
                <a:ext uri="{FF2B5EF4-FFF2-40B4-BE49-F238E27FC236}">
                  <a16:creationId xmlns:a16="http://schemas.microsoft.com/office/drawing/2014/main" id="{3F10D757-6A3B-4314-9755-419B3738E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53">
              <a:extLst>
                <a:ext uri="{FF2B5EF4-FFF2-40B4-BE49-F238E27FC236}">
                  <a16:creationId xmlns:a16="http://schemas.microsoft.com/office/drawing/2014/main" id="{28A4D881-D08B-4AAF-866D-7C3160112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0" name="Freeform 54">
              <a:extLst>
                <a:ext uri="{FF2B5EF4-FFF2-40B4-BE49-F238E27FC236}">
                  <a16:creationId xmlns:a16="http://schemas.microsoft.com/office/drawing/2014/main" id="{A666F3F8-571E-483F-9B9F-31EDB91A9C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1" name="Freeform 55">
              <a:extLst>
                <a:ext uri="{FF2B5EF4-FFF2-40B4-BE49-F238E27FC236}">
                  <a16:creationId xmlns:a16="http://schemas.microsoft.com/office/drawing/2014/main" id="{18305C0F-0A00-450D-92A1-313C724398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2" name="Freeform 56">
              <a:extLst>
                <a:ext uri="{FF2B5EF4-FFF2-40B4-BE49-F238E27FC236}">
                  <a16:creationId xmlns:a16="http://schemas.microsoft.com/office/drawing/2014/main" id="{9A5635D8-CCB7-4D16-BB87-B1BC1AC97D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3" name="Freeform 57">
              <a:extLst>
                <a:ext uri="{FF2B5EF4-FFF2-40B4-BE49-F238E27FC236}">
                  <a16:creationId xmlns:a16="http://schemas.microsoft.com/office/drawing/2014/main" id="{7C10A784-B5EE-4486-96E7-3CC72B93A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64" name="Freeform 58">
              <a:extLst>
                <a:ext uri="{FF2B5EF4-FFF2-40B4-BE49-F238E27FC236}">
                  <a16:creationId xmlns:a16="http://schemas.microsoft.com/office/drawing/2014/main" id="{AE5FA7CA-916C-4A34-A727-E0289D891A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pic>
        <p:nvPicPr>
          <p:cNvPr id="66" name="Picture 2">
            <a:extLst>
              <a:ext uri="{FF2B5EF4-FFF2-40B4-BE49-F238E27FC236}">
                <a16:creationId xmlns:a16="http://schemas.microsoft.com/office/drawing/2014/main" id="{51039561-92F9-40EE-900B-6AA0F58042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 y="9525"/>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2043113" y="1122363"/>
            <a:ext cx="4527929" cy="4287836"/>
          </a:xfrm>
        </p:spPr>
        <p:txBody>
          <a:bodyPr anchor="ctr">
            <a:normAutofit/>
          </a:bodyPr>
          <a:lstStyle/>
          <a:p>
            <a:pPr algn="r"/>
            <a:r>
              <a:rPr lang="en-US" sz="5100"/>
              <a:t>Screening for Alcohol Consumption in Emergency Departments</a:t>
            </a:r>
          </a:p>
        </p:txBody>
      </p:sp>
      <p:sp>
        <p:nvSpPr>
          <p:cNvPr id="3" name="Subtitle 2">
            <a:extLst>
              <a:ext uri="{FF2B5EF4-FFF2-40B4-BE49-F238E27FC236}">
                <a16:creationId xmlns:a16="http://schemas.microsoft.com/office/drawing/2014/main" id="{77F35D84-61F6-401E-BD7D-4DB22494D838}"/>
              </a:ext>
            </a:extLst>
          </p:cNvPr>
          <p:cNvSpPr>
            <a:spLocks noGrp="1"/>
          </p:cNvSpPr>
          <p:nvPr>
            <p:ph type="subTitle" idx="1"/>
          </p:nvPr>
        </p:nvSpPr>
        <p:spPr>
          <a:xfrm>
            <a:off x="7851631" y="1122363"/>
            <a:ext cx="2816368" cy="4287834"/>
          </a:xfrm>
        </p:spPr>
        <p:txBody>
          <a:bodyPr anchor="ctr">
            <a:normAutofit/>
          </a:bodyPr>
          <a:lstStyle/>
          <a:p>
            <a:endParaRPr lang="en-US" sz="2400"/>
          </a:p>
        </p:txBody>
      </p:sp>
      <p:cxnSp>
        <p:nvCxnSpPr>
          <p:cNvPr id="68" name="Straight Connector 67">
            <a:extLst>
              <a:ext uri="{FF2B5EF4-FFF2-40B4-BE49-F238E27FC236}">
                <a16:creationId xmlns:a16="http://schemas.microsoft.com/office/drawing/2014/main" id="{D902DA06-324A-48CE-8C20-94535480A6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1336" y="1454684"/>
            <a:ext cx="0" cy="3649129"/>
          </a:xfrm>
          <a:prstGeom prst="line">
            <a:avLst/>
          </a:prstGeom>
          <a:ln w="254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9" y="458186"/>
            <a:ext cx="96032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0" y="2048765"/>
            <a:ext cx="9905999" cy="3541714"/>
          </a:xfrm>
        </p:spPr>
        <p:txBody>
          <a:bodyPr>
            <a:noAutofit/>
          </a:bodyPr>
          <a:lstStyle/>
          <a:p>
            <a:r>
              <a:rPr lang="en-US" sz="2800" dirty="0"/>
              <a:t>Excessive alcohol consumption:</a:t>
            </a:r>
          </a:p>
          <a:p>
            <a:r>
              <a:rPr lang="en-US" sz="2800" dirty="0"/>
              <a:t>Is a leading cause of preventable death in the US</a:t>
            </a:r>
          </a:p>
          <a:p>
            <a:r>
              <a:rPr lang="en-US" sz="2800" dirty="0"/>
              <a:t>Caused approximately </a:t>
            </a:r>
            <a:r>
              <a:rPr lang="en-US" sz="2800" b="1" dirty="0"/>
              <a:t>95,000</a:t>
            </a:r>
            <a:r>
              <a:rPr lang="en-US" sz="2800" dirty="0"/>
              <a:t> deaths each year in the US in </a:t>
            </a:r>
          </a:p>
          <a:p>
            <a:r>
              <a:rPr lang="en-US" sz="2800" dirty="0"/>
              <a:t>2011-2015</a:t>
            </a:r>
            <a:endParaRPr lang="en-US" sz="2800" dirty="0">
              <a:solidFill>
                <a:schemeClr val="tx1"/>
              </a:solidFill>
            </a:endParaRPr>
          </a:p>
          <a:p>
            <a:r>
              <a:rPr lang="en-US" sz="2800" dirty="0"/>
              <a:t>Resulted in economic costs estimated at </a:t>
            </a:r>
            <a:r>
              <a:rPr lang="en-US" sz="2800" b="1" dirty="0"/>
              <a:t>$249 billion</a:t>
            </a:r>
            <a:r>
              <a:rPr lang="en-US" sz="2800" dirty="0"/>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499273"/>
            <a:ext cx="6400799" cy="246221"/>
          </a:xfrm>
          <a:prstGeom prst="rect">
            <a:avLst/>
          </a:prstGeom>
          <a:noFill/>
        </p:spPr>
        <p:txBody>
          <a:bodyPr wrap="square" rtlCol="0">
            <a:spAutoFit/>
          </a:bodyPr>
          <a:lstStyle/>
          <a:p>
            <a:r>
              <a:rPr lang="en-US" sz="1000" i="1" dirty="0" err="1">
                <a:solidFill>
                  <a:schemeClr val="bg1"/>
                </a:solidFill>
              </a:rPr>
              <a:t>Mokdad</a:t>
            </a:r>
            <a:r>
              <a:rPr lang="en-US" sz="1000" i="1" dirty="0">
                <a:solidFill>
                  <a:schemeClr val="bg1"/>
                </a:solidFill>
              </a:rPr>
              <a:t> AH, JAMA, 2004; Stahre M., </a:t>
            </a:r>
            <a:r>
              <a:rPr lang="en-US" sz="1000" i="1" dirty="0" err="1">
                <a:solidFill>
                  <a:schemeClr val="bg1"/>
                </a:solidFill>
              </a:rPr>
              <a:t>Prev</a:t>
            </a:r>
            <a:r>
              <a:rPr lang="en-US" sz="1000" i="1" dirty="0">
                <a:solidFill>
                  <a:schemeClr val="bg1"/>
                </a:solidFill>
              </a:rPr>
              <a:t> Chronic Dis, 2014. </a:t>
            </a:r>
            <a:r>
              <a:rPr lang="sv-SE" sz="1000" i="1" dirty="0">
                <a:solidFill>
                  <a:schemeClr val="bg1"/>
                </a:solidFill>
              </a:rPr>
              <a:t>Sacks JJ, Am J Prev Med, 2015; Esser MB, Prev Chronic Dis, 2014</a:t>
            </a:r>
            <a:endParaRPr lang="en-US" sz="1000" i="1" dirty="0">
              <a:solidFill>
                <a:schemeClr val="bg1"/>
              </a:solidFill>
            </a:endParaRPr>
          </a:p>
        </p:txBody>
      </p:sp>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621-1B92-4165-A5D4-DC3166E6B24D}"/>
              </a:ext>
            </a:extLst>
          </p:cNvPr>
          <p:cNvSpPr>
            <a:spLocks noGrp="1"/>
          </p:cNvSpPr>
          <p:nvPr>
            <p:ph type="title"/>
          </p:nvPr>
        </p:nvSpPr>
        <p:spPr>
          <a:xfrm>
            <a:off x="1314116" y="200722"/>
            <a:ext cx="9630665" cy="1185260"/>
          </a:xfrm>
        </p:spPr>
        <p:txBody>
          <a:bodyPr/>
          <a:lstStyle/>
          <a:p>
            <a:r>
              <a:rPr lang="en-US" dirty="0"/>
              <a:t>What is Excessive Drinking?</a:t>
            </a:r>
          </a:p>
        </p:txBody>
      </p:sp>
      <p:sp>
        <p:nvSpPr>
          <p:cNvPr id="3" name="Content Placeholder 2">
            <a:extLst>
              <a:ext uri="{FF2B5EF4-FFF2-40B4-BE49-F238E27FC236}">
                <a16:creationId xmlns:a16="http://schemas.microsoft.com/office/drawing/2014/main" id="{BCE8B89D-C1B6-4B34-BDCF-1D17C51C45C9}"/>
              </a:ext>
            </a:extLst>
          </p:cNvPr>
          <p:cNvSpPr>
            <a:spLocks noGrp="1"/>
          </p:cNvSpPr>
          <p:nvPr>
            <p:ph idx="1"/>
          </p:nvPr>
        </p:nvSpPr>
        <p:spPr>
          <a:xfrm>
            <a:off x="1143000" y="1385982"/>
            <a:ext cx="9905999" cy="3541714"/>
          </a:xfrm>
        </p:spPr>
        <p:txBody>
          <a:bodyPr>
            <a:noAutofit/>
          </a:bodyPr>
          <a:lstStyle/>
          <a:p>
            <a:r>
              <a:rPr lang="en-US" sz="2800" dirty="0"/>
              <a:t>Binge Drinking – the most frequent, dangerous, and costly form of  excessive alcohol consumption</a:t>
            </a:r>
          </a:p>
          <a:p>
            <a:pPr lvl="1">
              <a:buFont typeface="Wingdings" panose="05000000000000000000" pitchFamily="2" charset="2"/>
              <a:buChar char="§"/>
            </a:pPr>
            <a:r>
              <a:rPr lang="en-US" sz="2400" dirty="0"/>
              <a:t>≥ </a:t>
            </a:r>
            <a:r>
              <a:rPr lang="en-US" sz="2400" b="1" dirty="0"/>
              <a:t>4 </a:t>
            </a:r>
            <a:r>
              <a:rPr lang="en-US" sz="2400" dirty="0"/>
              <a:t>drinks on an occasion for women</a:t>
            </a:r>
          </a:p>
          <a:p>
            <a:pPr lvl="1">
              <a:buFont typeface="Wingdings" panose="05000000000000000000" pitchFamily="2" charset="2"/>
              <a:buChar char="§"/>
            </a:pPr>
            <a:r>
              <a:rPr lang="en-US" sz="2400" dirty="0"/>
              <a:t>≥ </a:t>
            </a:r>
            <a:r>
              <a:rPr lang="en-US" sz="2400" b="1" dirty="0"/>
              <a:t>5</a:t>
            </a:r>
            <a:r>
              <a:rPr lang="en-US" sz="2400" dirty="0"/>
              <a:t> drinks on an occasion for men</a:t>
            </a:r>
          </a:p>
          <a:p>
            <a:r>
              <a:rPr lang="en-US" sz="2800" dirty="0"/>
              <a:t>Heavy Drinking</a:t>
            </a:r>
          </a:p>
          <a:p>
            <a:pPr lvl="1">
              <a:buFont typeface="Wingdings" panose="05000000000000000000" pitchFamily="2" charset="2"/>
              <a:buChar char="§"/>
            </a:pPr>
            <a:r>
              <a:rPr lang="en-US" sz="2400" dirty="0"/>
              <a:t>≥ </a:t>
            </a:r>
            <a:r>
              <a:rPr lang="en-US" sz="2400" b="1" dirty="0"/>
              <a:t>8</a:t>
            </a:r>
            <a:r>
              <a:rPr lang="en-US" sz="2400" dirty="0"/>
              <a:t> drinks per week for women</a:t>
            </a:r>
          </a:p>
          <a:p>
            <a:pPr lvl="1">
              <a:buFont typeface="Wingdings" panose="05000000000000000000" pitchFamily="2" charset="2"/>
              <a:buChar char="§"/>
            </a:pPr>
            <a:r>
              <a:rPr lang="en-US" sz="2400" dirty="0"/>
              <a:t>≥ </a:t>
            </a:r>
            <a:r>
              <a:rPr lang="en-US" sz="2400" b="1" dirty="0"/>
              <a:t>15</a:t>
            </a:r>
            <a:r>
              <a:rPr lang="en-US" sz="2400" dirty="0"/>
              <a:t> drinks per week for men</a:t>
            </a:r>
          </a:p>
          <a:p>
            <a:r>
              <a:rPr lang="en-US" sz="2800" dirty="0"/>
              <a:t>Any alcohol consumption by people who are under the legal drinking age or who are pregnant</a:t>
            </a:r>
          </a:p>
        </p:txBody>
      </p:sp>
      <p:sp>
        <p:nvSpPr>
          <p:cNvPr id="4" name="Rectangle 3">
            <a:extLst>
              <a:ext uri="{FF2B5EF4-FFF2-40B4-BE49-F238E27FC236}">
                <a16:creationId xmlns:a16="http://schemas.microsoft.com/office/drawing/2014/main" id="{642ADA76-EE31-4F83-A1CD-804DDAFD3440}"/>
              </a:ext>
            </a:extLst>
          </p:cNvPr>
          <p:cNvSpPr/>
          <p:nvPr/>
        </p:nvSpPr>
        <p:spPr>
          <a:xfrm>
            <a:off x="9669432" y="6611779"/>
            <a:ext cx="2550698" cy="246221"/>
          </a:xfrm>
          <a:prstGeom prst="rect">
            <a:avLst/>
          </a:prstGeom>
        </p:spPr>
        <p:txBody>
          <a:bodyPr wrap="none">
            <a:spAutoFit/>
          </a:bodyPr>
          <a:lstStyle/>
          <a:p>
            <a:r>
              <a:rPr lang="en-US" sz="1000" i="1" dirty="0">
                <a:solidFill>
                  <a:schemeClr val="bg1"/>
                </a:solidFill>
              </a:rPr>
              <a:t>www.cdc.gov/alcohol/fact-sheets/alcohol-use.htm</a:t>
            </a:r>
          </a:p>
        </p:txBody>
      </p:sp>
    </p:spTree>
    <p:extLst>
      <p:ext uri="{BB962C8B-B14F-4D97-AF65-F5344CB8AC3E}">
        <p14:creationId xmlns:p14="http://schemas.microsoft.com/office/powerpoint/2010/main" val="121001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621-1B92-4165-A5D4-DC3166E6B24D}"/>
              </a:ext>
            </a:extLst>
          </p:cNvPr>
          <p:cNvSpPr>
            <a:spLocks noGrp="1"/>
          </p:cNvSpPr>
          <p:nvPr>
            <p:ph type="title"/>
          </p:nvPr>
        </p:nvSpPr>
        <p:spPr>
          <a:xfrm>
            <a:off x="1308681" y="184105"/>
            <a:ext cx="9905998" cy="1478570"/>
          </a:xfrm>
        </p:spPr>
        <p:txBody>
          <a:bodyPr/>
          <a:lstStyle/>
          <a:p>
            <a:r>
              <a:rPr lang="en-US" dirty="0"/>
              <a:t>Excessive alcohol consumption is associated with</a:t>
            </a:r>
          </a:p>
        </p:txBody>
      </p:sp>
      <p:sp>
        <p:nvSpPr>
          <p:cNvPr id="3" name="Content Placeholder 2">
            <a:extLst>
              <a:ext uri="{FF2B5EF4-FFF2-40B4-BE49-F238E27FC236}">
                <a16:creationId xmlns:a16="http://schemas.microsoft.com/office/drawing/2014/main" id="{BCE8B89D-C1B6-4B34-BDCF-1D17C51C45C9}"/>
              </a:ext>
            </a:extLst>
          </p:cNvPr>
          <p:cNvSpPr>
            <a:spLocks noGrp="1"/>
          </p:cNvSpPr>
          <p:nvPr>
            <p:ph idx="1"/>
          </p:nvPr>
        </p:nvSpPr>
        <p:spPr>
          <a:xfrm>
            <a:off x="1141412" y="1907517"/>
            <a:ext cx="4724129" cy="3541714"/>
          </a:xfrm>
        </p:spPr>
        <p:txBody>
          <a:bodyPr>
            <a:noAutofit/>
          </a:bodyPr>
          <a:lstStyle/>
          <a:p>
            <a:r>
              <a:rPr lang="en-US" dirty="0"/>
              <a:t>Cancer</a:t>
            </a:r>
          </a:p>
          <a:p>
            <a:r>
              <a:rPr lang="en-US" dirty="0"/>
              <a:t>Heart disease</a:t>
            </a:r>
          </a:p>
          <a:p>
            <a:r>
              <a:rPr lang="en-US" dirty="0"/>
              <a:t>Alcohol use disorder</a:t>
            </a:r>
          </a:p>
          <a:p>
            <a:r>
              <a:rPr lang="en-US" dirty="0"/>
              <a:t>Anxiety and depression</a:t>
            </a:r>
          </a:p>
          <a:p>
            <a:r>
              <a:rPr lang="en-US" dirty="0"/>
              <a:t>Learning and memory problems</a:t>
            </a:r>
          </a:p>
          <a:p>
            <a:r>
              <a:rPr lang="en-US" dirty="0"/>
              <a:t>Liver disease</a:t>
            </a:r>
          </a:p>
        </p:txBody>
      </p:sp>
      <p:sp>
        <p:nvSpPr>
          <p:cNvPr id="4" name="Rectangle 3">
            <a:extLst>
              <a:ext uri="{FF2B5EF4-FFF2-40B4-BE49-F238E27FC236}">
                <a16:creationId xmlns:a16="http://schemas.microsoft.com/office/drawing/2014/main" id="{642ADA76-EE31-4F83-A1CD-804DDAFD3440}"/>
              </a:ext>
            </a:extLst>
          </p:cNvPr>
          <p:cNvSpPr/>
          <p:nvPr/>
        </p:nvSpPr>
        <p:spPr>
          <a:xfrm>
            <a:off x="9669432" y="6611779"/>
            <a:ext cx="2550698" cy="246221"/>
          </a:xfrm>
          <a:prstGeom prst="rect">
            <a:avLst/>
          </a:prstGeom>
        </p:spPr>
        <p:txBody>
          <a:bodyPr wrap="none">
            <a:spAutoFit/>
          </a:bodyPr>
          <a:lstStyle/>
          <a:p>
            <a:r>
              <a:rPr lang="en-US" sz="1000" i="1" dirty="0">
                <a:solidFill>
                  <a:schemeClr val="bg1"/>
                </a:solidFill>
              </a:rPr>
              <a:t>www.cdc.gov/alcohol/fact-sheets/alcohol-use.htm</a:t>
            </a:r>
          </a:p>
        </p:txBody>
      </p:sp>
      <p:sp>
        <p:nvSpPr>
          <p:cNvPr id="5" name="Content Placeholder 2">
            <a:extLst>
              <a:ext uri="{FF2B5EF4-FFF2-40B4-BE49-F238E27FC236}">
                <a16:creationId xmlns:a16="http://schemas.microsoft.com/office/drawing/2014/main" id="{EF3AA6D7-4033-4B87-BDE4-A3929D7FA12A}"/>
              </a:ext>
            </a:extLst>
          </p:cNvPr>
          <p:cNvSpPr txBox="1">
            <a:spLocks/>
          </p:cNvSpPr>
          <p:nvPr/>
        </p:nvSpPr>
        <p:spPr>
          <a:xfrm>
            <a:off x="5865541" y="1907517"/>
            <a:ext cx="4724129" cy="354171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gn="l"/>
            <a:r>
              <a:rPr lang="en-US" b="0" i="0" u="none" strike="noStrike" baseline="0" dirty="0"/>
              <a:t>Suicide</a:t>
            </a:r>
          </a:p>
          <a:p>
            <a:pPr algn="l"/>
            <a:r>
              <a:rPr lang="en-US" b="0" i="0" u="none" strike="noStrike" baseline="0" dirty="0"/>
              <a:t>Violence</a:t>
            </a:r>
          </a:p>
          <a:p>
            <a:pPr algn="l"/>
            <a:r>
              <a:rPr lang="en-US" b="0" i="0" u="none" strike="noStrike" baseline="0" dirty="0"/>
              <a:t>Motor vehicle crashes and other injuries</a:t>
            </a:r>
          </a:p>
          <a:p>
            <a:r>
              <a:rPr lang="en-US" b="0" i="0" u="none" strike="noStrike" baseline="0" dirty="0"/>
              <a:t>Other high-risk behaviors</a:t>
            </a:r>
          </a:p>
          <a:p>
            <a:pPr algn="l"/>
            <a:r>
              <a:rPr lang="en-US" b="0" i="0" u="none" strike="noStrike" baseline="0" dirty="0"/>
              <a:t>Death</a:t>
            </a:r>
            <a:endParaRPr lang="en-US" dirty="0"/>
          </a:p>
        </p:txBody>
      </p:sp>
    </p:spTree>
    <p:extLst>
      <p:ext uri="{BB962C8B-B14F-4D97-AF65-F5344CB8AC3E}">
        <p14:creationId xmlns:p14="http://schemas.microsoft.com/office/powerpoint/2010/main" val="1981694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8"/>
            <a:ext cx="9802576" cy="4321963"/>
          </a:xfrm>
        </p:spPr>
        <p:txBody>
          <a:bodyPr>
            <a:noAutofit/>
          </a:bodyPr>
          <a:lstStyle/>
          <a:p>
            <a:r>
              <a:rPr lang="en-US" sz="2800" dirty="0"/>
              <a:t>United States Preventive Services Task Force</a:t>
            </a:r>
          </a:p>
          <a:p>
            <a:pPr lvl="1"/>
            <a:r>
              <a:rPr lang="en-US" sz="2400" dirty="0"/>
              <a:t>Recommends screening all adults aged 18 years or older for alcohol misuse and provide persons engaged in risky or hazardous drinking with brief behavioral counseling interventions to reduce alcohol misuse (B Recommendation)</a:t>
            </a:r>
            <a:endParaRPr lang="en-US" sz="2600" dirty="0"/>
          </a:p>
          <a:p>
            <a:r>
              <a:rPr lang="en-US" sz="2600" dirty="0"/>
              <a:t>The Community Preventive Services Task Force</a:t>
            </a:r>
          </a:p>
          <a:p>
            <a:pPr lvl="1"/>
            <a:r>
              <a:rPr lang="en-US" sz="2400" dirty="0"/>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2860004" y="6527285"/>
            <a:ext cx="9331995"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www.uspreventiveservicestaskforce.org/Page/Document/UpdateSummaryFinal/alcohol-misuse-screening-and-behavioral-counseling-interventions-in-primary-care</a:t>
            </a:r>
          </a:p>
        </p:txBody>
      </p:sp>
    </p:spTree>
    <p:extLst>
      <p:ext uri="{BB962C8B-B14F-4D97-AF65-F5344CB8AC3E}">
        <p14:creationId xmlns:p14="http://schemas.microsoft.com/office/powerpoint/2010/main" val="69320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353287" y="84832"/>
            <a:ext cx="9905998" cy="1216142"/>
          </a:xfrm>
        </p:spPr>
        <p:txBody>
          <a:bodyPr>
            <a:noAutofit/>
          </a:bodyPr>
          <a:lstStyle/>
          <a:p>
            <a:r>
              <a:rPr lang="en-US" sz="3600" dirty="0"/>
              <a:t>Screening Tools for Excessive Alcohol Use</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a:t>Alcohol Use Disorders Identification Test (AUDIT)</a:t>
            </a:r>
          </a:p>
          <a:p>
            <a:r>
              <a:rPr lang="en-US" sz="2800" dirty="0"/>
              <a:t>Abbreviated AUDIT-C</a:t>
            </a:r>
          </a:p>
          <a:p>
            <a:r>
              <a:rPr lang="en-US" sz="2800" dirty="0"/>
              <a:t>Single-question screen for binge-level alcohol consumption:</a:t>
            </a:r>
          </a:p>
          <a:p>
            <a:pPr marL="457200" lvl="1" indent="0">
              <a:buNone/>
            </a:pPr>
            <a:r>
              <a:rPr lang="en-US" sz="2600" dirty="0"/>
              <a:t>“How many times in the past year have you had 5 (for men) </a:t>
            </a:r>
          </a:p>
          <a:p>
            <a:pPr marL="457200" lvl="1" indent="0">
              <a:buNone/>
            </a:pPr>
            <a:r>
              <a:rPr lang="en-US" sz="2600" dirty="0"/>
              <a:t>or 4 (for women and all adults older than 65 years) or more drinks in a day?”</a:t>
            </a:r>
            <a:endParaRPr lang="en-US" sz="2400" dirty="0"/>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2860004" y="6527285"/>
            <a:ext cx="9331995"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solidFill>
                  <a:schemeClr val="bg1"/>
                </a:solidFill>
              </a:rPr>
              <a:t>www.uspreventiveservicestaskforce.org/Page/Document/UpdateSummaryFinal/alcohol-misuse-screening-and-behavioral-counseling-interventions-in-primary-care</a:t>
            </a:r>
          </a:p>
        </p:txBody>
      </p:sp>
    </p:spTree>
    <p:extLst>
      <p:ext uri="{BB962C8B-B14F-4D97-AF65-F5344CB8AC3E}">
        <p14:creationId xmlns:p14="http://schemas.microsoft.com/office/powerpoint/2010/main" val="2134268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935583" y="1331152"/>
            <a:ext cx="3753541" cy="4843478"/>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489949" y="1133067"/>
            <a:ext cx="3862586" cy="5016457"/>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712637" y="259650"/>
            <a:ext cx="8724904" cy="646331"/>
          </a:xfrm>
          <a:prstGeom prst="rect">
            <a:avLst/>
          </a:prstGeom>
          <a:noFill/>
        </p:spPr>
        <p:txBody>
          <a:bodyPr wrap="square">
            <a:spAutoFit/>
          </a:bodyPr>
          <a:lstStyle/>
          <a:p>
            <a:r>
              <a:rPr kumimoji="0" lang="en-US" sz="3600" b="0" i="0" u="none" strike="noStrike" kern="1200" cap="all" spc="0" normalizeH="0" baseline="0" noProof="0" dirty="0">
                <a:ln>
                  <a:noFill/>
                </a:ln>
                <a:solidFill>
                  <a:prstClr val="white"/>
                </a:solidFill>
                <a:effectLst/>
                <a:uLnTx/>
                <a:uFillTx/>
                <a:latin typeface="Tw Cen MT" panose="020B0602020104020603"/>
                <a:ea typeface="+mj-ea"/>
                <a:cs typeface="+mj-cs"/>
              </a:rPr>
              <a:t>Alcohol screening implementation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330984" y="172470"/>
            <a:ext cx="9905998" cy="1478570"/>
          </a:xfrm>
        </p:spPr>
        <p:txBody>
          <a:bodyPr>
            <a:noAutofit/>
          </a:bodyPr>
          <a:lstStyle/>
          <a:p>
            <a:r>
              <a:rPr lang="en-US" sz="3600" dirty="0"/>
              <a:t>Alcohol Screening and Brief Intervention (ASBI) in the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0" y="2004160"/>
            <a:ext cx="9905999" cy="3541714"/>
          </a:xfrm>
        </p:spPr>
        <p:txBody>
          <a:bodyPr>
            <a:noAutofit/>
          </a:bodyPr>
          <a:lstStyle/>
          <a:p>
            <a:pPr marL="0" indent="0">
              <a:buNone/>
            </a:pPr>
            <a:r>
              <a:rPr lang="en-US" sz="2800" dirty="0"/>
              <a:t>In emergency care settings, ASBI can reduce:</a:t>
            </a:r>
          </a:p>
          <a:p>
            <a:r>
              <a:rPr lang="en-US" sz="2800" dirty="0"/>
              <a:t>Alcohol-impaired driving</a:t>
            </a:r>
          </a:p>
          <a:p>
            <a:r>
              <a:rPr lang="en-US" sz="2800" dirty="0"/>
              <a:t>Readmissions for injury treatment </a:t>
            </a:r>
          </a:p>
          <a:p>
            <a:r>
              <a:rPr lang="en-US" sz="2800" dirty="0"/>
              <a:t>Subsequent ED visits</a:t>
            </a:r>
          </a:p>
          <a:p>
            <a:r>
              <a:rPr lang="en-US" sz="2800" dirty="0"/>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1415903" y="6239481"/>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Tree>
    <p:extLst>
      <p:ext uri="{BB962C8B-B14F-4D97-AF65-F5344CB8AC3E}">
        <p14:creationId xmlns:p14="http://schemas.microsoft.com/office/powerpoint/2010/main" val="3633818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300217" y="261137"/>
            <a:ext cx="9905998" cy="1478570"/>
          </a:xfrm>
        </p:spPr>
        <p:txBody>
          <a:bodyPr>
            <a:noAutofit/>
          </a:bodyPr>
          <a:lstStyle/>
          <a:p>
            <a:r>
              <a:rPr lang="en-US" sz="3600" dirty="0"/>
              <a:t>Alcohol Screening and Brief Intervention (ASBI) in the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451579" y="2015732"/>
            <a:ext cx="9603275" cy="3927868"/>
          </a:xfrm>
        </p:spPr>
        <p:txBody>
          <a:bodyPr>
            <a:noAutofit/>
          </a:bodyPr>
          <a:lstStyle/>
          <a:p>
            <a:r>
              <a:rPr lang="en-US" sz="2800" dirty="0"/>
              <a:t>Studies have reported alcohol screening rates from 8% to 68% in ED settings</a:t>
            </a:r>
          </a:p>
          <a:p>
            <a:r>
              <a:rPr lang="en-US" sz="2800" dirty="0"/>
              <a:t>Higher alcohol screening rates (up to 97%) have been achieved when the screening tool is incorporated into the ED electronic records</a:t>
            </a:r>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7335078" y="6495651"/>
            <a:ext cx="4981296"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solidFill>
                  <a:schemeClr val="bg1"/>
                </a:solidFill>
              </a:rPr>
              <a:t>Desy</a:t>
            </a:r>
            <a:r>
              <a:rPr lang="en-US" sz="1200" i="1" dirty="0">
                <a:solidFill>
                  <a:schemeClr val="bg1"/>
                </a:solidFill>
              </a:rPr>
              <a:t> PM, JEN, 2008; </a:t>
            </a:r>
            <a:r>
              <a:rPr lang="en-US" sz="1200" i="1" dirty="0" err="1">
                <a:solidFill>
                  <a:schemeClr val="bg1"/>
                </a:solidFill>
              </a:rPr>
              <a:t>Cherpitel</a:t>
            </a:r>
            <a:r>
              <a:rPr lang="en-US" sz="1200" i="1" dirty="0">
                <a:solidFill>
                  <a:schemeClr val="bg1"/>
                </a:solidFill>
              </a:rPr>
              <a:t> CJ, JSAD, 2009; Johnson JA, Ann of </a:t>
            </a:r>
            <a:r>
              <a:rPr lang="en-US" sz="1200" i="1" dirty="0" err="1">
                <a:solidFill>
                  <a:schemeClr val="bg1"/>
                </a:solidFill>
              </a:rPr>
              <a:t>emer</a:t>
            </a:r>
            <a:r>
              <a:rPr lang="en-US" sz="1200" i="1" dirty="0">
                <a:solidFill>
                  <a:schemeClr val="bg1"/>
                </a:solidFill>
              </a:rPr>
              <a:t> med. 2013</a:t>
            </a:r>
          </a:p>
        </p:txBody>
      </p:sp>
    </p:spTree>
    <p:extLst>
      <p:ext uri="{BB962C8B-B14F-4D97-AF65-F5344CB8AC3E}">
        <p14:creationId xmlns:p14="http://schemas.microsoft.com/office/powerpoint/2010/main" val="38972307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75</TotalTime>
  <Words>547</Words>
  <Application>Microsoft Office PowerPoint</Application>
  <PresentationFormat>Widescreen</PresentationFormat>
  <Paragraphs>56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Tw Cen MT</vt:lpstr>
      <vt:lpstr>Wingdings</vt:lpstr>
      <vt:lpstr>Circuit</vt:lpstr>
      <vt:lpstr>Screening for Alcohol Consumption in Emergency Departments</vt:lpstr>
      <vt:lpstr>Excessive Alcohol Consumption is a Public Health Concern</vt:lpstr>
      <vt:lpstr>What is Excessive Drinking?</vt:lpstr>
      <vt:lpstr>Excessive alcohol consumption is associated with</vt:lpstr>
      <vt:lpstr>National Recommendations</vt:lpstr>
      <vt:lpstr>Screening Tools for Excessive Alcohol Use</vt:lpstr>
      <vt:lpstr>PowerPoint Presentation</vt:lpstr>
      <vt:lpstr>Alcohol Screening and Brief Intervention (ASBI) in the ED</vt:lpstr>
      <vt:lpstr>Alcohol Screening and Brief Intervention (ASBI) in the 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Annaliese.Mayette@nmhealth.org</cp:lastModifiedBy>
  <cp:revision>1</cp:revision>
  <dcterms:created xsi:type="dcterms:W3CDTF">2021-05-04T14:08:43Z</dcterms:created>
  <dcterms:modified xsi:type="dcterms:W3CDTF">2021-05-04T15:24:16Z</dcterms:modified>
</cp:coreProperties>
</file>