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Lst>
  <p:sldIdLst>
    <p:sldId id="256" r:id="rId3"/>
    <p:sldId id="368" r:id="rId4"/>
    <p:sldId id="387" r:id="rId5"/>
    <p:sldId id="393" r:id="rId6"/>
    <p:sldId id="388" r:id="rId7"/>
    <p:sldId id="389" r:id="rId8"/>
    <p:sldId id="390" r:id="rId9"/>
    <p:sldId id="391" r:id="rId10"/>
    <p:sldId id="392" r:id="rId11"/>
    <p:sldId id="366" r:id="rId12"/>
    <p:sldId id="386" r:id="rId13"/>
    <p:sldId id="394" r:id="rId14"/>
    <p:sldId id="395" r:id="rId15"/>
    <p:sldId id="379" r:id="rId16"/>
    <p:sldId id="381" r:id="rId17"/>
    <p:sldId id="380" r:id="rId18"/>
    <p:sldId id="383" r:id="rId19"/>
    <p:sldId id="382"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ullken, Julia" initials="SJ" lastIdx="1" clrIdx="0">
    <p:extLst>
      <p:ext uri="{19B8F6BF-5375-455C-9EA6-DF929625EA0E}">
        <p15:presenceInfo xmlns:p15="http://schemas.microsoft.com/office/powerpoint/2012/main" userId="S-1-5-21-963015747-1144427478-2257763956-7314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32" autoAdjust="0"/>
    <p:restoredTop sz="94660"/>
  </p:normalViewPr>
  <p:slideViewPr>
    <p:cSldViewPr snapToGrid="0">
      <p:cViewPr varScale="1">
        <p:scale>
          <a:sx n="67" d="100"/>
          <a:sy n="67" d="100"/>
        </p:scale>
        <p:origin x="60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5.369972235963625E-2"/>
          <c:y val="0.16743158418850984"/>
          <c:w val="0.92827928424729278"/>
          <c:h val="0.67743284464610953"/>
        </c:manualLayout>
      </c:layout>
      <c:barChart>
        <c:barDir val="col"/>
        <c:grouping val="clustered"/>
        <c:varyColors val="0"/>
        <c:ser>
          <c:idx val="0"/>
          <c:order val="0"/>
          <c:tx>
            <c:strRef>
              <c:f>Sheet1!$B$1</c:f>
              <c:strCache>
                <c:ptCount val="1"/>
                <c:pt idx="0">
                  <c:v>Always</c:v>
                </c:pt>
              </c:strCache>
            </c:strRef>
          </c:tx>
          <c:spPr>
            <a:solidFill>
              <a:schemeClr val="accent1">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Total N=347</c:v>
                </c:pt>
                <c:pt idx="1">
                  <c:v>Women</c:v>
                </c:pt>
                <c:pt idx="2">
                  <c:v>Men</c:v>
                </c:pt>
                <c:pt idx="3">
                  <c:v>0-14</c:v>
                </c:pt>
                <c:pt idx="4">
                  <c:v>15-29</c:v>
                </c:pt>
                <c:pt idx="5">
                  <c:v>30+</c:v>
                </c:pt>
              </c:strCache>
            </c:strRef>
          </c:cat>
          <c:val>
            <c:numRef>
              <c:f>Sheet1!$B$2:$B$7</c:f>
              <c:numCache>
                <c:formatCode>0%</c:formatCode>
                <c:ptCount val="6"/>
                <c:pt idx="0">
                  <c:v>0.159</c:v>
                </c:pt>
                <c:pt idx="1">
                  <c:v>0.11799999999999999</c:v>
                </c:pt>
                <c:pt idx="2">
                  <c:v>0.17199999999999999</c:v>
                </c:pt>
                <c:pt idx="3">
                  <c:v>0.129</c:v>
                </c:pt>
                <c:pt idx="4">
                  <c:v>0.23200000000000001</c:v>
                </c:pt>
                <c:pt idx="5">
                  <c:v>0.13600000000000001</c:v>
                </c:pt>
              </c:numCache>
            </c:numRef>
          </c:val>
          <c:extLst>
            <c:ext xmlns:c16="http://schemas.microsoft.com/office/drawing/2014/chart" uri="{C3380CC4-5D6E-409C-BE32-E72D297353CC}">
              <c16:uniqueId val="{00000000-1A3F-4155-A3B0-731D47351DBD}"/>
            </c:ext>
          </c:extLst>
        </c:ser>
        <c:ser>
          <c:idx val="1"/>
          <c:order val="1"/>
          <c:tx>
            <c:strRef>
              <c:f>Sheet1!$C$1</c:f>
              <c:strCache>
                <c:ptCount val="1"/>
                <c:pt idx="0">
                  <c:v>Sometimes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Total N=347</c:v>
                </c:pt>
                <c:pt idx="1">
                  <c:v>Women</c:v>
                </c:pt>
                <c:pt idx="2">
                  <c:v>Men</c:v>
                </c:pt>
                <c:pt idx="3">
                  <c:v>0-14</c:v>
                </c:pt>
                <c:pt idx="4">
                  <c:v>15-29</c:v>
                </c:pt>
                <c:pt idx="5">
                  <c:v>30+</c:v>
                </c:pt>
              </c:strCache>
            </c:strRef>
          </c:cat>
          <c:val>
            <c:numRef>
              <c:f>Sheet1!$C$2:$C$7</c:f>
              <c:numCache>
                <c:formatCode>0%</c:formatCode>
                <c:ptCount val="6"/>
                <c:pt idx="0">
                  <c:v>0.7</c:v>
                </c:pt>
                <c:pt idx="1">
                  <c:v>0.74099999999999999</c:v>
                </c:pt>
                <c:pt idx="2">
                  <c:v>0.69</c:v>
                </c:pt>
                <c:pt idx="3">
                  <c:v>0.72099999999999997</c:v>
                </c:pt>
                <c:pt idx="4">
                  <c:v>0.621</c:v>
                </c:pt>
                <c:pt idx="5">
                  <c:v>0.77300000000000002</c:v>
                </c:pt>
              </c:numCache>
            </c:numRef>
          </c:val>
          <c:extLst>
            <c:ext xmlns:c16="http://schemas.microsoft.com/office/drawing/2014/chart" uri="{C3380CC4-5D6E-409C-BE32-E72D297353CC}">
              <c16:uniqueId val="{00000001-1A3F-4155-A3B0-731D47351DBD}"/>
            </c:ext>
          </c:extLst>
        </c:ser>
        <c:ser>
          <c:idx val="2"/>
          <c:order val="2"/>
          <c:tx>
            <c:strRef>
              <c:f>Sheet1!$D$1</c:f>
              <c:strCache>
                <c:ptCount val="1"/>
                <c:pt idx="0">
                  <c:v>Never</c:v>
                </c:pt>
              </c:strCache>
            </c:strRef>
          </c:tx>
          <c:spPr>
            <a:solidFill>
              <a:schemeClr val="accent1">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Total N=347</c:v>
                </c:pt>
                <c:pt idx="1">
                  <c:v>Women</c:v>
                </c:pt>
                <c:pt idx="2">
                  <c:v>Men</c:v>
                </c:pt>
                <c:pt idx="3">
                  <c:v>0-14</c:v>
                </c:pt>
                <c:pt idx="4">
                  <c:v>15-29</c:v>
                </c:pt>
                <c:pt idx="5">
                  <c:v>30+</c:v>
                </c:pt>
              </c:strCache>
            </c:strRef>
          </c:cat>
          <c:val>
            <c:numRef>
              <c:f>Sheet1!$D$2:$D$7</c:f>
              <c:numCache>
                <c:formatCode>0%</c:formatCode>
                <c:ptCount val="6"/>
                <c:pt idx="0">
                  <c:v>0.13800000000000001</c:v>
                </c:pt>
                <c:pt idx="1">
                  <c:v>0.14099999999999999</c:v>
                </c:pt>
                <c:pt idx="2">
                  <c:v>0.13800000000000001</c:v>
                </c:pt>
                <c:pt idx="3">
                  <c:v>0.15</c:v>
                </c:pt>
                <c:pt idx="4">
                  <c:v>0.14699999999999999</c:v>
                </c:pt>
                <c:pt idx="5">
                  <c:v>9.0999999999999998E-2</c:v>
                </c:pt>
              </c:numCache>
            </c:numRef>
          </c:val>
          <c:extLst>
            <c:ext xmlns:c16="http://schemas.microsoft.com/office/drawing/2014/chart" uri="{C3380CC4-5D6E-409C-BE32-E72D297353CC}">
              <c16:uniqueId val="{00000002-1A3F-4155-A3B0-731D47351DBD}"/>
            </c:ext>
          </c:extLst>
        </c:ser>
        <c:dLbls>
          <c:dLblPos val="outEnd"/>
          <c:showLegendKey val="0"/>
          <c:showVal val="1"/>
          <c:showCatName val="0"/>
          <c:showSerName val="0"/>
          <c:showPercent val="0"/>
          <c:showBubbleSize val="0"/>
        </c:dLbls>
        <c:gapWidth val="219"/>
        <c:overlap val="-27"/>
        <c:axId val="523065136"/>
        <c:axId val="523058576"/>
      </c:barChart>
      <c:catAx>
        <c:axId val="523065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23058576"/>
        <c:crosses val="autoZero"/>
        <c:auto val="1"/>
        <c:lblAlgn val="ctr"/>
        <c:lblOffset val="100"/>
        <c:noMultiLvlLbl val="0"/>
      </c:catAx>
      <c:valAx>
        <c:axId val="52305857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23065136"/>
        <c:crosses val="autoZero"/>
        <c:crossBetween val="between"/>
      </c:valAx>
      <c:spPr>
        <a:noFill/>
        <a:ln>
          <a:noFill/>
        </a:ln>
        <a:effectLst/>
      </c:spPr>
    </c:plotArea>
    <c:legend>
      <c:legendPos val="b"/>
      <c:layout>
        <c:manualLayout>
          <c:xMode val="edge"/>
          <c:yMode val="edge"/>
          <c:x val="0.58170409777169363"/>
          <c:y val="3.515735512073357E-2"/>
          <c:w val="0.35156723222905673"/>
          <c:h val="6.982393957134103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2"/>
    </a:solidFill>
    <a:ln>
      <a:noFill/>
    </a:ln>
    <a:effectLst/>
  </c:spPr>
  <c:txPr>
    <a:bodyPr/>
    <a:lstStyle/>
    <a:p>
      <a:pPr>
        <a:defRPr sz="1800">
          <a:solidFill>
            <a:schemeClr val="tx1"/>
          </a:solidFill>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8902834468993807"/>
          <c:y val="2.578124841404722E-2"/>
          <c:w val="0.77531375260045132"/>
          <c:h val="0.87533317696031143"/>
        </c:manualLayout>
      </c:layout>
      <c:barChart>
        <c:barDir val="bar"/>
        <c:grouping val="clustered"/>
        <c:varyColors val="0"/>
        <c:ser>
          <c:idx val="0"/>
          <c:order val="0"/>
          <c:tx>
            <c:strRef>
              <c:f>Sheet1!$B$1</c:f>
              <c:strCache>
                <c:ptCount val="1"/>
                <c:pt idx="0">
                  <c:v>Always</c:v>
                </c:pt>
              </c:strCache>
            </c:strRef>
          </c:tx>
          <c:spPr>
            <a:solidFill>
              <a:schemeClr val="accent1">
                <a:shade val="65000"/>
              </a:schemeClr>
            </a:solidFill>
            <a:ln>
              <a:noFill/>
            </a:ln>
            <a:effectLst/>
          </c:spPr>
          <c:invertIfNegative val="0"/>
          <c:cat>
            <c:strRef>
              <c:f>Sheet1!$A$2:$A$4</c:f>
              <c:strCache>
                <c:ptCount val="3"/>
                <c:pt idx="0">
                  <c:v>Injured patients</c:v>
                </c:pt>
                <c:pt idx="1">
                  <c:v>Medical patients</c:v>
                </c:pt>
                <c:pt idx="2">
                  <c:v>Psychiatric patients</c:v>
                </c:pt>
              </c:strCache>
            </c:strRef>
          </c:cat>
          <c:val>
            <c:numRef>
              <c:f>Sheet1!$B$2:$B$4</c:f>
              <c:numCache>
                <c:formatCode>0%</c:formatCode>
                <c:ptCount val="3"/>
                <c:pt idx="0">
                  <c:v>0.48599999999999999</c:v>
                </c:pt>
                <c:pt idx="1">
                  <c:v>0.27500000000000002</c:v>
                </c:pt>
                <c:pt idx="2">
                  <c:v>3.5</c:v>
                </c:pt>
              </c:numCache>
            </c:numRef>
          </c:val>
          <c:extLst>
            <c:ext xmlns:c16="http://schemas.microsoft.com/office/drawing/2014/chart" uri="{C3380CC4-5D6E-409C-BE32-E72D297353CC}">
              <c16:uniqueId val="{00000000-A0A6-4846-B2C4-5542171696EE}"/>
            </c:ext>
          </c:extLst>
        </c:ser>
        <c:ser>
          <c:idx val="1"/>
          <c:order val="1"/>
          <c:tx>
            <c:strRef>
              <c:f>Sheet1!$C$1</c:f>
              <c:strCache>
                <c:ptCount val="1"/>
                <c:pt idx="0">
                  <c:v>Sometimes</c:v>
                </c:pt>
              </c:strCache>
            </c:strRef>
          </c:tx>
          <c:spPr>
            <a:solidFill>
              <a:schemeClr val="accent1"/>
            </a:solidFill>
            <a:ln>
              <a:noFill/>
            </a:ln>
            <a:effectLst/>
          </c:spPr>
          <c:invertIfNegative val="0"/>
          <c:cat>
            <c:strRef>
              <c:f>Sheet1!$A$2:$A$4</c:f>
              <c:strCache>
                <c:ptCount val="3"/>
                <c:pt idx="0">
                  <c:v>Injured patients</c:v>
                </c:pt>
                <c:pt idx="1">
                  <c:v>Medical patients</c:v>
                </c:pt>
                <c:pt idx="2">
                  <c:v>Psychiatric patients</c:v>
                </c:pt>
              </c:strCache>
            </c:strRef>
          </c:cat>
          <c:val>
            <c:numRef>
              <c:f>Sheet1!$C$2:$C$4</c:f>
              <c:numCache>
                <c:formatCode>0%</c:formatCode>
                <c:ptCount val="3"/>
                <c:pt idx="0">
                  <c:v>2.4</c:v>
                </c:pt>
                <c:pt idx="1">
                  <c:v>4.4000000000000004</c:v>
                </c:pt>
                <c:pt idx="2">
                  <c:v>1.8</c:v>
                </c:pt>
              </c:numCache>
            </c:numRef>
          </c:val>
          <c:extLst>
            <c:ext xmlns:c16="http://schemas.microsoft.com/office/drawing/2014/chart" uri="{C3380CC4-5D6E-409C-BE32-E72D297353CC}">
              <c16:uniqueId val="{00000001-A0A6-4846-B2C4-5542171696EE}"/>
            </c:ext>
          </c:extLst>
        </c:ser>
        <c:ser>
          <c:idx val="2"/>
          <c:order val="2"/>
          <c:tx>
            <c:strRef>
              <c:f>Sheet1!$D$1</c:f>
              <c:strCache>
                <c:ptCount val="1"/>
                <c:pt idx="0">
                  <c:v>Never</c:v>
                </c:pt>
              </c:strCache>
            </c:strRef>
          </c:tx>
          <c:spPr>
            <a:solidFill>
              <a:schemeClr val="accent1">
                <a:tint val="65000"/>
              </a:schemeClr>
            </a:solidFill>
            <a:ln>
              <a:noFill/>
            </a:ln>
            <a:effectLst/>
          </c:spPr>
          <c:invertIfNegative val="0"/>
          <c:cat>
            <c:strRef>
              <c:f>Sheet1!$A$2:$A$4</c:f>
              <c:strCache>
                <c:ptCount val="3"/>
                <c:pt idx="0">
                  <c:v>Injured patients</c:v>
                </c:pt>
                <c:pt idx="1">
                  <c:v>Medical patients</c:v>
                </c:pt>
                <c:pt idx="2">
                  <c:v>Psychiatric patients</c:v>
                </c:pt>
              </c:strCache>
            </c:strRef>
          </c:cat>
          <c:val>
            <c:numRef>
              <c:f>Sheet1!$D$2:$D$4</c:f>
              <c:numCache>
                <c:formatCode>0%</c:formatCode>
                <c:ptCount val="3"/>
                <c:pt idx="0">
                  <c:v>2</c:v>
                </c:pt>
                <c:pt idx="1">
                  <c:v>2</c:v>
                </c:pt>
                <c:pt idx="2">
                  <c:v>3</c:v>
                </c:pt>
              </c:numCache>
            </c:numRef>
          </c:val>
          <c:extLst>
            <c:ext xmlns:c16="http://schemas.microsoft.com/office/drawing/2014/chart" uri="{C3380CC4-5D6E-409C-BE32-E72D297353CC}">
              <c16:uniqueId val="{00000002-A0A6-4846-B2C4-5542171696EE}"/>
            </c:ext>
          </c:extLst>
        </c:ser>
        <c:dLbls>
          <c:showLegendKey val="0"/>
          <c:showVal val="0"/>
          <c:showCatName val="0"/>
          <c:showSerName val="0"/>
          <c:showPercent val="0"/>
          <c:showBubbleSize val="0"/>
        </c:dLbls>
        <c:gapWidth val="182"/>
        <c:axId val="551984032"/>
        <c:axId val="498370248"/>
      </c:barChart>
      <c:catAx>
        <c:axId val="5519840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498370248"/>
        <c:crosses val="autoZero"/>
        <c:auto val="1"/>
        <c:lblAlgn val="ctr"/>
        <c:lblOffset val="100"/>
        <c:noMultiLvlLbl val="0"/>
      </c:catAx>
      <c:valAx>
        <c:axId val="498370248"/>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51984032"/>
        <c:crosses val="autoZero"/>
        <c:crossBetween val="between"/>
      </c:valAx>
      <c:spPr>
        <a:noFill/>
        <a:ln>
          <a:noFill/>
        </a:ln>
        <a:effectLst/>
      </c:spPr>
    </c:plotArea>
    <c:legend>
      <c:legendPos val="b"/>
      <c:layout>
        <c:manualLayout>
          <c:xMode val="edge"/>
          <c:yMode val="edge"/>
          <c:x val="0.6506207947894368"/>
          <c:y val="0"/>
          <c:w val="0.34803733060968833"/>
          <c:h val="9.619979522052431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2"/>
    </a:solidFill>
    <a:ln>
      <a:noFill/>
    </a:ln>
    <a:effectLst/>
  </c:spPr>
  <c:txPr>
    <a:bodyPr/>
    <a:lstStyle/>
    <a:p>
      <a:pPr>
        <a:defRPr sz="18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1-05-03T15:52:22.823" idx="1">
    <p:pos x="7121" y="141"/>
    <p:text>Not sure if we want to keep this slide and the next (slides 7 and 8 in this mini deck). I figured for presenting to physicians it might not be as relevant.</p:text>
    <p:extLst>
      <p:ext uri="{C676402C-5697-4E1C-873F-D02D1690AC5C}">
        <p15:threadingInfo xmlns:p15="http://schemas.microsoft.com/office/powerpoint/2012/main" timeZoneBias="360"/>
      </p:ext>
    </p:extLst>
  </p:cm>
</p:cmLst>
</file>

<file path=ppt/drawings/drawing1.xml><?xml version="1.0" encoding="utf-8"?>
<c:userShapes xmlns:c="http://schemas.openxmlformats.org/drawingml/2006/chart">
  <cdr:relSizeAnchor xmlns:cdr="http://schemas.openxmlformats.org/drawingml/2006/chartDrawing">
    <cdr:from>
      <cdr:x>0.32382</cdr:x>
      <cdr:y>0.91563</cdr:y>
    </cdr:from>
    <cdr:to>
      <cdr:x>0.41688</cdr:x>
      <cdr:y>1</cdr:y>
    </cdr:to>
    <cdr:sp macro="" textlink="">
      <cdr:nvSpPr>
        <cdr:cNvPr id="2" name="TextBox 1">
          <a:extLst xmlns:a="http://schemas.openxmlformats.org/drawingml/2006/main">
            <a:ext uri="{FF2B5EF4-FFF2-40B4-BE49-F238E27FC236}">
              <a16:creationId xmlns:a16="http://schemas.microsoft.com/office/drawing/2014/main" id="{BE67F85F-8C68-4DF1-83F2-8458A3084DC8}"/>
            </a:ext>
          </a:extLst>
        </cdr:cNvPr>
        <cdr:cNvSpPr txBox="1"/>
      </cdr:nvSpPr>
      <cdr:spPr>
        <a:xfrm xmlns:a="http://schemas.openxmlformats.org/drawingml/2006/main">
          <a:off x="3651350" y="4961467"/>
          <a:ext cx="1049313" cy="4572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u="none" dirty="0"/>
            <a:t>Gender</a:t>
          </a:r>
        </a:p>
      </cdr:txBody>
    </cdr:sp>
  </cdr:relSizeAnchor>
  <cdr:relSizeAnchor xmlns:cdr="http://schemas.openxmlformats.org/drawingml/2006/chartDrawing">
    <cdr:from>
      <cdr:x>0.64074</cdr:x>
      <cdr:y>0.91563</cdr:y>
    </cdr:from>
    <cdr:to>
      <cdr:x>0.85958</cdr:x>
      <cdr:y>1</cdr:y>
    </cdr:to>
    <cdr:sp macro="" textlink="">
      <cdr:nvSpPr>
        <cdr:cNvPr id="3" name="TextBox 1">
          <a:extLst xmlns:a="http://schemas.openxmlformats.org/drawingml/2006/main">
            <a:ext uri="{FF2B5EF4-FFF2-40B4-BE49-F238E27FC236}">
              <a16:creationId xmlns:a16="http://schemas.microsoft.com/office/drawing/2014/main" id="{666E3131-4703-4B4A-9E6E-FCCF0B7796D8}"/>
            </a:ext>
          </a:extLst>
        </cdr:cNvPr>
        <cdr:cNvSpPr txBox="1"/>
      </cdr:nvSpPr>
      <cdr:spPr>
        <a:xfrm xmlns:a="http://schemas.openxmlformats.org/drawingml/2006/main">
          <a:off x="7224838" y="4961467"/>
          <a:ext cx="2467548" cy="4572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b="1" dirty="0"/>
            <a:t>Years After Residency</a:t>
          </a:r>
          <a:endParaRPr lang="en-US" sz="1800" b="1" u="none" dirty="0"/>
        </a:p>
      </cdr:txBody>
    </cdr:sp>
  </cdr:relSizeAnchor>
</c:userShap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90ABF5D1-5CE8-41AA-AB7A-43947E40DC3F}" type="datetimeFigureOut">
              <a:rPr lang="en-US" smtClean="0"/>
              <a:t>6/25/2021</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267720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ABF5D1-5CE8-41AA-AB7A-43947E40DC3F}" type="datetimeFigureOut">
              <a:rPr lang="en-US" smtClean="0"/>
              <a:t>6/25/2021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2673015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ABF5D1-5CE8-41AA-AB7A-43947E40DC3F}" type="datetimeFigureOut">
              <a:rPr lang="en-US" smtClean="0"/>
              <a:t>6/25/2021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1935393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ABF5D1-5CE8-41AA-AB7A-43947E40DC3F}" type="datetimeFigureOut">
              <a:rPr lang="en-US" smtClean="0"/>
              <a:t>6/25/2021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1925456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ABF5D1-5CE8-41AA-AB7A-43947E40DC3F}" type="datetimeFigureOut">
              <a:rPr lang="en-US" smtClean="0"/>
              <a:t>6/25/2021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595443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ABF5D1-5CE8-41AA-AB7A-43947E40DC3F}" type="datetimeFigureOut">
              <a:rPr lang="en-US" smtClean="0"/>
              <a:t>6/25/2021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17366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ABF5D1-5CE8-41AA-AB7A-43947E40DC3F}" type="datetimeFigureOut">
              <a:rPr lang="en-US" smtClean="0"/>
              <a:t>6/25/2021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3184781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ABF5D1-5CE8-41AA-AB7A-43947E40DC3F}" type="datetimeFigureOut">
              <a:rPr lang="en-US" smtClean="0"/>
              <a:t>6/25/2021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3276559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ABF5D1-5CE8-41AA-AB7A-43947E40DC3F}" type="datetimeFigureOut">
              <a:rPr lang="en-US" smtClean="0"/>
              <a:t>6/25/2021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770618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ABF5D1-5CE8-41AA-AB7A-43947E40DC3F}" type="datetimeFigureOut">
              <a:rPr lang="en-US" smtClean="0"/>
              <a:t>6/25/2021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2343688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ABF5D1-5CE8-41AA-AB7A-43947E40DC3F}" type="datetimeFigureOut">
              <a:rPr lang="en-US" smtClean="0"/>
              <a:t>6/25/2021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19407085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ABF5D1-5CE8-41AA-AB7A-43947E40DC3F}" type="datetimeFigureOut">
              <a:rPr lang="en-US" smtClean="0"/>
              <a:t>6/25/2021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678789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ABF5D1-5CE8-41AA-AB7A-43947E40DC3F}" type="datetimeFigureOut">
              <a:rPr lang="en-US" smtClean="0"/>
              <a:t>6/25/2021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25344463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0ABF5D1-5CE8-41AA-AB7A-43947E40DC3F}" type="datetimeFigureOut">
              <a:rPr lang="en-US" smtClean="0"/>
              <a:t>6/25/2021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36629411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0ABF5D1-5CE8-41AA-AB7A-43947E40DC3F}" type="datetimeFigureOut">
              <a:rPr lang="en-US" smtClean="0"/>
              <a:t>6/25/2021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29205477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ABF5D1-5CE8-41AA-AB7A-43947E40DC3F}" type="datetimeFigureOut">
              <a:rPr lang="en-US" smtClean="0"/>
              <a:t>6/25/2021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26495205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ABF5D1-5CE8-41AA-AB7A-43947E40DC3F}" type="datetimeFigureOut">
              <a:rPr lang="en-US" smtClean="0"/>
              <a:t>6/25/2021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11099526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19EE104-C9F9-4356-B191-292D66EDECFB}" type="datetimeFigureOut">
              <a:rPr lang="en-US" smtClean="0"/>
              <a:t>6/25/2021</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69C971E0-2749-4219-B560-489C5965DB50}"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83222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9EE104-C9F9-4356-B191-292D66EDECFB}" type="datetimeFigureOut">
              <a:rPr lang="en-US" smtClean="0"/>
              <a:t>6/25/2021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C971E0-2749-4219-B560-489C5965DB50}"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547027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19EE104-C9F9-4356-B191-292D66EDECFB}" type="datetimeFigureOut">
              <a:rPr lang="en-US" smtClean="0"/>
              <a:t>6/25/2021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C971E0-2749-4219-B560-489C5965DB50}"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427760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19EE104-C9F9-4356-B191-292D66EDECFB}" type="datetimeFigureOut">
              <a:rPr lang="en-US" smtClean="0"/>
              <a:t>6/25/2021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C971E0-2749-4219-B560-489C5965DB50}"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339945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19EE104-C9F9-4356-B191-292D66EDECFB}" type="datetimeFigureOut">
              <a:rPr lang="en-US" smtClean="0"/>
              <a:t>6/25/2021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C971E0-2749-4219-B560-489C5965DB50}"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026040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19EE104-C9F9-4356-B191-292D66EDECFB}" type="datetimeFigureOut">
              <a:rPr lang="en-US" smtClean="0"/>
              <a:t>6/25/2021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C971E0-2749-4219-B560-489C5965DB50}"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673671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9EE104-C9F9-4356-B191-292D66EDECFB}" type="datetimeFigureOut">
              <a:rPr lang="en-US" smtClean="0"/>
              <a:t>6/25/2021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C971E0-2749-4219-B560-489C5965DB50}" type="slidenum">
              <a:rPr lang="en-US" smtClean="0"/>
              <a:t>‹#›</a:t>
            </a:fld>
            <a:endParaRPr lang="en-US"/>
          </a:p>
        </p:txBody>
      </p:sp>
    </p:spTree>
    <p:extLst>
      <p:ext uri="{BB962C8B-B14F-4D97-AF65-F5344CB8AC3E}">
        <p14:creationId xmlns:p14="http://schemas.microsoft.com/office/powerpoint/2010/main" val="29713350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19EE104-C9F9-4356-B191-292D66EDECFB}" type="datetimeFigureOut">
              <a:rPr lang="en-US" smtClean="0"/>
              <a:t>6/25/2021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C971E0-2749-4219-B560-489C5965DB50}"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518127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219EE104-C9F9-4356-B191-292D66EDECFB}" type="datetimeFigureOut">
              <a:rPr lang="en-US" smtClean="0"/>
              <a:t>6/25/2021</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69C971E0-2749-4219-B560-489C5965DB50}"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551215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9EE104-C9F9-4356-B191-292D66EDECFB}" type="datetimeFigureOut">
              <a:rPr lang="en-US" smtClean="0"/>
              <a:t>6/25/2021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C971E0-2749-4219-B560-489C5965DB50}"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704247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9EE104-C9F9-4356-B191-292D66EDECFB}" type="datetimeFigureOut">
              <a:rPr lang="en-US" smtClean="0"/>
              <a:t>6/25/2021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C971E0-2749-4219-B560-489C5965DB50}"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14252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3.jp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0ABF5D1-5CE8-41AA-AB7A-43947E40DC3F}" type="datetimeFigureOut">
              <a:rPr lang="en-US" smtClean="0"/>
              <a:t>6/25/2021</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2DD5123-F4A3-4675-A817-EF884B331841}" type="slidenum">
              <a:rPr lang="en-US" smtClean="0"/>
              <a:t>‹#›</a:t>
            </a:fld>
            <a:endParaRPr lang="en-US"/>
          </a:p>
        </p:txBody>
      </p:sp>
    </p:spTree>
    <p:extLst>
      <p:ext uri="{BB962C8B-B14F-4D97-AF65-F5344CB8AC3E}">
        <p14:creationId xmlns:p14="http://schemas.microsoft.com/office/powerpoint/2010/main" val="404727749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219EE104-C9F9-4356-B191-292D66EDECFB}" type="datetimeFigureOut">
              <a:rPr lang="en-US" smtClean="0"/>
              <a:t>6/25/2021</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9C971E0-2749-4219-B560-489C5965DB50}"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197033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8000"/>
                <a:hueMod val="94000"/>
                <a:satMod val="148000"/>
                <a:lumMod val="150000"/>
              </a:schemeClr>
            </a:gs>
            <a:gs pos="100000">
              <a:schemeClr val="bg2">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B7D4B16D-600A-41A1-8B1B-3727C56C0C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9">
            <a:extLst>
              <a:ext uri="{FF2B5EF4-FFF2-40B4-BE49-F238E27FC236}">
                <a16:creationId xmlns:a16="http://schemas.microsoft.com/office/drawing/2014/main" id="{DE7C35E0-BD19-4AFC-81BF-7A7507E9C9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60000"/>
            </a:schemeClr>
          </a:solidFill>
          <a:effectLst/>
        </p:grpSpPr>
        <p:sp>
          <p:nvSpPr>
            <p:cNvPr id="11" name="Rectangle 5">
              <a:extLst>
                <a:ext uri="{FF2B5EF4-FFF2-40B4-BE49-F238E27FC236}">
                  <a16:creationId xmlns:a16="http://schemas.microsoft.com/office/drawing/2014/main" id="{1E08D20A-3975-4596-85C6-D4679958628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7" name="Freeform 6">
              <a:extLst>
                <a:ext uri="{FF2B5EF4-FFF2-40B4-BE49-F238E27FC236}">
                  <a16:creationId xmlns:a16="http://schemas.microsoft.com/office/drawing/2014/main" id="{630A9349-BFE4-4720-A229-98DCD3B69F3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3" name="Freeform 7">
              <a:extLst>
                <a:ext uri="{FF2B5EF4-FFF2-40B4-BE49-F238E27FC236}">
                  <a16:creationId xmlns:a16="http://schemas.microsoft.com/office/drawing/2014/main" id="{28487744-BBC9-4D40-85B3-0D45003C339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 name="Rectangle 8">
              <a:extLst>
                <a:ext uri="{FF2B5EF4-FFF2-40B4-BE49-F238E27FC236}">
                  <a16:creationId xmlns:a16="http://schemas.microsoft.com/office/drawing/2014/main" id="{FAD6EF4D-97BD-46B4-9B5B-CD70971DD55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65" name="Freeform 9">
              <a:extLst>
                <a:ext uri="{FF2B5EF4-FFF2-40B4-BE49-F238E27FC236}">
                  <a16:creationId xmlns:a16="http://schemas.microsoft.com/office/drawing/2014/main" id="{210DCC42-11D2-4162-B47A-869B3F6694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7" name="Freeform 10">
              <a:extLst>
                <a:ext uri="{FF2B5EF4-FFF2-40B4-BE49-F238E27FC236}">
                  <a16:creationId xmlns:a16="http://schemas.microsoft.com/office/drawing/2014/main" id="{DE4880D6-6ECE-4F1B-B474-FE3940D04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9" name="Freeform 11">
              <a:extLst>
                <a:ext uri="{FF2B5EF4-FFF2-40B4-BE49-F238E27FC236}">
                  <a16:creationId xmlns:a16="http://schemas.microsoft.com/office/drawing/2014/main" id="{A1A39307-F675-49D2-9E45-28DA2AB5C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0" name="Freeform 12">
              <a:extLst>
                <a:ext uri="{FF2B5EF4-FFF2-40B4-BE49-F238E27FC236}">
                  <a16:creationId xmlns:a16="http://schemas.microsoft.com/office/drawing/2014/main" id="{AC5E23C5-C5D6-4BC3-9531-C0B2D7D29F9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 name="Freeform 13">
              <a:extLst>
                <a:ext uri="{FF2B5EF4-FFF2-40B4-BE49-F238E27FC236}">
                  <a16:creationId xmlns:a16="http://schemas.microsoft.com/office/drawing/2014/main" id="{4D3FC0A7-9672-4B19-8D54-71C3B39F7A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1" name="Freeform 14">
              <a:extLst>
                <a:ext uri="{FF2B5EF4-FFF2-40B4-BE49-F238E27FC236}">
                  <a16:creationId xmlns:a16="http://schemas.microsoft.com/office/drawing/2014/main" id="{9911D04C-3FFB-4D1E-8F59-5C02692E3E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2" name="Freeform 15">
              <a:extLst>
                <a:ext uri="{FF2B5EF4-FFF2-40B4-BE49-F238E27FC236}">
                  <a16:creationId xmlns:a16="http://schemas.microsoft.com/office/drawing/2014/main" id="{A0178C8F-EF32-4F3D-B022-60A7DE1367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3" name="Freeform 16">
              <a:extLst>
                <a:ext uri="{FF2B5EF4-FFF2-40B4-BE49-F238E27FC236}">
                  <a16:creationId xmlns:a16="http://schemas.microsoft.com/office/drawing/2014/main" id="{EEB2DD25-DE0D-48CE-8218-E4EF12273A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4" name="Freeform 17">
              <a:extLst>
                <a:ext uri="{FF2B5EF4-FFF2-40B4-BE49-F238E27FC236}">
                  <a16:creationId xmlns:a16="http://schemas.microsoft.com/office/drawing/2014/main" id="{13C92E55-66CB-48F7-BF28-5D8ED146BB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5" name="Freeform 18">
              <a:extLst>
                <a:ext uri="{FF2B5EF4-FFF2-40B4-BE49-F238E27FC236}">
                  <a16:creationId xmlns:a16="http://schemas.microsoft.com/office/drawing/2014/main" id="{CB0B6C7B-4820-48AB-92AF-896559F009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 name="Freeform 19">
              <a:extLst>
                <a:ext uri="{FF2B5EF4-FFF2-40B4-BE49-F238E27FC236}">
                  <a16:creationId xmlns:a16="http://schemas.microsoft.com/office/drawing/2014/main" id="{2018EECD-4518-458F-989E-6FCAE5AE0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6" name="Freeform 20">
              <a:extLst>
                <a:ext uri="{FF2B5EF4-FFF2-40B4-BE49-F238E27FC236}">
                  <a16:creationId xmlns:a16="http://schemas.microsoft.com/office/drawing/2014/main" id="{1FB0915F-3C52-468A-87E7-F3EE381DA3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7" name="Freeform 21">
              <a:extLst>
                <a:ext uri="{FF2B5EF4-FFF2-40B4-BE49-F238E27FC236}">
                  <a16:creationId xmlns:a16="http://schemas.microsoft.com/office/drawing/2014/main" id="{7B184771-5A8E-4ED5-9179-24B19F26C32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8" name="Freeform 22">
              <a:extLst>
                <a:ext uri="{FF2B5EF4-FFF2-40B4-BE49-F238E27FC236}">
                  <a16:creationId xmlns:a16="http://schemas.microsoft.com/office/drawing/2014/main" id="{BC5162D1-D64C-4FBA-BE86-11B27A7432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9" name="Freeform 23">
              <a:extLst>
                <a:ext uri="{FF2B5EF4-FFF2-40B4-BE49-F238E27FC236}">
                  <a16:creationId xmlns:a16="http://schemas.microsoft.com/office/drawing/2014/main" id="{9EFF345C-6A58-4123-B2D1-2ED9E369124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0" name="Freeform 24">
              <a:extLst>
                <a:ext uri="{FF2B5EF4-FFF2-40B4-BE49-F238E27FC236}">
                  <a16:creationId xmlns:a16="http://schemas.microsoft.com/office/drawing/2014/main" id="{03CE89F7-AE1C-4370-920E-EE04C4124FF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1" name="Freeform 25">
              <a:extLst>
                <a:ext uri="{FF2B5EF4-FFF2-40B4-BE49-F238E27FC236}">
                  <a16:creationId xmlns:a16="http://schemas.microsoft.com/office/drawing/2014/main" id="{D6E298F6-F99D-49EF-B614-24D2179C23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2" name="Freeform 26">
              <a:extLst>
                <a:ext uri="{FF2B5EF4-FFF2-40B4-BE49-F238E27FC236}">
                  <a16:creationId xmlns:a16="http://schemas.microsoft.com/office/drawing/2014/main" id="{2424FD35-451D-468C-9EB2-8DA350C1247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3" name="Freeform 27">
              <a:extLst>
                <a:ext uri="{FF2B5EF4-FFF2-40B4-BE49-F238E27FC236}">
                  <a16:creationId xmlns:a16="http://schemas.microsoft.com/office/drawing/2014/main" id="{45BC0C6F-B91F-42CC-9046-522FE8223C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6" name="Freeform 28">
              <a:extLst>
                <a:ext uri="{FF2B5EF4-FFF2-40B4-BE49-F238E27FC236}">
                  <a16:creationId xmlns:a16="http://schemas.microsoft.com/office/drawing/2014/main" id="{F88AFBEE-A8B5-4B18-B834-5269F6C13C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7" name="Freeform 29">
              <a:extLst>
                <a:ext uri="{FF2B5EF4-FFF2-40B4-BE49-F238E27FC236}">
                  <a16:creationId xmlns:a16="http://schemas.microsoft.com/office/drawing/2014/main" id="{64B0F493-EC69-4C85-87D4-287628231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8" name="Freeform 30">
              <a:extLst>
                <a:ext uri="{FF2B5EF4-FFF2-40B4-BE49-F238E27FC236}">
                  <a16:creationId xmlns:a16="http://schemas.microsoft.com/office/drawing/2014/main" id="{09920E7F-979C-40F6-8FB1-791325A4A4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9" name="Freeform 31">
              <a:extLst>
                <a:ext uri="{FF2B5EF4-FFF2-40B4-BE49-F238E27FC236}">
                  <a16:creationId xmlns:a16="http://schemas.microsoft.com/office/drawing/2014/main" id="{1387BCC3-D7BF-443E-B18C-87B696E644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0" name="Freeform 32">
              <a:extLst>
                <a:ext uri="{FF2B5EF4-FFF2-40B4-BE49-F238E27FC236}">
                  <a16:creationId xmlns:a16="http://schemas.microsoft.com/office/drawing/2014/main" id="{F1C0670D-9FA2-48D7-AFDB-4438ECC3EE1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1" name="Rectangle 33">
              <a:extLst>
                <a:ext uri="{FF2B5EF4-FFF2-40B4-BE49-F238E27FC236}">
                  <a16:creationId xmlns:a16="http://schemas.microsoft.com/office/drawing/2014/main" id="{34088C0C-CAD1-4E66-A162-1D7020365B6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82" name="Freeform 34">
              <a:extLst>
                <a:ext uri="{FF2B5EF4-FFF2-40B4-BE49-F238E27FC236}">
                  <a16:creationId xmlns:a16="http://schemas.microsoft.com/office/drawing/2014/main" id="{B8C224A6-72B4-4763-B708-65A321D0D61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3" name="Freeform 35">
              <a:extLst>
                <a:ext uri="{FF2B5EF4-FFF2-40B4-BE49-F238E27FC236}">
                  <a16:creationId xmlns:a16="http://schemas.microsoft.com/office/drawing/2014/main" id="{2EE3A964-523C-470B-8B10-09053452C5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4" name="Freeform 36">
              <a:extLst>
                <a:ext uri="{FF2B5EF4-FFF2-40B4-BE49-F238E27FC236}">
                  <a16:creationId xmlns:a16="http://schemas.microsoft.com/office/drawing/2014/main" id="{1B87487E-C0EA-4E2A-8FC0-3D4C4F0177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5" name="Freeform 37">
              <a:extLst>
                <a:ext uri="{FF2B5EF4-FFF2-40B4-BE49-F238E27FC236}">
                  <a16:creationId xmlns:a16="http://schemas.microsoft.com/office/drawing/2014/main" id="{D8B57E7E-D885-4A0B-BBA0-E3BC3A68CD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4" name="Freeform 38">
              <a:extLst>
                <a:ext uri="{FF2B5EF4-FFF2-40B4-BE49-F238E27FC236}">
                  <a16:creationId xmlns:a16="http://schemas.microsoft.com/office/drawing/2014/main" id="{6FB84573-B84B-4571-A6E5-91CD308E7D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5" name="Freeform 39">
              <a:extLst>
                <a:ext uri="{FF2B5EF4-FFF2-40B4-BE49-F238E27FC236}">
                  <a16:creationId xmlns:a16="http://schemas.microsoft.com/office/drawing/2014/main" id="{7EE5EE00-E139-4AB9-ACFC-5E39CFA95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6" name="Freeform 40">
              <a:extLst>
                <a:ext uri="{FF2B5EF4-FFF2-40B4-BE49-F238E27FC236}">
                  <a16:creationId xmlns:a16="http://schemas.microsoft.com/office/drawing/2014/main" id="{5A38A6AA-6753-4EFE-94BB-96DF739758C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7" name="Freeform 41">
              <a:extLst>
                <a:ext uri="{FF2B5EF4-FFF2-40B4-BE49-F238E27FC236}">
                  <a16:creationId xmlns:a16="http://schemas.microsoft.com/office/drawing/2014/main" id="{506AB599-570B-4547-97F4-F2C6723014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6" name="Freeform 42">
              <a:extLst>
                <a:ext uri="{FF2B5EF4-FFF2-40B4-BE49-F238E27FC236}">
                  <a16:creationId xmlns:a16="http://schemas.microsoft.com/office/drawing/2014/main" id="{9AFDEA1E-DBAB-4507-8D36-786F19A85B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9" name="Freeform 43">
              <a:extLst>
                <a:ext uri="{FF2B5EF4-FFF2-40B4-BE49-F238E27FC236}">
                  <a16:creationId xmlns:a16="http://schemas.microsoft.com/office/drawing/2014/main" id="{C824D6F7-0BDF-4C8C-869D-BDDEB07641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7" name="Freeform 44">
              <a:extLst>
                <a:ext uri="{FF2B5EF4-FFF2-40B4-BE49-F238E27FC236}">
                  <a16:creationId xmlns:a16="http://schemas.microsoft.com/office/drawing/2014/main" id="{6953C491-AE0F-4D2B-9474-18D5E8B5DC9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1" name="Rectangle 45">
              <a:extLst>
                <a:ext uri="{FF2B5EF4-FFF2-40B4-BE49-F238E27FC236}">
                  <a16:creationId xmlns:a16="http://schemas.microsoft.com/office/drawing/2014/main" id="{5B956350-9BDD-4090-B2B6-12C13D1CE27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88" name="Freeform 46">
              <a:extLst>
                <a:ext uri="{FF2B5EF4-FFF2-40B4-BE49-F238E27FC236}">
                  <a16:creationId xmlns:a16="http://schemas.microsoft.com/office/drawing/2014/main" id="{ECE31E80-E354-44C3-81E0-4E3E41DDF6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9" name="Freeform 47">
              <a:extLst>
                <a:ext uri="{FF2B5EF4-FFF2-40B4-BE49-F238E27FC236}">
                  <a16:creationId xmlns:a16="http://schemas.microsoft.com/office/drawing/2014/main" id="{9DFA35DB-5360-405A-A7EB-064E51FBC0A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0" name="Freeform 48">
              <a:extLst>
                <a:ext uri="{FF2B5EF4-FFF2-40B4-BE49-F238E27FC236}">
                  <a16:creationId xmlns:a16="http://schemas.microsoft.com/office/drawing/2014/main" id="{2DA499BD-4313-4AD1-BE87-4BEF50FEC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1" name="Freeform 49">
              <a:extLst>
                <a:ext uri="{FF2B5EF4-FFF2-40B4-BE49-F238E27FC236}">
                  <a16:creationId xmlns:a16="http://schemas.microsoft.com/office/drawing/2014/main" id="{680E4C6D-12D1-417A-A709-EC416D98FA0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2" name="Freeform 50">
              <a:extLst>
                <a:ext uri="{FF2B5EF4-FFF2-40B4-BE49-F238E27FC236}">
                  <a16:creationId xmlns:a16="http://schemas.microsoft.com/office/drawing/2014/main" id="{C93537B4-09B6-4CC6-92DE-3D3BDAC7ABB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3" name="Freeform 51">
              <a:extLst>
                <a:ext uri="{FF2B5EF4-FFF2-40B4-BE49-F238E27FC236}">
                  <a16:creationId xmlns:a16="http://schemas.microsoft.com/office/drawing/2014/main" id="{5D100FC5-9EA8-4DA7-AFA4-BC60831FD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4" name="Freeform 52">
              <a:extLst>
                <a:ext uri="{FF2B5EF4-FFF2-40B4-BE49-F238E27FC236}">
                  <a16:creationId xmlns:a16="http://schemas.microsoft.com/office/drawing/2014/main" id="{3F10D757-6A3B-4314-9755-419B3738E4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5" name="Freeform 53">
              <a:extLst>
                <a:ext uri="{FF2B5EF4-FFF2-40B4-BE49-F238E27FC236}">
                  <a16:creationId xmlns:a16="http://schemas.microsoft.com/office/drawing/2014/main" id="{28A4D881-D08B-4AAF-866D-7C31601126D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0" name="Freeform 54">
              <a:extLst>
                <a:ext uri="{FF2B5EF4-FFF2-40B4-BE49-F238E27FC236}">
                  <a16:creationId xmlns:a16="http://schemas.microsoft.com/office/drawing/2014/main" id="{A666F3F8-571E-483F-9B9F-31EDB91A9C6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1" name="Freeform 55">
              <a:extLst>
                <a:ext uri="{FF2B5EF4-FFF2-40B4-BE49-F238E27FC236}">
                  <a16:creationId xmlns:a16="http://schemas.microsoft.com/office/drawing/2014/main" id="{18305C0F-0A00-450D-92A1-313C724398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2" name="Freeform 56">
              <a:extLst>
                <a:ext uri="{FF2B5EF4-FFF2-40B4-BE49-F238E27FC236}">
                  <a16:creationId xmlns:a16="http://schemas.microsoft.com/office/drawing/2014/main" id="{9A5635D8-CCB7-4D16-BB87-B1BC1AC97DC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3" name="Freeform 57">
              <a:extLst>
                <a:ext uri="{FF2B5EF4-FFF2-40B4-BE49-F238E27FC236}">
                  <a16:creationId xmlns:a16="http://schemas.microsoft.com/office/drawing/2014/main" id="{7C10A784-B5EE-4486-96E7-3CC72B93A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4" name="Freeform 58">
              <a:extLst>
                <a:ext uri="{FF2B5EF4-FFF2-40B4-BE49-F238E27FC236}">
                  <a16:creationId xmlns:a16="http://schemas.microsoft.com/office/drawing/2014/main" id="{AE5FA7CA-916C-4A34-A727-E0289D891AB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pic>
        <p:nvPicPr>
          <p:cNvPr id="66" name="Picture 2">
            <a:extLst>
              <a:ext uri="{FF2B5EF4-FFF2-40B4-BE49-F238E27FC236}">
                <a16:creationId xmlns:a16="http://schemas.microsoft.com/office/drawing/2014/main" id="{51039561-92F9-40EE-900B-6AA0F58042A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3" y="9525"/>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3B8FDA5-64F3-4630-AD67-A8B9F6859FCB}"/>
              </a:ext>
            </a:extLst>
          </p:cNvPr>
          <p:cNvSpPr>
            <a:spLocks noGrp="1"/>
          </p:cNvSpPr>
          <p:nvPr>
            <p:ph type="ctrTitle"/>
          </p:nvPr>
        </p:nvSpPr>
        <p:spPr>
          <a:xfrm>
            <a:off x="2043113" y="1122363"/>
            <a:ext cx="4527929" cy="4287836"/>
          </a:xfrm>
        </p:spPr>
        <p:txBody>
          <a:bodyPr anchor="ctr">
            <a:normAutofit/>
          </a:bodyPr>
          <a:lstStyle/>
          <a:p>
            <a:pPr algn="r"/>
            <a:r>
              <a:rPr lang="en-US" sz="5100"/>
              <a:t>Screening for Alcohol Consumption in Emergency Departments</a:t>
            </a:r>
          </a:p>
        </p:txBody>
      </p:sp>
      <p:sp>
        <p:nvSpPr>
          <p:cNvPr id="3" name="Subtitle 2">
            <a:extLst>
              <a:ext uri="{FF2B5EF4-FFF2-40B4-BE49-F238E27FC236}">
                <a16:creationId xmlns:a16="http://schemas.microsoft.com/office/drawing/2014/main" id="{77F35D84-61F6-401E-BD7D-4DB22494D838}"/>
              </a:ext>
            </a:extLst>
          </p:cNvPr>
          <p:cNvSpPr>
            <a:spLocks noGrp="1"/>
          </p:cNvSpPr>
          <p:nvPr>
            <p:ph type="subTitle" idx="1"/>
          </p:nvPr>
        </p:nvSpPr>
        <p:spPr>
          <a:xfrm>
            <a:off x="7851631" y="1122363"/>
            <a:ext cx="2816368" cy="4287834"/>
          </a:xfrm>
        </p:spPr>
        <p:txBody>
          <a:bodyPr anchor="ctr">
            <a:normAutofit/>
          </a:bodyPr>
          <a:lstStyle/>
          <a:p>
            <a:endParaRPr lang="en-US" sz="2400"/>
          </a:p>
        </p:txBody>
      </p:sp>
      <p:cxnSp>
        <p:nvCxnSpPr>
          <p:cNvPr id="68" name="Straight Connector 67">
            <a:extLst>
              <a:ext uri="{FF2B5EF4-FFF2-40B4-BE49-F238E27FC236}">
                <a16:creationId xmlns:a16="http://schemas.microsoft.com/office/drawing/2014/main" id="{D902DA06-324A-48CE-8C20-94535480A6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1336" y="1454684"/>
            <a:ext cx="0" cy="3649129"/>
          </a:xfrm>
          <a:prstGeom prst="line">
            <a:avLst/>
          </a:prstGeom>
          <a:ln w="254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0112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1451579" y="458186"/>
            <a:ext cx="9603275" cy="1049235"/>
          </a:xfrm>
        </p:spPr>
        <p:txBody>
          <a:bodyPr>
            <a:noAutofit/>
          </a:bodyPr>
          <a:lstStyle/>
          <a:p>
            <a:r>
              <a:rPr lang="en-US" sz="3600" dirty="0"/>
              <a:t>Excessive Alcohol Consumption is a Public Health Concern</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1143000" y="2048765"/>
            <a:ext cx="9905999" cy="3541714"/>
          </a:xfrm>
        </p:spPr>
        <p:txBody>
          <a:bodyPr>
            <a:noAutofit/>
          </a:bodyPr>
          <a:lstStyle/>
          <a:p>
            <a:r>
              <a:rPr lang="en-US" sz="2800" dirty="0"/>
              <a:t>Excessive alcohol consumption:</a:t>
            </a:r>
          </a:p>
          <a:p>
            <a:pPr lvl="1"/>
            <a:r>
              <a:rPr lang="en-US" sz="2400" dirty="0"/>
              <a:t>Is a leading cause of preventable death in the US</a:t>
            </a:r>
          </a:p>
          <a:p>
            <a:pPr lvl="1"/>
            <a:r>
              <a:rPr lang="en-US" sz="2400" dirty="0"/>
              <a:t>Caused approximately </a:t>
            </a:r>
            <a:r>
              <a:rPr lang="en-US" sz="2400" b="1" dirty="0"/>
              <a:t>95,000</a:t>
            </a:r>
            <a:r>
              <a:rPr lang="en-US" sz="2400" dirty="0"/>
              <a:t> deaths each year in the US during 2011-2015</a:t>
            </a:r>
            <a:endParaRPr lang="en-US" sz="2400" dirty="0">
              <a:solidFill>
                <a:schemeClr val="tx1"/>
              </a:solidFill>
            </a:endParaRPr>
          </a:p>
          <a:p>
            <a:pPr lvl="1"/>
            <a:r>
              <a:rPr lang="en-US" sz="2400" dirty="0"/>
              <a:t>Resulted in economic costs estimated at </a:t>
            </a:r>
            <a:r>
              <a:rPr lang="en-US" sz="2400" b="1" dirty="0"/>
              <a:t>$249 billion</a:t>
            </a:r>
            <a:r>
              <a:rPr lang="en-US" sz="2400" dirty="0"/>
              <a:t>, or $2.05 a drink, in 2010</a:t>
            </a:r>
          </a:p>
        </p:txBody>
      </p:sp>
      <p:sp>
        <p:nvSpPr>
          <p:cNvPr id="4" name="TextBox 3">
            <a:extLst>
              <a:ext uri="{FF2B5EF4-FFF2-40B4-BE49-F238E27FC236}">
                <a16:creationId xmlns:a16="http://schemas.microsoft.com/office/drawing/2014/main" id="{2F207A0F-3BFD-4460-8624-F7895C63ED10}"/>
              </a:ext>
            </a:extLst>
          </p:cNvPr>
          <p:cNvSpPr txBox="1"/>
          <p:nvPr/>
        </p:nvSpPr>
        <p:spPr>
          <a:xfrm>
            <a:off x="5791201" y="6499273"/>
            <a:ext cx="6400799" cy="246221"/>
          </a:xfrm>
          <a:prstGeom prst="rect">
            <a:avLst/>
          </a:prstGeom>
          <a:noFill/>
        </p:spPr>
        <p:txBody>
          <a:bodyPr wrap="square" rtlCol="0">
            <a:spAutoFit/>
          </a:bodyPr>
          <a:lstStyle/>
          <a:p>
            <a:r>
              <a:rPr lang="en-US" sz="1000" i="1" dirty="0" err="1">
                <a:solidFill>
                  <a:schemeClr val="bg1"/>
                </a:solidFill>
              </a:rPr>
              <a:t>Mokdad</a:t>
            </a:r>
            <a:r>
              <a:rPr lang="en-US" sz="1000" i="1" dirty="0">
                <a:solidFill>
                  <a:schemeClr val="bg1"/>
                </a:solidFill>
              </a:rPr>
              <a:t> AH, JAMA, 2004; Stahre M., </a:t>
            </a:r>
            <a:r>
              <a:rPr lang="en-US" sz="1000" i="1" dirty="0" err="1">
                <a:solidFill>
                  <a:schemeClr val="bg1"/>
                </a:solidFill>
              </a:rPr>
              <a:t>Prev</a:t>
            </a:r>
            <a:r>
              <a:rPr lang="en-US" sz="1000" i="1" dirty="0">
                <a:solidFill>
                  <a:schemeClr val="bg1"/>
                </a:solidFill>
              </a:rPr>
              <a:t> Chronic Dis, 2014. </a:t>
            </a:r>
            <a:r>
              <a:rPr lang="sv-SE" sz="1000" i="1" dirty="0">
                <a:solidFill>
                  <a:schemeClr val="bg1"/>
                </a:solidFill>
              </a:rPr>
              <a:t>Sacks JJ, Am J Prev Med, 2015; Esser MB, Prev Chronic Dis, 2014</a:t>
            </a:r>
            <a:endParaRPr lang="en-US" sz="1000" i="1" dirty="0">
              <a:solidFill>
                <a:schemeClr val="bg1"/>
              </a:solidFill>
            </a:endParaRPr>
          </a:p>
        </p:txBody>
      </p:sp>
    </p:spTree>
    <p:extLst>
      <p:ext uri="{BB962C8B-B14F-4D97-AF65-F5344CB8AC3E}">
        <p14:creationId xmlns:p14="http://schemas.microsoft.com/office/powerpoint/2010/main" val="449712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4F621-1B92-4165-A5D4-DC3166E6B24D}"/>
              </a:ext>
            </a:extLst>
          </p:cNvPr>
          <p:cNvSpPr>
            <a:spLocks noGrp="1"/>
          </p:cNvSpPr>
          <p:nvPr>
            <p:ph type="title"/>
          </p:nvPr>
        </p:nvSpPr>
        <p:spPr>
          <a:xfrm>
            <a:off x="1314116" y="200722"/>
            <a:ext cx="9630665" cy="1185260"/>
          </a:xfrm>
        </p:spPr>
        <p:txBody>
          <a:bodyPr/>
          <a:lstStyle/>
          <a:p>
            <a:r>
              <a:rPr lang="en-US" dirty="0"/>
              <a:t>What is Excessive Drinking?</a:t>
            </a:r>
          </a:p>
        </p:txBody>
      </p:sp>
      <p:sp>
        <p:nvSpPr>
          <p:cNvPr id="3" name="Content Placeholder 2">
            <a:extLst>
              <a:ext uri="{FF2B5EF4-FFF2-40B4-BE49-F238E27FC236}">
                <a16:creationId xmlns:a16="http://schemas.microsoft.com/office/drawing/2014/main" id="{BCE8B89D-C1B6-4B34-BDCF-1D17C51C45C9}"/>
              </a:ext>
            </a:extLst>
          </p:cNvPr>
          <p:cNvSpPr>
            <a:spLocks noGrp="1"/>
          </p:cNvSpPr>
          <p:nvPr>
            <p:ph idx="1"/>
          </p:nvPr>
        </p:nvSpPr>
        <p:spPr>
          <a:xfrm>
            <a:off x="1143000" y="1385982"/>
            <a:ext cx="9905999" cy="3541714"/>
          </a:xfrm>
        </p:spPr>
        <p:txBody>
          <a:bodyPr>
            <a:noAutofit/>
          </a:bodyPr>
          <a:lstStyle/>
          <a:p>
            <a:r>
              <a:rPr lang="en-US" sz="2800" dirty="0"/>
              <a:t>Binge Drinking – the most frequent, dangerous, and costly form of  excessive alcohol consumption</a:t>
            </a:r>
          </a:p>
          <a:p>
            <a:pPr lvl="1">
              <a:buFont typeface="Wingdings" panose="05000000000000000000" pitchFamily="2" charset="2"/>
              <a:buChar char="§"/>
            </a:pPr>
            <a:r>
              <a:rPr lang="en-US" sz="2400" dirty="0"/>
              <a:t>≥ </a:t>
            </a:r>
            <a:r>
              <a:rPr lang="en-US" sz="2400" b="1" dirty="0"/>
              <a:t>4 </a:t>
            </a:r>
            <a:r>
              <a:rPr lang="en-US" sz="2400" dirty="0"/>
              <a:t>drinks on an occasion for women</a:t>
            </a:r>
          </a:p>
          <a:p>
            <a:pPr lvl="1">
              <a:buFont typeface="Wingdings" panose="05000000000000000000" pitchFamily="2" charset="2"/>
              <a:buChar char="§"/>
            </a:pPr>
            <a:r>
              <a:rPr lang="en-US" sz="2400" dirty="0"/>
              <a:t>≥ </a:t>
            </a:r>
            <a:r>
              <a:rPr lang="en-US" sz="2400" b="1" dirty="0"/>
              <a:t>5</a:t>
            </a:r>
            <a:r>
              <a:rPr lang="en-US" sz="2400" dirty="0"/>
              <a:t> drinks on an occasion for men</a:t>
            </a:r>
          </a:p>
          <a:p>
            <a:r>
              <a:rPr lang="en-US" sz="2800" dirty="0"/>
              <a:t>Heavy Drinking</a:t>
            </a:r>
          </a:p>
          <a:p>
            <a:pPr lvl="1">
              <a:buFont typeface="Wingdings" panose="05000000000000000000" pitchFamily="2" charset="2"/>
              <a:buChar char="§"/>
            </a:pPr>
            <a:r>
              <a:rPr lang="en-US" sz="2400" dirty="0"/>
              <a:t>≥ </a:t>
            </a:r>
            <a:r>
              <a:rPr lang="en-US" sz="2400" b="1" dirty="0"/>
              <a:t>8</a:t>
            </a:r>
            <a:r>
              <a:rPr lang="en-US" sz="2400" dirty="0"/>
              <a:t> drinks per week for women</a:t>
            </a:r>
          </a:p>
          <a:p>
            <a:pPr lvl="1">
              <a:buFont typeface="Wingdings" panose="05000000000000000000" pitchFamily="2" charset="2"/>
              <a:buChar char="§"/>
            </a:pPr>
            <a:r>
              <a:rPr lang="en-US" sz="2400" dirty="0"/>
              <a:t>≥ </a:t>
            </a:r>
            <a:r>
              <a:rPr lang="en-US" sz="2400" b="1" dirty="0"/>
              <a:t>15</a:t>
            </a:r>
            <a:r>
              <a:rPr lang="en-US" sz="2400" dirty="0"/>
              <a:t> drinks per week for men</a:t>
            </a:r>
          </a:p>
          <a:p>
            <a:r>
              <a:rPr lang="en-US" sz="2800" dirty="0"/>
              <a:t>Any alcohol consumption by people who are under the legal drinking age or who are pregnant</a:t>
            </a:r>
          </a:p>
        </p:txBody>
      </p:sp>
      <p:sp>
        <p:nvSpPr>
          <p:cNvPr id="4" name="Rectangle 3">
            <a:extLst>
              <a:ext uri="{FF2B5EF4-FFF2-40B4-BE49-F238E27FC236}">
                <a16:creationId xmlns:a16="http://schemas.microsoft.com/office/drawing/2014/main" id="{642ADA76-EE31-4F83-A1CD-804DDAFD3440}"/>
              </a:ext>
            </a:extLst>
          </p:cNvPr>
          <p:cNvSpPr/>
          <p:nvPr/>
        </p:nvSpPr>
        <p:spPr>
          <a:xfrm>
            <a:off x="9669432" y="6611779"/>
            <a:ext cx="2550698" cy="246221"/>
          </a:xfrm>
          <a:prstGeom prst="rect">
            <a:avLst/>
          </a:prstGeom>
        </p:spPr>
        <p:txBody>
          <a:bodyPr wrap="none">
            <a:spAutoFit/>
          </a:bodyPr>
          <a:lstStyle/>
          <a:p>
            <a:r>
              <a:rPr lang="en-US" sz="1000" i="1" dirty="0">
                <a:solidFill>
                  <a:schemeClr val="bg1"/>
                </a:solidFill>
              </a:rPr>
              <a:t>www.cdc.gov/alcohol/fact-sheets/alcohol-use.htm</a:t>
            </a:r>
          </a:p>
        </p:txBody>
      </p:sp>
    </p:spTree>
    <p:extLst>
      <p:ext uri="{BB962C8B-B14F-4D97-AF65-F5344CB8AC3E}">
        <p14:creationId xmlns:p14="http://schemas.microsoft.com/office/powerpoint/2010/main" val="1210013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4F621-1B92-4165-A5D4-DC3166E6B24D}"/>
              </a:ext>
            </a:extLst>
          </p:cNvPr>
          <p:cNvSpPr>
            <a:spLocks noGrp="1"/>
          </p:cNvSpPr>
          <p:nvPr>
            <p:ph type="title"/>
          </p:nvPr>
        </p:nvSpPr>
        <p:spPr>
          <a:xfrm>
            <a:off x="1308681" y="184105"/>
            <a:ext cx="9905998" cy="1478570"/>
          </a:xfrm>
        </p:spPr>
        <p:txBody>
          <a:bodyPr/>
          <a:lstStyle/>
          <a:p>
            <a:r>
              <a:rPr lang="en-US" dirty="0"/>
              <a:t>Excessive alcohol consumption is associated with</a:t>
            </a:r>
          </a:p>
        </p:txBody>
      </p:sp>
      <p:sp>
        <p:nvSpPr>
          <p:cNvPr id="3" name="Content Placeholder 2">
            <a:extLst>
              <a:ext uri="{FF2B5EF4-FFF2-40B4-BE49-F238E27FC236}">
                <a16:creationId xmlns:a16="http://schemas.microsoft.com/office/drawing/2014/main" id="{BCE8B89D-C1B6-4B34-BDCF-1D17C51C45C9}"/>
              </a:ext>
            </a:extLst>
          </p:cNvPr>
          <p:cNvSpPr>
            <a:spLocks noGrp="1"/>
          </p:cNvSpPr>
          <p:nvPr>
            <p:ph idx="1"/>
          </p:nvPr>
        </p:nvSpPr>
        <p:spPr>
          <a:xfrm>
            <a:off x="1141412" y="1907517"/>
            <a:ext cx="4724129" cy="3541714"/>
          </a:xfrm>
        </p:spPr>
        <p:txBody>
          <a:bodyPr>
            <a:noAutofit/>
          </a:bodyPr>
          <a:lstStyle/>
          <a:p>
            <a:r>
              <a:rPr lang="en-US" dirty="0"/>
              <a:t>Cancer</a:t>
            </a:r>
          </a:p>
          <a:p>
            <a:r>
              <a:rPr lang="en-US" dirty="0"/>
              <a:t>Heart disease</a:t>
            </a:r>
          </a:p>
          <a:p>
            <a:r>
              <a:rPr lang="en-US" dirty="0"/>
              <a:t>Alcohol use disorder</a:t>
            </a:r>
          </a:p>
          <a:p>
            <a:r>
              <a:rPr lang="en-US" dirty="0"/>
              <a:t>Anxiety and depression</a:t>
            </a:r>
          </a:p>
          <a:p>
            <a:r>
              <a:rPr lang="en-US" dirty="0"/>
              <a:t>Learning and memory problems</a:t>
            </a:r>
          </a:p>
          <a:p>
            <a:r>
              <a:rPr lang="en-US" dirty="0"/>
              <a:t>Liver disease</a:t>
            </a:r>
          </a:p>
        </p:txBody>
      </p:sp>
      <p:sp>
        <p:nvSpPr>
          <p:cNvPr id="4" name="Rectangle 3">
            <a:extLst>
              <a:ext uri="{FF2B5EF4-FFF2-40B4-BE49-F238E27FC236}">
                <a16:creationId xmlns:a16="http://schemas.microsoft.com/office/drawing/2014/main" id="{642ADA76-EE31-4F83-A1CD-804DDAFD3440}"/>
              </a:ext>
            </a:extLst>
          </p:cNvPr>
          <p:cNvSpPr/>
          <p:nvPr/>
        </p:nvSpPr>
        <p:spPr>
          <a:xfrm>
            <a:off x="9669432" y="6611779"/>
            <a:ext cx="2550698" cy="246221"/>
          </a:xfrm>
          <a:prstGeom prst="rect">
            <a:avLst/>
          </a:prstGeom>
        </p:spPr>
        <p:txBody>
          <a:bodyPr wrap="none">
            <a:spAutoFit/>
          </a:bodyPr>
          <a:lstStyle/>
          <a:p>
            <a:r>
              <a:rPr lang="en-US" sz="1000" i="1" dirty="0">
                <a:solidFill>
                  <a:schemeClr val="bg1"/>
                </a:solidFill>
              </a:rPr>
              <a:t>www.cdc.gov/alcohol/fact-sheets/alcohol-use.htm</a:t>
            </a:r>
          </a:p>
        </p:txBody>
      </p:sp>
      <p:sp>
        <p:nvSpPr>
          <p:cNvPr id="5" name="Content Placeholder 2">
            <a:extLst>
              <a:ext uri="{FF2B5EF4-FFF2-40B4-BE49-F238E27FC236}">
                <a16:creationId xmlns:a16="http://schemas.microsoft.com/office/drawing/2014/main" id="{EF3AA6D7-4033-4B87-BDE4-A3929D7FA12A}"/>
              </a:ext>
            </a:extLst>
          </p:cNvPr>
          <p:cNvSpPr txBox="1">
            <a:spLocks/>
          </p:cNvSpPr>
          <p:nvPr/>
        </p:nvSpPr>
        <p:spPr>
          <a:xfrm>
            <a:off x="5865541" y="1907517"/>
            <a:ext cx="4724129" cy="3541714"/>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algn="l"/>
            <a:r>
              <a:rPr lang="en-US" b="0" i="0" u="none" strike="noStrike" baseline="0" dirty="0"/>
              <a:t>Suicide</a:t>
            </a:r>
          </a:p>
          <a:p>
            <a:pPr algn="l"/>
            <a:r>
              <a:rPr lang="en-US" b="0" i="0" u="none" strike="noStrike" baseline="0" dirty="0"/>
              <a:t>Violence</a:t>
            </a:r>
          </a:p>
          <a:p>
            <a:pPr algn="l"/>
            <a:r>
              <a:rPr lang="en-US" b="0" i="0" u="none" strike="noStrike" baseline="0" dirty="0"/>
              <a:t>Motor vehicle crashes and other injuries</a:t>
            </a:r>
          </a:p>
          <a:p>
            <a:r>
              <a:rPr lang="en-US" b="0" i="0" u="none" strike="noStrike" baseline="0" dirty="0"/>
              <a:t>Other high-risk behaviors</a:t>
            </a:r>
          </a:p>
          <a:p>
            <a:pPr algn="l"/>
            <a:r>
              <a:rPr lang="en-US" b="0" i="0" u="none" strike="noStrike" baseline="0" dirty="0"/>
              <a:t>Death</a:t>
            </a:r>
            <a:endParaRPr lang="en-US" dirty="0"/>
          </a:p>
        </p:txBody>
      </p:sp>
    </p:spTree>
    <p:extLst>
      <p:ext uri="{BB962C8B-B14F-4D97-AF65-F5344CB8AC3E}">
        <p14:creationId xmlns:p14="http://schemas.microsoft.com/office/powerpoint/2010/main" val="1981694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1451578" y="335761"/>
            <a:ext cx="9603275" cy="756474"/>
          </a:xfrm>
        </p:spPr>
        <p:txBody>
          <a:bodyPr>
            <a:noAutofit/>
          </a:bodyPr>
          <a:lstStyle/>
          <a:p>
            <a:r>
              <a:rPr lang="en-US" sz="3600" dirty="0"/>
              <a:t>National Recommendations</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1351927" y="1648778"/>
            <a:ext cx="9802576" cy="4321963"/>
          </a:xfrm>
        </p:spPr>
        <p:txBody>
          <a:bodyPr>
            <a:noAutofit/>
          </a:bodyPr>
          <a:lstStyle/>
          <a:p>
            <a:r>
              <a:rPr lang="en-US" sz="2800" dirty="0"/>
              <a:t>United States Preventive Services Task Force</a:t>
            </a:r>
          </a:p>
          <a:p>
            <a:pPr lvl="1"/>
            <a:r>
              <a:rPr lang="en-US" sz="2400" dirty="0"/>
              <a:t>Recommends screening all adults aged 18 years or older for alcohol misuse and provide persons engaged in risky or hazardous drinking with brief behavioral counseling interventions to reduce alcohol misuse (B Recommendation)</a:t>
            </a:r>
            <a:endParaRPr lang="en-US" sz="2600" dirty="0"/>
          </a:p>
          <a:p>
            <a:r>
              <a:rPr lang="en-US" sz="2600" dirty="0"/>
              <a:t>The Community Preventive Services Task Force</a:t>
            </a:r>
          </a:p>
          <a:p>
            <a:pPr lvl="1"/>
            <a:r>
              <a:rPr lang="en-US" sz="2400" dirty="0"/>
              <a:t>Recommends electronic screening and brief intervention to reduce self-reported excessive alcohol consumption and alcohol-related problems</a:t>
            </a:r>
          </a:p>
          <a:p>
            <a:pPr lvl="1"/>
            <a:endParaRPr lang="en-US" sz="2400" dirty="0"/>
          </a:p>
        </p:txBody>
      </p:sp>
      <p:sp>
        <p:nvSpPr>
          <p:cNvPr id="5" name="Text Placeholder 5">
            <a:extLst>
              <a:ext uri="{FF2B5EF4-FFF2-40B4-BE49-F238E27FC236}">
                <a16:creationId xmlns:a16="http://schemas.microsoft.com/office/drawing/2014/main" id="{3228B883-74D9-451F-BD6B-7BAE189F23BC}"/>
              </a:ext>
            </a:extLst>
          </p:cNvPr>
          <p:cNvSpPr txBox="1">
            <a:spLocks/>
          </p:cNvSpPr>
          <p:nvPr/>
        </p:nvSpPr>
        <p:spPr>
          <a:xfrm>
            <a:off x="2860004" y="6527285"/>
            <a:ext cx="9331995" cy="27305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a:solidFill>
                  <a:schemeClr val="bg1"/>
                </a:solidFill>
              </a:rPr>
              <a:t>www.uspreventiveservicestaskforce.org/Page/Document/UpdateSummaryFinal/alcohol-misuse-screening-and-behavioral-counseling-interventions-in-primary-care</a:t>
            </a:r>
          </a:p>
        </p:txBody>
      </p:sp>
    </p:spTree>
    <p:extLst>
      <p:ext uri="{BB962C8B-B14F-4D97-AF65-F5344CB8AC3E}">
        <p14:creationId xmlns:p14="http://schemas.microsoft.com/office/powerpoint/2010/main" val="693202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1353287" y="84832"/>
            <a:ext cx="9905998" cy="1216142"/>
          </a:xfrm>
        </p:spPr>
        <p:txBody>
          <a:bodyPr>
            <a:noAutofit/>
          </a:bodyPr>
          <a:lstStyle/>
          <a:p>
            <a:r>
              <a:rPr lang="en-US" sz="3600" dirty="0"/>
              <a:t>Screening Tools for Excessive Alcohol Use</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1143001" y="1814590"/>
            <a:ext cx="9629078" cy="3541714"/>
          </a:xfrm>
        </p:spPr>
        <p:txBody>
          <a:bodyPr>
            <a:noAutofit/>
          </a:bodyPr>
          <a:lstStyle/>
          <a:p>
            <a:r>
              <a:rPr lang="en-US" sz="2800" dirty="0"/>
              <a:t>Alcohol Use Disorders Identification Test (AUDIT)</a:t>
            </a:r>
          </a:p>
          <a:p>
            <a:r>
              <a:rPr lang="en-US" sz="2800" dirty="0"/>
              <a:t>Abbreviated AUDIT-C</a:t>
            </a:r>
          </a:p>
          <a:p>
            <a:r>
              <a:rPr lang="en-US" sz="2800" dirty="0"/>
              <a:t>Single-question screen for binge-level alcohol consumption:</a:t>
            </a:r>
          </a:p>
          <a:p>
            <a:pPr marL="457200" lvl="1" indent="0">
              <a:buNone/>
            </a:pPr>
            <a:r>
              <a:rPr lang="en-US" sz="2600" dirty="0"/>
              <a:t>“How many times in the past year have you had 5 (for men) </a:t>
            </a:r>
          </a:p>
          <a:p>
            <a:pPr marL="457200" lvl="1" indent="0">
              <a:buNone/>
            </a:pPr>
            <a:r>
              <a:rPr lang="en-US" sz="2600" dirty="0"/>
              <a:t>or 4 (for women and all adults older than 65 years) or more drinks in a day?”</a:t>
            </a:r>
            <a:endParaRPr lang="en-US" sz="2400" dirty="0"/>
          </a:p>
        </p:txBody>
      </p:sp>
      <p:sp>
        <p:nvSpPr>
          <p:cNvPr id="4" name="Text Placeholder 5">
            <a:extLst>
              <a:ext uri="{FF2B5EF4-FFF2-40B4-BE49-F238E27FC236}">
                <a16:creationId xmlns:a16="http://schemas.microsoft.com/office/drawing/2014/main" id="{B9C0DF08-EC80-4244-A25D-4DF764E3D7CB}"/>
              </a:ext>
            </a:extLst>
          </p:cNvPr>
          <p:cNvSpPr txBox="1">
            <a:spLocks/>
          </p:cNvSpPr>
          <p:nvPr/>
        </p:nvSpPr>
        <p:spPr>
          <a:xfrm>
            <a:off x="2860004" y="6527285"/>
            <a:ext cx="9331995" cy="27305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a:solidFill>
                  <a:schemeClr val="bg1"/>
                </a:solidFill>
              </a:rPr>
              <a:t>www.uspreventiveservicestaskforce.org/Page/Document/UpdateSummaryFinal/alcohol-misuse-screening-and-behavioral-counseling-interventions-in-primary-care</a:t>
            </a:r>
          </a:p>
        </p:txBody>
      </p:sp>
    </p:spTree>
    <p:extLst>
      <p:ext uri="{BB962C8B-B14F-4D97-AF65-F5344CB8AC3E}">
        <p14:creationId xmlns:p14="http://schemas.microsoft.com/office/powerpoint/2010/main" val="2134268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C7222F5-AC0F-4996-8F46-1B942E3A4F7E}"/>
              </a:ext>
            </a:extLst>
          </p:cNvPr>
          <p:cNvPicPr>
            <a:picLocks noChangeAspect="1"/>
          </p:cNvPicPr>
          <p:nvPr/>
        </p:nvPicPr>
        <p:blipFill rotWithShape="1">
          <a:blip r:embed="rId2"/>
          <a:srcRect l="15159" t="11458" r="65676" b="9406"/>
          <a:stretch/>
        </p:blipFill>
        <p:spPr>
          <a:xfrm rot="503910">
            <a:off x="5935583" y="1331152"/>
            <a:ext cx="3753541" cy="4843478"/>
          </a:xfrm>
          <a:prstGeom prst="rect">
            <a:avLst/>
          </a:prstGeom>
          <a:ln>
            <a:no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DEF1453C-97F6-4CE5-8610-570AEC354E9B}"/>
              </a:ext>
            </a:extLst>
          </p:cNvPr>
          <p:cNvPicPr>
            <a:picLocks noChangeAspect="1"/>
          </p:cNvPicPr>
          <p:nvPr/>
        </p:nvPicPr>
        <p:blipFill rotWithShape="1">
          <a:blip r:embed="rId3"/>
          <a:srcRect l="15484" t="12794" r="65743" b="9188"/>
          <a:stretch/>
        </p:blipFill>
        <p:spPr>
          <a:xfrm rot="21243207">
            <a:off x="1489949" y="1133067"/>
            <a:ext cx="3862586" cy="5016457"/>
          </a:xfrm>
          <a:prstGeom prst="rect">
            <a:avLst/>
          </a:prstGeom>
          <a:effectLst>
            <a:outerShdw blurRad="50800" dist="38100" dir="8100000" algn="tr" rotWithShape="0">
              <a:prstClr val="black">
                <a:alpha val="40000"/>
              </a:prstClr>
            </a:outerShdw>
          </a:effectLst>
        </p:spPr>
      </p:pic>
      <p:sp>
        <p:nvSpPr>
          <p:cNvPr id="7" name="Text Placeholder 5">
            <a:extLst>
              <a:ext uri="{FF2B5EF4-FFF2-40B4-BE49-F238E27FC236}">
                <a16:creationId xmlns:a16="http://schemas.microsoft.com/office/drawing/2014/main" id="{0F8735FC-3EB7-4C92-BD34-CEF796657168}"/>
              </a:ext>
            </a:extLst>
          </p:cNvPr>
          <p:cNvSpPr txBox="1">
            <a:spLocks/>
          </p:cNvSpPr>
          <p:nvPr/>
        </p:nvSpPr>
        <p:spPr>
          <a:xfrm>
            <a:off x="2335427" y="6286250"/>
            <a:ext cx="9399373" cy="27305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a:t>www.facs.org/~/media/files/quality%20programs/trauma/publications/sbirtguide.ashx &amp; www.cdc.gov/ncbddd/fasd/documents/alcoholsbiimplementationguide.pdf</a:t>
            </a:r>
          </a:p>
        </p:txBody>
      </p:sp>
      <p:sp>
        <p:nvSpPr>
          <p:cNvPr id="9" name="TextBox 8">
            <a:extLst>
              <a:ext uri="{FF2B5EF4-FFF2-40B4-BE49-F238E27FC236}">
                <a16:creationId xmlns:a16="http://schemas.microsoft.com/office/drawing/2014/main" id="{DA38F89C-2679-48AE-BB5C-35F43E37318C}"/>
              </a:ext>
            </a:extLst>
          </p:cNvPr>
          <p:cNvSpPr txBox="1"/>
          <p:nvPr/>
        </p:nvSpPr>
        <p:spPr>
          <a:xfrm>
            <a:off x="1712637" y="259650"/>
            <a:ext cx="8724904" cy="646331"/>
          </a:xfrm>
          <a:prstGeom prst="rect">
            <a:avLst/>
          </a:prstGeom>
          <a:noFill/>
        </p:spPr>
        <p:txBody>
          <a:bodyPr wrap="square">
            <a:spAutoFit/>
          </a:bodyPr>
          <a:lstStyle/>
          <a:p>
            <a:r>
              <a:rPr kumimoji="0" lang="en-US" sz="3600" b="0" i="0" u="none" strike="noStrike" kern="1200" cap="all" spc="0" normalizeH="0" baseline="0" noProof="0" dirty="0">
                <a:ln>
                  <a:noFill/>
                </a:ln>
                <a:solidFill>
                  <a:prstClr val="white"/>
                </a:solidFill>
                <a:effectLst/>
                <a:uLnTx/>
                <a:uFillTx/>
                <a:latin typeface="Tw Cen MT" panose="020B0602020104020603"/>
                <a:ea typeface="+mj-ea"/>
                <a:cs typeface="+mj-cs"/>
              </a:rPr>
              <a:t>Alcohol screening implementation</a:t>
            </a:r>
            <a:endParaRPr lang="en-US" dirty="0"/>
          </a:p>
        </p:txBody>
      </p:sp>
    </p:spTree>
    <p:extLst>
      <p:ext uri="{BB962C8B-B14F-4D97-AF65-F5344CB8AC3E}">
        <p14:creationId xmlns:p14="http://schemas.microsoft.com/office/powerpoint/2010/main" val="34351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1330984" y="172470"/>
            <a:ext cx="9905998" cy="1478570"/>
          </a:xfrm>
        </p:spPr>
        <p:txBody>
          <a:bodyPr>
            <a:noAutofit/>
          </a:bodyPr>
          <a:lstStyle/>
          <a:p>
            <a:r>
              <a:rPr lang="en-US" sz="3600" dirty="0"/>
              <a:t>Alcohol Screening and Brief Intervention (ASBI) in the ED</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1143000" y="2004160"/>
            <a:ext cx="9905999" cy="3541714"/>
          </a:xfrm>
        </p:spPr>
        <p:txBody>
          <a:bodyPr>
            <a:noAutofit/>
          </a:bodyPr>
          <a:lstStyle/>
          <a:p>
            <a:pPr marL="0" indent="0">
              <a:buNone/>
            </a:pPr>
            <a:r>
              <a:rPr lang="en-US" sz="2800" dirty="0"/>
              <a:t>In emergency care settings, ASBI can reduce:</a:t>
            </a:r>
          </a:p>
          <a:p>
            <a:r>
              <a:rPr lang="en-US" sz="2800" dirty="0"/>
              <a:t>Alcohol-impaired driving</a:t>
            </a:r>
          </a:p>
          <a:p>
            <a:r>
              <a:rPr lang="en-US" sz="2800" dirty="0"/>
              <a:t>Readmissions for injury treatment </a:t>
            </a:r>
          </a:p>
          <a:p>
            <a:r>
              <a:rPr lang="en-US" sz="2800" dirty="0"/>
              <a:t>Subsequent ED visits</a:t>
            </a:r>
          </a:p>
          <a:p>
            <a:r>
              <a:rPr lang="en-US" sz="2800" dirty="0"/>
              <a:t>Excessive alcohol consumption – which will lead to reduction in associated harms</a:t>
            </a:r>
          </a:p>
          <a:p>
            <a:endParaRPr lang="en-US" sz="2600" dirty="0"/>
          </a:p>
        </p:txBody>
      </p:sp>
      <p:sp>
        <p:nvSpPr>
          <p:cNvPr id="4" name="Text Placeholder 5">
            <a:extLst>
              <a:ext uri="{FF2B5EF4-FFF2-40B4-BE49-F238E27FC236}">
                <a16:creationId xmlns:a16="http://schemas.microsoft.com/office/drawing/2014/main" id="{681B92DB-D4B9-45D0-8914-126E8DC3E87B}"/>
              </a:ext>
            </a:extLst>
          </p:cNvPr>
          <p:cNvSpPr txBox="1">
            <a:spLocks/>
          </p:cNvSpPr>
          <p:nvPr/>
        </p:nvSpPr>
        <p:spPr>
          <a:xfrm>
            <a:off x="1415903" y="6239481"/>
            <a:ext cx="7382409" cy="317435"/>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err="1"/>
              <a:t>Desy</a:t>
            </a:r>
            <a:r>
              <a:rPr lang="en-US" sz="1200" i="1" dirty="0"/>
              <a:t> PM, JEN, 2010; D'Onofrio G, Annals of emergency medicine, 2012; Mello MJ, Annals of emergency medicine. 2005</a:t>
            </a:r>
          </a:p>
        </p:txBody>
      </p:sp>
    </p:spTree>
    <p:extLst>
      <p:ext uri="{BB962C8B-B14F-4D97-AF65-F5344CB8AC3E}">
        <p14:creationId xmlns:p14="http://schemas.microsoft.com/office/powerpoint/2010/main" val="3633818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1300217" y="261137"/>
            <a:ext cx="9905998" cy="1478570"/>
          </a:xfrm>
        </p:spPr>
        <p:txBody>
          <a:bodyPr>
            <a:noAutofit/>
          </a:bodyPr>
          <a:lstStyle/>
          <a:p>
            <a:r>
              <a:rPr lang="en-US" sz="3600" dirty="0"/>
              <a:t>Alcohol Screening and Brief Intervention (ASBI) in the ED</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1451579" y="2015732"/>
            <a:ext cx="9603275" cy="3927868"/>
          </a:xfrm>
        </p:spPr>
        <p:txBody>
          <a:bodyPr>
            <a:noAutofit/>
          </a:bodyPr>
          <a:lstStyle/>
          <a:p>
            <a:r>
              <a:rPr lang="en-US" sz="2800" dirty="0"/>
              <a:t>Studies have reported alcohol screening rates from 8% to 68% in ED settings</a:t>
            </a:r>
          </a:p>
          <a:p>
            <a:r>
              <a:rPr lang="en-US" sz="2800" dirty="0"/>
              <a:t>Higher alcohol screening rates (up to 97%) have been achieved when the screening tool is incorporated into the ED electronic records</a:t>
            </a:r>
          </a:p>
        </p:txBody>
      </p:sp>
      <p:sp>
        <p:nvSpPr>
          <p:cNvPr id="4" name="Text Placeholder 5">
            <a:extLst>
              <a:ext uri="{FF2B5EF4-FFF2-40B4-BE49-F238E27FC236}">
                <a16:creationId xmlns:a16="http://schemas.microsoft.com/office/drawing/2014/main" id="{681B92DB-D4B9-45D0-8914-126E8DC3E87B}"/>
              </a:ext>
            </a:extLst>
          </p:cNvPr>
          <p:cNvSpPr txBox="1">
            <a:spLocks/>
          </p:cNvSpPr>
          <p:nvPr/>
        </p:nvSpPr>
        <p:spPr>
          <a:xfrm>
            <a:off x="7335078" y="6495651"/>
            <a:ext cx="4981296" cy="27305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err="1">
                <a:solidFill>
                  <a:schemeClr val="bg1"/>
                </a:solidFill>
              </a:rPr>
              <a:t>Desy</a:t>
            </a:r>
            <a:r>
              <a:rPr lang="en-US" sz="1200" i="1" dirty="0">
                <a:solidFill>
                  <a:schemeClr val="bg1"/>
                </a:solidFill>
              </a:rPr>
              <a:t> PM, JEN, 2008; </a:t>
            </a:r>
            <a:r>
              <a:rPr lang="en-US" sz="1200" i="1" dirty="0" err="1">
                <a:solidFill>
                  <a:schemeClr val="bg1"/>
                </a:solidFill>
              </a:rPr>
              <a:t>Cherpitel</a:t>
            </a:r>
            <a:r>
              <a:rPr lang="en-US" sz="1200" i="1" dirty="0">
                <a:solidFill>
                  <a:schemeClr val="bg1"/>
                </a:solidFill>
              </a:rPr>
              <a:t> CJ, JSAD, 2009; Johnson JA, Ann of </a:t>
            </a:r>
            <a:r>
              <a:rPr lang="en-US" sz="1200" i="1" dirty="0" err="1">
                <a:solidFill>
                  <a:schemeClr val="bg1"/>
                </a:solidFill>
              </a:rPr>
              <a:t>emer</a:t>
            </a:r>
            <a:r>
              <a:rPr lang="en-US" sz="1200" i="1" dirty="0">
                <a:solidFill>
                  <a:schemeClr val="bg1"/>
                </a:solidFill>
              </a:rPr>
              <a:t> med. 2013</a:t>
            </a:r>
          </a:p>
        </p:txBody>
      </p:sp>
    </p:spTree>
    <p:extLst>
      <p:ext uri="{BB962C8B-B14F-4D97-AF65-F5344CB8AC3E}">
        <p14:creationId xmlns:p14="http://schemas.microsoft.com/office/powerpoint/2010/main" val="3897230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346558" y="99823"/>
            <a:ext cx="9605635" cy="1059305"/>
          </a:xfrm>
        </p:spPr>
        <p:txBody>
          <a:bodyPr>
            <a:noAutofit/>
          </a:bodyPr>
          <a:lstStyle/>
          <a:p>
            <a:r>
              <a:rPr lang="en-US" sz="3600" dirty="0"/>
              <a:t>Study Objectives</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sz="half" idx="1"/>
          </p:nvPr>
        </p:nvSpPr>
        <p:spPr>
          <a:xfrm>
            <a:off x="545785" y="849707"/>
            <a:ext cx="5366641" cy="3448595"/>
          </a:xfrm>
        </p:spPr>
        <p:txBody>
          <a:bodyPr>
            <a:noAutofit/>
          </a:bodyPr>
          <a:lstStyle/>
          <a:p>
            <a:r>
              <a:rPr lang="en-US" sz="2600" dirty="0"/>
              <a:t>Describe whether and how screening for alcohol consumption is done in ED settings</a:t>
            </a:r>
          </a:p>
          <a:p>
            <a:r>
              <a:rPr lang="en-US" sz="2600" dirty="0"/>
              <a:t>Describe barriers to and opportunities for improving the collection of alcohol information in EDs</a:t>
            </a:r>
          </a:p>
          <a:p>
            <a:r>
              <a:rPr lang="en-US" sz="2600" dirty="0"/>
              <a:t>Describe the perceptions and attitudes of ED physicians toward routine screening for alcohol consumption</a:t>
            </a:r>
          </a:p>
        </p:txBody>
      </p:sp>
      <p:sp>
        <p:nvSpPr>
          <p:cNvPr id="5" name="Content Placeholder 4"/>
          <p:cNvSpPr>
            <a:spLocks noGrp="1"/>
          </p:cNvSpPr>
          <p:nvPr>
            <p:ph sz="half" idx="2"/>
          </p:nvPr>
        </p:nvSpPr>
        <p:spPr>
          <a:xfrm>
            <a:off x="6403379" y="849707"/>
            <a:ext cx="5503121" cy="5655002"/>
          </a:xfrm>
        </p:spPr>
        <p:txBody>
          <a:bodyPr>
            <a:noAutofit/>
          </a:bodyPr>
          <a:lstStyle/>
          <a:p>
            <a:r>
              <a:rPr lang="en-US" sz="2600" dirty="0"/>
              <a:t>CSTE alcohol subcommittee developed online questionnaire with Debbie Travers (ED Nurse and UNC Chapel Hill faculty) and members of the American College of Emergency Physicians (ACEP)</a:t>
            </a:r>
          </a:p>
          <a:p>
            <a:r>
              <a:rPr lang="en-US" sz="2600" dirty="0"/>
              <a:t>Questionnaire was disseminated online to members of ACEP’s established survey panel</a:t>
            </a:r>
          </a:p>
          <a:p>
            <a:pPr lvl="1"/>
            <a:r>
              <a:rPr lang="en-US" sz="2600" dirty="0"/>
              <a:t>Representative of ACEP’s general membership</a:t>
            </a:r>
          </a:p>
        </p:txBody>
      </p:sp>
      <p:sp>
        <p:nvSpPr>
          <p:cNvPr id="4" name="Title 1">
            <a:extLst>
              <a:ext uri="{FF2B5EF4-FFF2-40B4-BE49-F238E27FC236}">
                <a16:creationId xmlns:a16="http://schemas.microsoft.com/office/drawing/2014/main" id="{9ABC7808-F040-4E4A-94A1-C55E37454AB4}"/>
              </a:ext>
            </a:extLst>
          </p:cNvPr>
          <p:cNvSpPr txBox="1">
            <a:spLocks/>
          </p:cNvSpPr>
          <p:nvPr/>
        </p:nvSpPr>
        <p:spPr>
          <a:xfrm>
            <a:off x="7153835" y="99823"/>
            <a:ext cx="4752666" cy="74988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all" spc="0" normalizeH="0" baseline="0" noProof="0" dirty="0">
                <a:ln>
                  <a:noFill/>
                </a:ln>
                <a:solidFill>
                  <a:prstClr val="black"/>
                </a:solidFill>
                <a:effectLst/>
                <a:uLnTx/>
                <a:uFillTx/>
                <a:latin typeface="Gill Sans MT" panose="020B0502020104020203"/>
                <a:ea typeface="+mj-ea"/>
                <a:cs typeface="+mj-cs"/>
              </a:rPr>
              <a:t>Methods</a:t>
            </a:r>
          </a:p>
        </p:txBody>
      </p:sp>
      <p:cxnSp>
        <p:nvCxnSpPr>
          <p:cNvPr id="7" name="Straight Connector 6"/>
          <p:cNvCxnSpPr/>
          <p:nvPr/>
        </p:nvCxnSpPr>
        <p:spPr>
          <a:xfrm>
            <a:off x="-29965" y="629476"/>
            <a:ext cx="5489466" cy="701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702534" y="622457"/>
            <a:ext cx="5489466" cy="701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8174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458131" y="652144"/>
            <a:ext cx="11541208" cy="937892"/>
          </a:xfrm>
        </p:spPr>
        <p:txBody>
          <a:bodyPr>
            <a:noAutofit/>
          </a:bodyPr>
          <a:lstStyle/>
          <a:p>
            <a:r>
              <a:rPr lang="en-US" sz="2400" b="1" cap="none" dirty="0"/>
              <a:t>Frequency of Screening of Excessive Alcohol Consumption By Emergency Physician Demographics</a:t>
            </a:r>
          </a:p>
        </p:txBody>
      </p:sp>
      <p:graphicFrame>
        <p:nvGraphicFramePr>
          <p:cNvPr id="5" name="Chart 4">
            <a:extLst>
              <a:ext uri="{FF2B5EF4-FFF2-40B4-BE49-F238E27FC236}">
                <a16:creationId xmlns:a16="http://schemas.microsoft.com/office/drawing/2014/main" id="{6893EDFA-FCEA-48BF-AD7D-02DEEA342567}"/>
              </a:ext>
            </a:extLst>
          </p:cNvPr>
          <p:cNvGraphicFramePr/>
          <p:nvPr/>
        </p:nvGraphicFramePr>
        <p:xfrm>
          <a:off x="458131" y="1590036"/>
          <a:ext cx="11275738" cy="5267964"/>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257908" y="0"/>
            <a:ext cx="490024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panose="020B0502020104020203"/>
                <a:ea typeface="+mn-ea"/>
                <a:cs typeface="+mn-cs"/>
              </a:rPr>
              <a:t>RESULTS</a:t>
            </a:r>
          </a:p>
        </p:txBody>
      </p:sp>
      <p:cxnSp>
        <p:nvCxnSpPr>
          <p:cNvPr id="6" name="Straight Connector 5"/>
          <p:cNvCxnSpPr/>
          <p:nvPr/>
        </p:nvCxnSpPr>
        <p:spPr>
          <a:xfrm>
            <a:off x="0" y="527538"/>
            <a:ext cx="5158154" cy="1172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1319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257908" y="0"/>
            <a:ext cx="490024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panose="020B0502020104020203"/>
                <a:ea typeface="+mn-ea"/>
                <a:cs typeface="+mn-cs"/>
              </a:rPr>
              <a:t>RESULTS</a:t>
            </a:r>
          </a:p>
        </p:txBody>
      </p:sp>
      <p:cxnSp>
        <p:nvCxnSpPr>
          <p:cNvPr id="6" name="Straight Connector 5"/>
          <p:cNvCxnSpPr/>
          <p:nvPr/>
        </p:nvCxnSpPr>
        <p:spPr>
          <a:xfrm flipV="1">
            <a:off x="0" y="539262"/>
            <a:ext cx="5169877" cy="11723"/>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28954" y="644769"/>
            <a:ext cx="12063046" cy="6586418"/>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Gill Sans MT" panose="020B0502020104020203"/>
                <a:ea typeface="+mn-ea"/>
                <a:cs typeface="+mn-cs"/>
              </a:rPr>
              <a:t>Only </a:t>
            </a:r>
            <a:r>
              <a:rPr kumimoji="0" lang="en-US" sz="2400" b="0" i="0" u="none" strike="noStrike" kern="1200" cap="none" spc="0" normalizeH="0" baseline="0" noProof="0" dirty="0">
                <a:ln>
                  <a:noFill/>
                </a:ln>
                <a:solidFill>
                  <a:srgbClr val="B71E42"/>
                </a:solidFill>
                <a:effectLst/>
                <a:uLnTx/>
                <a:uFillTx/>
                <a:latin typeface="Gill Sans MT" panose="020B0502020104020203"/>
                <a:ea typeface="+mn-ea"/>
                <a:cs typeface="+mn-cs"/>
              </a:rPr>
              <a:t>17% </a:t>
            </a:r>
            <a:r>
              <a:rPr kumimoji="0" lang="en-US" sz="2400" b="0" i="0" u="none" strike="noStrike" kern="1200" cap="none" spc="0" normalizeH="0" baseline="0" noProof="0" dirty="0">
                <a:ln>
                  <a:noFill/>
                </a:ln>
                <a:solidFill>
                  <a:prstClr val="black"/>
                </a:solidFill>
                <a:effectLst/>
                <a:uLnTx/>
                <a:uFillTx/>
                <a:latin typeface="Gill Sans MT" panose="020B0502020104020203"/>
                <a:ea typeface="+mn-ea"/>
                <a:cs typeface="+mn-cs"/>
              </a:rPr>
              <a:t>of ED physicians surveyed used a recommended screening tool (single question screener,  AUDIT or AUDIT-C)</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Gill Sans MT" panose="020B0502020104020203"/>
                <a:ea typeface="+mn-ea"/>
                <a:cs typeface="+mn-cs"/>
              </a:rPr>
              <a:t>Of these, </a:t>
            </a:r>
            <a:r>
              <a:rPr kumimoji="0" lang="en-US" sz="2400" b="0" i="0" u="none" strike="noStrike" kern="1200" cap="none" spc="0" normalizeH="0" baseline="0" noProof="0" dirty="0">
                <a:ln>
                  <a:noFill/>
                </a:ln>
                <a:solidFill>
                  <a:srgbClr val="B71E42"/>
                </a:solidFill>
                <a:effectLst/>
                <a:uLnTx/>
                <a:uFillTx/>
                <a:latin typeface="Gill Sans MT" panose="020B0502020104020203"/>
                <a:ea typeface="+mn-ea"/>
                <a:cs typeface="+mn-cs"/>
              </a:rPr>
              <a:t>22% </a:t>
            </a:r>
            <a:r>
              <a:rPr kumimoji="0" lang="en-US" sz="2400" b="0" i="0" u="none" strike="noStrike" kern="1200" cap="none" spc="0" normalizeH="0" baseline="0" noProof="0" dirty="0">
                <a:ln>
                  <a:noFill/>
                </a:ln>
                <a:solidFill>
                  <a:prstClr val="black"/>
                </a:solidFill>
                <a:effectLst/>
                <a:uLnTx/>
                <a:uFillTx/>
                <a:latin typeface="Gill Sans MT" panose="020B0502020104020203"/>
                <a:ea typeface="+mn-ea"/>
                <a:cs typeface="+mn-cs"/>
              </a:rPr>
              <a:t>reported always screening, and </a:t>
            </a:r>
            <a:r>
              <a:rPr kumimoji="0" lang="en-US" sz="2400" b="0" i="0" u="none" strike="noStrike" kern="1200" cap="none" spc="0" normalizeH="0" baseline="0" noProof="0" dirty="0">
                <a:ln>
                  <a:noFill/>
                </a:ln>
                <a:solidFill>
                  <a:srgbClr val="B71E42"/>
                </a:solidFill>
                <a:effectLst/>
                <a:uLnTx/>
                <a:uFillTx/>
                <a:latin typeface="Gill Sans MT" panose="020B0502020104020203"/>
                <a:ea typeface="+mn-ea"/>
                <a:cs typeface="+mn-cs"/>
              </a:rPr>
              <a:t>78% </a:t>
            </a:r>
            <a:r>
              <a:rPr kumimoji="0" lang="en-US" sz="2400" b="0" i="0" u="none" strike="noStrike" kern="1200" cap="none" spc="0" normalizeH="0" baseline="0" noProof="0" dirty="0">
                <a:ln>
                  <a:noFill/>
                </a:ln>
                <a:solidFill>
                  <a:prstClr val="black"/>
                </a:solidFill>
                <a:effectLst/>
                <a:uLnTx/>
                <a:uFillTx/>
                <a:latin typeface="Gill Sans MT" panose="020B0502020104020203"/>
                <a:ea typeface="+mn-ea"/>
                <a:cs typeface="+mn-cs"/>
              </a:rPr>
              <a:t>reported sometimes screening</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Gill Sans MT" panose="020B0502020104020203"/>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Gill Sans MT" panose="020B0502020104020203"/>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B71E42"/>
                </a:solidFill>
                <a:effectLst/>
                <a:uLnTx/>
                <a:uFillTx/>
                <a:latin typeface="Gill Sans MT" panose="020B0502020104020203"/>
                <a:ea typeface="+mn-ea"/>
                <a:cs typeface="+mn-cs"/>
              </a:rPr>
              <a:t>81% </a:t>
            </a:r>
            <a:r>
              <a:rPr kumimoji="0" lang="en-US" sz="2400" b="0" i="0" u="none" strike="noStrike" kern="1200" cap="none" spc="0" normalizeH="0" baseline="0" noProof="0" dirty="0">
                <a:ln>
                  <a:noFill/>
                </a:ln>
                <a:solidFill>
                  <a:prstClr val="black"/>
                </a:solidFill>
                <a:effectLst/>
                <a:uLnTx/>
                <a:uFillTx/>
                <a:latin typeface="Gill Sans MT" panose="020B0502020104020203"/>
                <a:ea typeface="+mn-ea"/>
                <a:cs typeface="+mn-cs"/>
              </a:rPr>
              <a:t>of ED physicians surveyed reported always or usually entering screening information into Electronic Health Record (EHR)</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Gill Sans MT" panose="020B0502020104020203"/>
                <a:ea typeface="+mn-ea"/>
                <a:cs typeface="+mn-cs"/>
              </a:rPr>
              <a:t>Only </a:t>
            </a:r>
            <a:r>
              <a:rPr kumimoji="0" lang="en-US" sz="2400" b="0" i="0" u="none" strike="noStrike" kern="1200" cap="none" spc="0" normalizeH="0" baseline="0" noProof="0" dirty="0">
                <a:ln>
                  <a:noFill/>
                </a:ln>
                <a:solidFill>
                  <a:srgbClr val="B71E42"/>
                </a:solidFill>
                <a:effectLst/>
                <a:uLnTx/>
                <a:uFillTx/>
                <a:latin typeface="Gill Sans MT" panose="020B0502020104020203"/>
                <a:ea typeface="+mn-ea"/>
                <a:cs typeface="+mn-cs"/>
              </a:rPr>
              <a:t>10% </a:t>
            </a:r>
            <a:r>
              <a:rPr kumimoji="0" lang="en-US" sz="2400" b="0" i="0" u="none" strike="noStrike" kern="1200" cap="none" spc="0" normalizeH="0" baseline="0" noProof="0" dirty="0">
                <a:ln>
                  <a:noFill/>
                </a:ln>
                <a:solidFill>
                  <a:prstClr val="black"/>
                </a:solidFill>
                <a:effectLst/>
                <a:uLnTx/>
                <a:uFillTx/>
                <a:latin typeface="Gill Sans MT" panose="020B0502020104020203"/>
                <a:ea typeface="+mn-ea"/>
                <a:cs typeface="+mn-cs"/>
              </a:rPr>
              <a:t>of physicians surveyed receive reminders within their EHR to perform screening for excessive alcohol use</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Gill Sans MT" panose="020B0502020104020203"/>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Gill Sans MT" panose="020B0502020104020203"/>
                <a:ea typeface="+mn-ea"/>
                <a:cs typeface="+mn-cs"/>
              </a:rPr>
              <a:t>Reasons for performing excessive alcohol use screening included:</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Gill Sans MT" panose="020B0502020104020203"/>
                <a:ea typeface="+mn-ea"/>
                <a:cs typeface="+mn-cs"/>
              </a:rPr>
              <a:t>To provide a brief intervention if they screen positive: </a:t>
            </a:r>
            <a:r>
              <a:rPr kumimoji="0" lang="en-US" sz="2200" b="0" i="0" u="none" strike="noStrike" kern="1200" cap="none" spc="0" normalizeH="0" baseline="0" noProof="0" dirty="0">
                <a:ln>
                  <a:noFill/>
                </a:ln>
                <a:solidFill>
                  <a:srgbClr val="B71E42"/>
                </a:solidFill>
                <a:effectLst/>
                <a:uLnTx/>
                <a:uFillTx/>
                <a:latin typeface="Gill Sans MT" panose="020B0502020104020203"/>
                <a:ea typeface="+mn-ea"/>
                <a:cs typeface="+mn-cs"/>
              </a:rPr>
              <a:t>45%</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Gill Sans MT" panose="020B0502020104020203"/>
                <a:ea typeface="+mn-ea"/>
                <a:cs typeface="+mn-cs"/>
              </a:rPr>
              <a:t>To help guide the best treatment for the condition for which they presented at the ED: </a:t>
            </a:r>
            <a:r>
              <a:rPr kumimoji="0" lang="en-US" sz="2200" b="0" i="0" u="none" strike="noStrike" kern="1200" cap="none" spc="0" normalizeH="0" baseline="0" noProof="0" dirty="0">
                <a:ln>
                  <a:noFill/>
                </a:ln>
                <a:solidFill>
                  <a:srgbClr val="B71E42"/>
                </a:solidFill>
                <a:effectLst/>
                <a:uLnTx/>
                <a:uFillTx/>
                <a:latin typeface="Gill Sans MT" panose="020B0502020104020203"/>
                <a:ea typeface="+mn-ea"/>
                <a:cs typeface="+mn-cs"/>
              </a:rPr>
              <a:t>70%</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Gill Sans MT" panose="020B0502020104020203"/>
                <a:ea typeface="+mn-ea"/>
                <a:cs typeface="+mn-cs"/>
              </a:rPr>
              <a:t>To facilitate the referral of patients to a substance use or behavioral health provider: </a:t>
            </a:r>
            <a:r>
              <a:rPr kumimoji="0" lang="en-US" sz="2200" b="0" i="0" u="none" strike="noStrike" kern="1200" cap="none" spc="0" normalizeH="0" baseline="0" noProof="0" dirty="0">
                <a:ln>
                  <a:noFill/>
                </a:ln>
                <a:solidFill>
                  <a:srgbClr val="B71E42"/>
                </a:solidFill>
                <a:effectLst/>
                <a:uLnTx/>
                <a:uFillTx/>
                <a:latin typeface="Gill Sans MT" panose="020B0502020104020203"/>
                <a:ea typeface="+mn-ea"/>
                <a:cs typeface="+mn-cs"/>
              </a:rPr>
              <a:t>53% </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Gill Sans MT" panose="020B0502020104020203"/>
                <a:ea typeface="+mn-ea"/>
                <a:cs typeface="+mn-cs"/>
              </a:rPr>
              <a:t>To assess the quality of care that's being provided to ED patients: </a:t>
            </a:r>
            <a:r>
              <a:rPr kumimoji="0" lang="en-US" sz="2200" b="0" i="0" u="none" strike="noStrike" kern="1200" cap="none" spc="0" normalizeH="0" baseline="0" noProof="0" dirty="0">
                <a:ln>
                  <a:noFill/>
                </a:ln>
                <a:solidFill>
                  <a:srgbClr val="B71E42"/>
                </a:solidFill>
                <a:effectLst/>
                <a:uLnTx/>
                <a:uFillTx/>
                <a:latin typeface="Gill Sans MT" panose="020B0502020104020203"/>
                <a:ea typeface="+mn-ea"/>
                <a:cs typeface="+mn-cs"/>
              </a:rPr>
              <a:t>7%</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Gill Sans MT" panose="020B0502020104020203"/>
                <a:ea typeface="+mn-ea"/>
                <a:cs typeface="+mn-cs"/>
              </a:rPr>
              <a:t>I'm not sure how to use the information: </a:t>
            </a:r>
            <a:r>
              <a:rPr kumimoji="0" lang="en-US" sz="2200" b="0" i="0" u="none" strike="noStrike" kern="1200" cap="none" spc="0" normalizeH="0" baseline="0" noProof="0" dirty="0">
                <a:ln>
                  <a:noFill/>
                </a:ln>
                <a:solidFill>
                  <a:srgbClr val="B71E42"/>
                </a:solidFill>
                <a:effectLst/>
                <a:uLnTx/>
                <a:uFillTx/>
                <a:latin typeface="Gill Sans MT" panose="020B0502020104020203"/>
                <a:ea typeface="+mn-ea"/>
                <a:cs typeface="+mn-cs"/>
              </a:rPr>
              <a:t>5%</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Gill Sans MT" panose="020B0502020104020203"/>
              <a:ea typeface="+mn-ea"/>
              <a:cs typeface="+mn-cs"/>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1824544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532217" y="933065"/>
            <a:ext cx="10892340" cy="1086282"/>
          </a:xfrm>
        </p:spPr>
        <p:txBody>
          <a:bodyPr>
            <a:noAutofit/>
          </a:bodyPr>
          <a:lstStyle/>
          <a:p>
            <a:r>
              <a:rPr lang="en-US" sz="2400" b="1" cap="none" dirty="0"/>
              <a:t>Frequency of Screening for Excessive Alcohol Consumption by Patient Type</a:t>
            </a:r>
          </a:p>
        </p:txBody>
      </p:sp>
      <p:graphicFrame>
        <p:nvGraphicFramePr>
          <p:cNvPr id="6" name="Chart 5">
            <a:extLst>
              <a:ext uri="{FF2B5EF4-FFF2-40B4-BE49-F238E27FC236}">
                <a16:creationId xmlns:a16="http://schemas.microsoft.com/office/drawing/2014/main" id="{5102A906-5D88-49D8-8AF0-30B166F47F1A}"/>
              </a:ext>
            </a:extLst>
          </p:cNvPr>
          <p:cNvGraphicFramePr/>
          <p:nvPr/>
        </p:nvGraphicFramePr>
        <p:xfrm>
          <a:off x="532216" y="1359878"/>
          <a:ext cx="11179137" cy="517630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DD284746-BFA1-49E1-9930-13CA4FBC39CF}"/>
              </a:ext>
            </a:extLst>
          </p:cNvPr>
          <p:cNvSpPr/>
          <p:nvPr/>
        </p:nvSpPr>
        <p:spPr>
          <a:xfrm>
            <a:off x="0" y="6461498"/>
            <a:ext cx="8529711" cy="369332"/>
          </a:xfrm>
          <a:prstGeom prst="rect">
            <a:avLst/>
          </a:prstGeom>
        </p:spPr>
        <p:txBody>
          <a:bodyPr wrap="square">
            <a:spAutoFit/>
          </a:bodyPr>
          <a:lstStyle/>
          <a:p>
            <a:pPr marL="0" marR="0" lvl="0" indent="0" algn="l" defTabSz="457200" rtl="0" eaLnBrk="1" fontAlgn="b"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rPr>
              <a:t>Only respondents who "Always" or "Sometimes" screened were asked these questions</a:t>
            </a: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p:txBody>
      </p:sp>
      <p:sp>
        <p:nvSpPr>
          <p:cNvPr id="5" name="TextBox 4"/>
          <p:cNvSpPr txBox="1"/>
          <p:nvPr/>
        </p:nvSpPr>
        <p:spPr>
          <a:xfrm>
            <a:off x="257908" y="0"/>
            <a:ext cx="490024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panose="020B0502020104020203"/>
                <a:ea typeface="+mn-ea"/>
                <a:cs typeface="+mn-cs"/>
              </a:rPr>
              <a:t>RESULTS</a:t>
            </a:r>
          </a:p>
        </p:txBody>
      </p:sp>
      <p:cxnSp>
        <p:nvCxnSpPr>
          <p:cNvPr id="4" name="Straight Connector 3"/>
          <p:cNvCxnSpPr/>
          <p:nvPr/>
        </p:nvCxnSpPr>
        <p:spPr>
          <a:xfrm>
            <a:off x="0" y="556205"/>
            <a:ext cx="520504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53597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376029" y="814390"/>
            <a:ext cx="11519452" cy="749884"/>
          </a:xfrm>
        </p:spPr>
        <p:txBody>
          <a:bodyPr>
            <a:noAutofit/>
          </a:bodyPr>
          <a:lstStyle/>
          <a:p>
            <a:r>
              <a:rPr lang="en-US" sz="2400" b="1" cap="none" dirty="0"/>
              <a:t>Reasons for Not Screening for Excessive Alcohol Consumption Among Emergency Physicians </a:t>
            </a:r>
            <a:r>
              <a:rPr lang="en-US" sz="2400" b="1" dirty="0"/>
              <a:t>(n=290)</a:t>
            </a:r>
          </a:p>
        </p:txBody>
      </p:sp>
      <p:graphicFrame>
        <p:nvGraphicFramePr>
          <p:cNvPr id="5" name="Table 4">
            <a:extLst>
              <a:ext uri="{FF2B5EF4-FFF2-40B4-BE49-F238E27FC236}">
                <a16:creationId xmlns:a16="http://schemas.microsoft.com/office/drawing/2014/main" id="{71B29E5D-F09D-47DC-9DD2-4E64CBE0BD5C}"/>
              </a:ext>
            </a:extLst>
          </p:cNvPr>
          <p:cNvGraphicFramePr>
            <a:graphicFrameLocks noGrp="1"/>
          </p:cNvGraphicFramePr>
          <p:nvPr/>
        </p:nvGraphicFramePr>
        <p:xfrm>
          <a:off x="376029" y="1564274"/>
          <a:ext cx="11032869" cy="3352800"/>
        </p:xfrm>
        <a:graphic>
          <a:graphicData uri="http://schemas.openxmlformats.org/drawingml/2006/table">
            <a:tbl>
              <a:tblPr>
                <a:tableStyleId>{5C22544A-7EE6-4342-B048-85BDC9FD1C3A}</a:tableStyleId>
              </a:tblPr>
              <a:tblGrid>
                <a:gridCol w="8911953">
                  <a:extLst>
                    <a:ext uri="{9D8B030D-6E8A-4147-A177-3AD203B41FA5}">
                      <a16:colId xmlns:a16="http://schemas.microsoft.com/office/drawing/2014/main" val="1286571943"/>
                    </a:ext>
                  </a:extLst>
                </a:gridCol>
                <a:gridCol w="2120916">
                  <a:extLst>
                    <a:ext uri="{9D8B030D-6E8A-4147-A177-3AD203B41FA5}">
                      <a16:colId xmlns:a16="http://schemas.microsoft.com/office/drawing/2014/main" val="1424042008"/>
                    </a:ext>
                  </a:extLst>
                </a:gridCol>
              </a:tblGrid>
              <a:tr h="190500">
                <a:tc>
                  <a:txBody>
                    <a:bodyPr/>
                    <a:lstStyle/>
                    <a:p>
                      <a:pPr algn="l" fontAlgn="b"/>
                      <a:r>
                        <a:rPr lang="en-US" sz="2000" b="1" u="none" strike="noStrike" dirty="0">
                          <a:effectLst/>
                        </a:rPr>
                        <a:t>Response </a:t>
                      </a:r>
                      <a:endParaRPr lang="en-US" sz="2000" b="1"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b="1" u="none" strike="noStrike" dirty="0">
                          <a:effectLst/>
                        </a:rPr>
                        <a:t>% of Responses</a:t>
                      </a:r>
                      <a:endParaRPr lang="en-US" sz="2000" b="1"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338902025"/>
                  </a:ext>
                </a:extLst>
              </a:tr>
              <a:tr h="190500">
                <a:tc>
                  <a:txBody>
                    <a:bodyPr/>
                    <a:lstStyle/>
                    <a:p>
                      <a:pPr algn="l" fontAlgn="b"/>
                      <a:r>
                        <a:rPr lang="en-US" sz="2000" u="none" strike="noStrike" dirty="0">
                          <a:effectLst/>
                        </a:rPr>
                        <a:t>Lack of time for screening</a:t>
                      </a:r>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tx1"/>
                          </a:solidFill>
                          <a:effectLst/>
                        </a:rPr>
                        <a:t>32.9%</a:t>
                      </a:r>
                      <a:endParaRPr lang="en-US" sz="2000" b="0" i="0" u="none" strike="noStrike" dirty="0">
                        <a:solidFill>
                          <a:schemeClr val="tx1"/>
                        </a:solidFill>
                        <a:effectLst/>
                        <a:latin typeface="Times New Roman" panose="02020603050405020304" pitchFamily="18" charset="0"/>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070025061"/>
                  </a:ext>
                </a:extLst>
              </a:tr>
              <a:tr h="190500">
                <a:tc>
                  <a:txBody>
                    <a:bodyPr/>
                    <a:lstStyle/>
                    <a:p>
                      <a:pPr algn="l" fontAlgn="b"/>
                      <a:r>
                        <a:rPr lang="en-US" sz="2000" u="none" strike="noStrike" dirty="0">
                          <a:effectLst/>
                        </a:rPr>
                        <a:t>Lack of options for patients who screen positive</a:t>
                      </a:r>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tx1"/>
                          </a:solidFill>
                          <a:effectLst/>
                        </a:rPr>
                        <a:t>21.4%</a:t>
                      </a:r>
                      <a:endParaRPr lang="en-US" sz="2000" b="0" i="0" u="none" strike="noStrike" dirty="0">
                        <a:solidFill>
                          <a:schemeClr val="tx1"/>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63923625"/>
                  </a:ext>
                </a:extLst>
              </a:tr>
              <a:tr h="190500">
                <a:tc>
                  <a:txBody>
                    <a:bodyPr/>
                    <a:lstStyle/>
                    <a:p>
                      <a:pPr algn="l" fontAlgn="b"/>
                      <a:r>
                        <a:rPr lang="en-US" sz="2000" u="none" strike="noStrike">
                          <a:effectLst/>
                        </a:rPr>
                        <a:t>Other staff screen for excessive alcohol use (e.g. after a patient is admitted)</a:t>
                      </a:r>
                      <a:endParaRPr lang="en-US" sz="2000" b="0" i="0" u="none" strike="noStrike">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rPr>
                        <a:t>12.2%</a:t>
                      </a:r>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39087117"/>
                  </a:ext>
                </a:extLst>
              </a:tr>
              <a:tr h="190500">
                <a:tc>
                  <a:txBody>
                    <a:bodyPr/>
                    <a:lstStyle/>
                    <a:p>
                      <a:pPr algn="l" fontAlgn="b"/>
                      <a:r>
                        <a:rPr lang="en-US" sz="2000" u="none" strike="noStrike">
                          <a:effectLst/>
                        </a:rPr>
                        <a:t>Alcohol screening is not useful/necessary</a:t>
                      </a:r>
                      <a:endParaRPr lang="en-US" sz="2000" b="0" i="0" u="none" strike="noStrike">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rPr>
                        <a:t>7.9%</a:t>
                      </a:r>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585271126"/>
                  </a:ext>
                </a:extLst>
              </a:tr>
              <a:tr h="190500">
                <a:tc>
                  <a:txBody>
                    <a:bodyPr/>
                    <a:lstStyle/>
                    <a:p>
                      <a:pPr algn="l" fontAlgn="b"/>
                      <a:r>
                        <a:rPr lang="en-US" sz="2000" u="none" strike="noStrike" dirty="0">
                          <a:effectLst/>
                        </a:rPr>
                        <a:t>Concern about the acceptability of screening patients for excessive drinking</a:t>
                      </a:r>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rPr>
                        <a:t>5.8%</a:t>
                      </a:r>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830900360"/>
                  </a:ext>
                </a:extLst>
              </a:tr>
              <a:tr h="190500">
                <a:tc>
                  <a:txBody>
                    <a:bodyPr/>
                    <a:lstStyle/>
                    <a:p>
                      <a:pPr algn="l" fontAlgn="b"/>
                      <a:r>
                        <a:rPr lang="en-US" sz="2000" u="none" strike="noStrike" dirty="0">
                          <a:effectLst/>
                        </a:rPr>
                        <a:t>Lack of knowledge of screening measures or tools</a:t>
                      </a:r>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rPr>
                        <a:t>5.5%</a:t>
                      </a:r>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13958022"/>
                  </a:ext>
                </a:extLst>
              </a:tr>
              <a:tr h="190500">
                <a:tc>
                  <a:txBody>
                    <a:bodyPr/>
                    <a:lstStyle/>
                    <a:p>
                      <a:pPr algn="l" fontAlgn="b"/>
                      <a:r>
                        <a:rPr lang="en-US" sz="2000" u="none" strike="noStrike">
                          <a:effectLst/>
                        </a:rPr>
                        <a:t>Patient refuses</a:t>
                      </a:r>
                      <a:endParaRPr lang="en-US" sz="2000" b="0" i="0" u="none" strike="noStrike">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rPr>
                        <a:t>5.1%</a:t>
                      </a:r>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344732465"/>
                  </a:ext>
                </a:extLst>
              </a:tr>
              <a:tr h="190500">
                <a:tc>
                  <a:txBody>
                    <a:bodyPr/>
                    <a:lstStyle/>
                    <a:p>
                      <a:pPr algn="l" fontAlgn="b"/>
                      <a:r>
                        <a:rPr lang="en-US" sz="2000" u="none" strike="noStrike">
                          <a:effectLst/>
                        </a:rPr>
                        <a:t>Patient does not have health insurance</a:t>
                      </a:r>
                      <a:endParaRPr lang="en-US" sz="2000" b="0" i="0" u="none" strike="noStrike">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rPr>
                        <a:t>1.2%</a:t>
                      </a:r>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316005499"/>
                  </a:ext>
                </a:extLst>
              </a:tr>
              <a:tr h="190500">
                <a:tc>
                  <a:txBody>
                    <a:bodyPr/>
                    <a:lstStyle/>
                    <a:p>
                      <a:pPr algn="l" fontAlgn="b"/>
                      <a:r>
                        <a:rPr lang="en-US" sz="2000" u="none" strike="noStrike">
                          <a:effectLst/>
                        </a:rPr>
                        <a:t>Other</a:t>
                      </a:r>
                      <a:endParaRPr lang="en-US" sz="2000" b="0" i="0" u="none" strike="noStrike">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rPr>
                        <a:t>8.0%</a:t>
                      </a:r>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69270235"/>
                  </a:ext>
                </a:extLst>
              </a:tr>
              <a:tr h="93955">
                <a:tc gridSpan="2">
                  <a:txBody>
                    <a:bodyPr/>
                    <a:lstStyle/>
                    <a:p>
                      <a:pPr algn="l" fontAlgn="b"/>
                      <a:endParaRPr lang="en-US" sz="2000" b="0" i="0" u="none" strike="noStrike" dirty="0">
                        <a:solidFill>
                          <a:srgbClr val="000000"/>
                        </a:solidFill>
                        <a:effectLst/>
                        <a:latin typeface="+mn-lt"/>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l" fontAlgn="b"/>
                      <a:endParaRPr lang="en-US" sz="2000" b="0" i="0" u="none" strike="noStrike" dirty="0">
                        <a:solidFill>
                          <a:srgbClr val="000000"/>
                        </a:solidFill>
                        <a:effectLst/>
                        <a:latin typeface="Calibri" panose="020F0502020204030204" pitchFamily="34" charset="0"/>
                      </a:endParaRPr>
                    </a:p>
                  </a:txBody>
                  <a:tcPr marL="0" marR="0" marT="0" marB="0" anchor="b">
                    <a:lnL w="12700" cmpd="sng">
                      <a:noFill/>
                    </a:lnL>
                    <a:lnT w="12700" cmpd="sng">
                      <a:noFill/>
                    </a:lnT>
                  </a:tcPr>
                </a:tc>
                <a:extLst>
                  <a:ext uri="{0D108BD9-81ED-4DB2-BD59-A6C34878D82A}">
                    <a16:rowId xmlns:a16="http://schemas.microsoft.com/office/drawing/2014/main" val="820292135"/>
                  </a:ext>
                </a:extLst>
              </a:tr>
            </a:tbl>
          </a:graphicData>
        </a:graphic>
      </p:graphicFrame>
      <p:sp>
        <p:nvSpPr>
          <p:cNvPr id="4" name="TextBox 3"/>
          <p:cNvSpPr txBox="1"/>
          <p:nvPr/>
        </p:nvSpPr>
        <p:spPr>
          <a:xfrm>
            <a:off x="257908" y="0"/>
            <a:ext cx="490024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panose="020B0502020104020203"/>
                <a:ea typeface="+mn-ea"/>
                <a:cs typeface="+mn-cs"/>
              </a:rPr>
              <a:t>RESULTS</a:t>
            </a:r>
          </a:p>
        </p:txBody>
      </p:sp>
      <p:cxnSp>
        <p:nvCxnSpPr>
          <p:cNvPr id="6" name="Straight Connector 5"/>
          <p:cNvCxnSpPr/>
          <p:nvPr/>
        </p:nvCxnSpPr>
        <p:spPr>
          <a:xfrm>
            <a:off x="0" y="515491"/>
            <a:ext cx="5134708"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04446" y="5020627"/>
            <a:ext cx="9507415" cy="646331"/>
          </a:xfrm>
          <a:prstGeom prst="rect">
            <a:avLst/>
          </a:prstGeom>
          <a:noFill/>
        </p:spPr>
        <p:txBody>
          <a:bodyPr wrap="square" rtlCol="0">
            <a:spAutoFit/>
          </a:bodyPr>
          <a:lstStyle/>
          <a:p>
            <a:pPr marL="0" marR="0" lvl="0" indent="0" algn="l" defTabSz="457200" rtl="0" eaLnBrk="1" fontAlgn="b"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rPr>
              <a:t>Only respondents who "Sometimes" or "Never" screened were asked these questions</a:t>
            </a:r>
          </a:p>
          <a:p>
            <a:pPr marL="0" marR="0" lvl="0" indent="0" algn="l" defTabSz="457200" rtl="0" eaLnBrk="1" fontAlgn="b"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Gill Sans MT" panose="020B0502020104020203"/>
                <a:ea typeface="+mn-ea"/>
                <a:cs typeface="+mn-cs"/>
              </a:rPr>
              <a:t>Multiple responses possible</a:t>
            </a:r>
          </a:p>
        </p:txBody>
      </p:sp>
    </p:spTree>
    <p:extLst>
      <p:ext uri="{BB962C8B-B14F-4D97-AF65-F5344CB8AC3E}">
        <p14:creationId xmlns:p14="http://schemas.microsoft.com/office/powerpoint/2010/main" val="2595485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336273" y="1019785"/>
            <a:ext cx="11519452" cy="749884"/>
          </a:xfrm>
        </p:spPr>
        <p:txBody>
          <a:bodyPr>
            <a:noAutofit/>
          </a:bodyPr>
          <a:lstStyle/>
          <a:p>
            <a:r>
              <a:rPr lang="en-US" sz="2400" b="1" cap="none" dirty="0"/>
              <a:t>Summary of Themes from Qualitative Data Provided by Emergency Physicians Regarding Excessive Alcohol Screening</a:t>
            </a:r>
          </a:p>
        </p:txBody>
      </p:sp>
      <p:graphicFrame>
        <p:nvGraphicFramePr>
          <p:cNvPr id="3" name="Table 2">
            <a:extLst>
              <a:ext uri="{FF2B5EF4-FFF2-40B4-BE49-F238E27FC236}">
                <a16:creationId xmlns:a16="http://schemas.microsoft.com/office/drawing/2014/main" id="{58CB4DB0-E405-4CA8-93EE-45CF5C088924}"/>
              </a:ext>
            </a:extLst>
          </p:cNvPr>
          <p:cNvGraphicFramePr>
            <a:graphicFrameLocks noGrp="1"/>
          </p:cNvGraphicFramePr>
          <p:nvPr/>
        </p:nvGraphicFramePr>
        <p:xfrm>
          <a:off x="336273" y="2050898"/>
          <a:ext cx="11519452" cy="4288941"/>
        </p:xfrm>
        <a:graphic>
          <a:graphicData uri="http://schemas.openxmlformats.org/drawingml/2006/table">
            <a:tbl>
              <a:tblPr>
                <a:tableStyleId>{5C22544A-7EE6-4342-B048-85BDC9FD1C3A}</a:tableStyleId>
              </a:tblPr>
              <a:tblGrid>
                <a:gridCol w="4917572">
                  <a:extLst>
                    <a:ext uri="{9D8B030D-6E8A-4147-A177-3AD203B41FA5}">
                      <a16:colId xmlns:a16="http://schemas.microsoft.com/office/drawing/2014/main" val="1632195244"/>
                    </a:ext>
                  </a:extLst>
                </a:gridCol>
                <a:gridCol w="6601880">
                  <a:extLst>
                    <a:ext uri="{9D8B030D-6E8A-4147-A177-3AD203B41FA5}">
                      <a16:colId xmlns:a16="http://schemas.microsoft.com/office/drawing/2014/main" val="3575347578"/>
                    </a:ext>
                  </a:extLst>
                </a:gridCol>
              </a:tblGrid>
              <a:tr h="352274">
                <a:tc>
                  <a:txBody>
                    <a:bodyPr/>
                    <a:lstStyle/>
                    <a:p>
                      <a:pPr algn="l" fontAlgn="b"/>
                      <a:r>
                        <a:rPr lang="en-US" sz="2000" b="1" u="none" strike="noStrike" dirty="0">
                          <a:effectLst/>
                        </a:rPr>
                        <a:t>Theme</a:t>
                      </a:r>
                      <a:endParaRPr lang="en-US" sz="2000" b="1"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2000" b="1" u="none" strike="noStrike" dirty="0">
                          <a:effectLst/>
                        </a:rPr>
                        <a:t>Representative Quote</a:t>
                      </a:r>
                      <a:endParaRPr lang="en-US" sz="2000" b="1"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261586275"/>
                  </a:ext>
                </a:extLst>
              </a:tr>
              <a:tr h="735373">
                <a:tc>
                  <a:txBody>
                    <a:bodyPr/>
                    <a:lstStyle/>
                    <a:p>
                      <a:pPr marL="182880" indent="-182880" algn="l" fontAlgn="ctr">
                        <a:buFont typeface="Arial" panose="020B0604020202020204" pitchFamily="34" charset="0"/>
                        <a:buChar char="•"/>
                      </a:pPr>
                      <a:r>
                        <a:rPr lang="en-US" sz="2000" u="none" strike="noStrike" dirty="0">
                          <a:effectLst/>
                        </a:rPr>
                        <a:t>Routine screening is not relevant for all complaints in the emergency department</a:t>
                      </a:r>
                      <a:endParaRPr lang="en-US" sz="2000" b="0" i="0" u="none" strike="noStrike" dirty="0">
                        <a:solidFill>
                          <a:srgbClr val="000000"/>
                        </a:solidFill>
                        <a:effectLst/>
                        <a:latin typeface="Times New Roman" panose="02020603050405020304" pitchFamily="18" charset="0"/>
                      </a:endParaRPr>
                    </a:p>
                  </a:txBody>
                  <a:tcPr marL="0" marR="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tc>
                  <a:txBody>
                    <a:bodyPr/>
                    <a:lstStyle/>
                    <a:p>
                      <a:pPr algn="l" fontAlgn="ctr"/>
                      <a:r>
                        <a:rPr lang="en-US" sz="2000" u="none" strike="noStrike" dirty="0">
                          <a:effectLst/>
                        </a:rPr>
                        <a:t>"If it is not relevant to why they are in the ED, I don't know that it adds value."</a:t>
                      </a:r>
                      <a:endParaRPr lang="en-US" sz="2000" b="0" i="0" u="none" strike="noStrike" dirty="0">
                        <a:solidFill>
                          <a:srgbClr val="000000"/>
                        </a:solidFill>
                        <a:effectLst/>
                        <a:latin typeface="Times New Roman" panose="02020603050405020304" pitchFamily="18" charset="0"/>
                      </a:endParaRPr>
                    </a:p>
                  </a:txBody>
                  <a:tcPr marL="0" marR="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11993271"/>
                  </a:ext>
                </a:extLst>
              </a:tr>
              <a:tr h="735373">
                <a:tc>
                  <a:txBody>
                    <a:bodyPr/>
                    <a:lstStyle/>
                    <a:p>
                      <a:pPr marL="182880" indent="-182880" algn="l" fontAlgn="ctr">
                        <a:buFont typeface="Arial" panose="020B0604020202020204" pitchFamily="34" charset="0"/>
                        <a:buChar char="•"/>
                      </a:pPr>
                      <a:r>
                        <a:rPr lang="en-US" sz="2000" u="none" strike="noStrike" dirty="0">
                          <a:effectLst/>
                        </a:rPr>
                        <a:t>Will only screen if there is clinical reason to do so</a:t>
                      </a:r>
                      <a:endParaRPr lang="en-US" sz="2000" b="0" i="0" u="none" strike="noStrike" dirty="0">
                        <a:solidFill>
                          <a:srgbClr val="000000"/>
                        </a:solidFill>
                        <a:effectLst/>
                        <a:latin typeface="Times New Roman" panose="02020603050405020304" pitchFamily="18"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l" fontAlgn="ctr"/>
                      <a:r>
                        <a:rPr lang="en-US" sz="2000" u="none" strike="noStrike" dirty="0">
                          <a:effectLst/>
                        </a:rPr>
                        <a:t>"I only screen those in which it is, or could be, related to the presenting complaint."</a:t>
                      </a:r>
                      <a:endParaRPr lang="en-US" sz="2000" b="0" i="0" u="none" strike="noStrike" dirty="0">
                        <a:solidFill>
                          <a:srgbClr val="000000"/>
                        </a:solidFill>
                        <a:effectLst/>
                        <a:latin typeface="Times New Roman" panose="02020603050405020304" pitchFamily="18"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823944376"/>
                  </a:ext>
                </a:extLst>
              </a:tr>
              <a:tr h="1056823">
                <a:tc>
                  <a:txBody>
                    <a:bodyPr/>
                    <a:lstStyle/>
                    <a:p>
                      <a:pPr marL="182880" indent="-182880" algn="l" fontAlgn="ctr">
                        <a:buFont typeface="Arial" panose="020B0604020202020204" pitchFamily="34" charset="0"/>
                        <a:buChar char="•"/>
                      </a:pPr>
                      <a:r>
                        <a:rPr lang="en-US" sz="2000" u="none" strike="noStrike" dirty="0">
                          <a:effectLst/>
                        </a:rPr>
                        <a:t>There has been increased expectations for screening, and emergency physicians should not be expected to carry that role.</a:t>
                      </a:r>
                      <a:endParaRPr lang="en-US" sz="2000" b="0" i="0" u="none" strike="noStrike" dirty="0">
                        <a:solidFill>
                          <a:srgbClr val="000000"/>
                        </a:solidFill>
                        <a:effectLst/>
                        <a:latin typeface="Times New Roman" panose="02020603050405020304" pitchFamily="18" charset="0"/>
                      </a:endParaRPr>
                    </a:p>
                  </a:txBody>
                  <a:tcPr marL="0" marR="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ctr"/>
                      <a:r>
                        <a:rPr lang="en-US" sz="2000" u="none" strike="noStrike" dirty="0">
                          <a:effectLst/>
                        </a:rPr>
                        <a:t>"We must be careful how we interpret the mission of emergency care. We can screen for many things but we need to stick to a core mission."</a:t>
                      </a:r>
                      <a:endParaRPr lang="en-US" sz="2000" b="0" i="0" u="none" strike="noStrike" dirty="0">
                        <a:solidFill>
                          <a:srgbClr val="000000"/>
                        </a:solidFill>
                        <a:effectLst/>
                        <a:latin typeface="Times New Roman" panose="02020603050405020304" pitchFamily="18" charset="0"/>
                      </a:endParaRPr>
                    </a:p>
                  </a:txBody>
                  <a:tcPr marL="0" marR="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54993865"/>
                  </a:ext>
                </a:extLst>
              </a:tr>
              <a:tr h="1409098">
                <a:tc gridSpan="2">
                  <a:txBody>
                    <a:bodyPr/>
                    <a:lstStyle/>
                    <a:p>
                      <a:pPr algn="l" fontAlgn="t"/>
                      <a:endParaRPr lang="en-US" sz="2000" u="none" strike="noStrike" dirty="0">
                        <a:effectLst/>
                      </a:endParaRPr>
                    </a:p>
                    <a:p>
                      <a:pPr algn="l" fontAlgn="t"/>
                      <a:r>
                        <a:rPr lang="en-US" sz="2000" u="none" strike="noStrike" dirty="0">
                          <a:effectLst/>
                        </a:rPr>
                        <a:t>Responses were summarized from two questions that asked for another reason for not screening patients for excessive alcohol consumption (n = 23, 7.9% response rate) and for additional information about screening of emergency department patients (n = 60, 17.3% response rate).</a:t>
                      </a:r>
                      <a:endParaRPr lang="en-US" sz="2000" b="0" i="0" u="none" strike="noStrike" dirty="0">
                        <a:solidFill>
                          <a:srgbClr val="000000"/>
                        </a:solidFill>
                        <a:effectLst/>
                        <a:latin typeface="Times New Roman" panose="02020603050405020304" pitchFamily="18" charset="0"/>
                      </a:endParaRPr>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602806747"/>
                  </a:ext>
                </a:extLst>
              </a:tr>
            </a:tbl>
          </a:graphicData>
        </a:graphic>
      </p:graphicFrame>
      <p:sp>
        <p:nvSpPr>
          <p:cNvPr id="5" name="TextBox 4"/>
          <p:cNvSpPr txBox="1"/>
          <p:nvPr/>
        </p:nvSpPr>
        <p:spPr>
          <a:xfrm>
            <a:off x="257908" y="0"/>
            <a:ext cx="490024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panose="020B0502020104020203"/>
                <a:ea typeface="+mn-ea"/>
                <a:cs typeface="+mn-cs"/>
              </a:rPr>
              <a:t>RESULTS</a:t>
            </a:r>
          </a:p>
        </p:txBody>
      </p:sp>
      <p:cxnSp>
        <p:nvCxnSpPr>
          <p:cNvPr id="7" name="Straight Connector 6"/>
          <p:cNvCxnSpPr/>
          <p:nvPr/>
        </p:nvCxnSpPr>
        <p:spPr>
          <a:xfrm>
            <a:off x="0" y="539262"/>
            <a:ext cx="5158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73357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336274" y="1208426"/>
            <a:ext cx="11519452" cy="749885"/>
          </a:xfrm>
        </p:spPr>
        <p:txBody>
          <a:bodyPr>
            <a:noAutofit/>
          </a:bodyPr>
          <a:lstStyle/>
          <a:p>
            <a:r>
              <a:rPr lang="en-US" sz="2400" b="1" cap="none" dirty="0"/>
              <a:t>Impact of Characteristics on Always Vs. Sometimes Screening (N = 238) for Excessive Alcohol Consumption</a:t>
            </a:r>
          </a:p>
        </p:txBody>
      </p:sp>
      <p:graphicFrame>
        <p:nvGraphicFramePr>
          <p:cNvPr id="3" name="Table 2">
            <a:extLst>
              <a:ext uri="{FF2B5EF4-FFF2-40B4-BE49-F238E27FC236}">
                <a16:creationId xmlns:a16="http://schemas.microsoft.com/office/drawing/2014/main" id="{3ED2C482-306C-4E0C-B36B-EA8F0B4699C1}"/>
              </a:ext>
            </a:extLst>
          </p:cNvPr>
          <p:cNvGraphicFramePr>
            <a:graphicFrameLocks noGrp="1"/>
          </p:cNvGraphicFramePr>
          <p:nvPr/>
        </p:nvGraphicFramePr>
        <p:xfrm>
          <a:off x="266700" y="2209800"/>
          <a:ext cx="11658600" cy="2438400"/>
        </p:xfrm>
        <a:graphic>
          <a:graphicData uri="http://schemas.openxmlformats.org/drawingml/2006/table">
            <a:tbl>
              <a:tblPr>
                <a:tableStyleId>{5C22544A-7EE6-4342-B048-85BDC9FD1C3A}</a:tableStyleId>
              </a:tblPr>
              <a:tblGrid>
                <a:gridCol w="6511140">
                  <a:extLst>
                    <a:ext uri="{9D8B030D-6E8A-4147-A177-3AD203B41FA5}">
                      <a16:colId xmlns:a16="http://schemas.microsoft.com/office/drawing/2014/main" val="2867339427"/>
                    </a:ext>
                  </a:extLst>
                </a:gridCol>
                <a:gridCol w="1715820">
                  <a:extLst>
                    <a:ext uri="{9D8B030D-6E8A-4147-A177-3AD203B41FA5}">
                      <a16:colId xmlns:a16="http://schemas.microsoft.com/office/drawing/2014/main" val="4029106553"/>
                    </a:ext>
                  </a:extLst>
                </a:gridCol>
                <a:gridCol w="1715820">
                  <a:extLst>
                    <a:ext uri="{9D8B030D-6E8A-4147-A177-3AD203B41FA5}">
                      <a16:colId xmlns:a16="http://schemas.microsoft.com/office/drawing/2014/main" val="343088249"/>
                    </a:ext>
                  </a:extLst>
                </a:gridCol>
                <a:gridCol w="1715820">
                  <a:extLst>
                    <a:ext uri="{9D8B030D-6E8A-4147-A177-3AD203B41FA5}">
                      <a16:colId xmlns:a16="http://schemas.microsoft.com/office/drawing/2014/main" val="131496741"/>
                    </a:ext>
                  </a:extLst>
                </a:gridCol>
              </a:tblGrid>
              <a:tr h="79029">
                <a:tc>
                  <a:txBody>
                    <a:bodyPr/>
                    <a:lstStyle/>
                    <a:p>
                      <a:pPr algn="l" fontAlgn="b"/>
                      <a:endParaRPr lang="en-US" sz="2000" b="0" i="0" u="none" strike="noStrike" dirty="0">
                        <a:solidFill>
                          <a:srgbClr val="000000"/>
                        </a:solidFill>
                        <a:effectLst/>
                        <a:latin typeface="+mn-lt"/>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tc rowSpan="2">
                  <a:txBody>
                    <a:bodyPr/>
                    <a:lstStyle/>
                    <a:p>
                      <a:pPr algn="ctr" fontAlgn="ctr"/>
                      <a:r>
                        <a:rPr lang="en-US" sz="2000" b="0" i="0" u="none" strike="noStrike" dirty="0">
                          <a:solidFill>
                            <a:srgbClr val="000000"/>
                          </a:solidFill>
                          <a:effectLst/>
                          <a:latin typeface="+mn-lt"/>
                        </a:rPr>
                        <a:t>AOR*</a:t>
                      </a:r>
                    </a:p>
                  </a:txBody>
                  <a:tcPr marL="0" marR="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gridSpan="2">
                  <a:txBody>
                    <a:bodyPr/>
                    <a:lstStyle/>
                    <a:p>
                      <a:pPr algn="ctr" fontAlgn="b"/>
                      <a:r>
                        <a:rPr lang="en-US" sz="2000" u="none" strike="noStrike" dirty="0">
                          <a:effectLst/>
                          <a:latin typeface="+mn-lt"/>
                        </a:rPr>
                        <a:t>95% Confidence Interval</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1784213389"/>
                  </a:ext>
                </a:extLst>
              </a:tr>
              <a:tr h="79029">
                <a:tc>
                  <a:txBody>
                    <a:bodyPr/>
                    <a:lstStyle/>
                    <a:p>
                      <a:pPr algn="l" fontAlgn="b"/>
                      <a:r>
                        <a:rPr lang="en-US" sz="2000" u="none" strike="noStrike" dirty="0">
                          <a:effectLst/>
                          <a:latin typeface="+mn-lt"/>
                        </a:rPr>
                        <a:t> </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en-US"/>
                    </a:p>
                  </a:txBody>
                  <a:tcPr/>
                </a:tc>
                <a:tc>
                  <a:txBody>
                    <a:bodyPr/>
                    <a:lstStyle/>
                    <a:p>
                      <a:pPr algn="ctr" fontAlgn="b"/>
                      <a:r>
                        <a:rPr lang="en-US" sz="2000" u="none" strike="noStrike" dirty="0">
                          <a:effectLst/>
                          <a:latin typeface="+mn-lt"/>
                        </a:rPr>
                        <a:t>Lower</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Upper</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329916659"/>
                  </a:ext>
                </a:extLst>
              </a:tr>
              <a:tr h="79029">
                <a:tc>
                  <a:txBody>
                    <a:bodyPr/>
                    <a:lstStyle/>
                    <a:p>
                      <a:pPr algn="l" fontAlgn="b"/>
                      <a:r>
                        <a:rPr lang="en-US" sz="2000" b="1" u="none" strike="noStrike" dirty="0">
                          <a:effectLst/>
                          <a:latin typeface="+mn-lt"/>
                        </a:rPr>
                        <a:t>Use of Alcohol Consumption Information</a:t>
                      </a:r>
                      <a:endParaRPr lang="en-US" sz="2000" b="1" i="0" u="none" strike="noStrike" dirty="0">
                        <a:solidFill>
                          <a:srgbClr val="000000"/>
                        </a:solidFill>
                        <a:effectLst/>
                        <a:latin typeface="+mn-lt"/>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tc>
                  <a:txBody>
                    <a:bodyPr/>
                    <a:lstStyle/>
                    <a:p>
                      <a:pPr algn="ctr" fontAlgn="b"/>
                      <a:endParaRPr lang="en-US" sz="2000" b="0" i="0" u="none" strike="noStrike">
                        <a:solidFill>
                          <a:srgbClr val="000000"/>
                        </a:solidFill>
                        <a:effectLst/>
                        <a:latin typeface="+mn-lt"/>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tc>
                  <a:txBody>
                    <a:bodyPr/>
                    <a:lstStyle/>
                    <a:p>
                      <a:pPr algn="ctr" fontAlgn="b"/>
                      <a:endParaRPr lang="en-US" sz="2000" b="0" i="0" u="none" strike="noStrike">
                        <a:solidFill>
                          <a:srgbClr val="000000"/>
                        </a:solidFill>
                        <a:effectLst/>
                        <a:latin typeface="+mn-lt"/>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tc>
                  <a:txBody>
                    <a:bodyPr/>
                    <a:lstStyle/>
                    <a:p>
                      <a:pPr algn="ctr" fontAlgn="b"/>
                      <a:endParaRPr lang="en-US" sz="2000" b="0" i="0" u="none" strike="noStrike" dirty="0">
                        <a:solidFill>
                          <a:srgbClr val="000000"/>
                        </a:solidFill>
                        <a:effectLst/>
                        <a:latin typeface="+mn-lt"/>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8682904"/>
                  </a:ext>
                </a:extLst>
              </a:tr>
              <a:tr h="79029">
                <a:tc>
                  <a:txBody>
                    <a:bodyPr/>
                    <a:lstStyle/>
                    <a:p>
                      <a:pPr algn="l" fontAlgn="b"/>
                      <a:r>
                        <a:rPr lang="en-US" sz="2000" u="none" strike="noStrike" dirty="0">
                          <a:effectLst/>
                          <a:latin typeface="+mn-lt"/>
                        </a:rPr>
                        <a:t>To provide a brief intervention if they screen positive</a:t>
                      </a:r>
                      <a:endParaRPr lang="en-US" sz="2000" b="0" i="0" u="none" strike="noStrike" dirty="0">
                        <a:solidFill>
                          <a:srgbClr val="000000"/>
                        </a:solidFill>
                        <a:effectLst/>
                        <a:latin typeface="+mn-lt"/>
                      </a:endParaRPr>
                    </a:p>
                  </a:txBody>
                  <a:tcPr marL="35563"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latin typeface="+mn-lt"/>
                        </a:rPr>
                        <a:t>1.5</a:t>
                      </a:r>
                      <a:endParaRPr lang="en-US" sz="2000" b="0" i="0" u="none" strike="noStrike" dirty="0">
                        <a:solidFill>
                          <a:schemeClr val="accent2">
                            <a:lumMod val="75000"/>
                          </a:schemeClr>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latin typeface="+mn-lt"/>
                        </a:rPr>
                        <a:t>1.1</a:t>
                      </a:r>
                      <a:endParaRPr lang="en-US" sz="2000" b="0" i="0" u="none" strike="noStrike" dirty="0">
                        <a:solidFill>
                          <a:schemeClr val="accent2">
                            <a:lumMod val="75000"/>
                          </a:schemeClr>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latin typeface="+mn-lt"/>
                        </a:rPr>
                        <a:t>2.2</a:t>
                      </a:r>
                      <a:endParaRPr lang="en-US" sz="2000" b="0" i="0" u="none" strike="noStrike" dirty="0">
                        <a:solidFill>
                          <a:schemeClr val="accent2">
                            <a:lumMod val="75000"/>
                          </a:schemeClr>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147239501"/>
                  </a:ext>
                </a:extLst>
              </a:tr>
              <a:tr h="138302">
                <a:tc>
                  <a:txBody>
                    <a:bodyPr/>
                    <a:lstStyle/>
                    <a:p>
                      <a:pPr algn="l" fontAlgn="b"/>
                      <a:r>
                        <a:rPr lang="en-US" sz="2000" u="none" strike="noStrike" dirty="0">
                          <a:effectLst/>
                          <a:latin typeface="+mn-lt"/>
                        </a:rPr>
                        <a:t>To help guide the best treatment for their condition</a:t>
                      </a:r>
                      <a:endParaRPr lang="en-US" sz="2000" b="0" i="0" u="none" strike="noStrike" dirty="0">
                        <a:solidFill>
                          <a:srgbClr val="000000"/>
                        </a:solidFill>
                        <a:effectLst/>
                        <a:latin typeface="+mn-lt"/>
                      </a:endParaRPr>
                    </a:p>
                  </a:txBody>
                  <a:tcPr marL="35563"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1.4</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0.9</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2.1</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57274782"/>
                  </a:ext>
                </a:extLst>
              </a:tr>
              <a:tr h="138302">
                <a:tc>
                  <a:txBody>
                    <a:bodyPr/>
                    <a:lstStyle/>
                    <a:p>
                      <a:pPr algn="l" fontAlgn="b"/>
                      <a:r>
                        <a:rPr lang="en-US" sz="2000" u="none" strike="noStrike" dirty="0">
                          <a:effectLst/>
                          <a:latin typeface="+mn-lt"/>
                        </a:rPr>
                        <a:t>To facilitate the referral to a SU/MH provider</a:t>
                      </a:r>
                      <a:endParaRPr lang="en-US" sz="2000" b="0" i="0" u="none" strike="noStrike" dirty="0">
                        <a:solidFill>
                          <a:srgbClr val="000000"/>
                        </a:solidFill>
                        <a:effectLst/>
                        <a:latin typeface="+mn-lt"/>
                      </a:endParaRPr>
                    </a:p>
                  </a:txBody>
                  <a:tcPr marL="35563"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latin typeface="+mn-lt"/>
                        </a:rPr>
                        <a:t>0.6</a:t>
                      </a:r>
                      <a:endParaRPr lang="en-US" sz="2000" b="0" i="0" u="none" strike="noStrike" dirty="0">
                        <a:solidFill>
                          <a:schemeClr val="accent2">
                            <a:lumMod val="75000"/>
                          </a:schemeClr>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latin typeface="+mn-lt"/>
                        </a:rPr>
                        <a:t>0.4</a:t>
                      </a:r>
                      <a:endParaRPr lang="en-US" sz="2000" b="0" i="0" u="none" strike="noStrike" dirty="0">
                        <a:solidFill>
                          <a:schemeClr val="accent2">
                            <a:lumMod val="75000"/>
                          </a:schemeClr>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latin typeface="+mn-lt"/>
                        </a:rPr>
                        <a:t>0.8</a:t>
                      </a:r>
                      <a:endParaRPr lang="en-US" sz="2000" b="0" i="0" u="none" strike="noStrike" dirty="0">
                        <a:solidFill>
                          <a:schemeClr val="accent2">
                            <a:lumMod val="75000"/>
                          </a:schemeClr>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234615650"/>
                  </a:ext>
                </a:extLst>
              </a:tr>
              <a:tr h="138302">
                <a:tc>
                  <a:txBody>
                    <a:bodyPr/>
                    <a:lstStyle/>
                    <a:p>
                      <a:pPr algn="l" fontAlgn="b"/>
                      <a:r>
                        <a:rPr lang="en-US" sz="2000" u="none" strike="noStrike" dirty="0">
                          <a:effectLst/>
                          <a:latin typeface="+mn-lt"/>
                        </a:rPr>
                        <a:t>To assess the quality of care that's being provided</a:t>
                      </a:r>
                      <a:endParaRPr lang="en-US" sz="2000" b="0" i="0" u="none" strike="noStrike" dirty="0">
                        <a:solidFill>
                          <a:srgbClr val="000000"/>
                        </a:solidFill>
                        <a:effectLst/>
                        <a:latin typeface="+mn-lt"/>
                      </a:endParaRPr>
                    </a:p>
                  </a:txBody>
                  <a:tcPr marL="35563"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latin typeface="+mn-lt"/>
                        </a:rPr>
                        <a:t>1.8</a:t>
                      </a:r>
                      <a:endParaRPr lang="en-US" sz="2000" b="0" i="0" u="none" strike="noStrike" dirty="0">
                        <a:solidFill>
                          <a:schemeClr val="accent2">
                            <a:lumMod val="75000"/>
                          </a:schemeClr>
                        </a:solidFill>
                        <a:effectLst/>
                        <a:latin typeface="+mn-lt"/>
                      </a:endParaRPr>
                    </a:p>
                  </a:txBody>
                  <a:tcPr marL="0"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latin typeface="+mn-lt"/>
                        </a:rPr>
                        <a:t>1.0</a:t>
                      </a:r>
                      <a:endParaRPr lang="en-US" sz="2000" b="0" i="0" u="none" strike="noStrike" dirty="0">
                        <a:solidFill>
                          <a:schemeClr val="accent2">
                            <a:lumMod val="75000"/>
                          </a:schemeClr>
                        </a:solidFill>
                        <a:effectLst/>
                        <a:latin typeface="+mn-lt"/>
                      </a:endParaRPr>
                    </a:p>
                  </a:txBody>
                  <a:tcPr marL="0"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latin typeface="+mn-lt"/>
                        </a:rPr>
                        <a:t>3.2</a:t>
                      </a:r>
                      <a:endParaRPr lang="en-US" sz="2000" b="0" i="0" u="none" strike="noStrike" dirty="0">
                        <a:solidFill>
                          <a:schemeClr val="accent2">
                            <a:lumMod val="75000"/>
                          </a:schemeClr>
                        </a:solidFill>
                        <a:effectLst/>
                        <a:latin typeface="+mn-lt"/>
                      </a:endParaRPr>
                    </a:p>
                  </a:txBody>
                  <a:tcPr marL="0"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343846134"/>
                  </a:ext>
                </a:extLst>
              </a:tr>
              <a:tr h="138302">
                <a:tc gridSpan="4">
                  <a:txBody>
                    <a:bodyPr/>
                    <a:lstStyle/>
                    <a:p>
                      <a:pPr algn="l" fontAlgn="b"/>
                      <a:r>
                        <a:rPr lang="en-US" sz="2000" b="0" i="0" u="none" strike="noStrike" dirty="0">
                          <a:solidFill>
                            <a:srgbClr val="000000"/>
                          </a:solidFill>
                          <a:effectLst/>
                          <a:latin typeface="+mn-lt"/>
                        </a:rPr>
                        <a:t>*Adjusted for years after residency, gender, and EHR reminder</a:t>
                      </a:r>
                    </a:p>
                  </a:txBody>
                  <a:tcPr marL="35563"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fontAlgn="b"/>
                      <a:endParaRPr lang="en-US" sz="2000" b="0" i="0" u="none" strike="noStrike" dirty="0">
                        <a:solidFill>
                          <a:schemeClr val="accent2">
                            <a:lumMod val="75000"/>
                          </a:schemeClr>
                        </a:solidFill>
                        <a:effectLst/>
                        <a:latin typeface="Times New Roman" panose="02020603050405020304" pitchFamily="18" charset="0"/>
                      </a:endParaRPr>
                    </a:p>
                  </a:txBody>
                  <a:tcPr marL="0"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fontAlgn="b"/>
                      <a:endParaRPr lang="en-US" sz="2000" b="0" i="0" u="none" strike="noStrike" dirty="0">
                        <a:solidFill>
                          <a:schemeClr val="accent2">
                            <a:lumMod val="75000"/>
                          </a:schemeClr>
                        </a:solidFill>
                        <a:effectLst/>
                        <a:latin typeface="Times New Roman" panose="02020603050405020304" pitchFamily="18" charset="0"/>
                      </a:endParaRPr>
                    </a:p>
                  </a:txBody>
                  <a:tcPr marL="0"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fontAlgn="b"/>
                      <a:endParaRPr lang="en-US" sz="2000" b="0" i="0" u="none" strike="noStrike" dirty="0">
                        <a:solidFill>
                          <a:schemeClr val="accent2">
                            <a:lumMod val="75000"/>
                          </a:schemeClr>
                        </a:solidFill>
                        <a:effectLst/>
                        <a:latin typeface="Times New Roman" panose="02020603050405020304" pitchFamily="18" charset="0"/>
                      </a:endParaRPr>
                    </a:p>
                  </a:txBody>
                  <a:tcPr marL="0"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99755663"/>
                  </a:ext>
                </a:extLst>
              </a:tr>
            </a:tbl>
          </a:graphicData>
        </a:graphic>
      </p:graphicFrame>
      <p:sp>
        <p:nvSpPr>
          <p:cNvPr id="4" name="TextBox 3"/>
          <p:cNvSpPr txBox="1"/>
          <p:nvPr/>
        </p:nvSpPr>
        <p:spPr>
          <a:xfrm>
            <a:off x="257908" y="0"/>
            <a:ext cx="490024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panose="020B0502020104020203"/>
                <a:ea typeface="+mn-ea"/>
                <a:cs typeface="+mn-cs"/>
              </a:rPr>
              <a:t>RESULTS</a:t>
            </a:r>
          </a:p>
        </p:txBody>
      </p:sp>
      <p:cxnSp>
        <p:nvCxnSpPr>
          <p:cNvPr id="6" name="Straight Connector 5"/>
          <p:cNvCxnSpPr/>
          <p:nvPr/>
        </p:nvCxnSpPr>
        <p:spPr>
          <a:xfrm>
            <a:off x="0" y="527538"/>
            <a:ext cx="5169877" cy="1172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2102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377687" y="1124020"/>
            <a:ext cx="11519452" cy="749885"/>
          </a:xfrm>
        </p:spPr>
        <p:txBody>
          <a:bodyPr>
            <a:noAutofit/>
          </a:bodyPr>
          <a:lstStyle/>
          <a:p>
            <a:r>
              <a:rPr lang="en-US" sz="2400" b="1" cap="none" dirty="0"/>
              <a:t>Impact of Characteristics on Sometimes Vs. Never Screening (N = 240) for Excessive Alcohol Consumption</a:t>
            </a:r>
          </a:p>
        </p:txBody>
      </p:sp>
      <p:graphicFrame>
        <p:nvGraphicFramePr>
          <p:cNvPr id="3" name="Table 2">
            <a:extLst>
              <a:ext uri="{FF2B5EF4-FFF2-40B4-BE49-F238E27FC236}">
                <a16:creationId xmlns:a16="http://schemas.microsoft.com/office/drawing/2014/main" id="{3ED2C482-306C-4E0C-B36B-EA8F0B4699C1}"/>
              </a:ext>
            </a:extLst>
          </p:cNvPr>
          <p:cNvGraphicFramePr>
            <a:graphicFrameLocks noGrp="1"/>
          </p:cNvGraphicFramePr>
          <p:nvPr/>
        </p:nvGraphicFramePr>
        <p:xfrm>
          <a:off x="377687" y="2133291"/>
          <a:ext cx="11658600" cy="4267200"/>
        </p:xfrm>
        <a:graphic>
          <a:graphicData uri="http://schemas.openxmlformats.org/drawingml/2006/table">
            <a:tbl>
              <a:tblPr>
                <a:tableStyleId>{5C22544A-7EE6-4342-B048-85BDC9FD1C3A}</a:tableStyleId>
              </a:tblPr>
              <a:tblGrid>
                <a:gridCol w="6511140">
                  <a:extLst>
                    <a:ext uri="{9D8B030D-6E8A-4147-A177-3AD203B41FA5}">
                      <a16:colId xmlns:a16="http://schemas.microsoft.com/office/drawing/2014/main" val="2867339427"/>
                    </a:ext>
                  </a:extLst>
                </a:gridCol>
                <a:gridCol w="1715820">
                  <a:extLst>
                    <a:ext uri="{9D8B030D-6E8A-4147-A177-3AD203B41FA5}">
                      <a16:colId xmlns:a16="http://schemas.microsoft.com/office/drawing/2014/main" val="4029106553"/>
                    </a:ext>
                  </a:extLst>
                </a:gridCol>
                <a:gridCol w="1715820">
                  <a:extLst>
                    <a:ext uri="{9D8B030D-6E8A-4147-A177-3AD203B41FA5}">
                      <a16:colId xmlns:a16="http://schemas.microsoft.com/office/drawing/2014/main" val="343088249"/>
                    </a:ext>
                  </a:extLst>
                </a:gridCol>
                <a:gridCol w="1715820">
                  <a:extLst>
                    <a:ext uri="{9D8B030D-6E8A-4147-A177-3AD203B41FA5}">
                      <a16:colId xmlns:a16="http://schemas.microsoft.com/office/drawing/2014/main" val="131496741"/>
                    </a:ext>
                  </a:extLst>
                </a:gridCol>
              </a:tblGrid>
              <a:tr h="79029">
                <a:tc>
                  <a:txBody>
                    <a:bodyPr/>
                    <a:lstStyle/>
                    <a:p>
                      <a:pPr algn="l" fontAlgn="b"/>
                      <a:endParaRPr lang="en-US" sz="2000" b="0" i="0" u="none" strike="noStrike" dirty="0">
                        <a:solidFill>
                          <a:srgbClr val="000000"/>
                        </a:solidFill>
                        <a:effectLst/>
                        <a:latin typeface="+mn-lt"/>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tc rowSpan="2">
                  <a:txBody>
                    <a:bodyPr/>
                    <a:lstStyle/>
                    <a:p>
                      <a:pPr algn="ctr" fontAlgn="ctr"/>
                      <a:r>
                        <a:rPr lang="en-US" sz="2000" b="0" i="0" u="none" strike="noStrike" dirty="0">
                          <a:solidFill>
                            <a:srgbClr val="000000"/>
                          </a:solidFill>
                          <a:effectLst/>
                          <a:latin typeface="+mn-lt"/>
                        </a:rPr>
                        <a:t>AOR*</a:t>
                      </a:r>
                    </a:p>
                  </a:txBody>
                  <a:tcPr marL="0" marR="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gridSpan="2">
                  <a:txBody>
                    <a:bodyPr/>
                    <a:lstStyle/>
                    <a:p>
                      <a:pPr algn="ctr" fontAlgn="b"/>
                      <a:r>
                        <a:rPr lang="en-US" sz="2000" u="none" strike="noStrike" dirty="0">
                          <a:effectLst/>
                          <a:latin typeface="+mn-lt"/>
                        </a:rPr>
                        <a:t>95% Confidence Interval</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1784213389"/>
                  </a:ext>
                </a:extLst>
              </a:tr>
              <a:tr h="79029">
                <a:tc>
                  <a:txBody>
                    <a:bodyPr/>
                    <a:lstStyle/>
                    <a:p>
                      <a:pPr algn="l" fontAlgn="b"/>
                      <a:r>
                        <a:rPr lang="en-US" sz="2000" u="none" strike="noStrike" dirty="0">
                          <a:effectLst/>
                          <a:latin typeface="+mn-lt"/>
                        </a:rPr>
                        <a:t> </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en-US"/>
                    </a:p>
                  </a:txBody>
                  <a:tcPr/>
                </a:tc>
                <a:tc>
                  <a:txBody>
                    <a:bodyPr/>
                    <a:lstStyle/>
                    <a:p>
                      <a:pPr algn="ctr" fontAlgn="b"/>
                      <a:r>
                        <a:rPr lang="en-US" sz="2000" u="none" strike="noStrike" dirty="0">
                          <a:effectLst/>
                          <a:latin typeface="+mn-lt"/>
                        </a:rPr>
                        <a:t>Lower</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Upper</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329916659"/>
                  </a:ext>
                </a:extLst>
              </a:tr>
              <a:tr h="138302">
                <a:tc gridSpan="4">
                  <a:txBody>
                    <a:bodyPr/>
                    <a:lstStyle/>
                    <a:p>
                      <a:pPr algn="l" fontAlgn="b"/>
                      <a:r>
                        <a:rPr lang="en-US" sz="2000" b="1" u="none" strike="noStrike" dirty="0">
                          <a:effectLst/>
                          <a:latin typeface="+mn-lt"/>
                        </a:rPr>
                        <a:t>Reasons for Not Screening for Excessive Alcohol Consumption</a:t>
                      </a:r>
                      <a:endParaRPr lang="en-US" sz="2000" b="1" i="0" u="none" strike="noStrike" dirty="0">
                        <a:solidFill>
                          <a:srgbClr val="000000"/>
                        </a:solidFill>
                        <a:effectLst/>
                        <a:latin typeface="+mn-lt"/>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tc hMerge="1">
                  <a:txBody>
                    <a:bodyPr/>
                    <a:lstStyle/>
                    <a:p>
                      <a:pPr algn="ctr" fontAlgn="b"/>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hMerge="1">
                  <a:txBody>
                    <a:bodyPr/>
                    <a:lstStyle/>
                    <a:p>
                      <a:pPr algn="ctr" fontAlgn="b"/>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hMerge="1">
                  <a:txBody>
                    <a:bodyPr/>
                    <a:lstStyle/>
                    <a:p>
                      <a:pPr algn="ctr" fontAlgn="b"/>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729730470"/>
                  </a:ext>
                </a:extLst>
              </a:tr>
              <a:tr h="79029">
                <a:tc>
                  <a:txBody>
                    <a:bodyPr/>
                    <a:lstStyle/>
                    <a:p>
                      <a:pPr algn="l" fontAlgn="b"/>
                      <a:r>
                        <a:rPr lang="en-US" sz="2000" u="none" strike="noStrike">
                          <a:effectLst/>
                          <a:latin typeface="+mn-lt"/>
                        </a:rPr>
                        <a:t>Lack of knowledge of screening measures or tools</a:t>
                      </a:r>
                      <a:endParaRPr lang="en-US" sz="2000" b="0" i="0" u="none" strike="noStrike">
                        <a:solidFill>
                          <a:srgbClr val="000000"/>
                        </a:solidFill>
                        <a:effectLst/>
                        <a:latin typeface="+mn-lt"/>
                      </a:endParaRPr>
                    </a:p>
                  </a:txBody>
                  <a:tcPr marL="35563"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latin typeface="+mn-lt"/>
                        </a:rPr>
                        <a:t>0.3</a:t>
                      </a:r>
                      <a:endParaRPr lang="en-US" sz="2000" b="0" i="0" u="none" strike="noStrike" dirty="0">
                        <a:solidFill>
                          <a:schemeClr val="accent2">
                            <a:lumMod val="75000"/>
                          </a:schemeClr>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latin typeface="+mn-lt"/>
                        </a:rPr>
                        <a:t>0.2</a:t>
                      </a:r>
                      <a:endParaRPr lang="en-US" sz="2000" b="0" i="0" u="none" strike="noStrike" dirty="0">
                        <a:solidFill>
                          <a:schemeClr val="accent2">
                            <a:lumMod val="75000"/>
                          </a:schemeClr>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latin typeface="+mn-lt"/>
                        </a:rPr>
                        <a:t>0.5</a:t>
                      </a:r>
                      <a:endParaRPr lang="en-US" sz="2000" b="0" i="0" u="none" strike="noStrike" dirty="0">
                        <a:solidFill>
                          <a:schemeClr val="accent2">
                            <a:lumMod val="75000"/>
                          </a:schemeClr>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48739715"/>
                  </a:ext>
                </a:extLst>
              </a:tr>
              <a:tr h="79029">
                <a:tc>
                  <a:txBody>
                    <a:bodyPr/>
                    <a:lstStyle/>
                    <a:p>
                      <a:pPr algn="l" fontAlgn="b"/>
                      <a:r>
                        <a:rPr lang="en-US" sz="2000" u="none" strike="noStrike">
                          <a:effectLst/>
                          <a:latin typeface="+mn-lt"/>
                        </a:rPr>
                        <a:t>Lack of time for screening</a:t>
                      </a:r>
                      <a:endParaRPr lang="en-US" sz="2000" b="0" i="0" u="none" strike="noStrike">
                        <a:solidFill>
                          <a:srgbClr val="000000"/>
                        </a:solidFill>
                        <a:effectLst/>
                        <a:latin typeface="+mn-lt"/>
                      </a:endParaRPr>
                    </a:p>
                  </a:txBody>
                  <a:tcPr marL="35563"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0.9</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0.5</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1.4</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41577180"/>
                  </a:ext>
                </a:extLst>
              </a:tr>
              <a:tr h="79029">
                <a:tc>
                  <a:txBody>
                    <a:bodyPr/>
                    <a:lstStyle/>
                    <a:p>
                      <a:pPr algn="l" fontAlgn="b"/>
                      <a:r>
                        <a:rPr lang="en-US" sz="2000" u="none" strike="noStrike">
                          <a:effectLst/>
                          <a:latin typeface="+mn-lt"/>
                        </a:rPr>
                        <a:t>Lack of options for patients who screen positive</a:t>
                      </a:r>
                      <a:endParaRPr lang="en-US" sz="2000" b="0" i="0" u="none" strike="noStrike">
                        <a:solidFill>
                          <a:srgbClr val="000000"/>
                        </a:solidFill>
                        <a:effectLst/>
                        <a:latin typeface="+mn-lt"/>
                      </a:endParaRPr>
                    </a:p>
                  </a:txBody>
                  <a:tcPr marL="35563"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1.1</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0.7</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1.6</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154830245"/>
                  </a:ext>
                </a:extLst>
              </a:tr>
              <a:tr h="138302">
                <a:tc>
                  <a:txBody>
                    <a:bodyPr/>
                    <a:lstStyle/>
                    <a:p>
                      <a:pPr algn="l" fontAlgn="b"/>
                      <a:r>
                        <a:rPr lang="en-US" sz="2000" u="none" strike="noStrike">
                          <a:effectLst/>
                          <a:latin typeface="+mn-lt"/>
                        </a:rPr>
                        <a:t>Concern about the acceptability of screening patients for excessive drinking</a:t>
                      </a:r>
                      <a:endParaRPr lang="en-US" sz="2000" b="0" i="0" u="none" strike="noStrike">
                        <a:solidFill>
                          <a:srgbClr val="000000"/>
                        </a:solidFill>
                        <a:effectLst/>
                        <a:latin typeface="+mn-lt"/>
                      </a:endParaRPr>
                    </a:p>
                  </a:txBody>
                  <a:tcPr marL="35563"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0.8</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0.4</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1.3</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460925126"/>
                  </a:ext>
                </a:extLst>
              </a:tr>
              <a:tr h="79029">
                <a:tc>
                  <a:txBody>
                    <a:bodyPr/>
                    <a:lstStyle/>
                    <a:p>
                      <a:pPr algn="l" fontAlgn="b"/>
                      <a:r>
                        <a:rPr lang="en-US" sz="2000" u="none" strike="noStrike">
                          <a:effectLst/>
                          <a:latin typeface="+mn-lt"/>
                        </a:rPr>
                        <a:t>Alcohol screening is not useful/necessary</a:t>
                      </a:r>
                      <a:endParaRPr lang="en-US" sz="2000" b="0" i="0" u="none" strike="noStrike">
                        <a:solidFill>
                          <a:srgbClr val="000000"/>
                        </a:solidFill>
                        <a:effectLst/>
                        <a:latin typeface="+mn-lt"/>
                      </a:endParaRPr>
                    </a:p>
                  </a:txBody>
                  <a:tcPr marL="35563"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0.8</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0.5</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1.4</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04436579"/>
                  </a:ext>
                </a:extLst>
              </a:tr>
              <a:tr h="138302">
                <a:tc>
                  <a:txBody>
                    <a:bodyPr/>
                    <a:lstStyle/>
                    <a:p>
                      <a:pPr algn="l" fontAlgn="b"/>
                      <a:r>
                        <a:rPr lang="en-US" sz="2000" u="none" strike="noStrike">
                          <a:effectLst/>
                          <a:latin typeface="+mn-lt"/>
                        </a:rPr>
                        <a:t>Other staff screen for excessive alcohol use (e.g. after a patient is admitted)</a:t>
                      </a:r>
                      <a:endParaRPr lang="en-US" sz="2000" b="0" i="0" u="none" strike="noStrike">
                        <a:solidFill>
                          <a:srgbClr val="000000"/>
                        </a:solidFill>
                        <a:effectLst/>
                        <a:latin typeface="+mn-lt"/>
                      </a:endParaRPr>
                    </a:p>
                  </a:txBody>
                  <a:tcPr marL="35563"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dirty="0">
                          <a:solidFill>
                            <a:schemeClr val="accent2">
                              <a:lumMod val="75000"/>
                            </a:schemeClr>
                          </a:solidFill>
                          <a:latin typeface="+mn-lt"/>
                        </a:rPr>
                        <a:t>1.7</a:t>
                      </a: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dirty="0">
                          <a:solidFill>
                            <a:schemeClr val="accent2">
                              <a:lumMod val="75000"/>
                            </a:schemeClr>
                          </a:solidFill>
                          <a:latin typeface="+mn-lt"/>
                        </a:rPr>
                        <a:t>1.0</a:t>
                      </a: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dirty="0">
                          <a:solidFill>
                            <a:schemeClr val="accent2">
                              <a:lumMod val="75000"/>
                            </a:schemeClr>
                          </a:solidFill>
                          <a:latin typeface="+mn-lt"/>
                        </a:rPr>
                        <a:t>2.8</a:t>
                      </a: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943506172"/>
                  </a:ext>
                </a:extLst>
              </a:tr>
              <a:tr h="79029">
                <a:tc>
                  <a:txBody>
                    <a:bodyPr/>
                    <a:lstStyle/>
                    <a:p>
                      <a:pPr algn="l" fontAlgn="b"/>
                      <a:r>
                        <a:rPr lang="en-US" sz="2000" u="none" strike="noStrike" dirty="0">
                          <a:effectLst/>
                          <a:latin typeface="+mn-lt"/>
                        </a:rPr>
                        <a:t>Patient does not have health insurance</a:t>
                      </a:r>
                      <a:endParaRPr lang="en-US" sz="2000" b="0" i="0" u="none" strike="noStrike" dirty="0">
                        <a:solidFill>
                          <a:srgbClr val="000000"/>
                        </a:solidFill>
                        <a:effectLst/>
                        <a:latin typeface="+mn-lt"/>
                      </a:endParaRPr>
                    </a:p>
                  </a:txBody>
                  <a:tcPr marL="35563"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0.4</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0.1</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1.5</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47185572"/>
                  </a:ext>
                </a:extLst>
              </a:tr>
              <a:tr h="79029">
                <a:tc>
                  <a:txBody>
                    <a:bodyPr/>
                    <a:lstStyle/>
                    <a:p>
                      <a:pPr algn="l" fontAlgn="b"/>
                      <a:r>
                        <a:rPr lang="en-US" sz="2000" u="none" strike="noStrike" dirty="0">
                          <a:effectLst/>
                          <a:latin typeface="+mn-lt"/>
                        </a:rPr>
                        <a:t>Other</a:t>
                      </a:r>
                      <a:endParaRPr lang="en-US" sz="2000" b="0" i="0" u="none" strike="noStrike" dirty="0">
                        <a:solidFill>
                          <a:srgbClr val="000000"/>
                        </a:solidFill>
                        <a:effectLst/>
                        <a:latin typeface="+mn-lt"/>
                      </a:endParaRPr>
                    </a:p>
                  </a:txBody>
                  <a:tcPr marL="35563"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0.7</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0.4</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1.1</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24117044"/>
                  </a:ext>
                </a:extLst>
              </a:tr>
              <a:tr h="79029">
                <a:tc gridSpan="4">
                  <a:txBody>
                    <a:bodyPr/>
                    <a:lstStyle/>
                    <a:p>
                      <a:pPr algn="l" fontAlgn="b"/>
                      <a:r>
                        <a:rPr lang="en-US" sz="2000" b="0" i="0" u="none" strike="noStrike" dirty="0">
                          <a:solidFill>
                            <a:srgbClr val="000000"/>
                          </a:solidFill>
                          <a:effectLst/>
                          <a:latin typeface="+mn-lt"/>
                        </a:rPr>
                        <a:t>*Adjusted for years after residency and gender</a:t>
                      </a:r>
                    </a:p>
                  </a:txBody>
                  <a:tcPr marL="35563"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fontAlgn="b"/>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fontAlgn="b"/>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fontAlgn="b"/>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59004540"/>
                  </a:ext>
                </a:extLst>
              </a:tr>
            </a:tbl>
          </a:graphicData>
        </a:graphic>
      </p:graphicFrame>
      <p:sp>
        <p:nvSpPr>
          <p:cNvPr id="4" name="TextBox 3"/>
          <p:cNvSpPr txBox="1"/>
          <p:nvPr/>
        </p:nvSpPr>
        <p:spPr>
          <a:xfrm>
            <a:off x="257908" y="0"/>
            <a:ext cx="490024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panose="020B0502020104020203"/>
                <a:ea typeface="+mn-ea"/>
                <a:cs typeface="+mn-cs"/>
              </a:rPr>
              <a:t>RESULTS</a:t>
            </a:r>
          </a:p>
        </p:txBody>
      </p:sp>
      <p:cxnSp>
        <p:nvCxnSpPr>
          <p:cNvPr id="6" name="Straight Connector 5"/>
          <p:cNvCxnSpPr/>
          <p:nvPr/>
        </p:nvCxnSpPr>
        <p:spPr>
          <a:xfrm flipV="1">
            <a:off x="0" y="539262"/>
            <a:ext cx="5158154" cy="1172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17253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0" y="341870"/>
            <a:ext cx="9603275" cy="749884"/>
          </a:xfrm>
        </p:spPr>
        <p:txBody>
          <a:bodyPr>
            <a:noAutofit/>
          </a:bodyPr>
          <a:lstStyle/>
          <a:p>
            <a:r>
              <a:rPr lang="en-US" sz="3600" dirty="0"/>
              <a:t>Summary of key results</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584070" y="1595846"/>
            <a:ext cx="11045222" cy="4335372"/>
          </a:xfrm>
        </p:spPr>
        <p:txBody>
          <a:bodyPr>
            <a:noAutofit/>
          </a:bodyPr>
          <a:lstStyle/>
          <a:p>
            <a:r>
              <a:rPr lang="en-US" sz="2400" dirty="0"/>
              <a:t>Only 1 in 7 members of physicians in the ACEP survey panel screen patients with a recommended screening tool</a:t>
            </a:r>
          </a:p>
          <a:p>
            <a:pPr lvl="1"/>
            <a:r>
              <a:rPr lang="en-US" sz="2400" dirty="0"/>
              <a:t>Only 1 in 30 </a:t>
            </a:r>
            <a:r>
              <a:rPr lang="en-US" sz="2400" u="sng" dirty="0"/>
              <a:t>always</a:t>
            </a:r>
            <a:r>
              <a:rPr lang="en-US" sz="2400" dirty="0"/>
              <a:t> screen with a recommended screening tool</a:t>
            </a:r>
          </a:p>
          <a:p>
            <a:r>
              <a:rPr lang="en-US" sz="2400" dirty="0"/>
              <a:t>Frequently cited barriers include a lack of time and a lack of options for patients who screen positive</a:t>
            </a:r>
          </a:p>
          <a:p>
            <a:r>
              <a:rPr lang="en-US" sz="2400" dirty="0"/>
              <a:t>How screening information is used, whether other hospital staff screen, and lack of knowledge are important factors determining how often patients are screened for excessive alcohol use</a:t>
            </a:r>
          </a:p>
        </p:txBody>
      </p:sp>
      <p:cxnSp>
        <p:nvCxnSpPr>
          <p:cNvPr id="5" name="Straight Connector 4"/>
          <p:cNvCxnSpPr/>
          <p:nvPr/>
        </p:nvCxnSpPr>
        <p:spPr>
          <a:xfrm>
            <a:off x="0" y="1078523"/>
            <a:ext cx="59904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12426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Circuit</Template>
  <TotalTime>85</TotalTime>
  <Words>1447</Words>
  <Application>Microsoft Office PowerPoint</Application>
  <PresentationFormat>Widescreen</PresentationFormat>
  <Paragraphs>191</Paragraphs>
  <Slides>18</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18</vt:i4>
      </vt:variant>
    </vt:vector>
  </HeadingPairs>
  <TitlesOfParts>
    <vt:vector size="25" baseType="lpstr">
      <vt:lpstr>Arial</vt:lpstr>
      <vt:lpstr>Gill Sans MT</vt:lpstr>
      <vt:lpstr>Times New Roman</vt:lpstr>
      <vt:lpstr>Tw Cen MT</vt:lpstr>
      <vt:lpstr>Wingdings</vt:lpstr>
      <vt:lpstr>Circuit</vt:lpstr>
      <vt:lpstr>Gallery</vt:lpstr>
      <vt:lpstr>Screening for Alcohol Consumption in Emergency Departments</vt:lpstr>
      <vt:lpstr>Excessive Alcohol Consumption is a Public Health Concern</vt:lpstr>
      <vt:lpstr>What is Excessive Drinking?</vt:lpstr>
      <vt:lpstr>Excessive alcohol consumption is associated with</vt:lpstr>
      <vt:lpstr>National Recommendations</vt:lpstr>
      <vt:lpstr>Screening Tools for Excessive Alcohol Use</vt:lpstr>
      <vt:lpstr>PowerPoint Presentation</vt:lpstr>
      <vt:lpstr>Alcohol Screening and Brief Intervention (ASBI) in the ED</vt:lpstr>
      <vt:lpstr>Alcohol Screening and Brief Intervention (ASBI) in the ED</vt:lpstr>
      <vt:lpstr>Study Objectives</vt:lpstr>
      <vt:lpstr>Frequency of Screening of Excessive Alcohol Consumption By Emergency Physician Demographics</vt:lpstr>
      <vt:lpstr>PowerPoint Presentation</vt:lpstr>
      <vt:lpstr>Frequency of Screening for Excessive Alcohol Consumption by Patient Type</vt:lpstr>
      <vt:lpstr>Reasons for Not Screening for Excessive Alcohol Consumption Among Emergency Physicians (n=290)</vt:lpstr>
      <vt:lpstr>Summary of Themes from Qualitative Data Provided by Emergency Physicians Regarding Excessive Alcohol Screening</vt:lpstr>
      <vt:lpstr>Impact of Characteristics on Always Vs. Sometimes Screening (N = 238) for Excessive Alcohol Consumption</vt:lpstr>
      <vt:lpstr>Impact of Characteristics on Sometimes Vs. Never Screening (N = 240) for Excessive Alcohol Consumption</vt:lpstr>
      <vt:lpstr>Summary of key results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Screening for Alcohol Consumption in Emergency Departments</dc:title>
  <dc:creator>Annaliese.Mayette@nmhealth.org</dc:creator>
  <cp:lastModifiedBy>Gloppen, Kari (MDH)</cp:lastModifiedBy>
  <cp:revision>3</cp:revision>
  <dcterms:created xsi:type="dcterms:W3CDTF">2021-05-04T14:08:43Z</dcterms:created>
  <dcterms:modified xsi:type="dcterms:W3CDTF">2021-06-25T16:43:45Z</dcterms:modified>
</cp:coreProperties>
</file>