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8"/>
  </p:notesMasterIdLst>
  <p:sldIdLst>
    <p:sldId id="256" r:id="rId2"/>
    <p:sldId id="368" r:id="rId3"/>
    <p:sldId id="388" r:id="rId4"/>
    <p:sldId id="391" r:id="rId5"/>
    <p:sldId id="402" r:id="rId6"/>
    <p:sldId id="395" r:id="rId7"/>
    <p:sldId id="366" r:id="rId8"/>
    <p:sldId id="394" r:id="rId9"/>
    <p:sldId id="396" r:id="rId10"/>
    <p:sldId id="382" r:id="rId11"/>
    <p:sldId id="390" r:id="rId12"/>
    <p:sldId id="389" r:id="rId13"/>
    <p:sldId id="397" r:id="rId14"/>
    <p:sldId id="399" r:id="rId15"/>
    <p:sldId id="401" r:id="rId16"/>
    <p:sldId id="4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2" clrIdx="0">
    <p:extLst>
      <p:ext uri="{19B8F6BF-5375-455C-9EA6-DF929625EA0E}">
        <p15:presenceInfo xmlns:p15="http://schemas.microsoft.com/office/powerpoint/2012/main" userId="S-1-5-21-963015747-1144427478-2257763956-73143" providerId="AD"/>
      </p:ext>
    </p:extLst>
  </p:cmAuthor>
  <p:cmAuthor id="2" name="Bohm, Michele (CDC/DDNID/NCCDPHP/DPH)" initials="BM(" lastIdx="8" clrIdx="1">
    <p:extLst>
      <p:ext uri="{19B8F6BF-5375-455C-9EA6-DF929625EA0E}">
        <p15:presenceInfo xmlns:p15="http://schemas.microsoft.com/office/powerpoint/2012/main" userId="S::evd5@cdc.gov::dce2405f-bf6d-4b2e-8db8-d07686264cf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2" autoAdjust="0"/>
    <p:restoredTop sz="94249" autoAdjust="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542591653412042"/>
          <c:y val="0"/>
          <c:w val="0.77531375260045132"/>
          <c:h val="0.8753331769603114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0.80100000000000005</c:v>
                </c:pt>
              </c:numCache>
            </c:numRef>
          </c:val>
          <c:extLst>
            <c:ext xmlns:c16="http://schemas.microsoft.com/office/drawing/2014/chart" uri="{C3380CC4-5D6E-409C-BE32-E72D297353CC}">
              <c16:uniqueId val="{00000000-8D60-479D-A4C1-63D3D190F49F}"/>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0.49299999999999999</c:v>
                </c:pt>
                <c:pt idx="1">
                  <c:v>0.70699999999999996</c:v>
                </c:pt>
                <c:pt idx="2">
                  <c:v>0.19500000000000001</c:v>
                </c:pt>
              </c:numCache>
            </c:numRef>
          </c:val>
          <c:extLst>
            <c:ext xmlns:c16="http://schemas.microsoft.com/office/drawing/2014/chart" uri="{C3380CC4-5D6E-409C-BE32-E72D297353CC}">
              <c16:uniqueId val="{00000001-8D60-479D-A4C1-63D3D190F49F}"/>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2.1000000000000001E-2</c:v>
                </c:pt>
                <c:pt idx="1">
                  <c:v>1.7000000000000001E-2</c:v>
                </c:pt>
                <c:pt idx="2">
                  <c:v>3.0000000000000001E-3</c:v>
                </c:pt>
              </c:numCache>
            </c:numRef>
          </c:val>
          <c:extLst>
            <c:ext xmlns:c16="http://schemas.microsoft.com/office/drawing/2014/chart" uri="{C3380CC4-5D6E-409C-BE32-E72D297353CC}">
              <c16:uniqueId val="{00000002-8D60-479D-A4C1-63D3D190F49F}"/>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44071960642818719"/>
          <c:y val="1.7779838559065883E-2"/>
          <c:w val="0.34937923761802514"/>
          <c:h val="0.23174521575344098"/>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C62DB-0E81-4A1E-BF41-F2E1F772361B}" type="datetimeFigureOut">
              <a:rPr lang="en-US" smtClean="0"/>
              <a:t>12/13/2021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F7A7D-30D8-41E8-B21F-CB570EACDC69}" type="slidenum">
              <a:rPr lang="en-US" smtClean="0"/>
              <a:t>‹#›</a:t>
            </a:fld>
            <a:endParaRPr lang="en-US" dirty="0"/>
          </a:p>
        </p:txBody>
      </p:sp>
    </p:spTree>
    <p:extLst>
      <p:ext uri="{BB962C8B-B14F-4D97-AF65-F5344CB8AC3E}">
        <p14:creationId xmlns:p14="http://schemas.microsoft.com/office/powerpoint/2010/main" val="320089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note: clarify we’re recommending screening all adults, regardless of reason for being in ED</a:t>
            </a:r>
          </a:p>
        </p:txBody>
      </p:sp>
      <p:sp>
        <p:nvSpPr>
          <p:cNvPr id="4" name="Slide Number Placeholder 3"/>
          <p:cNvSpPr>
            <a:spLocks noGrp="1"/>
          </p:cNvSpPr>
          <p:nvPr>
            <p:ph type="sldNum" sz="quarter" idx="5"/>
          </p:nvPr>
        </p:nvSpPr>
        <p:spPr/>
        <p:txBody>
          <a:bodyPr/>
          <a:lstStyle/>
          <a:p>
            <a:fld id="{993F7A7D-30D8-41E8-B21F-CB570EACDC69}" type="slidenum">
              <a:rPr lang="en-US" smtClean="0"/>
              <a:t>3</a:t>
            </a:fld>
            <a:endParaRPr lang="en-US"/>
          </a:p>
        </p:txBody>
      </p:sp>
    </p:spTree>
    <p:extLst>
      <p:ext uri="{BB962C8B-B14F-4D97-AF65-F5344CB8AC3E}">
        <p14:creationId xmlns:p14="http://schemas.microsoft.com/office/powerpoint/2010/main" val="4289348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3F7A7D-30D8-41E8-B21F-CB570EACDC69}" type="slidenum">
              <a:rPr lang="en-US" smtClean="0"/>
              <a:t>8</a:t>
            </a:fld>
            <a:endParaRPr lang="en-US"/>
          </a:p>
        </p:txBody>
      </p:sp>
    </p:spTree>
    <p:extLst>
      <p:ext uri="{BB962C8B-B14F-4D97-AF65-F5344CB8AC3E}">
        <p14:creationId xmlns:p14="http://schemas.microsoft.com/office/powerpoint/2010/main" val="197315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Practitioners can find a complete Manual for AUDIT from the WHO</a:t>
            </a:r>
            <a:r>
              <a:rPr lang="en-US" baseline="0" dirty="0"/>
              <a:t> here: https://www.who.int/publications/i/item/audit-the-alcohol-use-disorders-identification-test-guidelines-for-use-in-primary-health-care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13</a:t>
            </a:fld>
            <a:endParaRPr lang="en-US" dirty="0"/>
          </a:p>
        </p:txBody>
      </p:sp>
    </p:spTree>
    <p:extLst>
      <p:ext uri="{BB962C8B-B14F-4D97-AF65-F5344CB8AC3E}">
        <p14:creationId xmlns:p14="http://schemas.microsoft.com/office/powerpoint/2010/main" val="2264427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Practitioners can read the clinical</a:t>
            </a:r>
            <a:r>
              <a:rPr lang="en-US" baseline="0" dirty="0"/>
              <a:t> manual for SASQ from the National Institute on Alcohol Abuse and Alcoholism here: https://pubs.niaaa.nih.gov/publications/practitioner/cliniciansguide2005/guide.pdf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14</a:t>
            </a:fld>
            <a:endParaRPr lang="en-US" dirty="0"/>
          </a:p>
        </p:txBody>
      </p:sp>
    </p:spTree>
    <p:extLst>
      <p:ext uri="{BB962C8B-B14F-4D97-AF65-F5344CB8AC3E}">
        <p14:creationId xmlns:p14="http://schemas.microsoft.com/office/powerpoint/2010/main" val="2400520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1010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0796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669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75378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52408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70184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42689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51970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19341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417597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BF5D1-5CE8-41AA-AB7A-43947E40DC3F}" type="datetimeFigureOut">
              <a:rPr lang="en-US" smtClean="0"/>
              <a:t>12/13/2021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dirty="0"/>
          </a:p>
        </p:txBody>
      </p:sp>
    </p:spTree>
    <p:extLst>
      <p:ext uri="{BB962C8B-B14F-4D97-AF65-F5344CB8AC3E}">
        <p14:creationId xmlns:p14="http://schemas.microsoft.com/office/powerpoint/2010/main" val="308285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F5D1-5CE8-41AA-AB7A-43947E40DC3F}" type="datetimeFigureOut">
              <a:rPr lang="en-US" smtClean="0"/>
              <a:t>12/13/2021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D5123-F4A3-4675-A817-EF884B331841}" type="slidenum">
              <a:rPr lang="en-US" smtClean="0"/>
              <a:t>‹#›</a:t>
            </a:fld>
            <a:endParaRPr lang="en-US" dirty="0"/>
          </a:p>
        </p:txBody>
      </p:sp>
    </p:spTree>
    <p:extLst>
      <p:ext uri="{BB962C8B-B14F-4D97-AF65-F5344CB8AC3E}">
        <p14:creationId xmlns:p14="http://schemas.microsoft.com/office/powerpoint/2010/main" val="37940921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alcohol/onlinemedia/infographic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cbddd/fasd/clinical-decision-support.html" TargetMode="External"/><Relationship Id="rId3" Type="http://schemas.openxmlformats.org/officeDocument/2006/relationships/hyperlink" Target="https://www.who.int/publications/i/item/audit-the-alcohol-use-disorders-identification-test-guidelines-for-use-in-primary-health-care" TargetMode="External"/><Relationship Id="rId7" Type="http://schemas.openxmlformats.org/officeDocument/2006/relationships/hyperlink" Target="https://www.samhsa.gov/sbirt/coding-reimbursement" TargetMode="External"/><Relationship Id="rId2" Type="http://schemas.openxmlformats.org/officeDocument/2006/relationships/hyperlink" Target="https://www.uspreventiveservicestaskforce.org/uspstf/recommendation/unhealthy-alcohol-use-in-adolescents-and-adults-screening-and-behavioral-counseling-interventions#bootstrap-panel--6" TargetMode="External"/><Relationship Id="rId1" Type="http://schemas.openxmlformats.org/officeDocument/2006/relationships/slideLayout" Target="../slideLayouts/slideLayout2.xml"/><Relationship Id="rId6" Type="http://schemas.openxmlformats.org/officeDocument/2006/relationships/hyperlink" Target="https://alcoholpolicy.niaaa.nih.gov/apis-policy-topics/health-insurance-losses-due-to-intoxication-uppl/16" TargetMode="External"/><Relationship Id="rId5" Type="http://schemas.openxmlformats.org/officeDocument/2006/relationships/hyperlink" Target="https://alcoholpolicy.niaaa.nih.gov/apis-policy-topics/health-insurance-parity-for-alcohol-related-treatment/17" TargetMode="External"/><Relationship Id="rId4" Type="http://schemas.openxmlformats.org/officeDocument/2006/relationships/hyperlink" Target="https://pubs.niaaa.nih.gov/publications/practitioner/cliniciansguide2005/guide.pdf" TargetMode="External"/><Relationship Id="rId9" Type="http://schemas.openxmlformats.org/officeDocument/2006/relationships/hyperlink" Target="https://www.cdc.gov/ncbddd/fasd/documents/TribalAlcoholSBIImplementationGuide-5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1043354" y="187569"/>
            <a:ext cx="10852272" cy="2608384"/>
          </a:xfrm>
        </p:spPr>
        <p:txBody>
          <a:bodyPr anchor="ctr">
            <a:normAutofit/>
          </a:bodyPr>
          <a:lstStyle/>
          <a:p>
            <a:pPr algn="r"/>
            <a:r>
              <a:rPr lang="en-US" sz="5100" b="1" dirty="0"/>
              <a:t>Screening for Alcohol Consumption </a:t>
            </a:r>
            <a:br>
              <a:rPr lang="en-US" sz="5100" b="1" dirty="0"/>
            </a:br>
            <a:r>
              <a:rPr lang="en-US" sz="5100" b="1" dirty="0"/>
              <a:t>in Emergency Departments</a:t>
            </a:r>
          </a:p>
        </p:txBody>
      </p:sp>
      <p:sp>
        <p:nvSpPr>
          <p:cNvPr id="4" name="TextBox 3"/>
          <p:cNvSpPr txBox="1"/>
          <p:nvPr/>
        </p:nvSpPr>
        <p:spPr>
          <a:xfrm>
            <a:off x="726831" y="2795953"/>
            <a:ext cx="11168795" cy="461665"/>
          </a:xfrm>
          <a:prstGeom prst="rect">
            <a:avLst/>
          </a:prstGeom>
          <a:noFill/>
        </p:spPr>
        <p:txBody>
          <a:bodyPr wrap="square" rtlCol="0">
            <a:spAutoFit/>
          </a:bodyPr>
          <a:lstStyle/>
          <a:p>
            <a:pPr algn="r"/>
            <a:r>
              <a:rPr lang="en-US" sz="2400" dirty="0">
                <a:latin typeface="+mj-lt"/>
              </a:rPr>
              <a:t>Prepared by the CSTE Alcohol Subcommittee, 2021</a:t>
            </a:r>
          </a:p>
        </p:txBody>
      </p:sp>
      <p:sp>
        <p:nvSpPr>
          <p:cNvPr id="3" name="TextBox 2"/>
          <p:cNvSpPr txBox="1"/>
          <p:nvPr/>
        </p:nvSpPr>
        <p:spPr>
          <a:xfrm>
            <a:off x="8979878" y="6447692"/>
            <a:ext cx="2719754" cy="276999"/>
          </a:xfrm>
          <a:prstGeom prst="rect">
            <a:avLst/>
          </a:prstGeom>
          <a:noFill/>
        </p:spPr>
        <p:txBody>
          <a:bodyPr wrap="square" rtlCol="0">
            <a:spAutoFit/>
          </a:bodyPr>
          <a:lstStyle/>
          <a:p>
            <a:r>
              <a:rPr lang="en-US" sz="1200" i="1" dirty="0">
                <a:latin typeface="+mj-lt"/>
              </a:rPr>
              <a:t>https://www.cste.org/group/Alcohol</a:t>
            </a:r>
          </a:p>
        </p:txBody>
      </p: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9610" y="280204"/>
            <a:ext cx="113265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349610" y="1685349"/>
            <a:ext cx="5818962" cy="4555793"/>
          </a:xfrm>
        </p:spPr>
        <p:txBody>
          <a:bodyPr>
            <a:noAutofit/>
          </a:bodyPr>
          <a:lstStyle/>
          <a:p>
            <a:r>
              <a:rPr lang="en-US" sz="2800" dirty="0">
                <a:latin typeface="+mj-lt"/>
              </a:rPr>
              <a:t>Excessive alcohol consumption:</a:t>
            </a:r>
          </a:p>
          <a:p>
            <a:pPr lvl="1"/>
            <a:r>
              <a:rPr lang="en-US" sz="2400" dirty="0">
                <a:latin typeface="+mj-lt"/>
              </a:rPr>
              <a:t>Is a leading cause of preventable death in the US</a:t>
            </a:r>
          </a:p>
          <a:p>
            <a:pPr marL="457200" lvl="1" indent="0">
              <a:buNone/>
            </a:pPr>
            <a:endParaRPr lang="en-US" sz="2400" dirty="0">
              <a:latin typeface="+mj-lt"/>
            </a:endParaRPr>
          </a:p>
          <a:p>
            <a:pPr lvl="1"/>
            <a:r>
              <a:rPr lang="en-US" sz="2400" dirty="0">
                <a:latin typeface="+mj-lt"/>
              </a:rPr>
              <a:t>Responsible for more than </a:t>
            </a:r>
            <a:r>
              <a:rPr lang="en-US" sz="2400" b="1" dirty="0">
                <a:latin typeface="+mj-lt"/>
              </a:rPr>
              <a:t>95,000</a:t>
            </a:r>
            <a:r>
              <a:rPr lang="en-US" sz="2400" dirty="0">
                <a:latin typeface="+mj-lt"/>
              </a:rPr>
              <a:t> deaths annually in the US, on average, during 2011-2015</a:t>
            </a:r>
          </a:p>
          <a:p>
            <a:pPr lvl="1"/>
            <a:endParaRPr lang="en-US" dirty="0">
              <a:latin typeface="+mj-lt"/>
            </a:endParaRPr>
          </a:p>
          <a:p>
            <a:pPr lvl="1"/>
            <a:r>
              <a:rPr lang="en-US" sz="2400" dirty="0">
                <a:latin typeface="+mj-lt"/>
              </a:rPr>
              <a:t>Resulted in economic costs estimated at </a:t>
            </a:r>
            <a:r>
              <a:rPr lang="en-US" sz="2400" b="1" dirty="0">
                <a:latin typeface="+mj-lt"/>
              </a:rPr>
              <a:t>$249 billion</a:t>
            </a:r>
            <a:r>
              <a:rPr lang="en-US" sz="2400" dirty="0">
                <a:latin typeface="+mj-lt"/>
              </a:rPr>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009260"/>
            <a:ext cx="6400799" cy="830997"/>
          </a:xfrm>
          <a:prstGeom prst="rect">
            <a:avLst/>
          </a:prstGeom>
          <a:noFill/>
        </p:spPr>
        <p:txBody>
          <a:bodyPr wrap="square" rtlCol="0">
            <a:spAutoFit/>
          </a:bodyPr>
          <a:lstStyle/>
          <a:p>
            <a:r>
              <a:rPr lang="en-US" sz="1200" i="1" dirty="0" err="1">
                <a:latin typeface="+mj-lt"/>
              </a:rPr>
              <a:t>Mokdad</a:t>
            </a:r>
            <a:r>
              <a:rPr lang="en-US" sz="1200" i="1" dirty="0">
                <a:latin typeface="+mj-lt"/>
              </a:rPr>
              <a:t> AH, JAMA, 2004; Stahre M., </a:t>
            </a:r>
            <a:r>
              <a:rPr lang="en-US" sz="1200" i="1" dirty="0" err="1">
                <a:latin typeface="+mj-lt"/>
              </a:rPr>
              <a:t>Prev</a:t>
            </a:r>
            <a:r>
              <a:rPr lang="en-US" sz="1200" i="1" dirty="0">
                <a:latin typeface="+mj-lt"/>
              </a:rPr>
              <a:t> Chronic Dis, 2014. </a:t>
            </a:r>
            <a:r>
              <a:rPr lang="sv-SE" sz="1200" i="1" dirty="0">
                <a:latin typeface="+mj-lt"/>
              </a:rPr>
              <a:t>Sacks JJ, Am J Prev Med, 2015; Esser MB, Prev Chronic Dis, 2014</a:t>
            </a:r>
          </a:p>
          <a:p>
            <a:endParaRPr lang="en-US" sz="1200" b="0" i="0" u="sng" strike="noStrike" dirty="0">
              <a:effectLst/>
              <a:latin typeface="+mj-lt"/>
              <a:hlinkClick r:id="rId2"/>
            </a:endParaRPr>
          </a:p>
          <a:p>
            <a:r>
              <a:rPr lang="en-US" sz="1200" b="0" i="0" u="sng" strike="noStrike" dirty="0">
                <a:solidFill>
                  <a:srgbClr val="0000FF"/>
                </a:solidFill>
                <a:effectLst/>
                <a:latin typeface="+mj-lt"/>
                <a:hlinkClick r:id="rId2"/>
              </a:rPr>
              <a:t>https://www.cdc.gov/alcohol/onlinemedia/infographics.html</a:t>
            </a:r>
            <a:endParaRPr lang="en-US" sz="1200" i="1" dirty="0">
              <a:latin typeface="+mj-lt"/>
            </a:endParaRPr>
          </a:p>
        </p:txBody>
      </p:sp>
      <p:pic>
        <p:nvPicPr>
          <p:cNvPr id="1026" name="Picture 2" descr="https://lh4.googleusercontent.com/f3g2eyo3MPHb7GvBenCEDH80SZdRJsSexxn96CaQUyHa6sQ67-i2TU9dy9Jk9NMAc0AGMvhS0PUVX-fOGz7M2MhDk5hPMzcUeKXaVyfhTz0EZc1h7T0KpSxzNdeGxBcOrsT7h8A"/>
          <p:cNvPicPr>
            <a:picLocks noChangeAspect="1" noChangeArrowheads="1"/>
          </p:cNvPicPr>
          <p:nvPr/>
        </p:nvPicPr>
        <p:blipFill rotWithShape="1">
          <a:blip r:embed="rId3">
            <a:extLst>
              <a:ext uri="{28A0092B-C50C-407E-A947-70E740481C1C}">
                <a14:useLocalDpi xmlns:a14="http://schemas.microsoft.com/office/drawing/2010/main" val="0"/>
              </a:ext>
            </a:extLst>
          </a:blip>
          <a:srcRect l="6300" t="2897" r="8332" b="888"/>
          <a:stretch/>
        </p:blipFill>
        <p:spPr bwMode="auto">
          <a:xfrm>
            <a:off x="6966857" y="1460529"/>
            <a:ext cx="4484914" cy="4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9"/>
            <a:ext cx="9802576" cy="3603160"/>
          </a:xfrm>
        </p:spPr>
        <p:txBody>
          <a:bodyPr>
            <a:noAutofit/>
          </a:bodyPr>
          <a:lstStyle/>
          <a:p>
            <a:r>
              <a:rPr lang="en-US" sz="2800" dirty="0"/>
              <a:t>United States Preventive Services Task Force</a:t>
            </a:r>
          </a:p>
          <a:p>
            <a:pPr lvl="1"/>
            <a:r>
              <a:rPr lang="en-US" sz="2400" dirty="0">
                <a:latin typeface="+mj-lt"/>
              </a:rPr>
              <a:t>Recommends screening all adults aged 18 years or older for unhealthy alcohol use in primary care settings, and providing persons engaged in risky or hazardous drinking with brief behavioral counseling interventions to reduce alcohol misuse (B Recommendation)</a:t>
            </a:r>
            <a:endParaRPr lang="en-US" sz="2600" dirty="0">
              <a:latin typeface="+mj-lt"/>
            </a:endParaRPr>
          </a:p>
          <a:p>
            <a:r>
              <a:rPr lang="en-US" sz="2600" dirty="0"/>
              <a:t>The Community Preventive Services Task Force</a:t>
            </a:r>
          </a:p>
          <a:p>
            <a:pPr lvl="1"/>
            <a:r>
              <a:rPr lang="en-US" sz="2400" dirty="0">
                <a:latin typeface="+mj-lt"/>
              </a:rPr>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1125415" y="6453526"/>
            <a:ext cx="11066585" cy="2169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
        <p:nvSpPr>
          <p:cNvPr id="6" name="TextBox 5"/>
          <p:cNvSpPr txBox="1"/>
          <p:nvPr/>
        </p:nvSpPr>
        <p:spPr>
          <a:xfrm>
            <a:off x="0" y="5399829"/>
            <a:ext cx="12191999" cy="584775"/>
          </a:xfrm>
          <a:prstGeom prst="rect">
            <a:avLst/>
          </a:prstGeom>
          <a:solidFill>
            <a:schemeClr val="bg1"/>
          </a:solidFill>
        </p:spPr>
        <p:txBody>
          <a:bodyPr wrap="square" rtlCol="0">
            <a:spAutoFit/>
          </a:bodyPr>
          <a:lstStyle/>
          <a:p>
            <a:pPr marL="1371600"/>
            <a:r>
              <a:rPr lang="en-US" sz="1600" dirty="0"/>
              <a:t>These recommendations do not apply to persons who have a current diagnosis of or who are seeking evaluation or treatment for alcohol abuse or dependence.</a:t>
            </a:r>
          </a:p>
        </p:txBody>
      </p:sp>
    </p:spTree>
    <p:extLst>
      <p:ext uri="{BB962C8B-B14F-4D97-AF65-F5344CB8AC3E}">
        <p14:creationId xmlns:p14="http://schemas.microsoft.com/office/powerpoint/2010/main" val="69320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706108" y="242468"/>
            <a:ext cx="10779782" cy="1478570"/>
          </a:xfrm>
        </p:spPr>
        <p:txBody>
          <a:bodyPr>
            <a:noAutofit/>
          </a:bodyPr>
          <a:lstStyle/>
          <a:p>
            <a:r>
              <a:rPr lang="en-US" sz="3600" dirty="0"/>
              <a:t>Screening all adult patients in emergency departments can impact outcomes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27538" y="2006263"/>
            <a:ext cx="11136923" cy="3541714"/>
          </a:xfrm>
        </p:spPr>
        <p:txBody>
          <a:bodyPr>
            <a:noAutofit/>
          </a:bodyPr>
          <a:lstStyle/>
          <a:p>
            <a:pPr marL="0" indent="0">
              <a:buNone/>
            </a:pPr>
            <a:r>
              <a:rPr lang="en-US" sz="2800" dirty="0"/>
              <a:t>Routine Alcohol Screening and Brief Intervention (ASBI) in EDs can reduce:</a:t>
            </a:r>
          </a:p>
          <a:p>
            <a:r>
              <a:rPr lang="en-US" sz="2800" dirty="0">
                <a:latin typeface="+mj-lt"/>
              </a:rPr>
              <a:t>Alcohol-impaired driving</a:t>
            </a:r>
          </a:p>
          <a:p>
            <a:r>
              <a:rPr lang="en-US" sz="2800" dirty="0">
                <a:latin typeface="+mj-lt"/>
              </a:rPr>
              <a:t>Readmissions for injury treatment </a:t>
            </a:r>
          </a:p>
          <a:p>
            <a:r>
              <a:rPr lang="en-US" sz="2800" dirty="0">
                <a:latin typeface="+mj-lt"/>
              </a:rPr>
              <a:t>Subsequent ED visits</a:t>
            </a:r>
          </a:p>
          <a:p>
            <a:r>
              <a:rPr lang="en-US" sz="2800" dirty="0">
                <a:latin typeface="+mj-lt"/>
              </a:rPr>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Tree>
    <p:extLst>
      <p:ext uri="{BB962C8B-B14F-4D97-AF65-F5344CB8AC3E}">
        <p14:creationId xmlns:p14="http://schemas.microsoft.com/office/powerpoint/2010/main" val="363381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5477" y="9533"/>
            <a:ext cx="10779782" cy="1478570"/>
          </a:xfrm>
        </p:spPr>
        <p:txBody>
          <a:bodyPr>
            <a:noAutofit/>
          </a:bodyPr>
          <a:lstStyle/>
          <a:p>
            <a:r>
              <a:rPr lang="en-US" sz="3600" dirty="0"/>
              <a:t>ASBI works, but is underutilized</a:t>
            </a:r>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
        <p:nvSpPr>
          <p:cNvPr id="5" name="Content Placeholder 2">
            <a:extLst>
              <a:ext uri="{FF2B5EF4-FFF2-40B4-BE49-F238E27FC236}">
                <a16:creationId xmlns:a16="http://schemas.microsoft.com/office/drawing/2014/main" id="{6967BB06-596E-4C56-BA21-826044689BC7}"/>
              </a:ext>
            </a:extLst>
          </p:cNvPr>
          <p:cNvSpPr txBox="1">
            <a:spLocks/>
          </p:cNvSpPr>
          <p:nvPr/>
        </p:nvSpPr>
        <p:spPr>
          <a:xfrm>
            <a:off x="853064" y="1923749"/>
            <a:ext cx="7691615" cy="3927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Previous studies have reported:</a:t>
            </a:r>
          </a:p>
          <a:p>
            <a:r>
              <a:rPr lang="en-US" dirty="0">
                <a:latin typeface="+mj-lt"/>
              </a:rPr>
              <a:t>Alcohol screening rates from 8% to 68% in ED settings</a:t>
            </a:r>
          </a:p>
          <a:p>
            <a:r>
              <a:rPr lang="en-US" dirty="0">
                <a:latin typeface="+mj-lt"/>
              </a:rPr>
              <a:t>Higher alcohol screening rates (up to 97%) have been achieved when the screening tool is incorporated into the ED electronic records</a:t>
            </a:r>
          </a:p>
        </p:txBody>
      </p:sp>
      <p:pic>
        <p:nvPicPr>
          <p:cNvPr id="1026" name="Picture 2" descr="Hospital EHR (Electronic Health Records) Solutions | MEDHOST">
            <a:extLst>
              <a:ext uri="{FF2B5EF4-FFF2-40B4-BE49-F238E27FC236}">
                <a16:creationId xmlns:a16="http://schemas.microsoft.com/office/drawing/2014/main" id="{03A00610-DC81-416E-BF80-CC83803710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359" y="1923749"/>
            <a:ext cx="3331091" cy="28768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884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759613"/>
            <a:ext cx="10961914" cy="2479675"/>
          </a:xfrm>
        </p:spPr>
        <p:txBody>
          <a:bodyPr>
            <a:normAutofit fontScale="90000"/>
          </a:bodyPr>
          <a:lstStyle/>
          <a:p>
            <a:r>
              <a:rPr lang="en-US" dirty="0"/>
              <a:t>Screening for Excessive Alcohol Consumption in Emergency Departments: A Nationwide Assessment of Emergency Department Physicians</a:t>
            </a:r>
          </a:p>
        </p:txBody>
      </p:sp>
      <p:sp>
        <p:nvSpPr>
          <p:cNvPr id="3" name="Content Placeholder 2"/>
          <p:cNvSpPr>
            <a:spLocks noGrp="1"/>
          </p:cNvSpPr>
          <p:nvPr>
            <p:ph idx="1"/>
          </p:nvPr>
        </p:nvSpPr>
        <p:spPr>
          <a:xfrm>
            <a:off x="667657" y="3968542"/>
            <a:ext cx="10802257" cy="1494970"/>
          </a:xfrm>
        </p:spPr>
        <p:txBody>
          <a:bodyPr>
            <a:normAutofit/>
          </a:bodyPr>
          <a:lstStyle/>
          <a:p>
            <a:pPr marL="0" indent="0">
              <a:buNone/>
            </a:pPr>
            <a:r>
              <a:rPr lang="en-US" sz="2400" dirty="0">
                <a:latin typeface="+mj-lt"/>
              </a:rPr>
              <a:t>Stephen </a:t>
            </a:r>
            <a:r>
              <a:rPr lang="en-US" sz="2400" dirty="0" err="1">
                <a:latin typeface="+mj-lt"/>
              </a:rPr>
              <a:t>Uong</a:t>
            </a:r>
            <a:r>
              <a:rPr lang="en-US" sz="2400" dirty="0">
                <a:latin typeface="+mj-lt"/>
              </a:rPr>
              <a:t>, Laura E </a:t>
            </a:r>
            <a:r>
              <a:rPr lang="en-US" sz="2400" dirty="0" err="1">
                <a:latin typeface="+mj-lt"/>
              </a:rPr>
              <a:t>Tomedi</a:t>
            </a:r>
            <a:r>
              <a:rPr lang="en-US" sz="2400" dirty="0">
                <a:latin typeface="+mj-lt"/>
              </a:rPr>
              <a:t>, Kari M </a:t>
            </a:r>
            <a:r>
              <a:rPr lang="en-US" sz="2400" dirty="0" err="1">
                <a:latin typeface="+mj-lt"/>
              </a:rPr>
              <a:t>Gloppen</a:t>
            </a:r>
            <a:r>
              <a:rPr lang="en-US" sz="2400" dirty="0">
                <a:latin typeface="+mj-lt"/>
              </a:rPr>
              <a:t>, Mandy </a:t>
            </a:r>
            <a:r>
              <a:rPr lang="en-US" sz="2400" dirty="0" err="1">
                <a:latin typeface="+mj-lt"/>
              </a:rPr>
              <a:t>Stahre</a:t>
            </a:r>
            <a:r>
              <a:rPr lang="en-US" sz="2400" dirty="0">
                <a:latin typeface="+mj-lt"/>
              </a:rPr>
              <a:t>, Patrick </a:t>
            </a:r>
            <a:r>
              <a:rPr lang="en-US" sz="2400" dirty="0" err="1">
                <a:latin typeface="+mj-lt"/>
              </a:rPr>
              <a:t>Hindman</a:t>
            </a:r>
            <a:r>
              <a:rPr lang="en-US" sz="2400" dirty="0">
                <a:latin typeface="+mj-lt"/>
              </a:rPr>
              <a:t>, Valerie N Goodson, Cameron Crandall, David </a:t>
            </a:r>
            <a:r>
              <a:rPr lang="en-US" sz="2400" dirty="0" err="1">
                <a:latin typeface="+mj-lt"/>
              </a:rPr>
              <a:t>Sklar</a:t>
            </a:r>
            <a:r>
              <a:rPr lang="en-US" sz="2400" dirty="0">
                <a:latin typeface="+mj-lt"/>
              </a:rPr>
              <a:t>, Robert D Brewer</a:t>
            </a:r>
          </a:p>
          <a:p>
            <a:pPr marL="0" indent="0">
              <a:buNone/>
            </a:pPr>
            <a:r>
              <a:rPr lang="en-US" sz="2400" dirty="0">
                <a:latin typeface="+mj-lt"/>
              </a:rPr>
              <a:t>Published Open Access: Journal for Public Health Management Practice,  March 2021</a:t>
            </a:r>
          </a:p>
        </p:txBody>
      </p:sp>
      <p:sp>
        <p:nvSpPr>
          <p:cNvPr id="6" name="TextBox 5"/>
          <p:cNvSpPr txBox="1"/>
          <p:nvPr/>
        </p:nvSpPr>
        <p:spPr>
          <a:xfrm>
            <a:off x="377371" y="348343"/>
            <a:ext cx="9085943" cy="707886"/>
          </a:xfrm>
          <a:prstGeom prst="rect">
            <a:avLst/>
          </a:prstGeom>
          <a:noFill/>
        </p:spPr>
        <p:txBody>
          <a:bodyPr wrap="square" rtlCol="0">
            <a:spAutoFit/>
          </a:bodyPr>
          <a:lstStyle/>
          <a:p>
            <a:r>
              <a:rPr lang="en-US" sz="4000" dirty="0">
                <a:latin typeface="+mj-lt"/>
              </a:rPr>
              <a:t>Study Overview</a:t>
            </a:r>
          </a:p>
        </p:txBody>
      </p:sp>
      <p:cxnSp>
        <p:nvCxnSpPr>
          <p:cNvPr id="7" name="Straight Connector 6"/>
          <p:cNvCxnSpPr/>
          <p:nvPr/>
        </p:nvCxnSpPr>
        <p:spPr>
          <a:xfrm>
            <a:off x="-29965" y="1064902"/>
            <a:ext cx="5489466" cy="7018"/>
          </a:xfrm>
          <a:prstGeom prst="line">
            <a:avLst/>
          </a:prstGeom>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66479DB-6018-4068-A994-BBE2C398D276}"/>
              </a:ext>
            </a:extLst>
          </p:cNvPr>
          <p:cNvSpPr txBox="1"/>
          <p:nvPr/>
        </p:nvSpPr>
        <p:spPr>
          <a:xfrm>
            <a:off x="694871" y="6157463"/>
            <a:ext cx="10802257" cy="369332"/>
          </a:xfrm>
          <a:prstGeom prst="rect">
            <a:avLst/>
          </a:prstGeom>
          <a:noFill/>
        </p:spPr>
        <p:txBody>
          <a:bodyPr wrap="square" rtlCol="0">
            <a:spAutoFit/>
          </a:bodyPr>
          <a:lstStyle/>
          <a:p>
            <a:pPr algn="l"/>
            <a:r>
              <a:rPr lang="en-US" dirty="0"/>
              <a:t>https://journals.lww.com/jphmp/Abstract/9000/Screening_for_Excessive_Alcohol_Consumption_in.99179.aspx</a:t>
            </a:r>
          </a:p>
        </p:txBody>
      </p:sp>
    </p:spTree>
    <p:extLst>
      <p:ext uri="{BB962C8B-B14F-4D97-AF65-F5344CB8AC3E}">
        <p14:creationId xmlns:p14="http://schemas.microsoft.com/office/powerpoint/2010/main" val="304122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935875" y="474765"/>
            <a:ext cx="355778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16756" y="1688781"/>
            <a:ext cx="5366641" cy="3448595"/>
          </a:xfrm>
        </p:spPr>
        <p:txBody>
          <a:bodyPr>
            <a:noAutofit/>
          </a:bodyPr>
          <a:lstStyle/>
          <a:p>
            <a:r>
              <a:rPr lang="en-US" sz="2600" dirty="0">
                <a:latin typeface="+mj-lt"/>
              </a:rPr>
              <a:t>Describe whether and how screening for alcohol consumption is done in ED settings</a:t>
            </a:r>
          </a:p>
          <a:p>
            <a:r>
              <a:rPr lang="en-US" sz="2600" dirty="0">
                <a:latin typeface="+mj-lt"/>
              </a:rPr>
              <a:t>Describe barriers to and opportunities for improving the collection of alcohol information in EDs</a:t>
            </a:r>
          </a:p>
          <a:p>
            <a:r>
              <a:rPr lang="en-US" sz="2600" dirty="0">
                <a:latin typeface="+mj-lt"/>
              </a:rPr>
              <a:t>Describe the perceptions and attitudes of ED physicians toward routine screening for alcohol consumption</a:t>
            </a:r>
          </a:p>
        </p:txBody>
      </p:sp>
      <p:sp>
        <p:nvSpPr>
          <p:cNvPr id="5" name="Content Placeholder 4"/>
          <p:cNvSpPr>
            <a:spLocks noGrp="1"/>
          </p:cNvSpPr>
          <p:nvPr>
            <p:ph sz="half" idx="2"/>
          </p:nvPr>
        </p:nvSpPr>
        <p:spPr>
          <a:xfrm>
            <a:off x="6519493" y="1688781"/>
            <a:ext cx="5503121" cy="5655002"/>
          </a:xfrm>
        </p:spPr>
        <p:txBody>
          <a:bodyPr>
            <a:noAutofit/>
          </a:bodyPr>
          <a:lstStyle/>
          <a:p>
            <a:r>
              <a:rPr lang="en-US" sz="2600" dirty="0">
                <a:latin typeface="+mj-lt"/>
              </a:rPr>
              <a:t>CSTE alcohol subcommittee developed online questionnaire with Debbie Travers (ED Nurse and UNC Chapel Hill faculty) and members of the American College of Emergency Physicians (ACEP)</a:t>
            </a:r>
          </a:p>
          <a:p>
            <a:r>
              <a:rPr lang="en-US" sz="2600" dirty="0">
                <a:latin typeface="+mj-lt"/>
              </a:rPr>
              <a:t>Questionnaire was disseminated online to members of ACEP’s established survey panel</a:t>
            </a:r>
          </a:p>
          <a:p>
            <a:pPr lvl="1"/>
            <a:r>
              <a:rPr lang="en-US" sz="2600" dirty="0">
                <a:latin typeface="+mj-lt"/>
              </a:rPr>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8155888" y="784186"/>
            <a:ext cx="2230330"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prstClr val="black"/>
                </a:solidFill>
                <a:effectLst/>
                <a:uLnTx/>
                <a:uFillTx/>
                <a:ea typeface="+mj-ea"/>
                <a:cs typeface="+mj-cs"/>
              </a:rPr>
              <a:t>Methods</a:t>
            </a:r>
            <a:endParaRPr kumimoji="0" lang="en-US" sz="3600" i="0" u="none" strike="noStrike" kern="1200" cap="all" spc="0" normalizeH="0" baseline="0" noProof="0" dirty="0">
              <a:ln>
                <a:noFill/>
              </a:ln>
              <a:solidFill>
                <a:prstClr val="black"/>
              </a:solidFill>
              <a:effectLst/>
              <a:uLnTx/>
              <a:uFillTx/>
              <a:ea typeface="+mj-ea"/>
              <a:cs typeface="+mj-cs"/>
            </a:endParaRPr>
          </a:p>
        </p:txBody>
      </p:sp>
      <p:cxnSp>
        <p:nvCxnSpPr>
          <p:cNvPr id="7" name="Straight Connector 6"/>
          <p:cNvCxnSpPr/>
          <p:nvPr/>
        </p:nvCxnSpPr>
        <p:spPr>
          <a:xfrm flipV="1">
            <a:off x="-29965" y="1587417"/>
            <a:ext cx="5530879" cy="14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1580399"/>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146648"/>
            <a:ext cx="12063046"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Only </a:t>
            </a:r>
            <a:r>
              <a:rPr kumimoji="0" lang="en-US" sz="2400" b="1" i="0" u="none" strike="noStrike" kern="1200" cap="none" spc="0" normalizeH="0" baseline="0" noProof="0" dirty="0">
                <a:ln>
                  <a:noFill/>
                </a:ln>
                <a:solidFill>
                  <a:srgbClr val="B71E42"/>
                </a:solidFill>
                <a:effectLst/>
                <a:uLnTx/>
                <a:uFillTx/>
                <a:latin typeface="+mj-lt"/>
              </a:rPr>
              <a:t>17% </a:t>
            </a:r>
            <a:r>
              <a:rPr kumimoji="0" lang="en-US" sz="2400" b="0" i="0" u="none" strike="noStrike" kern="1200" cap="none" spc="0" normalizeH="0" baseline="0" noProof="0" dirty="0">
                <a:ln>
                  <a:noFill/>
                </a:ln>
                <a:solidFill>
                  <a:prstClr val="black"/>
                </a:solidFill>
                <a:effectLst/>
                <a:uLnTx/>
                <a:uFillTx/>
                <a:latin typeface="+mj-lt"/>
              </a:rPr>
              <a:t>of ED physicians surveyed used a recommended screening tool </a:t>
            </a:r>
          </a:p>
          <a:p>
            <a:pPr marL="742950" lvl="1" indent="-285750" defTabSz="457200">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mj-lt"/>
              </a:rPr>
              <a:t>Of these, </a:t>
            </a:r>
            <a:r>
              <a:rPr kumimoji="0" lang="en-US" sz="2400" b="1" i="0" u="none" strike="noStrike" kern="1200" cap="none" spc="0" normalizeH="0" baseline="0" noProof="0" dirty="0">
                <a:ln>
                  <a:noFill/>
                </a:ln>
                <a:solidFill>
                  <a:srgbClr val="B71E42"/>
                </a:solidFill>
                <a:effectLst/>
                <a:uLnTx/>
                <a:uFillTx/>
                <a:latin typeface="+mj-lt"/>
              </a:rPr>
              <a:t>22%</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always screening, and </a:t>
            </a:r>
            <a:r>
              <a:rPr kumimoji="0" lang="en-US" sz="2400" b="1" i="0" u="none" strike="noStrike" kern="1200" cap="none" spc="0" normalizeH="0" baseline="0" noProof="0" dirty="0">
                <a:ln>
                  <a:noFill/>
                </a:ln>
                <a:solidFill>
                  <a:srgbClr val="B71E42"/>
                </a:solidFill>
                <a:effectLst/>
                <a:uLnTx/>
                <a:uFillTx/>
                <a:latin typeface="+mj-lt"/>
              </a:rPr>
              <a:t>78%</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sometimes screening</a:t>
            </a:r>
          </a:p>
          <a:p>
            <a:pPr marL="742950" lvl="1" indent="-285750" defTabSz="457200">
              <a:buFont typeface="Arial" panose="020B0604020202020204" pitchFamily="34" charset="0"/>
              <a:buChar char="•"/>
              <a:defRPr/>
            </a:pPr>
            <a:r>
              <a:rPr lang="en-US" sz="2400" dirty="0">
                <a:solidFill>
                  <a:prstClr val="black"/>
                </a:solidFill>
                <a:latin typeface="+mj-lt"/>
              </a:rPr>
              <a:t>Most p</a:t>
            </a:r>
            <a:r>
              <a:rPr kumimoji="0" lang="en-US" sz="2400" b="0" i="0" u="none" strike="noStrike" kern="1200" cap="none" spc="0" normalizeH="0" baseline="0" noProof="0" dirty="0" err="1">
                <a:ln>
                  <a:noFill/>
                </a:ln>
                <a:solidFill>
                  <a:prstClr val="black"/>
                </a:solidFill>
                <a:effectLst/>
                <a:uLnTx/>
                <a:uFillTx/>
                <a:latin typeface="+mj-lt"/>
              </a:rPr>
              <a:t>hysicans</a:t>
            </a:r>
            <a:r>
              <a:rPr kumimoji="0" lang="en-US" sz="2400" b="0" i="0" u="none" strike="noStrike" kern="1200" cap="none" spc="0" normalizeH="0" noProof="0" dirty="0">
                <a:ln>
                  <a:noFill/>
                </a:ln>
                <a:solidFill>
                  <a:prstClr val="black"/>
                </a:solidFill>
                <a:effectLst/>
                <a:uLnTx/>
                <a:uFillTx/>
                <a:latin typeface="+mj-lt"/>
              </a:rPr>
              <a:t> (</a:t>
            </a:r>
            <a:r>
              <a:rPr kumimoji="0" lang="en-US" sz="2400" b="1" i="0" u="none" strike="noStrike" kern="1200" cap="none" spc="0" normalizeH="0" noProof="0" dirty="0">
                <a:ln>
                  <a:noFill/>
                </a:ln>
                <a:solidFill>
                  <a:srgbClr val="C00000"/>
                </a:solidFill>
                <a:effectLst/>
                <a:uLnTx/>
                <a:uFillTx/>
                <a:latin typeface="+mj-lt"/>
              </a:rPr>
              <a:t>81%) </a:t>
            </a:r>
            <a:r>
              <a:rPr kumimoji="0" lang="en-US" sz="2400" b="0" i="0" u="none" strike="noStrike" kern="1200" cap="none" spc="0" normalizeH="0" noProof="0" dirty="0">
                <a:ln>
                  <a:noFill/>
                </a:ln>
                <a:solidFill>
                  <a:prstClr val="black"/>
                </a:solidFill>
                <a:effectLst/>
                <a:uLnTx/>
                <a:uFillTx/>
                <a:latin typeface="+mj-lt"/>
              </a:rPr>
              <a:t>who always or usually screen for excessive alcohol use enter the information into an Electronic Health Record (EHR)</a:t>
            </a:r>
            <a:endParaRPr kumimoji="0" lang="en-US" sz="2400" b="0" i="0" u="none" strike="noStrike" kern="1200" cap="none" spc="0" normalizeH="0" baseline="0" noProof="0" dirty="0">
              <a:ln>
                <a:noFill/>
              </a:ln>
              <a:solidFill>
                <a:prstClr val="black"/>
              </a:solidFill>
              <a:effectLst/>
              <a:uLnTx/>
              <a:uFillTx/>
              <a:latin typeface="+mj-lt"/>
            </a:endParaRPr>
          </a:p>
        </p:txBody>
      </p:sp>
      <p:graphicFrame>
        <p:nvGraphicFramePr>
          <p:cNvPr id="5" name="Chart 4">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107024132"/>
              </p:ext>
            </p:extLst>
          </p:nvPr>
        </p:nvGraphicFramePr>
        <p:xfrm>
          <a:off x="3976914" y="3173300"/>
          <a:ext cx="8047121" cy="3571461"/>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28954" y="3173300"/>
            <a:ext cx="3847960" cy="3416320"/>
          </a:xfrm>
          <a:prstGeom prst="rect">
            <a:avLst/>
          </a:prstGeom>
          <a:noFill/>
        </p:spPr>
        <p:txBody>
          <a:bodyPr wrap="square" rtlCol="0">
            <a:spAutoFit/>
          </a:bodyPr>
          <a:lstStyle/>
          <a:p>
            <a:r>
              <a:rPr lang="en-US" sz="2400" dirty="0">
                <a:solidFill>
                  <a:prstClr val="black"/>
                </a:solidFill>
                <a:latin typeface="Calibri Light" panose="020F0302020204030204"/>
                <a:ea typeface="+mj-ea"/>
                <a:cs typeface="+mj-cs"/>
              </a:rPr>
              <a:t>Frequency of Screening for Excessive Alcohol Consumption by Patient Type</a:t>
            </a: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r>
              <a:rPr lang="en-US" sz="1600" dirty="0">
                <a:solidFill>
                  <a:prstClr val="black"/>
                </a:solidFill>
                <a:latin typeface="+mj-lt"/>
              </a:rPr>
              <a:t>Only respondents who "Always" or "Sometimes" screened were asked these questions</a:t>
            </a:r>
          </a:p>
        </p:txBody>
      </p:sp>
      <p:cxnSp>
        <p:nvCxnSpPr>
          <p:cNvPr id="7" name="Straight Connector 6"/>
          <p:cNvCxnSpPr/>
          <p:nvPr/>
        </p:nvCxnSpPr>
        <p:spPr>
          <a:xfrm flipV="1">
            <a:off x="128954" y="2803968"/>
            <a:ext cx="11895081" cy="62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44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Results</a:t>
            </a: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379577"/>
            <a:ext cx="12063046" cy="4154984"/>
          </a:xfrm>
          <a:prstGeom prst="rect">
            <a:avLst/>
          </a:prstGeom>
          <a:noFill/>
        </p:spPr>
        <p:txBody>
          <a:bodyPr wrap="square" rtlCol="0">
            <a:spAutoFit/>
          </a:bodyPr>
          <a:lstStyle/>
          <a:p>
            <a:pPr lvl="0" defTabSz="457200">
              <a:defRPr/>
            </a:pPr>
            <a:r>
              <a:rPr lang="en-US" sz="2400" dirty="0">
                <a:solidFill>
                  <a:prstClr val="black"/>
                </a:solidFill>
                <a:latin typeface="+mj-lt"/>
              </a:rPr>
              <a:t>Top reasons</a:t>
            </a:r>
            <a:r>
              <a:rPr kumimoji="0" lang="en-US" sz="2400" b="0" i="0" u="none" strike="noStrike" kern="1200" cap="none" spc="0" normalizeH="0" baseline="0" noProof="0" dirty="0">
                <a:ln>
                  <a:noFill/>
                </a:ln>
                <a:solidFill>
                  <a:prstClr val="black"/>
                </a:solidFill>
                <a:effectLst/>
                <a:uLnTx/>
                <a:uFillTx/>
                <a:latin typeface="+mj-lt"/>
              </a:rPr>
              <a:t> for performing excessive alcohol use screening </a:t>
            </a:r>
            <a:r>
              <a:rPr lang="en-US" sz="2400" dirty="0">
                <a:solidFill>
                  <a:prstClr val="black"/>
                </a:solidFill>
                <a:latin typeface="+mj-lt"/>
              </a:rPr>
              <a:t>included</a:t>
            </a:r>
            <a:r>
              <a:rPr kumimoji="0" lang="en-US" sz="2400" b="0" i="0" u="none" strike="noStrike" kern="1200" cap="none" spc="0" normalizeH="0" baseline="0" noProof="0" dirty="0">
                <a:ln>
                  <a:noFill/>
                </a:ln>
                <a:solidFill>
                  <a:prstClr val="black"/>
                </a:solidFill>
                <a:effectLst/>
                <a:uLnTx/>
                <a:uFillTx/>
                <a:latin typeface="+mj-lt"/>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provide a brief intervention if they screen positive: </a:t>
            </a:r>
            <a:r>
              <a:rPr kumimoji="0" lang="en-US" sz="2400" b="1" i="0" u="none" strike="noStrike" kern="1200" cap="none" spc="0" normalizeH="0" baseline="0" noProof="0" dirty="0">
                <a:ln>
                  <a:noFill/>
                </a:ln>
                <a:solidFill>
                  <a:srgbClr val="B71E42"/>
                </a:solidFill>
                <a:effectLst/>
                <a:uLnTx/>
                <a:uFillTx/>
                <a:latin typeface="+mj-lt"/>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help guide the best treatment for the condition for which they presented at the ED: </a:t>
            </a:r>
            <a:r>
              <a:rPr kumimoji="0" lang="en-US" sz="2400" b="1" i="0" u="none" strike="noStrike" kern="1200" cap="none" spc="0" normalizeH="0" baseline="0" noProof="0" dirty="0">
                <a:ln>
                  <a:noFill/>
                </a:ln>
                <a:solidFill>
                  <a:srgbClr val="B71E42"/>
                </a:solidFill>
                <a:effectLst/>
                <a:uLnTx/>
                <a:uFillTx/>
                <a:latin typeface="+mj-lt"/>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facilitate the referral of patients to a substance use or behavioral health provider: </a:t>
            </a:r>
            <a:r>
              <a:rPr kumimoji="0" lang="en-US" sz="2400" b="1" i="0" u="none" strike="noStrike" kern="1200" cap="none" spc="0" normalizeH="0" baseline="0" noProof="0" dirty="0">
                <a:ln>
                  <a:noFill/>
                </a:ln>
                <a:solidFill>
                  <a:srgbClr val="B71E42"/>
                </a:solidFill>
                <a:effectLst/>
                <a:uLnTx/>
                <a:uFillTx/>
                <a:latin typeface="+mj-lt"/>
              </a:rPr>
              <a:t>53% </a:t>
            </a:r>
            <a:endParaRPr lang="en-US" sz="2400" dirty="0">
              <a:solidFill>
                <a:prstClr val="black"/>
              </a:solidFill>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b="1" dirty="0">
              <a:solidFill>
                <a:prstClr val="black"/>
              </a:solidFill>
              <a:latin typeface="Gill Sans MT" panose="020B0502020104020203"/>
            </a:endParaRPr>
          </a:p>
          <a:p>
            <a:pPr marL="0" lvl="1" defTabSz="457200">
              <a:defRPr/>
            </a:pPr>
            <a:r>
              <a:rPr lang="en-US" sz="2400" dirty="0">
                <a:solidFill>
                  <a:prstClr val="black"/>
                </a:solidFill>
                <a:latin typeface="Calibri Light" panose="020F0302020204030204"/>
                <a:ea typeface="+mj-ea"/>
                <a:cs typeface="+mj-cs"/>
              </a:rPr>
              <a:t>Top reasons for</a:t>
            </a:r>
            <a:r>
              <a:rPr lang="en-US" sz="2400" b="1" dirty="0">
                <a:solidFill>
                  <a:prstClr val="black"/>
                </a:solidFill>
                <a:latin typeface="Calibri Light" panose="020F0302020204030204"/>
                <a:ea typeface="+mj-ea"/>
                <a:cs typeface="+mj-cs"/>
              </a:rPr>
              <a:t> NOT </a:t>
            </a:r>
            <a:r>
              <a:rPr lang="en-US" sz="2400" dirty="0">
                <a:solidFill>
                  <a:prstClr val="black"/>
                </a:solidFill>
                <a:latin typeface="Calibri Light" panose="020F0302020204030204"/>
                <a:ea typeface="+mj-ea"/>
                <a:cs typeface="+mj-cs"/>
              </a:rPr>
              <a:t>performing excessive alcohol use screening included:</a:t>
            </a:r>
          </a:p>
          <a:p>
            <a:pPr marL="798513" indent="-342900" fontAlgn="b">
              <a:buFont typeface="Arial" panose="020B0604020202020204" pitchFamily="34" charset="0"/>
              <a:buChar char="•"/>
            </a:pPr>
            <a:r>
              <a:rPr lang="en-US" sz="2400" dirty="0">
                <a:latin typeface="+mj-lt"/>
              </a:rPr>
              <a:t>Lack of time for screening: </a:t>
            </a:r>
            <a:r>
              <a:rPr lang="en-US" sz="2400" b="1" dirty="0">
                <a:solidFill>
                  <a:srgbClr val="C00000"/>
                </a:solidFill>
                <a:latin typeface="+mj-lt"/>
              </a:rPr>
              <a:t>32.9%</a:t>
            </a:r>
          </a:p>
          <a:p>
            <a:pPr marL="798513" indent="-342900" fontAlgn="b">
              <a:buFont typeface="Arial" panose="020B0604020202020204" pitchFamily="34" charset="0"/>
              <a:buChar char="•"/>
            </a:pPr>
            <a:r>
              <a:rPr lang="en-US" sz="2400" dirty="0">
                <a:latin typeface="+mj-lt"/>
              </a:rPr>
              <a:t>Lack of options for patients who screen positive: </a:t>
            </a:r>
            <a:r>
              <a:rPr lang="en-US" sz="2400" b="1" dirty="0">
                <a:solidFill>
                  <a:srgbClr val="C00000"/>
                </a:solidFill>
                <a:latin typeface="+mj-lt"/>
              </a:rPr>
              <a:t>21.4%</a:t>
            </a:r>
          </a:p>
          <a:p>
            <a:pPr marL="798513" indent="-342900" fontAlgn="b">
              <a:buFont typeface="Arial" panose="020B0604020202020204" pitchFamily="34" charset="0"/>
              <a:buChar char="•"/>
            </a:pPr>
            <a:r>
              <a:rPr lang="en-US" sz="2400" dirty="0">
                <a:latin typeface="+mj-lt"/>
              </a:rPr>
              <a:t>Other staff screen for excessive alcohol use (e.g. after a patient is admitted): </a:t>
            </a:r>
            <a:r>
              <a:rPr lang="en-US" sz="2400" b="1" dirty="0">
                <a:solidFill>
                  <a:srgbClr val="C00000"/>
                </a:solidFill>
                <a:latin typeface="+mj-lt"/>
              </a:rPr>
              <a:t>12.2%</a:t>
            </a:r>
          </a:p>
          <a:p>
            <a:pPr marL="739775" lvl="1" indent="-274638" defTabSz="457200">
              <a:buFont typeface="Arial" panose="020B0604020202020204" pitchFamily="34" charset="0"/>
              <a:buChar char="•"/>
              <a:defRPr/>
            </a:pPr>
            <a:endParaRPr kumimoji="0" lang="en-US" sz="2400" i="0" u="none" strike="noStrike" kern="1200" cap="none" spc="0" normalizeH="0" baseline="0" noProof="0" dirty="0">
              <a:ln>
                <a:noFill/>
              </a:ln>
              <a:effectLst/>
              <a:uLnTx/>
              <a:uFillTx/>
              <a:latin typeface="+mj-lt"/>
            </a:endParaRPr>
          </a:p>
        </p:txBody>
      </p:sp>
    </p:spTree>
    <p:extLst>
      <p:ext uri="{BB962C8B-B14F-4D97-AF65-F5344CB8AC3E}">
        <p14:creationId xmlns:p14="http://schemas.microsoft.com/office/powerpoint/2010/main" val="1197479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1020666"/>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98584" y="2394132"/>
            <a:ext cx="11045222" cy="4335372"/>
          </a:xfrm>
        </p:spPr>
        <p:txBody>
          <a:bodyPr>
            <a:noAutofit/>
          </a:bodyPr>
          <a:lstStyle/>
          <a:p>
            <a:r>
              <a:rPr lang="en-US" sz="2400" b="1" dirty="0">
                <a:latin typeface="+mj-lt"/>
              </a:rPr>
              <a:t>Only 1 in 7 </a:t>
            </a:r>
            <a:r>
              <a:rPr lang="en-US" sz="2400" dirty="0">
                <a:latin typeface="+mj-lt"/>
              </a:rPr>
              <a:t>physicians in the ACEP survey panel screen patients with a recommended screening tool</a:t>
            </a:r>
          </a:p>
          <a:p>
            <a:pPr lvl="1"/>
            <a:r>
              <a:rPr lang="en-US" sz="2400" b="1" dirty="0">
                <a:latin typeface="+mj-lt"/>
              </a:rPr>
              <a:t>Only 1 in 30 </a:t>
            </a:r>
            <a:r>
              <a:rPr lang="en-US" sz="2400" u="sng" dirty="0">
                <a:latin typeface="+mj-lt"/>
              </a:rPr>
              <a:t>always</a:t>
            </a:r>
            <a:r>
              <a:rPr lang="en-US" sz="2400" dirty="0">
                <a:latin typeface="+mj-lt"/>
              </a:rPr>
              <a:t> screen with a recommended screening tool</a:t>
            </a:r>
          </a:p>
          <a:p>
            <a:r>
              <a:rPr lang="en-US" sz="2400" dirty="0">
                <a:latin typeface="+mj-lt"/>
              </a:rPr>
              <a:t>Frequently cited barriers include a lack of time and a lack of options for patients who screen positive</a:t>
            </a:r>
          </a:p>
          <a:p>
            <a:r>
              <a:rPr lang="en-US" sz="2400" dirty="0">
                <a:latin typeface="+mj-lt"/>
              </a:rPr>
              <a:t>Important factors for determining how often patients are screened for excessive alcohol use include: </a:t>
            </a:r>
            <a:r>
              <a:rPr lang="en-US" sz="2400" dirty="0">
                <a:solidFill>
                  <a:prstClr val="black"/>
                </a:solidFill>
                <a:latin typeface="Calibri Light" panose="020F0302020204030204"/>
              </a:rPr>
              <a:t>how screening information is used, whether other hospital staff screen, and lack of knowledge about screening or intervention</a:t>
            </a:r>
            <a:endParaRPr lang="en-US" sz="2400" dirty="0">
              <a:latin typeface="+mj-lt"/>
            </a:endParaRPr>
          </a:p>
        </p:txBody>
      </p:sp>
      <p:cxnSp>
        <p:nvCxnSpPr>
          <p:cNvPr id="5" name="Straight Connector 4"/>
          <p:cNvCxnSpPr/>
          <p:nvPr/>
        </p:nvCxnSpPr>
        <p:spPr>
          <a:xfrm>
            <a:off x="0" y="197841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508382" y="1557578"/>
            <a:ext cx="3541425" cy="4569769"/>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764858" y="1490209"/>
            <a:ext cx="3452027" cy="4483252"/>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5717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28953" y="123126"/>
            <a:ext cx="11875477" cy="1200329"/>
          </a:xfrm>
          <a:prstGeom prst="rect">
            <a:avLst/>
          </a:prstGeom>
          <a:noFill/>
        </p:spPr>
        <p:txBody>
          <a:bodyPr wrap="square">
            <a:spAutoFit/>
          </a:bodyPr>
          <a:lstStyle/>
          <a:p>
            <a:r>
              <a:rPr lang="en-US" sz="3600" cap="all" dirty="0">
                <a:ea typeface="+mj-ea"/>
                <a:cs typeface="+mj-cs"/>
              </a:rPr>
              <a:t>Implementing Alcohol Screening and Brief Intervention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143001" y="353735"/>
            <a:ext cx="9905998" cy="1216142"/>
          </a:xfrm>
        </p:spPr>
        <p:txBody>
          <a:bodyPr>
            <a:noAutofit/>
          </a:bodyPr>
          <a:lstStyle/>
          <a:p>
            <a:r>
              <a:rPr lang="en-US" sz="3600" dirty="0"/>
              <a:t>Recommended Screening Tools </a:t>
            </a:r>
            <a:br>
              <a:rPr lang="en-US" sz="3600" dirty="0"/>
            </a:br>
            <a:r>
              <a:rPr lang="en-US" sz="3600" dirty="0"/>
              <a:t>for Excessive Alcohol Use in Patients 18 and older</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a:latin typeface="+mj-lt"/>
              </a:rPr>
              <a:t>Abbreviated Alcohol Use Disorders Identification Test-Consumption (AUDIT-C)</a:t>
            </a:r>
          </a:p>
          <a:p>
            <a:r>
              <a:rPr lang="en-US" sz="2800" dirty="0">
                <a:latin typeface="+mj-lt"/>
              </a:rPr>
              <a:t>National Institute on Alcohol Abuse and Alcoholism’s Single Alcohol Screening Question (SASQ)</a:t>
            </a:r>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1324708" y="6431826"/>
            <a:ext cx="10867292" cy="29722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Tree>
    <p:extLst>
      <p:ext uri="{BB962C8B-B14F-4D97-AF65-F5344CB8AC3E}">
        <p14:creationId xmlns:p14="http://schemas.microsoft.com/office/powerpoint/2010/main" val="2134268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1403" y="143673"/>
            <a:ext cx="9603275" cy="1049235"/>
          </a:xfrm>
        </p:spPr>
        <p:txBody>
          <a:bodyPr/>
          <a:lstStyle/>
          <a:p>
            <a:r>
              <a:rPr lang="en-US" dirty="0"/>
              <a:t>AUDIT-C</a:t>
            </a:r>
          </a:p>
        </p:txBody>
      </p:sp>
      <p:sp>
        <p:nvSpPr>
          <p:cNvPr id="9" name="Content Placeholder 8"/>
          <p:cNvSpPr>
            <a:spLocks noGrp="1"/>
          </p:cNvSpPr>
          <p:nvPr>
            <p:ph idx="1"/>
          </p:nvPr>
        </p:nvSpPr>
        <p:spPr>
          <a:xfrm>
            <a:off x="141403" y="952372"/>
            <a:ext cx="11811785" cy="824468"/>
          </a:xfrm>
        </p:spPr>
        <p:txBody>
          <a:bodyPr>
            <a:normAutofit/>
          </a:bodyPr>
          <a:lstStyle/>
          <a:p>
            <a:r>
              <a:rPr lang="en-US" sz="2400" dirty="0">
                <a:latin typeface="+mj-lt"/>
              </a:rPr>
              <a:t>AUDIT-C is a concise screening tool that uses the first three questions from the full AUDIT tool to assess for hazardous alcohol consumption in the past year.</a:t>
            </a:r>
          </a:p>
        </p:txBody>
      </p:sp>
      <p:graphicFrame>
        <p:nvGraphicFramePr>
          <p:cNvPr id="11" name="Table 10"/>
          <p:cNvGraphicFramePr>
            <a:graphicFrameLocks noGrp="1"/>
          </p:cNvGraphicFramePr>
          <p:nvPr>
            <p:extLst>
              <p:ext uri="{D42A27DB-BD31-4B8C-83A1-F6EECF244321}">
                <p14:modId xmlns:p14="http://schemas.microsoft.com/office/powerpoint/2010/main" val="1848428816"/>
              </p:ext>
            </p:extLst>
          </p:nvPr>
        </p:nvGraphicFramePr>
        <p:xfrm>
          <a:off x="706552" y="1776840"/>
          <a:ext cx="10335766" cy="4017005"/>
        </p:xfrm>
        <a:graphic>
          <a:graphicData uri="http://schemas.openxmlformats.org/drawingml/2006/table">
            <a:tbl>
              <a:tblPr firstRow="1" bandRow="1">
                <a:tableStyleId>{5C22544A-7EE6-4342-B048-85BDC9FD1C3A}</a:tableStyleId>
              </a:tblPr>
              <a:tblGrid>
                <a:gridCol w="5167883">
                  <a:extLst>
                    <a:ext uri="{9D8B030D-6E8A-4147-A177-3AD203B41FA5}">
                      <a16:colId xmlns:a16="http://schemas.microsoft.com/office/drawing/2014/main" val="1329162069"/>
                    </a:ext>
                  </a:extLst>
                </a:gridCol>
                <a:gridCol w="2863165">
                  <a:extLst>
                    <a:ext uri="{9D8B030D-6E8A-4147-A177-3AD203B41FA5}">
                      <a16:colId xmlns:a16="http://schemas.microsoft.com/office/drawing/2014/main" val="368763403"/>
                    </a:ext>
                  </a:extLst>
                </a:gridCol>
                <a:gridCol w="2304718">
                  <a:extLst>
                    <a:ext uri="{9D8B030D-6E8A-4147-A177-3AD203B41FA5}">
                      <a16:colId xmlns:a16="http://schemas.microsoft.com/office/drawing/2014/main" val="1283135634"/>
                    </a:ext>
                  </a:extLst>
                </a:gridCol>
              </a:tblGrid>
              <a:tr h="450845">
                <a:tc>
                  <a:txBody>
                    <a:bodyPr/>
                    <a:lstStyle/>
                    <a:p>
                      <a:r>
                        <a:rPr lang="en-US" dirty="0">
                          <a:solidFill>
                            <a:schemeClr val="tx1"/>
                          </a:solidFill>
                        </a:rPr>
                        <a:t>Questions in the AUDIT-C</a:t>
                      </a:r>
                    </a:p>
                  </a:txBody>
                  <a:tcPr/>
                </a:tc>
                <a:tc gridSpan="2">
                  <a:txBody>
                    <a:bodyPr/>
                    <a:lstStyle/>
                    <a:p>
                      <a:r>
                        <a:rPr lang="en-US" dirty="0">
                          <a:solidFill>
                            <a:schemeClr val="tx1"/>
                          </a:solidFill>
                        </a:rPr>
                        <a:t>Potential</a:t>
                      </a:r>
                      <a:r>
                        <a:rPr lang="en-US" baseline="0" dirty="0">
                          <a:solidFill>
                            <a:schemeClr val="tx1"/>
                          </a:solidFill>
                        </a:rPr>
                        <a:t> Response Options</a:t>
                      </a:r>
                      <a:endParaRPr lang="en-US" dirty="0">
                        <a:solidFill>
                          <a:schemeClr val="tx1"/>
                        </a:solidFill>
                      </a:endParaRPr>
                    </a:p>
                  </a:txBody>
                  <a:tcPr/>
                </a:tc>
                <a:tc hMerge="1">
                  <a:txBody>
                    <a:bodyPr/>
                    <a:lstStyle/>
                    <a:p>
                      <a:endParaRPr lang="en-US"/>
                    </a:p>
                  </a:txBody>
                  <a:tcPr/>
                </a:tc>
                <a:extLst>
                  <a:ext uri="{0D108BD9-81ED-4DB2-BD59-A6C34878D82A}">
                    <a16:rowId xmlns:a16="http://schemas.microsoft.com/office/drawing/2014/main" val="499224585"/>
                  </a:ext>
                </a:extLst>
              </a:tr>
              <a:tr h="450845">
                <a:tc>
                  <a:txBody>
                    <a:bodyPr/>
                    <a:lstStyle/>
                    <a:p>
                      <a:r>
                        <a:rPr lang="en-US" dirty="0">
                          <a:solidFill>
                            <a:schemeClr val="tx1"/>
                          </a:solidFill>
                        </a:rPr>
                        <a:t>1. How often do you have a drink</a:t>
                      </a:r>
                      <a:r>
                        <a:rPr lang="en-US" baseline="0" dirty="0">
                          <a:solidFill>
                            <a:schemeClr val="tx1"/>
                          </a:solidFill>
                        </a:rPr>
                        <a:t> containing alcohol?</a:t>
                      </a:r>
                      <a:endParaRPr lang="en-US" dirty="0">
                        <a:solidFill>
                          <a:schemeClr val="tx1"/>
                        </a:solidFill>
                      </a:endParaRPr>
                    </a:p>
                  </a:txBody>
                  <a:tcPr/>
                </a:tc>
                <a:tc>
                  <a:txBody>
                    <a:bodyPr/>
                    <a:lstStyle/>
                    <a:p>
                      <a:r>
                        <a:rPr lang="en-US" dirty="0">
                          <a:solidFill>
                            <a:schemeClr val="tx1"/>
                          </a:solidFill>
                        </a:rPr>
                        <a:t>(0) Never [skip Q.</a:t>
                      </a:r>
                      <a:r>
                        <a:rPr lang="en-US" baseline="0" dirty="0">
                          <a:solidFill>
                            <a:schemeClr val="tx1"/>
                          </a:solidFill>
                        </a:rPr>
                        <a:t> 2 &amp; 3]</a:t>
                      </a:r>
                    </a:p>
                    <a:p>
                      <a:pPr marL="342900" indent="-342900">
                        <a:buAutoNum type="arabicParenBoth"/>
                      </a:pPr>
                      <a:r>
                        <a:rPr lang="en-US" baseline="0" dirty="0">
                          <a:solidFill>
                            <a:schemeClr val="tx1"/>
                          </a:solidFill>
                        </a:rPr>
                        <a:t>Less than monthly</a:t>
                      </a:r>
                    </a:p>
                    <a:p>
                      <a:pPr marL="342900" indent="-342900">
                        <a:buAutoNum type="arabicParenBoth"/>
                      </a:pPr>
                      <a:r>
                        <a:rPr lang="en-US" baseline="0" dirty="0">
                          <a:solidFill>
                            <a:schemeClr val="tx1"/>
                          </a:solidFill>
                        </a:rPr>
                        <a:t>Monthly</a:t>
                      </a:r>
                    </a:p>
                    <a:p>
                      <a:pPr marL="342900" indent="-342900">
                        <a:buAutoNum type="arabicParenBoth"/>
                      </a:pPr>
                      <a:r>
                        <a:rPr lang="en-US" baseline="0"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txBody>
                  <a:tcPr>
                    <a:lnL w="12700" cmpd="sng">
                      <a:noFill/>
                    </a:lnL>
                  </a:tcPr>
                </a:tc>
                <a:extLst>
                  <a:ext uri="{0D108BD9-81ED-4DB2-BD59-A6C34878D82A}">
                    <a16:rowId xmlns:a16="http://schemas.microsoft.com/office/drawing/2014/main" val="2459294590"/>
                  </a:ext>
                </a:extLst>
              </a:tr>
              <a:tr h="788980">
                <a:tc>
                  <a:txBody>
                    <a:bodyPr/>
                    <a:lstStyle/>
                    <a:p>
                      <a:pPr marL="234950" indent="-234950"/>
                      <a:r>
                        <a:rPr lang="en-US" dirty="0">
                          <a:solidFill>
                            <a:schemeClr val="tx1"/>
                          </a:solidFill>
                        </a:rPr>
                        <a:t>2. How many drinks containing alcohol do you have on a typical day when you are drinking?</a:t>
                      </a:r>
                    </a:p>
                  </a:txBody>
                  <a:tcPr/>
                </a:tc>
                <a:tc>
                  <a:txBody>
                    <a:bodyPr/>
                    <a:lstStyle/>
                    <a:p>
                      <a:r>
                        <a:rPr lang="en-US" dirty="0">
                          <a:solidFill>
                            <a:schemeClr val="tx1"/>
                          </a:solidFill>
                        </a:rPr>
                        <a:t>(0) 1 drink</a:t>
                      </a:r>
                    </a:p>
                    <a:p>
                      <a:pPr marL="342900" indent="-342900">
                        <a:buAutoNum type="arabicParenBoth"/>
                      </a:pPr>
                      <a:r>
                        <a:rPr lang="en-US" dirty="0">
                          <a:solidFill>
                            <a:schemeClr val="tx1"/>
                          </a:solidFill>
                        </a:rPr>
                        <a:t>2 drinks</a:t>
                      </a:r>
                    </a:p>
                    <a:p>
                      <a:pPr marL="342900" indent="-342900">
                        <a:buAutoNum type="arabicParenBoth"/>
                      </a:pPr>
                      <a:r>
                        <a:rPr lang="en-US" dirty="0">
                          <a:solidFill>
                            <a:schemeClr val="tx1"/>
                          </a:solidFill>
                        </a:rPr>
                        <a:t>3 drinks</a:t>
                      </a:r>
                    </a:p>
                    <a:p>
                      <a:pPr marL="342900" indent="-342900">
                        <a:buAutoNum type="arabicParenBoth"/>
                      </a:pPr>
                      <a:r>
                        <a:rPr lang="en-US" dirty="0">
                          <a:solidFill>
                            <a:schemeClr val="tx1"/>
                          </a:solidFill>
                        </a:rPr>
                        <a:t>4 drinks</a:t>
                      </a:r>
                    </a:p>
                  </a:txBody>
                  <a:tcPr>
                    <a:lnR w="12700" cmpd="sng">
                      <a:noFill/>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(4) 5-6 drinks</a:t>
                      </a:r>
                    </a:p>
                    <a:p>
                      <a:pPr marL="0" indent="0">
                        <a:buNone/>
                      </a:pPr>
                      <a:r>
                        <a:rPr lang="en-US" dirty="0">
                          <a:solidFill>
                            <a:schemeClr val="tx1"/>
                          </a:solidFill>
                        </a:rPr>
                        <a:t>(5) 7-9 drinks</a:t>
                      </a:r>
                    </a:p>
                    <a:p>
                      <a:pPr marL="0" indent="0">
                        <a:buNone/>
                      </a:pPr>
                      <a:r>
                        <a:rPr lang="en-US" dirty="0">
                          <a:solidFill>
                            <a:schemeClr val="tx1"/>
                          </a:solidFill>
                        </a:rPr>
                        <a:t>(6) 10 or more drinks</a:t>
                      </a:r>
                    </a:p>
                    <a:p>
                      <a:pPr marL="0" indent="0">
                        <a:buNone/>
                      </a:pPr>
                      <a:endParaRPr lang="en-US" dirty="0">
                        <a:solidFill>
                          <a:schemeClr val="tx1"/>
                        </a:solidFill>
                      </a:endParaRPr>
                    </a:p>
                  </a:txBody>
                  <a:tcPr>
                    <a:lnL w="12700" cmpd="sng">
                      <a:noFill/>
                    </a:lnL>
                  </a:tcPr>
                </a:tc>
                <a:extLst>
                  <a:ext uri="{0D108BD9-81ED-4DB2-BD59-A6C34878D82A}">
                    <a16:rowId xmlns:a16="http://schemas.microsoft.com/office/drawing/2014/main" val="134065085"/>
                  </a:ext>
                </a:extLst>
              </a:tr>
              <a:tr h="450845">
                <a:tc>
                  <a:txBody>
                    <a:bodyPr/>
                    <a:lstStyle/>
                    <a:p>
                      <a:r>
                        <a:rPr lang="en-US" dirty="0">
                          <a:solidFill>
                            <a:schemeClr val="tx1"/>
                          </a:solidFill>
                        </a:rPr>
                        <a:t>3. How often do you have (5 for men; 4 for women &amp; men &gt; age 65) or more</a:t>
                      </a:r>
                      <a:r>
                        <a:rPr lang="en-US" baseline="0" dirty="0">
                          <a:solidFill>
                            <a:schemeClr val="tx1"/>
                          </a:solidFill>
                        </a:rPr>
                        <a:t> drinks on one occasion?</a:t>
                      </a:r>
                      <a:endParaRPr lang="en-US" dirty="0">
                        <a:solidFill>
                          <a:schemeClr val="tx1"/>
                        </a:solidFill>
                      </a:endParaRPr>
                    </a:p>
                  </a:txBody>
                  <a:tcPr/>
                </a:tc>
                <a:tc>
                  <a:txBody>
                    <a:bodyPr/>
                    <a:lstStyle/>
                    <a:p>
                      <a:r>
                        <a:rPr lang="en-US" dirty="0">
                          <a:solidFill>
                            <a:schemeClr val="tx1"/>
                          </a:solidFill>
                        </a:rPr>
                        <a:t>(0) Never</a:t>
                      </a:r>
                    </a:p>
                    <a:p>
                      <a:pPr marL="342900" indent="-342900">
                        <a:buAutoNum type="arabicParenBoth"/>
                      </a:pPr>
                      <a:r>
                        <a:rPr lang="en-US" dirty="0">
                          <a:solidFill>
                            <a:schemeClr val="tx1"/>
                          </a:solidFill>
                        </a:rPr>
                        <a:t>Less than monthly</a:t>
                      </a:r>
                    </a:p>
                    <a:p>
                      <a:pPr marL="342900" indent="-342900">
                        <a:buAutoNum type="arabicParenBoth"/>
                      </a:pPr>
                      <a:r>
                        <a:rPr lang="en-US" dirty="0">
                          <a:solidFill>
                            <a:schemeClr val="tx1"/>
                          </a:solidFill>
                        </a:rPr>
                        <a:t>Monthly</a:t>
                      </a:r>
                    </a:p>
                    <a:p>
                      <a:pPr marL="342900" indent="-342900">
                        <a:buAutoNum type="arabicParenBoth"/>
                      </a:pPr>
                      <a:r>
                        <a:rPr lang="en-US" dirty="0">
                          <a:solidFill>
                            <a:schemeClr val="tx1"/>
                          </a:solidFill>
                        </a:rPr>
                        <a:t>Weekly</a:t>
                      </a:r>
                    </a:p>
                  </a:txBody>
                  <a:tcPr>
                    <a:lnR w="12700" cmpd="sng">
                      <a:noFill/>
                    </a:lnR>
                  </a:tcPr>
                </a:tc>
                <a:tc>
                  <a:txBody>
                    <a:bodyPr/>
                    <a:lstStyle/>
                    <a:p>
                      <a:pPr marL="0" indent="0">
                        <a:buNone/>
                      </a:pPr>
                      <a:r>
                        <a:rPr lang="en-US" dirty="0">
                          <a:solidFill>
                            <a:schemeClr val="tx1"/>
                          </a:solidFill>
                        </a:rPr>
                        <a:t>(4) 2-3 times a week</a:t>
                      </a:r>
                    </a:p>
                    <a:p>
                      <a:pPr marL="0" indent="0">
                        <a:buNone/>
                      </a:pPr>
                      <a:r>
                        <a:rPr lang="en-US" dirty="0">
                          <a:solidFill>
                            <a:schemeClr val="tx1"/>
                          </a:solidFill>
                        </a:rPr>
                        <a:t>(5) 4-6 times a week</a:t>
                      </a:r>
                    </a:p>
                    <a:p>
                      <a:pPr marL="0" indent="0">
                        <a:buNone/>
                      </a:pPr>
                      <a:r>
                        <a:rPr lang="en-US" dirty="0">
                          <a:solidFill>
                            <a:schemeClr val="tx1"/>
                          </a:solidFill>
                        </a:rPr>
                        <a:t>(6) Daily</a:t>
                      </a:r>
                    </a:p>
                    <a:p>
                      <a:pPr marL="0" indent="0">
                        <a:buNone/>
                      </a:pPr>
                      <a:endParaRPr lang="en-US" baseline="0" dirty="0">
                        <a:solidFill>
                          <a:schemeClr val="tx1"/>
                        </a:solidFill>
                      </a:endParaRPr>
                    </a:p>
                  </a:txBody>
                  <a:tcPr>
                    <a:lnL w="12700" cmpd="sng">
                      <a:noFill/>
                    </a:lnL>
                  </a:tcPr>
                </a:tc>
                <a:extLst>
                  <a:ext uri="{0D108BD9-81ED-4DB2-BD59-A6C34878D82A}">
                    <a16:rowId xmlns:a16="http://schemas.microsoft.com/office/drawing/2014/main" val="3949888847"/>
                  </a:ext>
                </a:extLst>
              </a:tr>
            </a:tbl>
          </a:graphicData>
        </a:graphic>
      </p:graphicFrame>
      <p:cxnSp>
        <p:nvCxnSpPr>
          <p:cNvPr id="6" name="Straight Connector 5"/>
          <p:cNvCxnSpPr/>
          <p:nvPr/>
        </p:nvCxnSpPr>
        <p:spPr>
          <a:xfrm>
            <a:off x="0" y="928987"/>
            <a:ext cx="599049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82FA804-1B5B-42D4-82B4-60A94060875A}"/>
              </a:ext>
            </a:extLst>
          </p:cNvPr>
          <p:cNvSpPr txBox="1"/>
          <p:nvPr/>
        </p:nvSpPr>
        <p:spPr>
          <a:xfrm>
            <a:off x="941002" y="6008445"/>
            <a:ext cx="10212585" cy="369332"/>
          </a:xfrm>
          <a:prstGeom prst="rect">
            <a:avLst/>
          </a:prstGeom>
          <a:noFill/>
        </p:spPr>
        <p:txBody>
          <a:bodyPr wrap="square" rtlCol="0">
            <a:spAutoFit/>
          </a:bodyPr>
          <a:lstStyle/>
          <a:p>
            <a:r>
              <a:rPr lang="en-US" dirty="0"/>
              <a:t>**A score of 7 or more for women and men over age 65, and 8 or more for younger men is positive.</a:t>
            </a:r>
          </a:p>
        </p:txBody>
      </p:sp>
    </p:spTree>
    <p:extLst>
      <p:ext uri="{BB962C8B-B14F-4D97-AF65-F5344CB8AC3E}">
        <p14:creationId xmlns:p14="http://schemas.microsoft.com/office/powerpoint/2010/main" val="1894095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25" y="279892"/>
            <a:ext cx="10515600" cy="1325563"/>
          </a:xfrm>
        </p:spPr>
        <p:txBody>
          <a:bodyPr/>
          <a:lstStyle/>
          <a:p>
            <a:r>
              <a:rPr lang="en-US" dirty="0"/>
              <a:t>Single Alcohol Screening Question (SASQ)</a:t>
            </a:r>
          </a:p>
        </p:txBody>
      </p:sp>
      <p:sp>
        <p:nvSpPr>
          <p:cNvPr id="3" name="Content Placeholder 2"/>
          <p:cNvSpPr>
            <a:spLocks noGrp="1"/>
          </p:cNvSpPr>
          <p:nvPr>
            <p:ph idx="1"/>
          </p:nvPr>
        </p:nvSpPr>
        <p:spPr>
          <a:xfrm>
            <a:off x="838200" y="1825625"/>
            <a:ext cx="10515600" cy="3398016"/>
          </a:xfrm>
        </p:spPr>
        <p:txBody>
          <a:bodyPr/>
          <a:lstStyle/>
          <a:p>
            <a:r>
              <a:rPr lang="en-US" dirty="0">
                <a:latin typeface="+mj-lt"/>
              </a:rPr>
              <a:t>Identifies binge-level consumption</a:t>
            </a:r>
          </a:p>
          <a:p>
            <a:endParaRPr lang="en-US" dirty="0">
              <a:latin typeface="+mj-lt"/>
            </a:endParaRPr>
          </a:p>
          <a:p>
            <a:r>
              <a:rPr lang="en-US" dirty="0">
                <a:latin typeface="+mj-lt"/>
              </a:rPr>
              <a:t>Question: </a:t>
            </a:r>
            <a:r>
              <a:rPr lang="en-US" b="1" dirty="0">
                <a:latin typeface="+mj-lt"/>
              </a:rPr>
              <a:t>“How many times in the past year have you had [X] or more drinks in a day?”</a:t>
            </a:r>
          </a:p>
          <a:p>
            <a:pPr lvl="1"/>
            <a:r>
              <a:rPr lang="en-US" dirty="0">
                <a:latin typeface="+mj-lt"/>
              </a:rPr>
              <a:t>For female patients, X = 4</a:t>
            </a:r>
          </a:p>
          <a:p>
            <a:pPr lvl="1"/>
            <a:r>
              <a:rPr lang="en-US" dirty="0">
                <a:latin typeface="+mj-lt"/>
              </a:rPr>
              <a:t>For male patients, X = 5</a:t>
            </a:r>
          </a:p>
          <a:p>
            <a:r>
              <a:rPr lang="en-US" dirty="0">
                <a:latin typeface="+mj-lt"/>
              </a:rPr>
              <a:t>A response greater or equal to 2 is considered positive</a:t>
            </a:r>
          </a:p>
        </p:txBody>
      </p:sp>
      <p:cxnSp>
        <p:nvCxnSpPr>
          <p:cNvPr id="4" name="Straight Connector 3"/>
          <p:cNvCxnSpPr/>
          <p:nvPr/>
        </p:nvCxnSpPr>
        <p:spPr>
          <a:xfrm>
            <a:off x="0" y="1385285"/>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2" y="635155"/>
            <a:ext cx="10515600" cy="1325563"/>
          </a:xfrm>
        </p:spPr>
        <p:txBody>
          <a:bodyPr>
            <a:normAutofit/>
          </a:bodyPr>
          <a:lstStyle/>
          <a:p>
            <a:r>
              <a:rPr lang="en-US" sz="3600" dirty="0"/>
              <a:t>Brief Interventions for Patients who Screen Positive</a:t>
            </a:r>
          </a:p>
        </p:txBody>
      </p:sp>
      <p:sp>
        <p:nvSpPr>
          <p:cNvPr id="3" name="Content Placeholder 2"/>
          <p:cNvSpPr>
            <a:spLocks noGrp="1"/>
          </p:cNvSpPr>
          <p:nvPr>
            <p:ph idx="1"/>
          </p:nvPr>
        </p:nvSpPr>
        <p:spPr/>
        <p:txBody>
          <a:bodyPr>
            <a:normAutofit lnSpcReduction="10000"/>
          </a:bodyPr>
          <a:lstStyle/>
          <a:p>
            <a:r>
              <a:rPr lang="en-US" dirty="0">
                <a:latin typeface="+mj-lt"/>
              </a:rPr>
              <a:t>Brief behavioral counseling interventions for adults who screen positive are associated with reduced unhealthy alcohol use</a:t>
            </a:r>
          </a:p>
          <a:p>
            <a:pPr lvl="1"/>
            <a:r>
              <a:rPr lang="en-US" dirty="0">
                <a:latin typeface="+mj-lt"/>
              </a:rPr>
              <a:t>Brief interventions typically involve general feedback (e.g. how the patient’s drinking fits with recommended limits, or how to reduce alcohol use)</a:t>
            </a:r>
          </a:p>
          <a:p>
            <a:pPr lvl="1"/>
            <a:r>
              <a:rPr lang="en-US" dirty="0">
                <a:latin typeface="+mj-lt"/>
              </a:rPr>
              <a:t>Can be administered online or using printed materials</a:t>
            </a:r>
          </a:p>
          <a:p>
            <a:pPr lvl="1"/>
            <a:endParaRPr lang="en-US" dirty="0">
              <a:latin typeface="+mj-lt"/>
            </a:endParaRPr>
          </a:p>
          <a:p>
            <a:r>
              <a:rPr lang="en-US" dirty="0">
                <a:latin typeface="+mj-lt"/>
              </a:rPr>
              <a:t>Patients who screen positive on a brief screening instrument may benefit from referral to their primary care physician or a behavioral health specialist for follow-up with a more in-depth risk assessment</a:t>
            </a:r>
          </a:p>
          <a:p>
            <a:pPr lvl="1"/>
            <a:r>
              <a:rPr lang="en-US" dirty="0">
                <a:latin typeface="+mj-lt"/>
              </a:rPr>
              <a:t>Including screening results in the EHR can alert other care providers that further screening/intervention may be appropriate</a:t>
            </a:r>
          </a:p>
        </p:txBody>
      </p:sp>
      <p:cxnSp>
        <p:nvCxnSpPr>
          <p:cNvPr id="4" name="Straight Connector 3"/>
          <p:cNvCxnSpPr/>
          <p:nvPr/>
        </p:nvCxnSpPr>
        <p:spPr>
          <a:xfrm>
            <a:off x="0" y="1695408"/>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89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83" y="445155"/>
            <a:ext cx="10515600" cy="1325563"/>
          </a:xfrm>
        </p:spPr>
        <p:txBody>
          <a:bodyPr/>
          <a:lstStyle/>
          <a:p>
            <a:r>
              <a:rPr lang="en-US" dirty="0"/>
              <a:t>Additional Resources</a:t>
            </a:r>
          </a:p>
        </p:txBody>
      </p:sp>
      <p:sp>
        <p:nvSpPr>
          <p:cNvPr id="3" name="Content Placeholder 2"/>
          <p:cNvSpPr>
            <a:spLocks noGrp="1"/>
          </p:cNvSpPr>
          <p:nvPr>
            <p:ph idx="1"/>
          </p:nvPr>
        </p:nvSpPr>
        <p:spPr>
          <a:xfrm>
            <a:off x="233082" y="1825625"/>
            <a:ext cx="11120718" cy="4351338"/>
          </a:xfrm>
        </p:spPr>
        <p:txBody>
          <a:bodyPr>
            <a:normAutofit fontScale="92500" lnSpcReduction="10000"/>
          </a:bodyPr>
          <a:lstStyle/>
          <a:p>
            <a:r>
              <a:rPr lang="en-US" dirty="0">
                <a:hlinkClick r:id="rId2"/>
              </a:rPr>
              <a:t>ASBI Recommendations from the US Preventive Services Task Force</a:t>
            </a:r>
            <a:r>
              <a:rPr lang="en-US" dirty="0"/>
              <a:t> (including screening instruments developed for pregnant people and adolescents)</a:t>
            </a:r>
            <a:endParaRPr lang="en-US" dirty="0">
              <a:hlinkClick r:id="rId3"/>
            </a:endParaRPr>
          </a:p>
          <a:p>
            <a:r>
              <a:rPr lang="en-US" dirty="0">
                <a:hlinkClick r:id="rId3"/>
              </a:rPr>
              <a:t>Manual for World Health Organization AUDIT Screening tool</a:t>
            </a:r>
            <a:endParaRPr lang="en-US" dirty="0"/>
          </a:p>
          <a:p>
            <a:r>
              <a:rPr lang="en-US" dirty="0">
                <a:hlinkClick r:id="rId4"/>
              </a:rPr>
              <a:t>Manual for NIAAA Single Alcohol Question Screening Question</a:t>
            </a:r>
            <a:endParaRPr lang="en-US" dirty="0"/>
          </a:p>
          <a:p>
            <a:r>
              <a:rPr lang="en-US" dirty="0">
                <a:hlinkClick r:id="rId5"/>
              </a:rPr>
              <a:t>Health Insurance Parity for Alcohol-Related Treatment</a:t>
            </a:r>
            <a:endParaRPr lang="en-US" dirty="0"/>
          </a:p>
          <a:p>
            <a:r>
              <a:rPr lang="en-US" dirty="0">
                <a:hlinkClick r:id="rId6"/>
              </a:rPr>
              <a:t>Health Insurance Losses due to Intoxication</a:t>
            </a:r>
            <a:endParaRPr lang="en-US" dirty="0"/>
          </a:p>
          <a:p>
            <a:r>
              <a:rPr lang="en-US" dirty="0">
                <a:hlinkClick r:id="rId7"/>
              </a:rPr>
              <a:t>SAMHSA - Coding for screening and brief intervention reimbursement</a:t>
            </a:r>
            <a:endParaRPr lang="en-US" dirty="0"/>
          </a:p>
          <a:p>
            <a:r>
              <a:rPr lang="en-US" dirty="0">
                <a:hlinkClick r:id="rId8"/>
              </a:rPr>
              <a:t>CDC - Clinical decision support for alcohol screening and brief intervention</a:t>
            </a:r>
            <a:endParaRPr lang="en-US" dirty="0"/>
          </a:p>
          <a:p>
            <a:r>
              <a:rPr lang="en-US" dirty="0">
                <a:hlinkClick r:id="rId9"/>
              </a:rPr>
              <a:t>CDC – Planning and Implementing Screening and Brief Intervention for Risky Alcohol Use: A Step-by-Step Guide for Tribal Communities</a:t>
            </a:r>
            <a:endParaRPr lang="en-US" dirty="0"/>
          </a:p>
          <a:p>
            <a:endParaRPr lang="en-US" dirty="0"/>
          </a:p>
        </p:txBody>
      </p:sp>
      <p:cxnSp>
        <p:nvCxnSpPr>
          <p:cNvPr id="4" name="Straight Connector 3"/>
          <p:cNvCxnSpPr/>
          <p:nvPr/>
        </p:nvCxnSpPr>
        <p:spPr>
          <a:xfrm>
            <a:off x="0" y="1514399"/>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51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717</TotalTime>
  <Words>1481</Words>
  <Application>Microsoft Office PowerPoint</Application>
  <PresentationFormat>Widescreen</PresentationFormat>
  <Paragraphs>138</Paragraphs>
  <Slides>16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Gill Sans MT</vt:lpstr>
      <vt:lpstr>Office Theme</vt:lpstr>
      <vt:lpstr>Screening for Alcohol Consumption  in Emergency Departments</vt:lpstr>
      <vt:lpstr>Excessive Alcohol Consumption is a Public Health Concern</vt:lpstr>
      <vt:lpstr>National Recommendations</vt:lpstr>
      <vt:lpstr>Screening all adult patients in emergency departments can impact outcomes</vt:lpstr>
      <vt:lpstr>ASBI works, but is underutilized</vt:lpstr>
      <vt:lpstr>Screening for Excessive Alcohol Consumption in Emergency Departments: A Nationwide Assessment of Emergency Department Physicians</vt:lpstr>
      <vt:lpstr>Study Objectives</vt:lpstr>
      <vt:lpstr>PowerPoint Presentation</vt:lpstr>
      <vt:lpstr>PowerPoint Presentation</vt:lpstr>
      <vt:lpstr>Summary of key results</vt:lpstr>
      <vt:lpstr>PowerPoint Presentation</vt:lpstr>
      <vt:lpstr>Recommended Screening Tools  for Excessive Alcohol Use in Patients 18 and older</vt:lpstr>
      <vt:lpstr>AUDIT-C</vt:lpstr>
      <vt:lpstr>Single Alcohol Screening Question (SASQ)</vt:lpstr>
      <vt:lpstr>Brief Interventions for Patients who Screen Positive</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Gloppen, Kari (MDH)</cp:lastModifiedBy>
  <cp:revision>38</cp:revision>
  <dcterms:created xsi:type="dcterms:W3CDTF">2021-05-04T14:08:43Z</dcterms:created>
  <dcterms:modified xsi:type="dcterms:W3CDTF">2021-12-13T18:10:48Z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2021-08-02T13:05:49Z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e5c44a11-71bc-43d8-be3a-c6ee0ce69f71</vt:lpwstr>
  </property>
  <property fmtid="{D5CDD505-2E9C-101B-9397-08002B2CF9AE}" pid="8" name="MSIP_Label_7b94a7b8-f06c-4dfe-bdcc-9b548fd58c31_ContentBits">
    <vt:lpwstr>0</vt:lpwstr>
  </property>
</Properties>
</file>