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0"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82"/>
  </p:normalViewPr>
  <p:slideViewPr>
    <p:cSldViewPr snapToGrid="0" snapToObjects="1">
      <p:cViewPr varScale="1">
        <p:scale>
          <a:sx n="90" d="100"/>
          <a:sy n="90" d="100"/>
        </p:scale>
        <p:origin x="232" y="8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214279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155246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34939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705965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C398AB-8227-B94A-B50D-ED8C2AFDDCCB}" type="datetimeFigureOut">
              <a:rPr lang="en-US" smtClean="0"/>
              <a:t>11/29/16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31194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C398AB-8227-B94A-B50D-ED8C2AFDDCCB}" type="datetimeFigureOut">
              <a:rPr lang="en-US" smtClean="0"/>
              <a:t>11/29/16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935244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C398AB-8227-B94A-B50D-ED8C2AFDDCCB}" type="datetimeFigureOut">
              <a:rPr lang="en-US" smtClean="0"/>
              <a:t>11/29/16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1215280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C398AB-8227-B94A-B50D-ED8C2AFDDCCB}" type="datetimeFigureOut">
              <a:rPr lang="en-US" smtClean="0"/>
              <a:t>11/29/16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502682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398AB-8227-B94A-B50D-ED8C2AFDDCCB}" type="datetimeFigureOut">
              <a:rPr lang="en-US" smtClean="0"/>
              <a:t>11/29/16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38582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398AB-8227-B94A-B50D-ED8C2AFDDCCB}" type="datetimeFigureOut">
              <a:rPr lang="en-US" smtClean="0"/>
              <a:t>11/29/16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1299510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398AB-8227-B94A-B50D-ED8C2AFDDCCB}" type="datetimeFigureOut">
              <a:rPr lang="en-US" smtClean="0"/>
              <a:t>11/29/16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9578800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398AB-8227-B94A-B50D-ED8C2AFDDCCB}" type="datetimeFigureOut">
              <a:rPr lang="en-US" smtClean="0"/>
              <a:t>11/29/16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E87314-AF9A-8946-B8E0-64129FBAF511}" type="slidenum">
              <a:rPr lang="en-US" smtClean="0"/>
              <a:t>‹#›</a:t>
            </a:fld>
            <a:endParaRPr lang="en-US"/>
          </a:p>
        </p:txBody>
      </p:sp>
    </p:spTree>
    <p:extLst>
      <p:ext uri="{BB962C8B-B14F-4D97-AF65-F5344CB8AC3E}">
        <p14:creationId xmlns:p14="http://schemas.microsoft.com/office/powerpoint/2010/main" val="58903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AR/ELR Working Group: Kick-off Call</a:t>
            </a:r>
            <a:r>
              <a:rPr lang="en-US" dirty="0" smtClean="0"/>
              <a:t/>
            </a:r>
            <a:br>
              <a:rPr lang="en-US" dirty="0" smtClean="0"/>
            </a:br>
            <a:r>
              <a:rPr lang="en-US" sz="2800" dirty="0" smtClean="0"/>
              <a:t>Tuesday, November 29, 3:00-4:30pm ET</a:t>
            </a:r>
            <a:endParaRPr lang="en-US" sz="2800" dirty="0"/>
          </a:p>
        </p:txBody>
      </p:sp>
      <p:sp>
        <p:nvSpPr>
          <p:cNvPr id="3" name="Content Placeholder 2"/>
          <p:cNvSpPr>
            <a:spLocks noGrp="1"/>
          </p:cNvSpPr>
          <p:nvPr>
            <p:ph idx="1"/>
          </p:nvPr>
        </p:nvSpPr>
        <p:spPr/>
        <p:txBody>
          <a:bodyPr>
            <a:normAutofit/>
          </a:bodyPr>
          <a:lstStyle/>
          <a:p>
            <a:pPr marL="0" indent="0">
              <a:buNone/>
            </a:pPr>
            <a:r>
              <a:rPr lang="en-US" sz="3200" dirty="0" smtClean="0"/>
              <a:t>Co-chairs: Scott </a:t>
            </a:r>
            <a:r>
              <a:rPr lang="en-US" sz="3200" dirty="0" err="1" smtClean="0"/>
              <a:t>Troppy</a:t>
            </a:r>
            <a:r>
              <a:rPr lang="en-US" sz="3200" dirty="0" smtClean="0"/>
              <a:t> (MA), Amy Drake (NM)</a:t>
            </a:r>
          </a:p>
          <a:p>
            <a:pPr marL="0" indent="0">
              <a:buNone/>
            </a:pPr>
            <a:endParaRPr lang="en-US" sz="1100" u="sng" dirty="0"/>
          </a:p>
          <a:p>
            <a:pPr marL="0" indent="0">
              <a:buNone/>
            </a:pPr>
            <a:r>
              <a:rPr lang="en-US" sz="3200" u="sng" dirty="0" smtClean="0"/>
              <a:t>Agenda</a:t>
            </a:r>
            <a:r>
              <a:rPr lang="en-US" sz="3200" u="sng" dirty="0"/>
              <a:t>:</a:t>
            </a:r>
          </a:p>
          <a:p>
            <a:pPr marL="971550" lvl="1" indent="-514350">
              <a:buFont typeface="+mj-lt"/>
              <a:buAutoNum type="arabicParenR"/>
            </a:pPr>
            <a:r>
              <a:rPr lang="en-US" sz="2800" dirty="0" smtClean="0"/>
              <a:t>Welcome </a:t>
            </a:r>
            <a:r>
              <a:rPr lang="en-US" sz="2800" dirty="0"/>
              <a:t>and roll call</a:t>
            </a:r>
          </a:p>
          <a:p>
            <a:pPr marL="971550" lvl="1" indent="-514350">
              <a:buFont typeface="+mj-lt"/>
              <a:buAutoNum type="arabicParenR"/>
            </a:pPr>
            <a:r>
              <a:rPr lang="en-US" sz="2800" dirty="0" smtClean="0"/>
              <a:t>Review </a:t>
            </a:r>
            <a:r>
              <a:rPr lang="en-US" sz="2800" dirty="0"/>
              <a:t>workgroup background and proposed scope and outputs</a:t>
            </a:r>
          </a:p>
          <a:p>
            <a:pPr marL="971550" lvl="1" indent="-514350">
              <a:buFont typeface="+mj-lt"/>
              <a:buAutoNum type="arabicParenR"/>
            </a:pPr>
            <a:r>
              <a:rPr lang="en-US" sz="2800" dirty="0" smtClean="0"/>
              <a:t>Workgroup </a:t>
            </a:r>
            <a:r>
              <a:rPr lang="en-US" sz="2800" dirty="0"/>
              <a:t>logistics and meeting schedule</a:t>
            </a:r>
          </a:p>
          <a:p>
            <a:pPr marL="971550" lvl="1" indent="-514350">
              <a:buFont typeface="+mj-lt"/>
              <a:buAutoNum type="arabicParenR"/>
            </a:pPr>
            <a:r>
              <a:rPr lang="en-US" sz="2800" dirty="0" smtClean="0"/>
              <a:t>Discussion questions</a:t>
            </a:r>
            <a:endParaRPr lang="en-US" sz="2800" dirty="0"/>
          </a:p>
          <a:p>
            <a:pPr marL="971550" lvl="1" indent="-514350">
              <a:buFont typeface="+mj-lt"/>
              <a:buAutoNum type="arabicParenR"/>
            </a:pPr>
            <a:r>
              <a:rPr lang="en-US" sz="2800" dirty="0" smtClean="0"/>
              <a:t>Adjourn</a:t>
            </a:r>
            <a:endParaRPr lang="en-US" dirty="0" smtClean="0"/>
          </a:p>
        </p:txBody>
      </p:sp>
    </p:spTree>
    <p:extLst>
      <p:ext uri="{BB962C8B-B14F-4D97-AF65-F5344CB8AC3E}">
        <p14:creationId xmlns:p14="http://schemas.microsoft.com/office/powerpoint/2010/main" val="190673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Scope, and Outputs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Description of WG:</a:t>
            </a:r>
            <a:r>
              <a:rPr lang="en-US" dirty="0"/>
              <a:t> Surveillance initiatives, such as monitoring new and reemerging antimicrobial resistance (e.g., </a:t>
            </a:r>
            <a:r>
              <a:rPr lang="en-US" dirty="0" err="1"/>
              <a:t>Carbapenem</a:t>
            </a:r>
            <a:r>
              <a:rPr lang="en-US" dirty="0"/>
              <a:t>-Resistant </a:t>
            </a:r>
            <a:r>
              <a:rPr lang="en-US" dirty="0" err="1"/>
              <a:t>Enterobacteriaceae</a:t>
            </a:r>
            <a:r>
              <a:rPr lang="en-US" dirty="0"/>
              <a:t>), are conducted entirely based on laboratory observation findings and are only made possible through ELR as manual data collection processes are too resource intensive.  This workgroup works within the wider group of the ELR WG. We plan to focus on issues related to capturing CRE in HL7 standard format for reporting purposes to Public Health Agencies (PHA).</a:t>
            </a:r>
          </a:p>
          <a:p>
            <a:r>
              <a:rPr lang="en-US" b="1" dirty="0"/>
              <a:t>Scope:</a:t>
            </a:r>
            <a:r>
              <a:rPr lang="en-US" dirty="0"/>
              <a:t> This WG plans to </a:t>
            </a:r>
            <a:endParaRPr lang="en-US" dirty="0" smtClean="0"/>
          </a:p>
          <a:p>
            <a:pPr marL="914400" lvl="1" indent="-457200">
              <a:buFont typeface="+mj-lt"/>
              <a:buAutoNum type="arabicParenR"/>
            </a:pPr>
            <a:r>
              <a:rPr lang="en-US" dirty="0"/>
              <a:t>D</a:t>
            </a:r>
            <a:r>
              <a:rPr lang="en-US" dirty="0" smtClean="0"/>
              <a:t>evelop </a:t>
            </a:r>
            <a:r>
              <a:rPr lang="en-US" dirty="0"/>
              <a:t>recommendations on best practices for sending reportable antimicrobial messages in HL7 standard format to PHA (specifically CRE); we plan to look at the existing message and add constraints to the message for reporting purposes </a:t>
            </a:r>
            <a:endParaRPr lang="en-US" dirty="0" smtClean="0"/>
          </a:p>
          <a:p>
            <a:pPr marL="914400" lvl="1" indent="-457200">
              <a:buFont typeface="+mj-lt"/>
              <a:buAutoNum type="arabicParenR"/>
            </a:pPr>
            <a:r>
              <a:rPr lang="en-US" dirty="0" smtClean="0"/>
              <a:t>Explore </a:t>
            </a:r>
            <a:r>
              <a:rPr lang="en-US" dirty="0"/>
              <a:t>components of the HL7 message that might not currently be optimized </a:t>
            </a:r>
          </a:p>
          <a:p>
            <a:pPr marL="914400" lvl="1" indent="-457200">
              <a:buFont typeface="+mj-lt"/>
              <a:buAutoNum type="arabicParenR"/>
            </a:pPr>
            <a:r>
              <a:rPr lang="en-US" dirty="0" smtClean="0"/>
              <a:t>Support </a:t>
            </a:r>
            <a:r>
              <a:rPr lang="en-US" dirty="0"/>
              <a:t>possible position statement for CSTE 2017 on antimicrobial standard reporting to </a:t>
            </a:r>
            <a:r>
              <a:rPr lang="en-US" dirty="0" smtClean="0"/>
              <a:t>PHA</a:t>
            </a:r>
            <a:endParaRPr lang="en-US" dirty="0"/>
          </a:p>
          <a:p>
            <a:endParaRPr lang="en-US" dirty="0"/>
          </a:p>
        </p:txBody>
      </p:sp>
    </p:spTree>
    <p:extLst>
      <p:ext uri="{BB962C8B-B14F-4D97-AF65-F5344CB8AC3E}">
        <p14:creationId xmlns:p14="http://schemas.microsoft.com/office/powerpoint/2010/main" val="604215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Round-robin</a:t>
            </a:r>
            <a:endParaRPr lang="en-US" dirty="0"/>
          </a:p>
        </p:txBody>
      </p:sp>
      <p:sp>
        <p:nvSpPr>
          <p:cNvPr id="3" name="Content Placeholder 2"/>
          <p:cNvSpPr>
            <a:spLocks noGrp="1"/>
          </p:cNvSpPr>
          <p:nvPr>
            <p:ph idx="1"/>
          </p:nvPr>
        </p:nvSpPr>
        <p:spPr/>
        <p:txBody>
          <a:bodyPr/>
          <a:lstStyle/>
          <a:p>
            <a:r>
              <a:rPr lang="en-US" dirty="0" smtClean="0"/>
              <a:t>Name and role at health department</a:t>
            </a:r>
          </a:p>
          <a:p>
            <a:r>
              <a:rPr lang="en-US" dirty="0" smtClean="0"/>
              <a:t>Is CRE reportable in your jurisdiction? </a:t>
            </a:r>
          </a:p>
          <a:p>
            <a:r>
              <a:rPr lang="en-US" dirty="0" smtClean="0"/>
              <a:t>Do you labs in production with ELR for CRE?</a:t>
            </a:r>
          </a:p>
          <a:p>
            <a:r>
              <a:rPr lang="en-US" dirty="0" smtClean="0"/>
              <a:t>What has been your experience with CRE surveillance via ELR in your jurisdiction?</a:t>
            </a:r>
            <a:endParaRPr lang="en-US" dirty="0"/>
          </a:p>
        </p:txBody>
      </p:sp>
    </p:spTree>
    <p:extLst>
      <p:ext uri="{BB962C8B-B14F-4D97-AF65-F5344CB8AC3E}">
        <p14:creationId xmlns:p14="http://schemas.microsoft.com/office/powerpoint/2010/main" val="1233160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arenR"/>
            </a:pPr>
            <a:r>
              <a:rPr lang="en-US" dirty="0" smtClean="0"/>
              <a:t>What </a:t>
            </a:r>
            <a:r>
              <a:rPr lang="en-US" dirty="0"/>
              <a:t>are the necessary data to collect via ELR for CRE surveillance?</a:t>
            </a:r>
          </a:p>
          <a:p>
            <a:pPr marL="514350" indent="-514350">
              <a:buFont typeface="+mj-lt"/>
              <a:buAutoNum type="arabicParenR"/>
            </a:pPr>
            <a:r>
              <a:rPr lang="en-US" dirty="0" smtClean="0"/>
              <a:t>What </a:t>
            </a:r>
            <a:r>
              <a:rPr lang="en-US" dirty="0"/>
              <a:t>existing HL7 formats are adequate to collect the necessary data?  What are the pros and cons of the different formats?</a:t>
            </a:r>
          </a:p>
          <a:p>
            <a:pPr marL="514350" indent="-514350">
              <a:buFont typeface="+mj-lt"/>
              <a:buAutoNum type="arabicParenR"/>
            </a:pPr>
            <a:r>
              <a:rPr lang="en-US" dirty="0" smtClean="0"/>
              <a:t>Which </a:t>
            </a:r>
            <a:r>
              <a:rPr lang="en-US" dirty="0"/>
              <a:t>states are using which HL7 formats for CRE surveillance?</a:t>
            </a:r>
          </a:p>
          <a:p>
            <a:pPr marL="514350" indent="-514350">
              <a:buFont typeface="+mj-lt"/>
              <a:buAutoNum type="arabicParenR"/>
            </a:pPr>
            <a:r>
              <a:rPr lang="en-US" dirty="0" smtClean="0"/>
              <a:t>Is </a:t>
            </a:r>
            <a:r>
              <a:rPr lang="en-US" dirty="0"/>
              <a:t>there any existing HL7 ELR format that is clearly superior for CRE surveillance?</a:t>
            </a:r>
          </a:p>
          <a:p>
            <a:pPr marL="514350" indent="-514350">
              <a:buFont typeface="+mj-lt"/>
              <a:buAutoNum type="arabicParenR"/>
            </a:pPr>
            <a:r>
              <a:rPr lang="en-US" dirty="0" smtClean="0"/>
              <a:t>Is </a:t>
            </a:r>
            <a:r>
              <a:rPr lang="en-US" dirty="0"/>
              <a:t>there any change to an existing HL7 format that would make that format clearly superior for CRE surveillance?</a:t>
            </a:r>
          </a:p>
          <a:p>
            <a:pPr marL="514350" indent="-514350">
              <a:buFont typeface="+mj-lt"/>
              <a:buAutoNum type="arabicParenR"/>
            </a:pPr>
            <a:r>
              <a:rPr lang="en-US" dirty="0" smtClean="0"/>
              <a:t>Is </a:t>
            </a:r>
            <a:r>
              <a:rPr lang="en-US" dirty="0"/>
              <a:t>it necessary to agree on a single HL7 format for all states to use for ELR CRE surveillance?  Could multiple, adequate HL7 formats be designated (can states parse which format type they are receiving?)?</a:t>
            </a:r>
          </a:p>
          <a:p>
            <a:endParaRPr lang="en-US" dirty="0"/>
          </a:p>
        </p:txBody>
      </p:sp>
    </p:spTree>
    <p:extLst>
      <p:ext uri="{BB962C8B-B14F-4D97-AF65-F5344CB8AC3E}">
        <p14:creationId xmlns:p14="http://schemas.microsoft.com/office/powerpoint/2010/main" val="17506204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157</Words>
  <Application>Microsoft Macintosh PowerPoint</Application>
  <PresentationFormat>Widescreen</PresentationFormat>
  <Paragraphs>27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Calibri</vt:lpstr>
      <vt:lpstr>Calibri Light</vt:lpstr>
      <vt:lpstr>Arial</vt:lpstr>
      <vt:lpstr>Office Theme</vt:lpstr>
      <vt:lpstr>AR/ELR Working Group: Kick-off Call Tuesday, November 29, 3:00-4:30pm ET</vt:lpstr>
      <vt:lpstr>Background, Scope, and Outputs</vt:lpstr>
      <vt:lpstr>Round-robin</vt:lpstr>
      <vt:lpstr>Discussion Questions</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AR/ELR Working Group: Kick-off Call Tuesday, November 29, 3:00-4:30pm ET</dc:title>
  <dc:creator>Monica Huang</dc:creator>
  <cp:lastModifiedBy>Monica Huang</cp:lastModifiedBy>
  <cp:revision>3</cp:revision>
  <dcterms:created xsi:type="dcterms:W3CDTF">2016-11-29T17:28:21Z</dcterms:created>
  <dcterms:modified xsi:type="dcterms:W3CDTF">2016-11-29T19:56:55Z</dcterms:modified>
</cp:coreProperties>
</file>