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2"/>
  </p:normalViewPr>
  <p:slideViewPr>
    <p:cSldViewPr snapToGrid="0" snapToObjects="1">
      <p:cViewPr varScale="1">
        <p:scale>
          <a:sx n="119" d="100"/>
          <a:sy n="119" d="100"/>
        </p:scale>
        <p:origin x="31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BD6C06-BE29-AE46-B164-0B9E2C24D86D}" type="datetimeFigureOut">
              <a:rPr lang="en-US" smtClean="0"/>
              <a:t>1/11/17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D164B-1932-B944-84B0-6B9145E01DDC}" type="slidenum">
              <a:rPr lang="en-US" smtClean="0"/>
              <a:t>‹#›</a:t>
            </a:fld>
            <a:endParaRPr lang="en-US"/>
          </a:p>
        </p:txBody>
      </p:sp>
    </p:spTree>
    <p:extLst>
      <p:ext uri="{BB962C8B-B14F-4D97-AF65-F5344CB8AC3E}">
        <p14:creationId xmlns:p14="http://schemas.microsoft.com/office/powerpoint/2010/main" val="142986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214279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55246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4939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C398AB-8227-B94A-B50D-ED8C2AFDDCCB}"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705965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C398AB-8227-B94A-B50D-ED8C2AFDDCCB}" type="datetimeFigureOut">
              <a:rPr lang="en-US" smtClean="0"/>
              <a:t>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1194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C398AB-8227-B94A-B50D-ED8C2AFDDCCB}"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935244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C398AB-8227-B94A-B50D-ED8C2AFDDCCB}" type="datetimeFigureOut">
              <a:rPr lang="en-US" smtClean="0"/>
              <a:t>1/11/17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21528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C398AB-8227-B94A-B50D-ED8C2AFDDCCB}" type="datetimeFigureOut">
              <a:rPr lang="en-US" smtClean="0"/>
              <a:t>1/11/17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502682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398AB-8227-B94A-B50D-ED8C2AFDDCCB}" type="datetimeFigureOut">
              <a:rPr lang="en-US" smtClean="0"/>
              <a:t>1/11/17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38582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398AB-8227-B94A-B50D-ED8C2AFDDCCB}"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1299510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C398AB-8227-B94A-B50D-ED8C2AFDDCCB}" type="datetimeFigureOut">
              <a:rPr lang="en-US" smtClean="0"/>
              <a:t>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87314-AF9A-8946-B8E0-64129FBAF511}" type="slidenum">
              <a:rPr lang="en-US" smtClean="0"/>
              <a:t>‹#›</a:t>
            </a:fld>
            <a:endParaRPr lang="en-US"/>
          </a:p>
        </p:txBody>
      </p:sp>
    </p:spTree>
    <p:extLst>
      <p:ext uri="{BB962C8B-B14F-4D97-AF65-F5344CB8AC3E}">
        <p14:creationId xmlns:p14="http://schemas.microsoft.com/office/powerpoint/2010/main" val="9578800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398AB-8227-B94A-B50D-ED8C2AFDDCCB}" type="datetimeFigureOut">
              <a:rPr lang="en-US" smtClean="0"/>
              <a:t>1/11/17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87314-AF9A-8946-B8E0-64129FBAF511}" type="slidenum">
              <a:rPr lang="en-US" smtClean="0"/>
              <a:t>‹#›</a:t>
            </a:fld>
            <a:endParaRPr lang="en-US"/>
          </a:p>
        </p:txBody>
      </p:sp>
    </p:spTree>
    <p:extLst>
      <p:ext uri="{BB962C8B-B14F-4D97-AF65-F5344CB8AC3E}">
        <p14:creationId xmlns:p14="http://schemas.microsoft.com/office/powerpoint/2010/main" val="58903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AR/ELR Working </a:t>
            </a:r>
            <a:r>
              <a:rPr lang="en-US" b="1" dirty="0" smtClean="0"/>
              <a:t>Group Call</a:t>
            </a:r>
            <a:r>
              <a:rPr lang="en-US" dirty="0" smtClean="0"/>
              <a:t/>
            </a:r>
            <a:br>
              <a:rPr lang="en-US" dirty="0" smtClean="0"/>
            </a:br>
            <a:r>
              <a:rPr lang="en-US" sz="2800" dirty="0" smtClean="0"/>
              <a:t>Wednesday, January 11, </a:t>
            </a:r>
            <a:r>
              <a:rPr lang="en-US" sz="2800" dirty="0" smtClean="0"/>
              <a:t>1</a:t>
            </a:r>
            <a:r>
              <a:rPr lang="en-US" sz="2800" dirty="0" smtClean="0"/>
              <a:t>:00-2:30pm </a:t>
            </a:r>
            <a:r>
              <a:rPr lang="en-US" sz="2800" dirty="0" smtClean="0"/>
              <a:t>ET</a:t>
            </a:r>
            <a:endParaRPr lang="en-US" sz="2800" dirty="0"/>
          </a:p>
        </p:txBody>
      </p:sp>
      <p:sp>
        <p:nvSpPr>
          <p:cNvPr id="3" name="Content Placeholder 2"/>
          <p:cNvSpPr>
            <a:spLocks noGrp="1"/>
          </p:cNvSpPr>
          <p:nvPr>
            <p:ph idx="1"/>
          </p:nvPr>
        </p:nvSpPr>
        <p:spPr/>
        <p:txBody>
          <a:bodyPr>
            <a:normAutofit/>
          </a:bodyPr>
          <a:lstStyle/>
          <a:p>
            <a:pPr marL="0" indent="0">
              <a:buNone/>
            </a:pPr>
            <a:r>
              <a:rPr lang="en-US" sz="3200" dirty="0" smtClean="0"/>
              <a:t>Co-chairs: Scott </a:t>
            </a:r>
            <a:r>
              <a:rPr lang="en-US" sz="3200" dirty="0" err="1" smtClean="0"/>
              <a:t>Troppy</a:t>
            </a:r>
            <a:r>
              <a:rPr lang="en-US" sz="3200" dirty="0" smtClean="0"/>
              <a:t> (MA), Amy Drake (NM)</a:t>
            </a:r>
          </a:p>
          <a:p>
            <a:pPr marL="0" indent="0">
              <a:buNone/>
            </a:pPr>
            <a:endParaRPr lang="en-US" sz="1100" u="sng" dirty="0"/>
          </a:p>
          <a:p>
            <a:pPr marL="0" indent="0">
              <a:buNone/>
            </a:pPr>
            <a:r>
              <a:rPr lang="en-US" sz="3200" u="sng" dirty="0" smtClean="0"/>
              <a:t>Agenda</a:t>
            </a:r>
            <a:r>
              <a:rPr lang="en-US" sz="3200" u="sng" dirty="0"/>
              <a:t>:</a:t>
            </a:r>
          </a:p>
          <a:p>
            <a:pPr marL="514350" indent="-514350">
              <a:buFont typeface="+mj-lt"/>
              <a:buAutoNum type="arabicParenR"/>
            </a:pPr>
            <a:r>
              <a:rPr lang="en-US" dirty="0" smtClean="0"/>
              <a:t>Review </a:t>
            </a:r>
            <a:r>
              <a:rPr lang="en-US" dirty="0"/>
              <a:t>the list of pain points received over email</a:t>
            </a:r>
          </a:p>
          <a:p>
            <a:pPr marL="514350" indent="-514350">
              <a:buFont typeface="+mj-lt"/>
              <a:buAutoNum type="arabicParenR"/>
            </a:pPr>
            <a:r>
              <a:rPr lang="en-US" dirty="0" smtClean="0"/>
              <a:t>Presentation </a:t>
            </a:r>
            <a:r>
              <a:rPr lang="en-US" dirty="0"/>
              <a:t>of example CRE ELR messages</a:t>
            </a:r>
          </a:p>
          <a:p>
            <a:pPr marL="514350" indent="-514350">
              <a:buFont typeface="+mj-lt"/>
              <a:buAutoNum type="arabicParenR"/>
            </a:pPr>
            <a:r>
              <a:rPr lang="en-US" dirty="0" smtClean="0"/>
              <a:t>Discuss </a:t>
            </a:r>
            <a:r>
              <a:rPr lang="en-US" dirty="0"/>
              <a:t>work outputs timeline</a:t>
            </a:r>
          </a:p>
          <a:p>
            <a:pPr marL="514350" indent="-514350">
              <a:buFont typeface="+mj-lt"/>
              <a:buAutoNum type="arabicParenR"/>
            </a:pPr>
            <a:r>
              <a:rPr lang="en-US" dirty="0" smtClean="0"/>
              <a:t>Future </a:t>
            </a:r>
            <a:r>
              <a:rPr lang="en-US" dirty="0"/>
              <a:t>calls</a:t>
            </a:r>
          </a:p>
          <a:p>
            <a:pPr marL="514350" indent="-514350">
              <a:buFont typeface="+mj-lt"/>
              <a:buAutoNum type="arabicParenR"/>
            </a:pPr>
            <a:r>
              <a:rPr lang="en-US" dirty="0" smtClean="0"/>
              <a:t>Adjourn</a:t>
            </a:r>
            <a:endParaRPr lang="en-US" dirty="0"/>
          </a:p>
        </p:txBody>
      </p:sp>
    </p:spTree>
    <p:extLst>
      <p:ext uri="{BB962C8B-B14F-4D97-AF65-F5344CB8AC3E}">
        <p14:creationId xmlns:p14="http://schemas.microsoft.com/office/powerpoint/2010/main" val="190673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 ELR Pain Points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Comments </a:t>
            </a:r>
            <a:r>
              <a:rPr lang="en-US" dirty="0"/>
              <a:t>are sent in multiple result (OBX) segments (OBX|7 “identification and susceptibility” OBX|8 “Testing to follow.”)</a:t>
            </a:r>
          </a:p>
          <a:p>
            <a:r>
              <a:rPr lang="en-US" dirty="0" smtClean="0"/>
              <a:t>Generic </a:t>
            </a:r>
            <a:r>
              <a:rPr lang="en-US" dirty="0"/>
              <a:t>LOINC codes being used, making it difficult for our system to classify results correctly (Our system classifies at the result level)</a:t>
            </a:r>
          </a:p>
          <a:p>
            <a:r>
              <a:rPr lang="en-US" dirty="0" smtClean="0"/>
              <a:t>No </a:t>
            </a:r>
            <a:r>
              <a:rPr lang="en-US" dirty="0"/>
              <a:t>utilization of parent/child linking of susceptibility labs to the organism(s)</a:t>
            </a:r>
          </a:p>
          <a:p>
            <a:r>
              <a:rPr lang="en-US" dirty="0" smtClean="0"/>
              <a:t>In </a:t>
            </a:r>
            <a:r>
              <a:rPr lang="en-US" dirty="0"/>
              <a:t>this example, there were 3 organisms identified; and two susceptibility requested tests and results sent. It’s not easy to identify which susceptibility goes with which organism.</a:t>
            </a:r>
          </a:p>
          <a:p>
            <a:r>
              <a:rPr lang="en-US" dirty="0" smtClean="0"/>
              <a:t>Missing </a:t>
            </a:r>
            <a:r>
              <a:rPr lang="en-US" dirty="0"/>
              <a:t>MIC values and only sending the categorical results</a:t>
            </a:r>
          </a:p>
          <a:p>
            <a:r>
              <a:rPr lang="en-US" dirty="0" smtClean="0"/>
              <a:t>Categorical </a:t>
            </a:r>
            <a:r>
              <a:rPr lang="en-US" dirty="0"/>
              <a:t>results sent in the result section and quantitative sent in a note (NTE) segment</a:t>
            </a:r>
          </a:p>
          <a:p>
            <a:endParaRPr lang="en-US" dirty="0"/>
          </a:p>
        </p:txBody>
      </p:sp>
    </p:spTree>
    <p:extLst>
      <p:ext uri="{BB962C8B-B14F-4D97-AF65-F5344CB8AC3E}">
        <p14:creationId xmlns:p14="http://schemas.microsoft.com/office/powerpoint/2010/main" val="419836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 ELR Pain Points</a:t>
            </a:r>
          </a:p>
        </p:txBody>
      </p:sp>
      <p:sp>
        <p:nvSpPr>
          <p:cNvPr id="3" name="Content Placeholder 2"/>
          <p:cNvSpPr>
            <a:spLocks noGrp="1"/>
          </p:cNvSpPr>
          <p:nvPr>
            <p:ph idx="1"/>
          </p:nvPr>
        </p:nvSpPr>
        <p:spPr/>
        <p:txBody>
          <a:bodyPr>
            <a:normAutofit fontScale="92500" lnSpcReduction="10000"/>
          </a:bodyPr>
          <a:lstStyle/>
          <a:p>
            <a:pPr fontAlgn="ctr"/>
            <a:r>
              <a:rPr lang="en-US" dirty="0"/>
              <a:t>Suppression of </a:t>
            </a:r>
            <a:r>
              <a:rPr lang="en-US" dirty="0" err="1"/>
              <a:t>carbapenem</a:t>
            </a:r>
            <a:r>
              <a:rPr lang="en-US" dirty="0"/>
              <a:t> MICS</a:t>
            </a:r>
          </a:p>
          <a:p>
            <a:pPr fontAlgn="ctr"/>
            <a:r>
              <a:rPr lang="en-US" dirty="0"/>
              <a:t>Lack of ability to report Kirby Bauer zone diameters (for isolates where this is the only testing method)</a:t>
            </a:r>
          </a:p>
          <a:p>
            <a:pPr fontAlgn="ctr"/>
            <a:r>
              <a:rPr lang="en-US" dirty="0"/>
              <a:t>Reporting of both automated panel and E-test results without clarification on which value is which</a:t>
            </a:r>
          </a:p>
          <a:p>
            <a:pPr fontAlgn="ctr"/>
            <a:r>
              <a:rPr lang="en-US" dirty="0"/>
              <a:t>Interchangeability of numeric MIC and interpretation (for some labs)</a:t>
            </a:r>
          </a:p>
          <a:p>
            <a:pPr fontAlgn="ctr"/>
            <a:r>
              <a:rPr lang="en-US" dirty="0"/>
              <a:t>Differences in how CRE ELRs are triggered (by test result itself vs. manual code entered by lab staff)</a:t>
            </a:r>
          </a:p>
          <a:p>
            <a:pPr fontAlgn="ctr"/>
            <a:r>
              <a:rPr lang="en-US" dirty="0"/>
              <a:t>Lack of </a:t>
            </a:r>
            <a:r>
              <a:rPr lang="en-US" dirty="0" err="1"/>
              <a:t>carbapenemase</a:t>
            </a:r>
            <a:r>
              <a:rPr lang="en-US" dirty="0"/>
              <a:t> testing results (MHT/</a:t>
            </a:r>
            <a:r>
              <a:rPr lang="en-US" dirty="0" err="1"/>
              <a:t>CarbaNP</a:t>
            </a:r>
            <a:r>
              <a:rPr lang="en-US" dirty="0"/>
              <a:t>, molecular panels, PCR)</a:t>
            </a:r>
          </a:p>
          <a:p>
            <a:pPr lvl="1" fontAlgn="ctr"/>
            <a:r>
              <a:rPr lang="en-US" dirty="0"/>
              <a:t>Parent-child relationships needed</a:t>
            </a:r>
            <a:r>
              <a:rPr lang="en-US" dirty="0" smtClean="0"/>
              <a:t>??</a:t>
            </a:r>
            <a:endParaRPr lang="en-US" dirty="0"/>
          </a:p>
        </p:txBody>
      </p:sp>
    </p:spTree>
    <p:extLst>
      <p:ext uri="{BB962C8B-B14F-4D97-AF65-F5344CB8AC3E}">
        <p14:creationId xmlns:p14="http://schemas.microsoft.com/office/powerpoint/2010/main" val="1174589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 ELR Pain Points</a:t>
            </a:r>
          </a:p>
        </p:txBody>
      </p:sp>
      <p:sp>
        <p:nvSpPr>
          <p:cNvPr id="3" name="Content Placeholder 2"/>
          <p:cNvSpPr>
            <a:spLocks noGrp="1"/>
          </p:cNvSpPr>
          <p:nvPr>
            <p:ph idx="1"/>
          </p:nvPr>
        </p:nvSpPr>
        <p:spPr/>
        <p:txBody>
          <a:bodyPr>
            <a:normAutofit/>
          </a:bodyPr>
          <a:lstStyle/>
          <a:p>
            <a:pPr fontAlgn="ctr"/>
            <a:r>
              <a:rPr lang="en-US" dirty="0"/>
              <a:t>Our situation is different because we currently have mandatory manual reporting to our XDRO Registry. However, we are working to integrate ELR into the registry automatically. Since our current system works well we are worried about a flood of ELR messages lowering the quality of our CRE data. We are also concerned about how to match susceptibility and culture results in order to determine </a:t>
            </a:r>
            <a:r>
              <a:rPr lang="en-US" dirty="0" err="1"/>
              <a:t>reportability</a:t>
            </a:r>
            <a:r>
              <a:rPr lang="en-US" dirty="0"/>
              <a:t>.</a:t>
            </a:r>
          </a:p>
          <a:p>
            <a:pPr fontAlgn="ctr"/>
            <a:endParaRPr lang="en-US" dirty="0"/>
          </a:p>
        </p:txBody>
      </p:sp>
    </p:spTree>
    <p:extLst>
      <p:ext uri="{BB962C8B-B14F-4D97-AF65-F5344CB8AC3E}">
        <p14:creationId xmlns:p14="http://schemas.microsoft.com/office/powerpoint/2010/main" val="1425953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 ELR Pain Points</a:t>
            </a:r>
          </a:p>
        </p:txBody>
      </p:sp>
      <p:sp>
        <p:nvSpPr>
          <p:cNvPr id="3" name="Content Placeholder 2"/>
          <p:cNvSpPr>
            <a:spLocks noGrp="1"/>
          </p:cNvSpPr>
          <p:nvPr>
            <p:ph idx="1"/>
          </p:nvPr>
        </p:nvSpPr>
        <p:spPr/>
        <p:txBody>
          <a:bodyPr>
            <a:normAutofit/>
          </a:bodyPr>
          <a:lstStyle/>
          <a:p>
            <a:r>
              <a:rPr lang="en-US" dirty="0" smtClean="0"/>
              <a:t>Missing </a:t>
            </a:r>
            <a:r>
              <a:rPr lang="en-US" dirty="0" err="1"/>
              <a:t>carbapenemase</a:t>
            </a:r>
            <a:r>
              <a:rPr lang="en-US" dirty="0"/>
              <a:t> results</a:t>
            </a:r>
          </a:p>
          <a:p>
            <a:r>
              <a:rPr lang="en-US" dirty="0" smtClean="0"/>
              <a:t>Unclear </a:t>
            </a:r>
            <a:r>
              <a:rPr lang="en-US" dirty="0"/>
              <a:t>if </a:t>
            </a:r>
            <a:r>
              <a:rPr lang="en-US" dirty="0" err="1"/>
              <a:t>carbapenemase</a:t>
            </a:r>
            <a:r>
              <a:rPr lang="en-US" dirty="0"/>
              <a:t> test was actually performed (“Demonstrates production of a </a:t>
            </a:r>
            <a:r>
              <a:rPr lang="en-US" dirty="0" err="1"/>
              <a:t>carbapenemase</a:t>
            </a:r>
            <a:r>
              <a:rPr lang="en-US" dirty="0"/>
              <a:t>” but no evidence of that)</a:t>
            </a:r>
          </a:p>
          <a:p>
            <a:r>
              <a:rPr lang="en-US" dirty="0" smtClean="0"/>
              <a:t>Missing </a:t>
            </a:r>
            <a:r>
              <a:rPr lang="en-US" dirty="0"/>
              <a:t>MIC values (we are only getting interpretations of S, I, or R)</a:t>
            </a:r>
          </a:p>
          <a:p>
            <a:r>
              <a:rPr lang="en-US" dirty="0" smtClean="0"/>
              <a:t>The </a:t>
            </a:r>
            <a:r>
              <a:rPr lang="en-US" dirty="0"/>
              <a:t>parent/child linking of organism/susceptibility labs could be a problem, but we don’t actually know without a paper copy of the labs</a:t>
            </a:r>
          </a:p>
          <a:p>
            <a:r>
              <a:rPr lang="en-US" dirty="0" smtClean="0"/>
              <a:t>Reported </a:t>
            </a:r>
            <a:r>
              <a:rPr lang="en-US" dirty="0"/>
              <a:t>as a CRE but there are no </a:t>
            </a:r>
            <a:r>
              <a:rPr lang="en-US" dirty="0" err="1"/>
              <a:t>carbapenem</a:t>
            </a:r>
            <a:r>
              <a:rPr lang="en-US" dirty="0"/>
              <a:t> susceptibilities mapped</a:t>
            </a:r>
          </a:p>
          <a:p>
            <a:pPr fontAlgn="ctr"/>
            <a:endParaRPr lang="en-US" dirty="0"/>
          </a:p>
        </p:txBody>
      </p:sp>
    </p:spTree>
    <p:extLst>
      <p:ext uri="{BB962C8B-B14F-4D97-AF65-F5344CB8AC3E}">
        <p14:creationId xmlns:p14="http://schemas.microsoft.com/office/powerpoint/2010/main" val="3899487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405</Words>
  <Application>Microsoft Macintosh PowerPoint</Application>
  <PresentationFormat>Widescreen</PresentationFormat>
  <Paragraphs>32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Calibri Light</vt:lpstr>
      <vt:lpstr>Arial</vt:lpstr>
      <vt:lpstr>Office Theme</vt:lpstr>
      <vt:lpstr>AR/ELR Working Group Call Wednesday, January 11, 1:00-2:30pm ET</vt:lpstr>
      <vt:lpstr>CRE ELR Pain Points</vt:lpstr>
      <vt:lpstr>CRE ELR Pain Points</vt:lpstr>
      <vt:lpstr>CRE ELR Pain Points</vt:lpstr>
      <vt:lpstr>CRE ELR Pain Points</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AR/ELR Working Group: Kick-off Call Tuesday, November 29, 3:00-4:30pm ET</dc:title>
  <dc:creator>Monica Huang</dc:creator>
  <cp:lastModifiedBy>Monica Huang</cp:lastModifiedBy>
  <cp:revision>8</cp:revision>
  <dcterms:created xsi:type="dcterms:W3CDTF">2016-11-29T17:28:21Z</dcterms:created>
  <dcterms:modified xsi:type="dcterms:W3CDTF">2017-01-11T19:23:38Z</dcterms:modified>
</cp:coreProperties>
</file>