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2" r:id="rId3"/>
    <p:sldId id="284" r:id="rId4"/>
    <p:sldId id="282" r:id="rId5"/>
    <p:sldId id="257" r:id="rId6"/>
    <p:sldId id="261" r:id="rId7"/>
    <p:sldId id="275" r:id="rId8"/>
    <p:sldId id="288" r:id="rId9"/>
    <p:sldId id="276" r:id="rId10"/>
    <p:sldId id="277" r:id="rId11"/>
    <p:sldId id="273" r:id="rId12"/>
    <p:sldId id="274" r:id="rId13"/>
    <p:sldId id="270" r:id="rId14"/>
    <p:sldId id="267" r:id="rId15"/>
    <p:sldId id="268" r:id="rId16"/>
    <p:sldId id="286" r:id="rId17"/>
    <p:sldId id="287" r:id="rId18"/>
    <p:sldId id="265" r:id="rId19"/>
    <p:sldId id="264" r:id="rId20"/>
    <p:sldId id="278" r:id="rId21"/>
    <p:sldId id="283" r:id="rId22"/>
    <p:sldId id="271" r:id="rId23"/>
    <p:sldId id="280" r:id="rId24"/>
    <p:sldId id="26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F3E64"/>
    <a:srgbClr val="0157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93" d="100"/>
          <a:sy n="93" d="100"/>
        </p:scale>
        <p:origin x="84" y="5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10FE6D2B-902B-4D01-A612-5EAA9E5CB31A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9B7CE96B-130B-4AF7-B6CD-A0373A1BD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459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2027F-949B-42CA-9655-B88C6F417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2A0F9-2D12-4ECD-9EF8-CEBFAFE3BC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628E083-C9FD-47CC-8385-20DE33DAB8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dirty="0"/>
              <a:t>2019 North American Cannabis Summit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EA5397D-78BE-495F-908E-B572EFB4E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96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40308721-3689-4788-A2A3-C080835B58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0A0E33B-69E1-49EE-A1F2-2B1D3A74E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157" y="2689305"/>
            <a:ext cx="7623462" cy="1147756"/>
          </a:xfrm>
        </p:spPr>
        <p:txBody>
          <a:bodyPr anchor="t">
            <a:noAutofit/>
          </a:bodyPr>
          <a:lstStyle>
            <a:lvl1pPr algn="r">
              <a:lnSpc>
                <a:spcPct val="110000"/>
              </a:lnSpc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B882113-EA18-4671-8942-7F3CC6D86A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48156" y="4477551"/>
            <a:ext cx="7623462" cy="1144587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200" b="0">
                <a:solidFill>
                  <a:schemeClr val="bg1"/>
                </a:solidFill>
              </a:defRPr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0388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22F46-7B55-4713-8D3F-31A0C8286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8350"/>
            <a:ext cx="9713169" cy="1209740"/>
          </a:xfrm>
          <a:solidFill>
            <a:schemeClr val="accent2"/>
          </a:solidFill>
          <a:ln w="57150">
            <a:noFill/>
          </a:ln>
        </p:spPr>
        <p:txBody>
          <a:bodyPr anchor="ctr">
            <a:normAutofit/>
          </a:bodyPr>
          <a:lstStyle>
            <a:lvl1pPr marL="548640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423FD-9D19-4410-AEBE-368B8A9F2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398851"/>
            <a:ext cx="10515600" cy="6907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B8AB7FC-AC4A-4CBB-A859-F6DBC41EE9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dirty="0"/>
              <a:t>2019 North American Cannabis Summit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B3302FC-18BE-4713-BDAD-B4EDDBB42C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627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C98775-9635-41D9-AEAD-3B9053D0D5C1}"/>
              </a:ext>
            </a:extLst>
          </p:cNvPr>
          <p:cNvSpPr/>
          <p:nvPr userDrawn="1"/>
        </p:nvSpPr>
        <p:spPr>
          <a:xfrm>
            <a:off x="838200" y="365125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D4B013-51B0-401B-9AAD-A48A69472880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455469-23EF-4051-B7E7-6A9017EC65E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24772" y="365125"/>
            <a:ext cx="100502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D04B2-0E57-454C-92FF-F541D41CA25E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1324772" y="1967077"/>
            <a:ext cx="10050294" cy="4245716"/>
          </a:xfrm>
        </p:spPr>
        <p:txBody>
          <a:bodyPr/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B173434-D9AE-4890-BC83-85FE711B8A0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dirty="0"/>
              <a:t>2019 North American Cannabis Summit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5ED9072-993D-4C6A-9451-D280F49332E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18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D63ABB5-1F04-4DB7-81D8-2785A9C863E1}"/>
              </a:ext>
            </a:extLst>
          </p:cNvPr>
          <p:cNvSpPr/>
          <p:nvPr userDrawn="1"/>
        </p:nvSpPr>
        <p:spPr>
          <a:xfrm>
            <a:off x="838200" y="365125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EB4A6D-B719-4C40-9C28-0206F8D71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475" y="365125"/>
            <a:ext cx="100993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2A799-CB5E-49FD-BC6E-4F644F079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475" y="1965960"/>
            <a:ext cx="10099325" cy="567108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562D8-9EAA-4703-8E23-91E6B3A15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4475" y="2573231"/>
            <a:ext cx="10099325" cy="368458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F996C52-6F84-414D-8A02-1655245FEC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dirty="0"/>
              <a:t>2019 North American Cannabis Summit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86DEBE7-B262-49A5-B4E3-BFC44CF193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374D6E-24D0-464D-BF46-BF9577F4C0EC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27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D63ABB5-1F04-4DB7-81D8-2785A9C863E1}"/>
              </a:ext>
            </a:extLst>
          </p:cNvPr>
          <p:cNvSpPr/>
          <p:nvPr userDrawn="1"/>
        </p:nvSpPr>
        <p:spPr>
          <a:xfrm>
            <a:off x="838200" y="365125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EB4A6D-B719-4C40-9C28-0206F8D71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475" y="365125"/>
            <a:ext cx="100993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2A799-CB5E-49FD-BC6E-4F644F079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475" y="1965960"/>
            <a:ext cx="10099325" cy="952338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562D8-9EAA-4703-8E23-91E6B3A15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4475" y="2942886"/>
            <a:ext cx="10099325" cy="3413464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F996C52-6F84-414D-8A02-1655245FEC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dirty="0"/>
              <a:t>2019 North American Cannabis Summit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86DEBE7-B262-49A5-B4E3-BFC44CF193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374D6E-24D0-464D-BF46-BF9577F4C0EC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9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D63ABB5-1F04-4DB7-81D8-2785A9C863E1}"/>
              </a:ext>
            </a:extLst>
          </p:cNvPr>
          <p:cNvSpPr/>
          <p:nvPr userDrawn="1"/>
        </p:nvSpPr>
        <p:spPr>
          <a:xfrm>
            <a:off x="838200" y="365125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EB4A6D-B719-4C40-9C28-0206F8D71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475" y="365125"/>
            <a:ext cx="100993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2A799-CB5E-49FD-BC6E-4F644F079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475" y="1965960"/>
            <a:ext cx="10099325" cy="558361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562D8-9EAA-4703-8E23-91E6B3A15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4475" y="2607627"/>
            <a:ext cx="3300433" cy="3684588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F996C52-6F84-414D-8A02-1655245FEC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dirty="0"/>
              <a:t>2019 North American Cannabis Summit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86DEBE7-B262-49A5-B4E3-BFC44CF193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374D6E-24D0-464D-BF46-BF9577F4C0EC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95E38939-37C5-4338-83C1-0F35B75B71E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074019" y="2607627"/>
            <a:ext cx="3300433" cy="3684588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B84BC03B-B95C-4155-BD4A-309B3575D9D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64247" y="2607627"/>
            <a:ext cx="3300433" cy="3684588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8111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525610F-4A69-49CF-8C2B-9EE6B681EE58}"/>
              </a:ext>
            </a:extLst>
          </p:cNvPr>
          <p:cNvSpPr/>
          <p:nvPr userDrawn="1"/>
        </p:nvSpPr>
        <p:spPr>
          <a:xfrm>
            <a:off x="838200" y="365124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19E471-EE88-496C-9B80-BA82D957C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701" y="365125"/>
            <a:ext cx="10100913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E0E60-28F7-4BB5-9C91-DE6EC914C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16701" y="1965960"/>
            <a:ext cx="4846320" cy="4351338"/>
          </a:xfrm>
        </p:spPr>
        <p:txBody>
          <a:bodyPr/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829C13-3B17-44D1-BC67-DAC8BA7A3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3684" y="1965960"/>
            <a:ext cx="4846320" cy="435133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EB46EA8-EAD4-4D4F-B8C8-5431930A33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dirty="0"/>
              <a:t>2019 North American Cannabis Summit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B390A52-754D-4403-9439-F824577DA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628EE4-C531-40E5-93A7-EE34C071C8B0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18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AE4552-8E02-40B5-A1DA-2390560AD2B3}"/>
              </a:ext>
            </a:extLst>
          </p:cNvPr>
          <p:cNvSpPr/>
          <p:nvPr userDrawn="1"/>
        </p:nvSpPr>
        <p:spPr>
          <a:xfrm>
            <a:off x="838200" y="365125"/>
            <a:ext cx="10536866" cy="1325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EB4A6D-B719-4C40-9C28-0206F8D71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475" y="365125"/>
            <a:ext cx="100993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2A799-CB5E-49FD-BC6E-4F644F079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475" y="1965960"/>
            <a:ext cx="4923041" cy="624575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562D8-9EAA-4703-8E23-91E6B3A15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4475" y="2590535"/>
            <a:ext cx="4923041" cy="368458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603999-AAA4-437D-A85E-D54F05010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30759" y="1965960"/>
            <a:ext cx="4923041" cy="624575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9E0501-45A0-4542-BA7D-77F07F0667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30759" y="2590535"/>
            <a:ext cx="4923041" cy="368458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F996C52-6F84-414D-8A02-1655245FEC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dirty="0"/>
              <a:t>2019 North American Cannabis Summit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86DEBE7-B262-49A5-B4E3-BFC44CF193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FFDAE6-8A77-4A1F-9CFE-F088E059455C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1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A27FA-CC8E-4A4F-9045-3974D334D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A1467A8-77DD-4F75-A9A3-76202FBF46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dirty="0"/>
              <a:t>2019 North American Cannabis Summit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CE33F07-51FA-41EB-9332-27B56E4B3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246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F7018CD-3812-4754-B279-1CCA0CD251DE}"/>
              </a:ext>
            </a:extLst>
          </p:cNvPr>
          <p:cNvSpPr/>
          <p:nvPr userDrawn="1"/>
        </p:nvSpPr>
        <p:spPr>
          <a:xfrm>
            <a:off x="0" y="365125"/>
            <a:ext cx="11353800" cy="13255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2F377D-6FCD-44E0-9389-A32C7D53507A}"/>
              </a:ext>
            </a:extLst>
          </p:cNvPr>
          <p:cNvSpPr/>
          <p:nvPr userDrawn="1"/>
        </p:nvSpPr>
        <p:spPr>
          <a:xfrm>
            <a:off x="836612" y="1825625"/>
            <a:ext cx="4086262" cy="5032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A499D-4B33-40AA-B7E4-1C140BD31A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825625"/>
            <a:ext cx="6172200" cy="5032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538B10-D57E-477E-BDD2-F8FA148E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57476"/>
            <a:ext cx="10324214" cy="1140859"/>
          </a:xfrm>
        </p:spPr>
        <p:txBody>
          <a:bodyPr anchor="ctr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2E31665-0AAB-47F5-B31F-439E88145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dirty="0"/>
              <a:t>2019 North American Cannabis Summit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37AA752-11AA-4AD3-B857-38E55CC83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84E3DB2-C0DA-449E-8A23-6C53C741F7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400" y="1825625"/>
            <a:ext cx="3732028" cy="4035425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C401B1-E227-4BAE-9B4F-324A5E870862}"/>
              </a:ext>
            </a:extLst>
          </p:cNvPr>
          <p:cNvSpPr/>
          <p:nvPr userDrawn="1"/>
        </p:nvSpPr>
        <p:spPr>
          <a:xfrm>
            <a:off x="0" y="365125"/>
            <a:ext cx="838200" cy="1325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36F1AC-2DBC-4601-B743-2340FEE967D9}"/>
              </a:ext>
            </a:extLst>
          </p:cNvPr>
          <p:cNvSpPr/>
          <p:nvPr userDrawn="1"/>
        </p:nvSpPr>
        <p:spPr>
          <a:xfrm>
            <a:off x="0" y="1824274"/>
            <a:ext cx="838200" cy="5032375"/>
          </a:xfrm>
          <a:prstGeom prst="rect">
            <a:avLst/>
          </a:prstGeom>
          <a:solidFill>
            <a:srgbClr val="015783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995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7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8EAD1E-A900-4FD5-8D4C-9498B9538132}"/>
              </a:ext>
            </a:extLst>
          </p:cNvPr>
          <p:cNvSpPr/>
          <p:nvPr userDrawn="1"/>
        </p:nvSpPr>
        <p:spPr>
          <a:xfrm>
            <a:off x="836612" y="0"/>
            <a:ext cx="11353800" cy="5563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12" name="Picture 11" descr="A view of a city&#10;&#10;Description automatically generated">
            <a:extLst>
              <a:ext uri="{FF2B5EF4-FFF2-40B4-BE49-F238E27FC236}">
                <a16:creationId xmlns:a16="http://schemas.microsoft.com/office/drawing/2014/main" id="{A1051794-24D9-41C7-B6FF-E853ED9334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6" t="1162" r="9946" b="1162"/>
          <a:stretch/>
        </p:blipFill>
        <p:spPr>
          <a:xfrm>
            <a:off x="0" y="0"/>
            <a:ext cx="12190412" cy="55633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2A27FA-CC8E-4A4F-9045-3974D334D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8967"/>
            <a:ext cx="10515600" cy="1325563"/>
          </a:xfrm>
        </p:spPr>
        <p:txBody>
          <a:bodyPr>
            <a:normAutofit/>
          </a:bodyPr>
          <a:lstStyle>
            <a:lvl1pPr algn="ctr">
              <a:defRPr sz="5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D91141-3219-43E7-BE79-BEFA7A09CA4E}"/>
              </a:ext>
            </a:extLst>
          </p:cNvPr>
          <p:cNvSpPr/>
          <p:nvPr userDrawn="1"/>
        </p:nvSpPr>
        <p:spPr>
          <a:xfrm>
            <a:off x="0" y="1"/>
            <a:ext cx="838200" cy="55633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5EF4DBE-1C88-4A71-B26A-F09E51953853}"/>
              </a:ext>
            </a:extLst>
          </p:cNvPr>
          <p:cNvCxnSpPr/>
          <p:nvPr userDrawn="1"/>
        </p:nvCxnSpPr>
        <p:spPr>
          <a:xfrm>
            <a:off x="4230168" y="1998337"/>
            <a:ext cx="376869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28E4CE44-51D3-4CC5-AC20-65C30F9BB7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28" y="5805063"/>
            <a:ext cx="1819927" cy="755761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88149D2-389F-4C3D-ADEF-D40EEA70645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896172" y="5805487"/>
            <a:ext cx="2457629" cy="817503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</a:lstStyle>
          <a:p>
            <a:r>
              <a:rPr lang="en-US" dirty="0"/>
              <a:t>Logo of speakers company optional</a:t>
            </a:r>
          </a:p>
        </p:txBody>
      </p:sp>
    </p:spTree>
    <p:extLst>
      <p:ext uri="{BB962C8B-B14F-4D97-AF65-F5344CB8AC3E}">
        <p14:creationId xmlns:p14="http://schemas.microsoft.com/office/powerpoint/2010/main" val="85622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E59F8F-5DA4-4EBF-B2BD-BCA4E41B3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5395A-D6E5-48AD-854A-9342F2183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4A594-1BFA-4784-A68A-1B9C78576E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4718"/>
            <a:ext cx="6943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600" b="1" i="0" u="none" strike="noStrike" baseline="30000" smtClean="0"/>
            </a:lvl1pPr>
          </a:lstStyle>
          <a:p>
            <a:r>
              <a:rPr lang="en-US" dirty="0"/>
              <a:t>2019 North American Cannabis Summit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BB6DF-0C8D-4BB6-91A0-BF145250C2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0430" y="6356350"/>
            <a:ext cx="543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1059-A364-4E13-9FAA-B49F32BBDC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809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1" r:id="rId3"/>
    <p:sldLayoutId id="2147483650" r:id="rId4"/>
    <p:sldLayoutId id="2147483658" r:id="rId5"/>
    <p:sldLayoutId id="2147483660" r:id="rId6"/>
    <p:sldLayoutId id="2147483659" r:id="rId7"/>
    <p:sldLayoutId id="2147483652" r:id="rId8"/>
    <p:sldLayoutId id="2147483653" r:id="rId9"/>
    <p:sldLayoutId id="2147483654" r:id="rId10"/>
    <p:sldLayoutId id="2147483657" r:id="rId11"/>
    <p:sldLayoutId id="2147483661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9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mailto:Julia.Dilley@state.or.us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nsorrells@cste.org" TargetMode="External"/><Relationship Id="rId4" Type="http://schemas.openxmlformats.org/officeDocument/2006/relationships/hyperlink" Target="mailto:katelyn.hall@state.co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C8F7AB-182A-445D-AF28-9EE2F2E64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8157" y="2689305"/>
            <a:ext cx="7774286" cy="1404900"/>
          </a:xfrm>
        </p:spPr>
        <p:txBody>
          <a:bodyPr/>
          <a:lstStyle/>
          <a:p>
            <a:r>
              <a:rPr lang="en-US" dirty="0"/>
              <a:t>State Surveillance: </a:t>
            </a:r>
            <a:br>
              <a:rPr lang="en-US" dirty="0"/>
            </a:br>
            <a:r>
              <a:rPr lang="en-US" dirty="0"/>
              <a:t>What have we learned so far?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4B571-7923-42B4-9FD8-22778FB949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400" b="1" dirty="0"/>
              <a:t>Council of State &amp; Territorial Epidemiologists (CSTE) Marijuana Subcommittee</a:t>
            </a:r>
          </a:p>
          <a:p>
            <a:r>
              <a:rPr lang="en-US" sz="1400" dirty="0"/>
              <a:t>Julia Dilley PhD, Multnomah County &amp; State of Oregon Public Health Division (Co-Chair)</a:t>
            </a:r>
          </a:p>
          <a:p>
            <a:r>
              <a:rPr lang="en-US" sz="1400" dirty="0"/>
              <a:t>Katelyn Hall MPH, Colorado Department of Public Health and Environment (Co-Chair)  </a:t>
            </a:r>
          </a:p>
          <a:p>
            <a:r>
              <a:rPr lang="en-US" sz="1400" dirty="0"/>
              <a:t>Nikka Sorrells MPH, CSTE (Lead Staff)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08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260" y="1900661"/>
            <a:ext cx="10050294" cy="424571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dirty="0"/>
              <a:t>Public health surveillance </a:t>
            </a:r>
            <a:r>
              <a:rPr lang="en-US" sz="1800" dirty="0"/>
              <a:t>supported by partners in legalized states, especially: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Oregon: Katrina Hedberg, </a:t>
            </a:r>
            <a:r>
              <a:rPr lang="en-US" sz="1800" dirty="0" err="1"/>
              <a:t>Duyen</a:t>
            </a:r>
            <a:r>
              <a:rPr lang="en-US" sz="1800" dirty="0"/>
              <a:t> Ngo, Beth </a:t>
            </a:r>
            <a:r>
              <a:rPr lang="en-US" sz="1800" dirty="0" err="1"/>
              <a:t>Vorderstrasse</a:t>
            </a:r>
            <a:r>
              <a:rPr lang="en-US" sz="1800" dirty="0"/>
              <a:t>, Rob Hendrickson, Sandy </a:t>
            </a:r>
            <a:r>
              <a:rPr lang="en-US" sz="1800" dirty="0" err="1"/>
              <a:t>Giffin</a:t>
            </a:r>
            <a:r>
              <a:rPr lang="en-US" sz="1800" dirty="0"/>
              <a:t>, Esther Choo, Suzanne Zane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1800" dirty="0"/>
              <a:t>Colorado: Katelyn Hall, Elyse Contreras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Washington: Mary </a:t>
            </a:r>
            <a:r>
              <a:rPr lang="en-US" sz="1800" dirty="0" err="1"/>
              <a:t>Segawa</a:t>
            </a:r>
            <a:r>
              <a:rPr lang="en-US" sz="1800" dirty="0"/>
              <a:t>, Natasha Close, Trevor Christensen, Linda </a:t>
            </a:r>
            <a:r>
              <a:rPr lang="en-US" sz="1800" dirty="0" err="1"/>
              <a:t>Lohdefinck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Alaska: Eliza Muse, </a:t>
            </a:r>
            <a:r>
              <a:rPr lang="en-US" sz="1800" dirty="0" err="1"/>
              <a:t>Taz</a:t>
            </a:r>
            <a:r>
              <a:rPr lang="en-US" sz="1800" dirty="0"/>
              <a:t> Mannix, Joe McLaughlin, Kathy Perham-Hester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Council of State and Territorial Epidemiologists (CSTE), Marijuana Surveillance Subcommittee: CSTE staff Nikka Sorrells, Valerie Goodson, Megan Toe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dirty="0"/>
              <a:t>Research </a:t>
            </a:r>
            <a:r>
              <a:rPr lang="en-US" sz="1800" dirty="0"/>
              <a:t>was supported by the National Institute on Drug Abuse (NIDA) of the National Institutes of Health (NIH) award 1R01DA039293. Research partners include those above and: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Multnomah County/Oregon Public Health Division: Julia Dilley (PI), Julie Maher, Steven </a:t>
            </a:r>
            <a:r>
              <a:rPr lang="en-US" sz="1800" dirty="0" err="1"/>
              <a:t>Fiala</a:t>
            </a:r>
            <a:r>
              <a:rPr lang="en-US" sz="1800" dirty="0"/>
              <a:t>, Erik Everson, Susan Richardson, </a:t>
            </a:r>
            <a:r>
              <a:rPr lang="en-US" sz="1800" dirty="0" err="1"/>
              <a:t>Caislin</a:t>
            </a:r>
            <a:r>
              <a:rPr lang="en-US" sz="1800" dirty="0"/>
              <a:t> Firth, Clyde Dent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Washington State DSHS Research &amp; Data Analysis (RDA): Grace Hong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RAND Corporation: Beau Kilmer, Steven Davenport, Greg </a:t>
            </a:r>
            <a:r>
              <a:rPr lang="en-US" sz="1800" dirty="0" err="1"/>
              <a:t>Midgette</a:t>
            </a:r>
            <a:r>
              <a:rPr lang="en-US" sz="18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Public Health - Seattle &amp; King County: Laura Hitchcock, Lindsey </a:t>
            </a:r>
            <a:r>
              <a:rPr lang="en-US" sz="1800" dirty="0" err="1"/>
              <a:t>Greto</a:t>
            </a:r>
            <a:r>
              <a:rPr lang="en-US" sz="1800" dirty="0"/>
              <a:t>, Nancy </a:t>
            </a:r>
            <a:r>
              <a:rPr lang="en-US" sz="1800" dirty="0" err="1"/>
              <a:t>McGroder</a:t>
            </a:r>
            <a:r>
              <a:rPr lang="en-US" sz="18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Looking Glass Analytics: Joe Kabel, Curtis Mack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Washington State Institute for Public Policy (WSIPP): Adam Darnell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2019 North American Cannabis Summit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DFB65-6D5F-4DD7-B214-87F683536D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18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AE8DDD3-2004-423F-AA46-E16947265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D00AA-4B0D-49E4-8027-ED29F5349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The contents of this presentation are solely the responsibility of the lead authors and do not necessarily represent the official views of the Council of State and Territorial Epidemiologists (CSTE).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5FEF9B-89A0-4AF3-98D1-F55FFDC1E2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2019 North American Cannabis Summit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16DF8-3A48-499A-9FE8-86A4B12CA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776C5B6-7B11-480D-99B1-5723AFF4468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86576" y="2184343"/>
            <a:ext cx="10099675" cy="15115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contents of this presentation are solely the responsibility of the lead authors and do not necessarily represent the official views of the Council for State and Territorial Epidemiologists (CSTE).</a:t>
            </a:r>
          </a:p>
        </p:txBody>
      </p:sp>
    </p:spTree>
    <p:extLst>
      <p:ext uri="{BB962C8B-B14F-4D97-AF65-F5344CB8AC3E}">
        <p14:creationId xmlns:p14="http://schemas.microsoft.com/office/powerpoint/2010/main" val="3199454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2DD9B87-ED2F-4A70-A629-ACB7AB27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required by the 2019 NACS Conference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7A55981-F679-45F7-8E30-939FFC155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4474" y="3174134"/>
            <a:ext cx="10099325" cy="146304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I have signed a disclosure statement and </a:t>
            </a:r>
            <a:br>
              <a:rPr lang="en-US" dirty="0"/>
            </a:br>
            <a:r>
              <a:rPr lang="en-US" dirty="0"/>
              <a:t>have no conflicts of interest to declare.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5F17B-7337-4CA7-9FB4-A5B84E8392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2019 North American Cannabis Summit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64FF45-4BAA-4529-B7F7-825BC0E88C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757FE4-1D33-4F1B-BAFD-2BEBAFA422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225" y="2340504"/>
            <a:ext cx="3401575" cy="313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86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highlights from </a:t>
            </a:r>
            <a:r>
              <a:rPr lang="en-US" b="1" dirty="0"/>
              <a:t>established state behavioral surveillance systems </a:t>
            </a:r>
            <a:r>
              <a:rPr lang="en-US" dirty="0"/>
              <a:t>in the first four states to legalize (Alaska, Colorado, Oregon, Washington)</a:t>
            </a:r>
          </a:p>
          <a:p>
            <a:r>
              <a:rPr lang="en-US" dirty="0"/>
              <a:t>Data highlights from </a:t>
            </a:r>
            <a:r>
              <a:rPr lang="en-US" b="1" dirty="0"/>
              <a:t>emerging surveillance systems</a:t>
            </a:r>
            <a:endParaRPr lang="en-US" dirty="0"/>
          </a:p>
          <a:p>
            <a:r>
              <a:rPr lang="en-US" b="1" dirty="0"/>
              <a:t>Building surveillance capacity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1743B-8AD6-4739-B203-595076C7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2019 North American Cannabis Summit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DFB65-6D5F-4DD7-B214-87F683536D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77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view of a city at night&#10;&#10;Description automatically generated">
            <a:extLst>
              <a:ext uri="{FF2B5EF4-FFF2-40B4-BE49-F238E27FC236}">
                <a16:creationId xmlns:a16="http://schemas.microsoft.com/office/drawing/2014/main" id="{6616E3F6-1097-4CB2-A0F6-7675B3ABAF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67"/>
          <a:stretch/>
        </p:blipFill>
        <p:spPr>
          <a:xfrm>
            <a:off x="-1" y="-18892"/>
            <a:ext cx="12192000" cy="63752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FFDE3-8692-4278-B6B6-8F33D0400F7C}"/>
              </a:ext>
            </a:extLst>
          </p:cNvPr>
          <p:cNvSpPr/>
          <p:nvPr/>
        </p:nvSpPr>
        <p:spPr>
          <a:xfrm>
            <a:off x="-3" y="-23915"/>
            <a:ext cx="12192000" cy="6375242"/>
          </a:xfrm>
          <a:prstGeom prst="rect">
            <a:avLst/>
          </a:prstGeom>
          <a:solidFill>
            <a:srgbClr val="0F3E64">
              <a:alpha val="8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C448C-C865-4DCF-BA6C-7207D357BC13}"/>
              </a:ext>
            </a:extLst>
          </p:cNvPr>
          <p:cNvSpPr/>
          <p:nvPr/>
        </p:nvSpPr>
        <p:spPr>
          <a:xfrm>
            <a:off x="0" y="-18892"/>
            <a:ext cx="12192000" cy="6375242"/>
          </a:xfrm>
          <a:prstGeom prst="rect">
            <a:avLst/>
          </a:prstGeom>
          <a:solidFill>
            <a:srgbClr val="01578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58F1FD-5B59-4281-A2B5-C6AB47F2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768350"/>
            <a:ext cx="9713171" cy="120974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Behavioral Surveillance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EE307-485F-4E14-A40A-19A9D017E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66675"/>
            <a:ext cx="10515600" cy="202297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Youth school-based surveys (e.g., Youth Risk Behavior Surveys, YRBS)</a:t>
            </a:r>
          </a:p>
          <a:p>
            <a:r>
              <a:rPr lang="en-US" dirty="0">
                <a:solidFill>
                  <a:schemeClr val="bg1"/>
                </a:solidFill>
              </a:rPr>
              <a:t>Adult Behavioral Risk Factor Surveillance System (BRFSS)</a:t>
            </a:r>
          </a:p>
          <a:p>
            <a:r>
              <a:rPr lang="en-US" dirty="0">
                <a:solidFill>
                  <a:schemeClr val="bg1"/>
                </a:solidFill>
              </a:rPr>
              <a:t>Pregnancy Risk Assessment Monitoring Survey (PRAMS)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0F9150-F21F-43F4-81E2-91CD3E676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2019 North American Cannabis Summit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4B42F2-58D9-445F-A626-D4012DA07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49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2DD9B87-ED2F-4A70-A629-ACB7AB27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cannabis use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5F17B-7337-4CA7-9FB4-A5B84E8392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2019 North American Cannabis Summit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64FF45-4BAA-4529-B7F7-825BC0E88C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2BB55F0-55F0-4955-85D6-264C6ADB6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464" y="1880209"/>
            <a:ext cx="8763000" cy="450532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E5FCB57-B9DE-4A19-B50A-4A3674C2134F}"/>
              </a:ext>
            </a:extLst>
          </p:cNvPr>
          <p:cNvSpPr/>
          <p:nvPr/>
        </p:nvSpPr>
        <p:spPr>
          <a:xfrm>
            <a:off x="133564" y="6120226"/>
            <a:ext cx="12058436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666666"/>
                </a:solidFill>
                <a:latin typeface="Arial" panose="020B0604020202020204" pitchFamily="34" charset="0"/>
              </a:rPr>
              <a:t>NOTE: Vertical axis exaggerated to show distinctions; margins of error for annual estimates are typically </a:t>
            </a:r>
            <a:r>
              <a:rPr lang="en-US" sz="1400" u="sng" dirty="0">
                <a:solidFill>
                  <a:srgbClr val="666666"/>
                </a:solidFill>
                <a:latin typeface="Arial" panose="020B0604020202020204" pitchFamily="34" charset="0"/>
              </a:rPr>
              <a:t>+</a:t>
            </a:r>
            <a:r>
              <a:rPr lang="en-US" sz="1400" dirty="0">
                <a:solidFill>
                  <a:srgbClr val="666666"/>
                </a:solidFill>
                <a:latin typeface="Arial" panose="020B0604020202020204" pitchFamily="34" charset="0"/>
              </a:rPr>
              <a:t>2-5%.</a:t>
            </a:r>
          </a:p>
          <a:p>
            <a:r>
              <a:rPr lang="en-US" sz="1400" dirty="0">
                <a:solidFill>
                  <a:srgbClr val="666666"/>
                </a:solidFill>
                <a:latin typeface="Arial" panose="020B0604020202020204" pitchFamily="34" charset="0"/>
              </a:rPr>
              <a:t>Data sources: Healthy Kids Colorado Survey, Washington State Healthy Youth Survey, Oregon Healthy Teens, Alaska Youth Risk Behavior Surveillance System, and Monitoring the Future</a:t>
            </a:r>
            <a:endParaRPr lang="en-US" sz="1400" dirty="0"/>
          </a:p>
          <a:p>
            <a:br>
              <a:rPr lang="en-US" sz="1400" dirty="0"/>
            </a:b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1FDA8E-DD8B-4DD6-8F0F-10B2EE43733B}"/>
              </a:ext>
            </a:extLst>
          </p:cNvPr>
          <p:cNvSpPr txBox="1"/>
          <p:nvPr/>
        </p:nvSpPr>
        <p:spPr>
          <a:xfrm>
            <a:off x="2000505" y="1665237"/>
            <a:ext cx="723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Vertical lines show dates for opening of retail cannabis sales per state</a:t>
            </a:r>
          </a:p>
        </p:txBody>
      </p:sp>
    </p:spTree>
    <p:extLst>
      <p:ext uri="{BB962C8B-B14F-4D97-AF65-F5344CB8AC3E}">
        <p14:creationId xmlns:p14="http://schemas.microsoft.com/office/powerpoint/2010/main" val="2603101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2DD9B87-ED2F-4A70-A629-ACB7AB27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cannabis use (simplified)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64FF45-4BAA-4529-B7F7-825BC0E88C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5FCB57-B9DE-4A19-B50A-4A3674C2134F}"/>
              </a:ext>
            </a:extLst>
          </p:cNvPr>
          <p:cNvSpPr/>
          <p:nvPr/>
        </p:nvSpPr>
        <p:spPr>
          <a:xfrm>
            <a:off x="0" y="6641343"/>
            <a:ext cx="12058436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666666"/>
                </a:solidFill>
                <a:latin typeface="Arial" panose="020B0604020202020204" pitchFamily="34" charset="0"/>
              </a:rPr>
              <a:t>Data sources: Healthy Kids Colorado Survey, Washington State Healthy Youth Survey, Oregon Healthy Teens, Alaska Youth Risk Behavior Surveillance System, and US YRBS</a:t>
            </a:r>
            <a:endParaRPr lang="en-US" sz="12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CDDDB71-D3CD-49FE-903E-2D4E8FC5A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746" y="1917313"/>
            <a:ext cx="7638562" cy="478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90DB6D5-7851-4110-85F1-5694C3B55870}"/>
              </a:ext>
            </a:extLst>
          </p:cNvPr>
          <p:cNvGrpSpPr/>
          <p:nvPr/>
        </p:nvGrpSpPr>
        <p:grpSpPr>
          <a:xfrm>
            <a:off x="3793543" y="3898994"/>
            <a:ext cx="2864951" cy="1941180"/>
            <a:chOff x="4720493" y="4082136"/>
            <a:chExt cx="2864951" cy="194118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323B5B-5744-454E-B53B-FE4FD9B98DBB}"/>
                </a:ext>
              </a:extLst>
            </p:cNvPr>
            <p:cNvCxnSpPr>
              <a:cxnSpLocks/>
            </p:cNvCxnSpPr>
            <p:nvPr/>
          </p:nvCxnSpPr>
          <p:spPr>
            <a:xfrm>
              <a:off x="6388188" y="4082136"/>
              <a:ext cx="0" cy="1921373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585B118-DC4D-4F94-B103-8995FDF7CB9C}"/>
                </a:ext>
              </a:extLst>
            </p:cNvPr>
            <p:cNvCxnSpPr>
              <a:cxnSpLocks/>
            </p:cNvCxnSpPr>
            <p:nvPr/>
          </p:nvCxnSpPr>
          <p:spPr>
            <a:xfrm>
              <a:off x="7533142" y="4340927"/>
              <a:ext cx="0" cy="1662582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51C9241-D4AF-4F0B-9E00-017BDA6064B1}"/>
                </a:ext>
              </a:extLst>
            </p:cNvPr>
            <p:cNvSpPr txBox="1"/>
            <p:nvPr/>
          </p:nvSpPr>
          <p:spPr>
            <a:xfrm>
              <a:off x="4720493" y="5376985"/>
              <a:ext cx="28649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Markets open</a:t>
              </a:r>
            </a:p>
            <a:p>
              <a:r>
                <a:rPr lang="en-US" dirty="0"/>
                <a:t>         </a:t>
              </a:r>
              <a:r>
                <a:rPr lang="en-US" b="1" dirty="0">
                  <a:solidFill>
                    <a:srgbClr val="00B050"/>
                  </a:solidFill>
                </a:rPr>
                <a:t>CO/WA</a:t>
              </a:r>
              <a:r>
                <a:rPr lang="en-US" dirty="0"/>
                <a:t>         </a:t>
              </a:r>
              <a:r>
                <a:rPr lang="en-US" b="1" dirty="0">
                  <a:solidFill>
                    <a:srgbClr val="0070C0"/>
                  </a:solidFill>
                </a:rPr>
                <a:t>AK/OR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5AE125C-909F-403D-867F-15B2F04DB0EF}"/>
              </a:ext>
            </a:extLst>
          </p:cNvPr>
          <p:cNvSpPr txBox="1"/>
          <p:nvPr/>
        </p:nvSpPr>
        <p:spPr>
          <a:xfrm>
            <a:off x="2510692" y="1654789"/>
            <a:ext cx="723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Vertical lines show dates for opening of retail cannabis sales per state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B6D162-8FB5-4F53-BB26-4B1B7E14CB43}"/>
              </a:ext>
            </a:extLst>
          </p:cNvPr>
          <p:cNvSpPr/>
          <p:nvPr/>
        </p:nvSpPr>
        <p:spPr>
          <a:xfrm>
            <a:off x="5013434" y="6299901"/>
            <a:ext cx="1261242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42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>
            <a:extLst>
              <a:ext uri="{FF2B5EF4-FFF2-40B4-BE49-F238E27FC236}">
                <a16:creationId xmlns:a16="http://schemas.microsoft.com/office/drawing/2014/main" id="{F79786CF-B761-4F93-8E27-B4EE272AA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166" y="2081644"/>
            <a:ext cx="6447044" cy="403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510CC48A-76DB-4D9B-B157-E4B2C784E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" y="2056640"/>
            <a:ext cx="6566157" cy="411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2DD9B87-ED2F-4A70-A629-ACB7AB27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cannabis use: age &amp; gender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5F17B-7337-4CA7-9FB4-A5B84E8392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2019 North American Cannabis Summit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64FF45-4BAA-4529-B7F7-825BC0E88C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532E55-6515-4331-BB11-B1C01E4FF097}"/>
              </a:ext>
            </a:extLst>
          </p:cNvPr>
          <p:cNvSpPr/>
          <p:nvPr/>
        </p:nvSpPr>
        <p:spPr>
          <a:xfrm>
            <a:off x="0" y="6641343"/>
            <a:ext cx="12058436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666666"/>
                </a:solidFill>
                <a:latin typeface="Arial" panose="020B0604020202020204" pitchFamily="34" charset="0"/>
              </a:rPr>
              <a:t>Data sources: Healthy Kids Colorado Survey, Washington State Healthy Youth Survey, Oregon Healthy Teens, Alaska Youth Risk Behavior Surveillance System, and US YRBS</a:t>
            </a:r>
            <a:endParaRPr lang="en-US" sz="12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FB77C13-2143-4BAF-9BF0-2ADCF9595A32}"/>
              </a:ext>
            </a:extLst>
          </p:cNvPr>
          <p:cNvGrpSpPr/>
          <p:nvPr/>
        </p:nvGrpSpPr>
        <p:grpSpPr>
          <a:xfrm>
            <a:off x="1203125" y="3188677"/>
            <a:ext cx="2864951" cy="2205075"/>
            <a:chOff x="4720493" y="3818241"/>
            <a:chExt cx="2864951" cy="2205075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50B64BE-1FD8-429A-B057-920C5197D187}"/>
                </a:ext>
              </a:extLst>
            </p:cNvPr>
            <p:cNvCxnSpPr>
              <a:cxnSpLocks/>
            </p:cNvCxnSpPr>
            <p:nvPr/>
          </p:nvCxnSpPr>
          <p:spPr>
            <a:xfrm>
              <a:off x="6388188" y="3818241"/>
              <a:ext cx="0" cy="2185268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8CF019E-70F8-4B8C-B3BC-CED2459916B2}"/>
                </a:ext>
              </a:extLst>
            </p:cNvPr>
            <p:cNvCxnSpPr>
              <a:cxnSpLocks/>
            </p:cNvCxnSpPr>
            <p:nvPr/>
          </p:nvCxnSpPr>
          <p:spPr>
            <a:xfrm>
              <a:off x="7533142" y="4334056"/>
              <a:ext cx="0" cy="1669453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C703501-3989-430B-A9C8-D7EAFD556E59}"/>
                </a:ext>
              </a:extLst>
            </p:cNvPr>
            <p:cNvSpPr txBox="1"/>
            <p:nvPr/>
          </p:nvSpPr>
          <p:spPr>
            <a:xfrm>
              <a:off x="4720493" y="5376985"/>
              <a:ext cx="28649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Markets open</a:t>
              </a:r>
            </a:p>
            <a:p>
              <a:r>
                <a:rPr lang="en-US" dirty="0"/>
                <a:t>         </a:t>
              </a:r>
              <a:r>
                <a:rPr lang="en-US" b="1" dirty="0">
                  <a:solidFill>
                    <a:srgbClr val="00B050"/>
                  </a:solidFill>
                </a:rPr>
                <a:t>CO/WA</a:t>
              </a:r>
              <a:r>
                <a:rPr lang="en-US" dirty="0"/>
                <a:t>         </a:t>
              </a:r>
              <a:r>
                <a:rPr lang="en-US" b="1" dirty="0">
                  <a:solidFill>
                    <a:srgbClr val="0070C0"/>
                  </a:solidFill>
                </a:rPr>
                <a:t>AK/OR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E717987-A2AE-4FAE-A938-330F8142131C}"/>
              </a:ext>
            </a:extLst>
          </p:cNvPr>
          <p:cNvGrpSpPr/>
          <p:nvPr/>
        </p:nvGrpSpPr>
        <p:grpSpPr>
          <a:xfrm>
            <a:off x="6938757" y="3658034"/>
            <a:ext cx="2736711" cy="1735718"/>
            <a:chOff x="4720493" y="4287598"/>
            <a:chExt cx="2736711" cy="1735718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E76B9A6-F94B-4B7D-B27D-DEB182EB936D}"/>
                </a:ext>
              </a:extLst>
            </p:cNvPr>
            <p:cNvCxnSpPr>
              <a:cxnSpLocks/>
            </p:cNvCxnSpPr>
            <p:nvPr/>
          </p:nvCxnSpPr>
          <p:spPr>
            <a:xfrm>
              <a:off x="6388188" y="4287598"/>
              <a:ext cx="0" cy="1715911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8284BEA-BEA4-4AA6-B8D7-58F6BC2819CE}"/>
                </a:ext>
              </a:extLst>
            </p:cNvPr>
            <p:cNvCxnSpPr>
              <a:cxnSpLocks/>
            </p:cNvCxnSpPr>
            <p:nvPr/>
          </p:nvCxnSpPr>
          <p:spPr>
            <a:xfrm>
              <a:off x="7329942" y="4490364"/>
              <a:ext cx="0" cy="1513145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2EABC8E-A292-4BB4-B422-045D5AFE8FB9}"/>
                </a:ext>
              </a:extLst>
            </p:cNvPr>
            <p:cNvSpPr txBox="1"/>
            <p:nvPr/>
          </p:nvSpPr>
          <p:spPr>
            <a:xfrm>
              <a:off x="4720493" y="5376985"/>
              <a:ext cx="27367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Markets open</a:t>
              </a:r>
            </a:p>
            <a:p>
              <a:r>
                <a:rPr lang="en-US" dirty="0"/>
                <a:t>         </a:t>
              </a:r>
              <a:r>
                <a:rPr lang="en-US" b="1" dirty="0">
                  <a:solidFill>
                    <a:srgbClr val="00B050"/>
                  </a:solidFill>
                </a:rPr>
                <a:t>CO/WA</a:t>
              </a:r>
              <a:r>
                <a:rPr lang="en-US" dirty="0"/>
                <a:t>      </a:t>
              </a:r>
              <a:r>
                <a:rPr lang="en-US" b="1" dirty="0">
                  <a:solidFill>
                    <a:srgbClr val="0070C0"/>
                  </a:solidFill>
                </a:rPr>
                <a:t>AK/OR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912F1B0-1856-4F13-88C0-8D84C618414A}"/>
              </a:ext>
            </a:extLst>
          </p:cNvPr>
          <p:cNvSpPr txBox="1"/>
          <p:nvPr/>
        </p:nvSpPr>
        <p:spPr>
          <a:xfrm>
            <a:off x="2510692" y="1654789"/>
            <a:ext cx="723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Vertical lines show dates for opening of retail cannabis sales per state</a:t>
            </a:r>
          </a:p>
        </p:txBody>
      </p:sp>
    </p:spTree>
    <p:extLst>
      <p:ext uri="{BB962C8B-B14F-4D97-AF65-F5344CB8AC3E}">
        <p14:creationId xmlns:p14="http://schemas.microsoft.com/office/powerpoint/2010/main" val="2604115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2DD9B87-ED2F-4A70-A629-ACB7AB27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Adult cannabis use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5F17B-7337-4CA7-9FB4-A5B84E8392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2019 North American Cannabis Summit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64FF45-4BAA-4529-B7F7-825BC0E88C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4A74258-80E3-41AC-8A19-96248F6EC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58" y="1690688"/>
            <a:ext cx="10115980" cy="522382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2C7FD5-D4CA-4877-9CFE-7058509D092D}"/>
              </a:ext>
            </a:extLst>
          </p:cNvPr>
          <p:cNvSpPr/>
          <p:nvPr/>
        </p:nvSpPr>
        <p:spPr>
          <a:xfrm>
            <a:off x="10612192" y="6581104"/>
            <a:ext cx="370336" cy="276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05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4440D-A91C-48CE-8C7D-238128E8BE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2019 North American Cannabis Summit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DC583-65AC-46AC-9A3B-84EA4531C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C02FA8-DD87-4721-8464-69122495A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72" y="1756098"/>
            <a:ext cx="9769600" cy="5101902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CA9D844D-0D7D-412C-8A8B-DE27F1613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475" y="365125"/>
            <a:ext cx="10099325" cy="1325563"/>
          </a:xfrm>
        </p:spPr>
        <p:txBody>
          <a:bodyPr/>
          <a:lstStyle/>
          <a:p>
            <a:r>
              <a:rPr lang="en-US" dirty="0"/>
              <a:t>Marijuana use during pregnancy</a:t>
            </a:r>
          </a:p>
        </p:txBody>
      </p:sp>
    </p:spTree>
    <p:extLst>
      <p:ext uri="{BB962C8B-B14F-4D97-AF65-F5344CB8AC3E}">
        <p14:creationId xmlns:p14="http://schemas.microsoft.com/office/powerpoint/2010/main" val="2858368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DC583-65AC-46AC-9A3B-84EA4531C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CA9D844D-0D7D-412C-8A8B-DE27F1613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475" y="365125"/>
            <a:ext cx="10099325" cy="1325563"/>
          </a:xfrm>
        </p:spPr>
        <p:txBody>
          <a:bodyPr/>
          <a:lstStyle/>
          <a:p>
            <a:r>
              <a:rPr lang="en-US" dirty="0"/>
              <a:t>Marijuana use in pregnancy </a:t>
            </a:r>
            <a:r>
              <a:rPr lang="en-US" b="1" dirty="0"/>
              <a:t>(cont.)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CBAFAC-F67C-4625-A058-21B1C4906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89" y="1787616"/>
            <a:ext cx="9352614" cy="4992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7A9B00-9B06-4534-8C5D-7410BD8027A7}"/>
              </a:ext>
            </a:extLst>
          </p:cNvPr>
          <p:cNvSpPr txBox="1"/>
          <p:nvPr/>
        </p:nvSpPr>
        <p:spPr>
          <a:xfrm>
            <a:off x="9900703" y="4461550"/>
            <a:ext cx="22912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Postpartum use among breastfeeding women only: </a:t>
            </a:r>
          </a:p>
          <a:p>
            <a:r>
              <a:rPr lang="en-US" dirty="0"/>
              <a:t>4.4% CO (2016)</a:t>
            </a:r>
          </a:p>
          <a:p>
            <a:r>
              <a:rPr lang="en-US" dirty="0"/>
              <a:t>7.8% AK (2015-16)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708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view of a city at night&#10;&#10;Description automatically generated">
            <a:extLst>
              <a:ext uri="{FF2B5EF4-FFF2-40B4-BE49-F238E27FC236}">
                <a16:creationId xmlns:a16="http://schemas.microsoft.com/office/drawing/2014/main" id="{6616E3F6-1097-4CB2-A0F6-7675B3ABAF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67"/>
          <a:stretch/>
        </p:blipFill>
        <p:spPr>
          <a:xfrm>
            <a:off x="-1" y="-18892"/>
            <a:ext cx="12192000" cy="63752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FFDE3-8692-4278-B6B6-8F33D0400F7C}"/>
              </a:ext>
            </a:extLst>
          </p:cNvPr>
          <p:cNvSpPr/>
          <p:nvPr/>
        </p:nvSpPr>
        <p:spPr>
          <a:xfrm>
            <a:off x="-3" y="-23915"/>
            <a:ext cx="12192000" cy="6375242"/>
          </a:xfrm>
          <a:prstGeom prst="rect">
            <a:avLst/>
          </a:prstGeom>
          <a:solidFill>
            <a:srgbClr val="0F3E64">
              <a:alpha val="8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C448C-C865-4DCF-BA6C-7207D357BC13}"/>
              </a:ext>
            </a:extLst>
          </p:cNvPr>
          <p:cNvSpPr/>
          <p:nvPr/>
        </p:nvSpPr>
        <p:spPr>
          <a:xfrm>
            <a:off x="0" y="-18892"/>
            <a:ext cx="12192000" cy="6375242"/>
          </a:xfrm>
          <a:prstGeom prst="rect">
            <a:avLst/>
          </a:prstGeom>
          <a:solidFill>
            <a:srgbClr val="01578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58F1FD-5B59-4281-A2B5-C6AB47F2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768350"/>
            <a:ext cx="9713171" cy="120974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 dirty="0"/>
              <a:t>Emerging</a:t>
            </a:r>
            <a:r>
              <a:rPr lang="en-US" sz="3200" dirty="0">
                <a:solidFill>
                  <a:schemeClr val="bg1"/>
                </a:solidFill>
              </a:rPr>
              <a:t> Surveillance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EE307-485F-4E14-A40A-19A9D017E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66675"/>
            <a:ext cx="10515600" cy="2022976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Poison Center Calls</a:t>
            </a:r>
          </a:p>
          <a:p>
            <a:r>
              <a:rPr lang="en-US" dirty="0">
                <a:solidFill>
                  <a:schemeClr val="bg1"/>
                </a:solidFill>
              </a:rPr>
              <a:t>Hospitalizations</a:t>
            </a:r>
          </a:p>
          <a:p>
            <a:r>
              <a:rPr lang="en-US" dirty="0">
                <a:solidFill>
                  <a:schemeClr val="bg1"/>
                </a:solidFill>
              </a:rPr>
              <a:t>Retail Exposure</a:t>
            </a:r>
          </a:p>
          <a:p>
            <a:r>
              <a:rPr lang="en-US" dirty="0">
                <a:solidFill>
                  <a:schemeClr val="bg1"/>
                </a:solidFill>
              </a:rPr>
              <a:t>Product Sales</a:t>
            </a:r>
          </a:p>
          <a:p>
            <a:r>
              <a:rPr lang="en-US" dirty="0">
                <a:solidFill>
                  <a:schemeClr val="bg1"/>
                </a:solidFill>
              </a:rPr>
              <a:t>Advertising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0F9150-F21F-43F4-81E2-91CD3E676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2019 North American Cannabis Summit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4B42F2-58D9-445F-A626-D4012DA07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144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2DD9B87-ED2F-4A70-A629-ACB7AB27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Poison Center Calls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64FF45-4BAA-4529-B7F7-825BC0E88C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D7818A-E761-485E-B3B5-F71BCC8E0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85" y="1690688"/>
            <a:ext cx="9128073" cy="523129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5F17B-7337-4CA7-9FB4-A5B84E8392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601997" y="6329294"/>
            <a:ext cx="1208433" cy="392181"/>
          </a:xfrm>
          <a:solidFill>
            <a:srgbClr val="FFFFFF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   </a:t>
            </a:r>
          </a:p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4DE97F6-3805-4D4B-BD90-9425067BBE91}"/>
              </a:ext>
            </a:extLst>
          </p:cNvPr>
          <p:cNvCxnSpPr/>
          <p:nvPr/>
        </p:nvCxnSpPr>
        <p:spPr>
          <a:xfrm>
            <a:off x="6275753" y="3087077"/>
            <a:ext cx="0" cy="3277088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52A27EA-143F-4AAE-BC13-38D84EE24549}"/>
              </a:ext>
            </a:extLst>
          </p:cNvPr>
          <p:cNvCxnSpPr/>
          <p:nvPr/>
        </p:nvCxnSpPr>
        <p:spPr>
          <a:xfrm>
            <a:off x="6357815" y="3079262"/>
            <a:ext cx="0" cy="3277088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9298CD-12D2-4EA9-8AF7-F38102B741EA}"/>
              </a:ext>
            </a:extLst>
          </p:cNvPr>
          <p:cNvCxnSpPr/>
          <p:nvPr/>
        </p:nvCxnSpPr>
        <p:spPr>
          <a:xfrm>
            <a:off x="7139353" y="3052206"/>
            <a:ext cx="0" cy="3277088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635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077DB7D-3CF3-42E6-88A9-E19364593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Poison Center Calls, by age group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4440D-A91C-48CE-8C7D-238128E8BE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2019 North American Cannabis Summit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DC583-65AC-46AC-9A3B-84EA4531C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0F16FF-2C28-4E10-843E-F590EC53A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8787"/>
            <a:ext cx="12076828" cy="444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47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BCD89-A69E-4757-BE7F-3949CAB98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Department Visits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03215-6E4B-406A-90F3-FF74FE4BF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9FBAB4B-38D7-4B7E-BDDF-AE0092034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43" y="1566831"/>
            <a:ext cx="10100913" cy="546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81DBAC7-2D04-4B49-BF57-94BB7C8B5EA1}"/>
              </a:ext>
            </a:extLst>
          </p:cNvPr>
          <p:cNvGrpSpPr/>
          <p:nvPr/>
        </p:nvGrpSpPr>
        <p:grpSpPr>
          <a:xfrm>
            <a:off x="4642339" y="3600844"/>
            <a:ext cx="2929007" cy="2422472"/>
            <a:chOff x="4720493" y="3600844"/>
            <a:chExt cx="2929007" cy="2422472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24A2EE0-9336-42C1-9703-9E4039E2E464}"/>
                </a:ext>
              </a:extLst>
            </p:cNvPr>
            <p:cNvCxnSpPr/>
            <p:nvPr/>
          </p:nvCxnSpPr>
          <p:spPr>
            <a:xfrm>
              <a:off x="6388188" y="3600844"/>
              <a:ext cx="0" cy="2402665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F8CD73A-ADFE-45ED-A3F7-3CDEA8E16926}"/>
                </a:ext>
              </a:extLst>
            </p:cNvPr>
            <p:cNvCxnSpPr/>
            <p:nvPr/>
          </p:nvCxnSpPr>
          <p:spPr>
            <a:xfrm>
              <a:off x="7533142" y="3600844"/>
              <a:ext cx="0" cy="2402665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837BE5E-EAD3-4741-ADFE-72A72D2525D8}"/>
                </a:ext>
              </a:extLst>
            </p:cNvPr>
            <p:cNvSpPr txBox="1"/>
            <p:nvPr/>
          </p:nvSpPr>
          <p:spPr>
            <a:xfrm>
              <a:off x="4720493" y="5376985"/>
              <a:ext cx="29290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Markets open</a:t>
              </a:r>
            </a:p>
            <a:p>
              <a:r>
                <a:rPr lang="en-US" dirty="0"/>
                <a:t>                 </a:t>
              </a:r>
              <a:r>
                <a:rPr lang="en-US" b="1" dirty="0">
                  <a:solidFill>
                    <a:srgbClr val="00B050"/>
                  </a:solidFill>
                </a:rPr>
                <a:t>CO</a:t>
              </a:r>
              <a:r>
                <a:rPr lang="en-US" dirty="0"/>
                <a:t>              </a:t>
              </a:r>
              <a:r>
                <a:rPr lang="en-US" b="1" dirty="0">
                  <a:solidFill>
                    <a:srgbClr val="0070C0"/>
                  </a:solidFill>
                </a:rPr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340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BCD89-A69E-4757-BE7F-3949CAB98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Hospitalizations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03215-6E4B-406A-90F3-FF74FE4BF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1CD29B4-7713-424D-A52A-5AA35CBB6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70" y="1454119"/>
            <a:ext cx="10260199" cy="554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A32A774-2CB2-4B99-BBEA-59135E4C7F82}"/>
              </a:ext>
            </a:extLst>
          </p:cNvPr>
          <p:cNvGrpSpPr/>
          <p:nvPr/>
        </p:nvGrpSpPr>
        <p:grpSpPr>
          <a:xfrm>
            <a:off x="6197600" y="3990022"/>
            <a:ext cx="2864887" cy="2017663"/>
            <a:chOff x="4720493" y="4005653"/>
            <a:chExt cx="2864887" cy="2017663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E6CF031-61D1-40FB-A3E3-2C14EE86044D}"/>
                </a:ext>
              </a:extLst>
            </p:cNvPr>
            <p:cNvCxnSpPr>
              <a:cxnSpLocks/>
            </p:cNvCxnSpPr>
            <p:nvPr/>
          </p:nvCxnSpPr>
          <p:spPr>
            <a:xfrm>
              <a:off x="7044681" y="4005653"/>
              <a:ext cx="0" cy="2017663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CA6A9FB-118A-447E-9992-BA3B5F7929A5}"/>
                </a:ext>
              </a:extLst>
            </p:cNvPr>
            <p:cNvCxnSpPr>
              <a:cxnSpLocks/>
            </p:cNvCxnSpPr>
            <p:nvPr/>
          </p:nvCxnSpPr>
          <p:spPr>
            <a:xfrm>
              <a:off x="7489148" y="4423508"/>
              <a:ext cx="0" cy="1599808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97FF5A-EB20-44BF-A24B-501BC80F42ED}"/>
                </a:ext>
              </a:extLst>
            </p:cNvPr>
            <p:cNvSpPr txBox="1"/>
            <p:nvPr/>
          </p:nvSpPr>
          <p:spPr>
            <a:xfrm>
              <a:off x="4720493" y="5376985"/>
              <a:ext cx="28648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         Markets open</a:t>
              </a:r>
            </a:p>
            <a:p>
              <a:r>
                <a:rPr lang="en-US" dirty="0"/>
                <a:t>                             </a:t>
              </a:r>
              <a:r>
                <a:rPr lang="en-US" b="1" dirty="0">
                  <a:solidFill>
                    <a:srgbClr val="00B050"/>
                  </a:solidFill>
                </a:rPr>
                <a:t>CO</a:t>
              </a:r>
              <a:r>
                <a:rPr lang="en-US" dirty="0"/>
                <a:t>  </a:t>
              </a:r>
              <a:r>
                <a:rPr lang="en-US" b="1" dirty="0">
                  <a:solidFill>
                    <a:srgbClr val="0070C0"/>
                  </a:solidFill>
                </a:rPr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5415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00DB6-7A41-4821-AD84-0515C5D3D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data: Active cannabis retail outlets by state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88F8D-07C5-49A9-A462-5966658FD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9DE0C6-50A7-46FB-8BC1-1D5627476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7" y="1844675"/>
            <a:ext cx="904875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71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2AEB5AC-5B66-4E2E-AC88-C5C2B282B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Cannabis retail outlets by county, WA and 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E30C50-A7A2-4532-8E7F-917AF3151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2019 North American Cannabis Summit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FA0AC3-FFD3-4018-9D0C-596A8B43F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AE208E-178D-43E5-85DB-C7EF599FD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02" y="1732737"/>
            <a:ext cx="10827915" cy="5140187"/>
          </a:xfrm>
          <a:prstGeom prst="rect">
            <a:avLst/>
          </a:prstGeom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A370610B-31C1-45AD-9179-040D44A13162}"/>
              </a:ext>
            </a:extLst>
          </p:cNvPr>
          <p:cNvSpPr txBox="1">
            <a:spLocks/>
          </p:cNvSpPr>
          <p:nvPr/>
        </p:nvSpPr>
        <p:spPr>
          <a:xfrm>
            <a:off x="10145367" y="6379074"/>
            <a:ext cx="1208433" cy="392181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738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BCD89-A69E-4757-BE7F-3949CAB98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sales: amount, type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549E4-131B-44E6-80F0-880AB65E55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2019 North American Cannabis Summit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03215-6E4B-406A-90F3-FF74FE4BF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2B492E18-82E0-4EAA-A5E6-11489184E2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9" t="1687" r="3790" b="3883"/>
          <a:stretch/>
        </p:blipFill>
        <p:spPr>
          <a:xfrm>
            <a:off x="6629603" y="1749056"/>
            <a:ext cx="4352925" cy="4871362"/>
          </a:xfrm>
          <a:prstGeom prst="rect">
            <a:avLst/>
          </a:prstGeom>
          <a:effectLst/>
        </p:spPr>
      </p:pic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0B5528E3-CB01-4162-B483-0F69F6BF07BA}"/>
              </a:ext>
            </a:extLst>
          </p:cNvPr>
          <p:cNvSpPr txBox="1">
            <a:spLocks/>
          </p:cNvSpPr>
          <p:nvPr/>
        </p:nvSpPr>
        <p:spPr>
          <a:xfrm>
            <a:off x="494621" y="2963645"/>
            <a:ext cx="5687348" cy="3960786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2"/>
              </a:buClr>
              <a:buSzPct val="95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Arial" panose="020B0604020202020204" pitchFamily="34" charset="0"/>
              <a:buChar char="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5100" dirty="0"/>
              <a:t>Total sales are increasing.</a:t>
            </a:r>
          </a:p>
          <a:p>
            <a:pPr>
              <a:lnSpc>
                <a:spcPct val="110000"/>
              </a:lnSpc>
            </a:pPr>
            <a:r>
              <a:rPr lang="en-US" sz="5100" dirty="0"/>
              <a:t>The amount and share of high-potency products among sales are increasing.</a:t>
            </a:r>
          </a:p>
          <a:p>
            <a:pPr>
              <a:lnSpc>
                <a:spcPct val="110000"/>
              </a:lnSpc>
            </a:pPr>
            <a:r>
              <a:rPr lang="en-US" sz="5100" dirty="0"/>
              <a:t>Monitoring price is also a priority.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Smart R, </a:t>
            </a:r>
            <a:r>
              <a:rPr lang="en-US" dirty="0" err="1"/>
              <a:t>Caulkins</a:t>
            </a:r>
            <a:r>
              <a:rPr lang="en-US" dirty="0"/>
              <a:t> JP, Kilmer B, Davenport S, </a:t>
            </a:r>
            <a:r>
              <a:rPr lang="en-US" dirty="0" err="1"/>
              <a:t>Midgette</a:t>
            </a:r>
            <a:r>
              <a:rPr lang="en-US" dirty="0"/>
              <a:t> G. Variation in cannabis potency and prices in a newly legal market: evidence from 30 million cannabis sales in Washington state. Addiction. 2017 May 27. </a:t>
            </a:r>
            <a:r>
              <a:rPr lang="en-US" dirty="0" err="1"/>
              <a:t>doi</a:t>
            </a:r>
            <a:r>
              <a:rPr lang="en-US" dirty="0"/>
              <a:t>: 10.1111/add.13886. 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2E5EDA-A52F-45B9-AAC8-EF4A83203A84}"/>
              </a:ext>
            </a:extLst>
          </p:cNvPr>
          <p:cNvSpPr/>
          <p:nvPr/>
        </p:nvSpPr>
        <p:spPr>
          <a:xfrm>
            <a:off x="494621" y="185011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000"/>
              </a:spcBef>
              <a:buClr>
                <a:schemeClr val="accent2"/>
              </a:buClr>
              <a:buSzPct val="95000"/>
            </a:pPr>
            <a:r>
              <a:rPr lang="en-US" sz="2800" b="1" dirty="0">
                <a:solidFill>
                  <a:schemeClr val="accent1"/>
                </a:solidFill>
              </a:rPr>
              <a:t>Washington State cannabis retail sales, 2014-2016</a:t>
            </a:r>
          </a:p>
        </p:txBody>
      </p:sp>
    </p:spTree>
    <p:extLst>
      <p:ext uri="{BB962C8B-B14F-4D97-AF65-F5344CB8AC3E}">
        <p14:creationId xmlns:p14="http://schemas.microsoft.com/office/powerpoint/2010/main" val="3596820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0F1DE3-062D-4BB9-8F6E-288FCC86F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50" y="3476037"/>
            <a:ext cx="8915400" cy="2657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6BCD89-A69E-4757-BE7F-3949CAB98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701" y="736581"/>
            <a:ext cx="10100913" cy="954107"/>
          </a:xfrm>
        </p:spPr>
        <p:txBody>
          <a:bodyPr>
            <a:normAutofit/>
          </a:bodyPr>
          <a:lstStyle/>
          <a:p>
            <a:r>
              <a:rPr lang="en-US" sz="4400" dirty="0"/>
              <a:t>Advertising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549E4-131B-44E6-80F0-880AB65E55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2019 North American Cannabis Summit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03215-6E4B-406A-90F3-FF74FE4BF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E6BE14-343D-4BD0-A47E-0D01DCDF2B72}"/>
              </a:ext>
            </a:extLst>
          </p:cNvPr>
          <p:cNvSpPr txBox="1"/>
          <p:nvPr/>
        </p:nvSpPr>
        <p:spPr>
          <a:xfrm>
            <a:off x="0" y="6133512"/>
            <a:ext cx="8539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200" dirty="0"/>
              <a:t>Adult data reported in Fiala SC, Dilley JA, Firth CL, Maher JE. (2018) Exposure to marijuana marketing after legalization of </a:t>
            </a:r>
          </a:p>
          <a:p>
            <a:pPr lvl="0"/>
            <a:r>
              <a:rPr lang="en-US" sz="1200" dirty="0"/>
              <a:t>retail sales: Oregonians’ experiences, 2015-2016. </a:t>
            </a:r>
            <a:r>
              <a:rPr lang="en-US" sz="1200" i="1" dirty="0"/>
              <a:t>Am J Public Health. </a:t>
            </a:r>
            <a:r>
              <a:rPr lang="en-US" sz="1200" dirty="0"/>
              <a:t>108(1):120-127. doi: 10.2105/AJPH.2017.304136. </a:t>
            </a:r>
          </a:p>
          <a:p>
            <a:pPr lvl="0"/>
            <a:r>
              <a:rPr lang="en-US" sz="1200" dirty="0"/>
              <a:t>Youth data from Oregon Healthy Teens Survey 2017 (</a:t>
            </a:r>
            <a:r>
              <a:rPr lang="en-US" sz="1200" dirty="0" err="1"/>
              <a:t>Fiala</a:t>
            </a:r>
            <a:r>
              <a:rPr lang="en-US" sz="1200" dirty="0"/>
              <a:t>, Dilley, Firth, Maher, Everson – paper in preparation)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E5976B-6B43-43FE-B6E2-25563DC88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615" y="1749056"/>
            <a:ext cx="4628765" cy="17915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B7F9C7-DD53-4CE5-AAF1-79CD3477F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4607" y="1749056"/>
            <a:ext cx="3753607" cy="1919458"/>
          </a:xfrm>
          <a:prstGeom prst="rect">
            <a:avLst/>
          </a:prstGeom>
        </p:spPr>
      </p:pic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0B5528E3-CB01-4162-B483-0F69F6BF07BA}"/>
              </a:ext>
            </a:extLst>
          </p:cNvPr>
          <p:cNvSpPr txBox="1">
            <a:spLocks/>
          </p:cNvSpPr>
          <p:nvPr/>
        </p:nvSpPr>
        <p:spPr>
          <a:xfrm>
            <a:off x="7626852" y="1813187"/>
            <a:ext cx="4034317" cy="430823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2"/>
              </a:buClr>
              <a:buSzPct val="95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Arial" panose="020B0604020202020204" pitchFamily="34" charset="0"/>
              <a:buChar char="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5900" b="1" dirty="0">
                <a:solidFill>
                  <a:schemeClr val="accent1"/>
                </a:solidFill>
              </a:rPr>
              <a:t>Oregon: community-level exposure to cannabis advertising</a:t>
            </a:r>
          </a:p>
          <a:p>
            <a:pPr>
              <a:lnSpc>
                <a:spcPct val="110000"/>
              </a:lnSpc>
            </a:pPr>
            <a:r>
              <a:rPr lang="en-US" sz="5100" dirty="0"/>
              <a:t>55% of adults (2015-16)</a:t>
            </a:r>
          </a:p>
          <a:p>
            <a:pPr lvl="1">
              <a:lnSpc>
                <a:spcPct val="110000"/>
              </a:lnSpc>
            </a:pPr>
            <a:r>
              <a:rPr lang="en-US" sz="4700" dirty="0"/>
              <a:t>63% in communities with retail stores</a:t>
            </a:r>
          </a:p>
          <a:p>
            <a:pPr>
              <a:lnSpc>
                <a:spcPct val="110000"/>
              </a:lnSpc>
            </a:pPr>
            <a:r>
              <a:rPr lang="en-US" sz="5100" dirty="0"/>
              <a:t>72% of 8</a:t>
            </a:r>
            <a:r>
              <a:rPr lang="en-US" sz="5100" baseline="30000" dirty="0"/>
              <a:t>th</a:t>
            </a:r>
            <a:r>
              <a:rPr lang="en-US" sz="5100" dirty="0"/>
              <a:t> grade youth (2017)</a:t>
            </a:r>
          </a:p>
          <a:p>
            <a:pPr lvl="1">
              <a:lnSpc>
                <a:spcPct val="110000"/>
              </a:lnSpc>
            </a:pPr>
            <a:r>
              <a:rPr lang="en-US" sz="4700" dirty="0"/>
              <a:t>85% in communities with retail stores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C5CE19-8B1A-4A18-9557-B9FEF2CE61EC}"/>
              </a:ext>
            </a:extLst>
          </p:cNvPr>
          <p:cNvCxnSpPr/>
          <p:nvPr/>
        </p:nvCxnSpPr>
        <p:spPr>
          <a:xfrm>
            <a:off x="107450" y="3540600"/>
            <a:ext cx="762331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116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view of a city at night&#10;&#10;Description automatically generated">
            <a:extLst>
              <a:ext uri="{FF2B5EF4-FFF2-40B4-BE49-F238E27FC236}">
                <a16:creationId xmlns:a16="http://schemas.microsoft.com/office/drawing/2014/main" id="{6616E3F6-1097-4CB2-A0F6-7675B3ABAF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67"/>
          <a:stretch/>
        </p:blipFill>
        <p:spPr>
          <a:xfrm>
            <a:off x="-1" y="-18892"/>
            <a:ext cx="12192000" cy="63752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6FFDE3-8692-4278-B6B6-8F33D0400F7C}"/>
              </a:ext>
            </a:extLst>
          </p:cNvPr>
          <p:cNvSpPr/>
          <p:nvPr/>
        </p:nvSpPr>
        <p:spPr>
          <a:xfrm>
            <a:off x="-3" y="-23915"/>
            <a:ext cx="12192000" cy="6375242"/>
          </a:xfrm>
          <a:prstGeom prst="rect">
            <a:avLst/>
          </a:prstGeom>
          <a:solidFill>
            <a:srgbClr val="0F3E64">
              <a:alpha val="8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C448C-C865-4DCF-BA6C-7207D357BC13}"/>
              </a:ext>
            </a:extLst>
          </p:cNvPr>
          <p:cNvSpPr/>
          <p:nvPr/>
        </p:nvSpPr>
        <p:spPr>
          <a:xfrm>
            <a:off x="0" y="-18892"/>
            <a:ext cx="12192000" cy="6375242"/>
          </a:xfrm>
          <a:prstGeom prst="rect">
            <a:avLst/>
          </a:prstGeom>
          <a:solidFill>
            <a:srgbClr val="01578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58F1FD-5B59-4281-A2B5-C6AB47F2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768350"/>
            <a:ext cx="9713171" cy="120974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State Capacity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EE307-485F-4E14-A40A-19A9D017E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66675"/>
            <a:ext cx="10515600" cy="202297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Council of State and Territorial Epidemiologists Marijuana Subcommittee</a:t>
            </a:r>
          </a:p>
          <a:p>
            <a:r>
              <a:rPr lang="en-US" dirty="0">
                <a:solidFill>
                  <a:schemeClr val="bg1"/>
                </a:solidFill>
              </a:rPr>
              <a:t>Assessment and ongoing support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0F9150-F21F-43F4-81E2-91CD3E676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2019 North American Cannabis Summit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4B42F2-58D9-445F-A626-D4012DA07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481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F073D-B54A-4C18-BB47-3C9C481F6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Building Capacity for Marijuana-related Surveillance: CSTE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91C57-7FE3-48E6-B9A7-142FE669D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006" y="1967077"/>
            <a:ext cx="10525060" cy="4245716"/>
          </a:xfrm>
        </p:spPr>
        <p:txBody>
          <a:bodyPr>
            <a:normAutofit fontScale="92500"/>
          </a:bodyPr>
          <a:lstStyle/>
          <a:p>
            <a:r>
              <a:rPr lang="en-US" dirty="0"/>
              <a:t>CSTE’s subcommittee continues to support </a:t>
            </a:r>
            <a:r>
              <a:rPr lang="en-US" b="1" dirty="0"/>
              <a:t>development and sharing among surveillance peers</a:t>
            </a:r>
            <a:r>
              <a:rPr lang="en-US" dirty="0"/>
              <a:t> and national efforts</a:t>
            </a:r>
          </a:p>
          <a:p>
            <a:r>
              <a:rPr lang="en-US" b="1" dirty="0"/>
              <a:t>Inventory</a:t>
            </a:r>
            <a:r>
              <a:rPr lang="en-US" dirty="0"/>
              <a:t> of what data sources states are using or plan to use for monitoring + </a:t>
            </a:r>
            <a:r>
              <a:rPr lang="en-US" b="1" dirty="0"/>
              <a:t>key informant interviews </a:t>
            </a:r>
            <a:r>
              <a:rPr lang="en-US" dirty="0"/>
              <a:t>with surveillance leads from the first 8 legalized states</a:t>
            </a:r>
          </a:p>
          <a:p>
            <a:pPr lvl="1"/>
            <a:r>
              <a:rPr lang="en-US" dirty="0"/>
              <a:t>Only </a:t>
            </a:r>
            <a:r>
              <a:rPr lang="en-US" b="1" dirty="0"/>
              <a:t>4 of 8 states had funding </a:t>
            </a:r>
            <a:r>
              <a:rPr lang="en-US" dirty="0"/>
              <a:t>requirements for marijuana surveillance</a:t>
            </a:r>
          </a:p>
          <a:p>
            <a:pPr lvl="1"/>
            <a:r>
              <a:rPr lang="en-US" dirty="0"/>
              <a:t>Each legalized state using </a:t>
            </a:r>
            <a:r>
              <a:rPr lang="en-US" b="1" dirty="0"/>
              <a:t>between 12-21 data sources </a:t>
            </a:r>
            <a:r>
              <a:rPr lang="en-US" dirty="0"/>
              <a:t>for monitoring</a:t>
            </a:r>
          </a:p>
          <a:p>
            <a:pPr lvl="1"/>
            <a:r>
              <a:rPr lang="en-US" b="1" dirty="0"/>
              <a:t>Drivers:</a:t>
            </a:r>
            <a:r>
              <a:rPr lang="en-US" dirty="0"/>
              <a:t> need for monitoring impact and informing policy, programs, understanding public health burden and equity issues</a:t>
            </a:r>
          </a:p>
          <a:p>
            <a:pPr lvl="1"/>
            <a:r>
              <a:rPr lang="en-US" b="1" dirty="0"/>
              <a:t>Barriers:</a:t>
            </a:r>
            <a:r>
              <a:rPr lang="en-US" dirty="0"/>
              <a:t> little or no funding/staff, little time prior to legalization, challenges with data stakeholder coordination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DFB65-6D5F-4DD7-B214-87F683536D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D1059-A364-4E13-9FAA-B49F32BBDC9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04650F-7E68-43B3-899F-02C135A4B9F2}"/>
              </a:ext>
            </a:extLst>
          </p:cNvPr>
          <p:cNvSpPr txBox="1"/>
          <p:nvPr/>
        </p:nvSpPr>
        <p:spPr>
          <a:xfrm>
            <a:off x="157265" y="6215746"/>
            <a:ext cx="9460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Council of State &amp; Territorial Epidemiologists (CSTE), Marijuana Subcommittee, </a:t>
            </a:r>
          </a:p>
          <a:p>
            <a:r>
              <a:rPr lang="en-US" i="1" dirty="0"/>
              <a:t>Marijuana Surveillance Environmental Scan, 2018. </a:t>
            </a:r>
            <a:r>
              <a:rPr lang="en-US" dirty="0"/>
              <a:t>Access by Google-</a:t>
            </a:r>
            <a:r>
              <a:rPr lang="en-US" dirty="0" err="1"/>
              <a:t>ing</a:t>
            </a:r>
            <a:r>
              <a:rPr lang="en-US" dirty="0"/>
              <a:t>: CSTE Marijuana </a:t>
            </a:r>
          </a:p>
        </p:txBody>
      </p:sp>
    </p:spTree>
    <p:extLst>
      <p:ext uri="{BB962C8B-B14F-4D97-AF65-F5344CB8AC3E}">
        <p14:creationId xmlns:p14="http://schemas.microsoft.com/office/powerpoint/2010/main" val="3441829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CFB2CCF-234F-4F21-B7C4-FD2D79587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697289" y="4034099"/>
            <a:ext cx="1716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034073" y="2453951"/>
            <a:ext cx="501053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Julia Dilley, PhD MES</a:t>
            </a:r>
          </a:p>
          <a:p>
            <a:r>
              <a:rPr lang="en-US" dirty="0">
                <a:solidFill>
                  <a:schemeClr val="bg1"/>
                </a:solidFill>
              </a:rPr>
              <a:t>Senior Research Scientist/Epidemiologist</a:t>
            </a:r>
          </a:p>
          <a:p>
            <a:r>
              <a:rPr lang="en-US" dirty="0">
                <a:solidFill>
                  <a:schemeClr val="bg1"/>
                </a:solidFill>
              </a:rPr>
              <a:t>Multnomah County Health Department </a:t>
            </a:r>
          </a:p>
          <a:p>
            <a:r>
              <a:rPr lang="en-US" dirty="0">
                <a:solidFill>
                  <a:schemeClr val="bg1"/>
                </a:solidFill>
              </a:rPr>
              <a:t>  and </a:t>
            </a:r>
          </a:p>
          <a:p>
            <a:r>
              <a:rPr lang="en-US" dirty="0">
                <a:solidFill>
                  <a:schemeClr val="bg1"/>
                </a:solidFill>
              </a:rPr>
              <a:t>State of Oregon Public Health Division</a:t>
            </a:r>
          </a:p>
          <a:p>
            <a:r>
              <a:rPr lang="en-US" dirty="0">
                <a:solidFill>
                  <a:srgbClr val="FFFF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julia.dilley@state.or.us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s://www.cste.org/graphics/logo.png">
            <a:extLst>
              <a:ext uri="{FF2B5EF4-FFF2-40B4-BE49-F238E27FC236}">
                <a16:creationId xmlns:a16="http://schemas.microsoft.com/office/drawing/2014/main" id="{C3202DA3-17A5-43F8-9FE1-DC0ECCE34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332" y="4452826"/>
            <a:ext cx="238125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B2B348-B4E3-4828-8C53-AAFBEAC55DBA}"/>
              </a:ext>
            </a:extLst>
          </p:cNvPr>
          <p:cNvSpPr/>
          <p:nvPr/>
        </p:nvSpPr>
        <p:spPr>
          <a:xfrm>
            <a:off x="6918895" y="2397804"/>
            <a:ext cx="50105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Katelyn Hall, MPH</a:t>
            </a:r>
          </a:p>
          <a:p>
            <a:r>
              <a:rPr lang="en-US" dirty="0">
                <a:solidFill>
                  <a:schemeClr val="bg1"/>
                </a:solidFill>
              </a:rPr>
              <a:t>Colorado Department of Public Health and Environment</a:t>
            </a:r>
          </a:p>
          <a:p>
            <a:r>
              <a:rPr lang="en-US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katelyn.hall@state.co.us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Nikka Sorrells, MPH</a:t>
            </a:r>
          </a:p>
          <a:p>
            <a:r>
              <a:rPr lang="en-US" dirty="0">
                <a:solidFill>
                  <a:schemeClr val="bg1"/>
                </a:solidFill>
              </a:rPr>
              <a:t>Council of State and Territorial Epidemiologists (CSTE)</a:t>
            </a:r>
          </a:p>
          <a:p>
            <a:r>
              <a:rPr lang="en-US" dirty="0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nsorrells@cste.org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848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nnabisTemplate2018">
      <a:dk1>
        <a:sysClr val="windowText" lastClr="000000"/>
      </a:dk1>
      <a:lt1>
        <a:sysClr val="window" lastClr="FFFFFF"/>
      </a:lt1>
      <a:dk2>
        <a:srgbClr val="0F3E64"/>
      </a:dk2>
      <a:lt2>
        <a:srgbClr val="E7E6E6"/>
      </a:lt2>
      <a:accent1>
        <a:srgbClr val="015783"/>
      </a:accent1>
      <a:accent2>
        <a:srgbClr val="72963D"/>
      </a:accent2>
      <a:accent3>
        <a:srgbClr val="C16633"/>
      </a:accent3>
      <a:accent4>
        <a:srgbClr val="954F72"/>
      </a:accent4>
      <a:accent5>
        <a:srgbClr val="7B7B7B"/>
      </a:accent5>
      <a:accent6>
        <a:srgbClr val="567535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2288</TotalTime>
  <Words>1133</Words>
  <Application>Microsoft Office PowerPoint</Application>
  <PresentationFormat>Widescreen</PresentationFormat>
  <Paragraphs>160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Arial Black</vt:lpstr>
      <vt:lpstr>Calibri</vt:lpstr>
      <vt:lpstr>Wingdings</vt:lpstr>
      <vt:lpstr>Office Theme</vt:lpstr>
      <vt:lpstr>State Surveillance:  What have we learned so far? </vt:lpstr>
      <vt:lpstr>Acknowledgements</vt:lpstr>
      <vt:lpstr>Disclaimer</vt:lpstr>
      <vt:lpstr>As required by the 2019 NACS Conference</vt:lpstr>
      <vt:lpstr>Objectives</vt:lpstr>
      <vt:lpstr>Behavioral Surveillance</vt:lpstr>
      <vt:lpstr>Youth cannabis use </vt:lpstr>
      <vt:lpstr>Youth cannabis use (simplified)</vt:lpstr>
      <vt:lpstr>Youth cannabis use: age &amp; gender</vt:lpstr>
      <vt:lpstr>Adult cannabis use</vt:lpstr>
      <vt:lpstr>Marijuana use during pregnancy</vt:lpstr>
      <vt:lpstr>Marijuana use in pregnancy (cont.)</vt:lpstr>
      <vt:lpstr>Emerging Surveillance</vt:lpstr>
      <vt:lpstr>Poison Center Calls</vt:lpstr>
      <vt:lpstr>Poison Center Calls, by age group</vt:lpstr>
      <vt:lpstr>Emergency Department Visits</vt:lpstr>
      <vt:lpstr>Hospitalizations</vt:lpstr>
      <vt:lpstr>Market data: Active cannabis retail outlets by state</vt:lpstr>
      <vt:lpstr>Cannabis retail outlets by county, WA and OR</vt:lpstr>
      <vt:lpstr>Product sales: amount, type</vt:lpstr>
      <vt:lpstr>Advertising</vt:lpstr>
      <vt:lpstr>State Capacity</vt:lpstr>
      <vt:lpstr>Building Capacity for Marijuana-related Surveillance: CSTE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Debra Boisvert</dc:creator>
  <cp:lastModifiedBy>Julia Dilley</cp:lastModifiedBy>
  <cp:revision>86</cp:revision>
  <cp:lastPrinted>2018-11-28T17:37:54Z</cp:lastPrinted>
  <dcterms:created xsi:type="dcterms:W3CDTF">2018-11-16T16:52:48Z</dcterms:created>
  <dcterms:modified xsi:type="dcterms:W3CDTF">2019-02-05T18:52:40Z</dcterms:modified>
</cp:coreProperties>
</file>