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66" r:id="rId4"/>
    <p:sldId id="270" r:id="rId5"/>
    <p:sldId id="290" r:id="rId6"/>
    <p:sldId id="291" r:id="rId7"/>
    <p:sldId id="292" r:id="rId8"/>
    <p:sldId id="294" r:id="rId9"/>
    <p:sldId id="276" r:id="rId10"/>
    <p:sldId id="262" r:id="rId11"/>
    <p:sldId id="293" r:id="rId12"/>
    <p:sldId id="295" r:id="rId13"/>
    <p:sldId id="298" r:id="rId14"/>
    <p:sldId id="299" r:id="rId15"/>
    <p:sldId id="300" r:id="rId16"/>
    <p:sldId id="297" r:id="rId17"/>
    <p:sldId id="296" r:id="rId18"/>
    <p:sldId id="302" r:id="rId19"/>
    <p:sldId id="303" r:id="rId20"/>
    <p:sldId id="301" r:id="rId21"/>
    <p:sldId id="28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063" autoAdjust="0"/>
  </p:normalViewPr>
  <p:slideViewPr>
    <p:cSldViewPr snapToGrid="0" snapToObjects="1">
      <p:cViewPr varScale="1">
        <p:scale>
          <a:sx n="85" d="100"/>
          <a:sy n="85" d="100"/>
        </p:scale>
        <p:origin x="123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B0566-AD53-3647-AAB4-8479DD857511}" type="datetimeFigureOut">
              <a:rPr lang="en-US" smtClean="0"/>
              <a:t>3/7/2019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A9592B-6212-1548-AEDB-CDE87F62F47E}" type="slidenum">
              <a:rPr lang="en-US" smtClean="0"/>
              <a:t>‹#›</a:t>
            </a:fld>
            <a:endParaRPr lang="en-US"/>
          </a:p>
        </p:txBody>
      </p:sp>
    </p:spTree>
    <p:extLst>
      <p:ext uri="{BB962C8B-B14F-4D97-AF65-F5344CB8AC3E}">
        <p14:creationId xmlns:p14="http://schemas.microsoft.com/office/powerpoint/2010/main" val="678617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 develops back to front</a:t>
            </a:r>
          </a:p>
          <a:p>
            <a:r>
              <a:rPr lang="en-US" dirty="0"/>
              <a:t>Prefrontal</a:t>
            </a:r>
            <a:r>
              <a:rPr lang="en-US" baseline="0" dirty="0"/>
              <a:t> cortex is at the very front</a:t>
            </a:r>
          </a:p>
          <a:p>
            <a:r>
              <a:rPr lang="en-US" dirty="0"/>
              <a:t>Prefrontal cortex: complex decision making and planning skills</a:t>
            </a:r>
          </a:p>
          <a:p>
            <a:r>
              <a:rPr lang="en-US" dirty="0"/>
              <a:t>Data from other fields (alcohol,</a:t>
            </a:r>
            <a:r>
              <a:rPr lang="en-US" baseline="0" dirty="0"/>
              <a:t> nicotine) suggests that brain can have more lasting impacts cognitively from early and frequent substance use. </a:t>
            </a:r>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4</a:t>
            </a:fld>
            <a:endParaRPr lang="en-US"/>
          </a:p>
        </p:txBody>
      </p:sp>
    </p:spTree>
    <p:extLst>
      <p:ext uri="{BB962C8B-B14F-4D97-AF65-F5344CB8AC3E}">
        <p14:creationId xmlns:p14="http://schemas.microsoft.com/office/powerpoint/2010/main" val="88775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 develops back to front</a:t>
            </a:r>
          </a:p>
          <a:p>
            <a:r>
              <a:rPr lang="en-US" dirty="0"/>
              <a:t>Prefrontal</a:t>
            </a:r>
            <a:r>
              <a:rPr lang="en-US" baseline="0" dirty="0"/>
              <a:t> cortex is at the very front</a:t>
            </a:r>
          </a:p>
          <a:p>
            <a:r>
              <a:rPr lang="en-US" dirty="0"/>
              <a:t>Prefrontal cortex: complex decision making and planning skills</a:t>
            </a:r>
          </a:p>
          <a:p>
            <a:r>
              <a:rPr lang="en-US" dirty="0"/>
              <a:t>Data from other fields (alcohol,</a:t>
            </a:r>
            <a:r>
              <a:rPr lang="en-US" baseline="0" dirty="0"/>
              <a:t> nicotine) suggests that brain can have more lasting impacts cognitively from early and frequent substance use. </a:t>
            </a:r>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5</a:t>
            </a:fld>
            <a:endParaRPr lang="en-US"/>
          </a:p>
        </p:txBody>
      </p:sp>
    </p:spTree>
    <p:extLst>
      <p:ext uri="{BB962C8B-B14F-4D97-AF65-F5344CB8AC3E}">
        <p14:creationId xmlns:p14="http://schemas.microsoft.com/office/powerpoint/2010/main" val="887756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NSDUH </a:t>
            </a:r>
            <a:r>
              <a:rPr lang="mr-IN" dirty="0"/>
              <a:t>–</a:t>
            </a:r>
            <a:r>
              <a:rPr lang="en-US" dirty="0"/>
              <a:t> household</a:t>
            </a:r>
            <a:r>
              <a:rPr lang="en-US" baseline="0" dirty="0"/>
              <a:t> survey (computer based) </a:t>
            </a:r>
            <a:r>
              <a:rPr lang="mr-IN" baseline="0" dirty="0"/>
              <a:t>–</a:t>
            </a:r>
            <a:r>
              <a:rPr lang="en-US" baseline="0" dirty="0"/>
              <a:t> 12 years and older, substance use and mental health, annual</a:t>
            </a:r>
          </a:p>
          <a:p>
            <a:r>
              <a:rPr lang="en-US" baseline="0" dirty="0"/>
              <a:t>MTF </a:t>
            </a:r>
            <a:r>
              <a:rPr lang="mr-IN" baseline="0" dirty="0"/>
              <a:t>–</a:t>
            </a:r>
            <a:r>
              <a:rPr lang="en-US" baseline="0" dirty="0"/>
              <a:t>school based with follow up survey mailed to respondents at home. survey with in which the same population (8</a:t>
            </a:r>
            <a:r>
              <a:rPr lang="en-US" baseline="30000" dirty="0"/>
              <a:t>th</a:t>
            </a:r>
            <a:r>
              <a:rPr lang="en-US" baseline="0" dirty="0"/>
              <a:t>, 10</a:t>
            </a:r>
            <a:r>
              <a:rPr lang="en-US" baseline="30000" dirty="0"/>
              <a:t>th</a:t>
            </a:r>
            <a:r>
              <a:rPr lang="en-US" baseline="0" dirty="0"/>
              <a:t>, 12</a:t>
            </a:r>
            <a:r>
              <a:rPr lang="en-US" baseline="30000" dirty="0"/>
              <a:t>th</a:t>
            </a:r>
            <a:r>
              <a:rPr lang="en-US" baseline="0" dirty="0"/>
              <a:t> graders), focus on substance use behaviors</a:t>
            </a:r>
          </a:p>
          <a:p>
            <a:r>
              <a:rPr lang="en-US" baseline="0" dirty="0"/>
              <a:t>NHANES </a:t>
            </a:r>
            <a:r>
              <a:rPr lang="mr-IN" baseline="0" dirty="0"/>
              <a:t>–</a:t>
            </a:r>
            <a:r>
              <a:rPr lang="en-US" baseline="0" dirty="0"/>
              <a:t> health and nutrition survey </a:t>
            </a:r>
            <a:r>
              <a:rPr lang="mr-IN" baseline="0" dirty="0"/>
              <a:t>–</a:t>
            </a:r>
            <a:r>
              <a:rPr lang="en-US" baseline="0" dirty="0"/>
              <a:t> household screener, interview, and physical exam with </a:t>
            </a:r>
            <a:r>
              <a:rPr lang="en-US" baseline="0" dirty="0" err="1"/>
              <a:t>biospecimens</a:t>
            </a:r>
            <a:r>
              <a:rPr lang="en-US" baseline="0" dirty="0"/>
              <a:t> collected. Non-institutionalized US civilians. Adults and children. </a:t>
            </a:r>
          </a:p>
          <a:p>
            <a:r>
              <a:rPr lang="en-US" baseline="0" dirty="0"/>
              <a:t>BRFSS </a:t>
            </a:r>
            <a:r>
              <a:rPr lang="mr-IN" baseline="0" dirty="0"/>
              <a:t>–</a:t>
            </a:r>
            <a:r>
              <a:rPr lang="en-US" baseline="0" dirty="0"/>
              <a:t> telephone-based, adults 18 and older. States have a lot of control. Broad array of health behaviors</a:t>
            </a:r>
          </a:p>
          <a:p>
            <a:r>
              <a:rPr lang="en-US" baseline="0" dirty="0"/>
              <a:t>YRBS </a:t>
            </a:r>
            <a:r>
              <a:rPr lang="mr-IN" baseline="0" dirty="0"/>
              <a:t>–</a:t>
            </a:r>
            <a:r>
              <a:rPr lang="en-US" baseline="0" dirty="0"/>
              <a:t> school based (pencil and paper), broad array of risk behaviors </a:t>
            </a:r>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6</a:t>
            </a:fld>
            <a:endParaRPr lang="en-US"/>
          </a:p>
        </p:txBody>
      </p:sp>
    </p:spTree>
    <p:extLst>
      <p:ext uri="{BB962C8B-B14F-4D97-AF65-F5344CB8AC3E}">
        <p14:creationId xmlns:p14="http://schemas.microsoft.com/office/powerpoint/2010/main" val="887756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7</a:t>
            </a:fld>
            <a:endParaRPr lang="en-US"/>
          </a:p>
        </p:txBody>
      </p:sp>
    </p:spTree>
    <p:extLst>
      <p:ext uri="{BB962C8B-B14F-4D97-AF65-F5344CB8AC3E}">
        <p14:creationId xmlns:p14="http://schemas.microsoft.com/office/powerpoint/2010/main" val="887756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Qualitative</a:t>
            </a:r>
            <a:r>
              <a:rPr lang="en-US" baseline="0" dirty="0"/>
              <a:t> interviews with a number of people who respond to a quantitative survey question, and are then asked about how they interpreted key concepts from the question, and how they arrived at their answer. Ideally, should follow qualitative work and psychometric work. </a:t>
            </a:r>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8</a:t>
            </a:fld>
            <a:endParaRPr lang="en-US"/>
          </a:p>
        </p:txBody>
      </p:sp>
    </p:spTree>
    <p:extLst>
      <p:ext uri="{BB962C8B-B14F-4D97-AF65-F5344CB8AC3E}">
        <p14:creationId xmlns:p14="http://schemas.microsoft.com/office/powerpoint/2010/main" val="160105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HHS BHCC is a coordinating body within HHS established in 2010 by HHS secretary. Chief goals are to share information and identify and facilitate collaborative,</a:t>
            </a:r>
            <a:r>
              <a:rPr lang="en-US" baseline="0" dirty="0"/>
              <a:t> action-oriented approaches to address the HHS behavioral health agenda without duplicating efforts across agencies. Co-chaired by ASH and SAMHSA.</a:t>
            </a:r>
            <a:endParaRPr lang="en-US" dirty="0"/>
          </a:p>
        </p:txBody>
      </p:sp>
      <p:sp>
        <p:nvSpPr>
          <p:cNvPr id="4" name="Slide Number Placeholder 3"/>
          <p:cNvSpPr>
            <a:spLocks noGrp="1"/>
          </p:cNvSpPr>
          <p:nvPr>
            <p:ph type="sldNum" sz="quarter" idx="10"/>
          </p:nvPr>
        </p:nvSpPr>
        <p:spPr/>
        <p:txBody>
          <a:bodyPr/>
          <a:lstStyle/>
          <a:p>
            <a:fld id="{25A9592B-6212-1548-AEDB-CDE87F62F47E}" type="slidenum">
              <a:rPr lang="en-US" smtClean="0"/>
              <a:t>11</a:t>
            </a:fld>
            <a:endParaRPr lang="en-US"/>
          </a:p>
        </p:txBody>
      </p:sp>
    </p:spTree>
    <p:extLst>
      <p:ext uri="{BB962C8B-B14F-4D97-AF65-F5344CB8AC3E}">
        <p14:creationId xmlns:p14="http://schemas.microsoft.com/office/powerpoint/2010/main" val="2605019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8A1333-6B9E-5544-A1E3-D766C8443F4D}"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2280854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8A1333-6B9E-5544-A1E3-D766C8443F4D}"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114051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8A1333-6B9E-5544-A1E3-D766C8443F4D}"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502483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8A1333-6B9E-5544-A1E3-D766C8443F4D}" type="datetimeFigureOut">
              <a:rPr lang="en-US" smtClean="0"/>
              <a:t>3/7/2019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3618112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A1333-6B9E-5544-A1E3-D766C8443F4D}" type="datetimeFigureOut">
              <a:rPr lang="en-US" smtClean="0"/>
              <a:t>3/7/2019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4111121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8A1333-6B9E-5544-A1E3-D766C8443F4D}" type="datetimeFigureOut">
              <a:rPr lang="en-US" smtClean="0"/>
              <a:t>3/7/2019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36497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8A1333-6B9E-5544-A1E3-D766C8443F4D}" type="datetimeFigureOut">
              <a:rPr lang="en-US" smtClean="0"/>
              <a:t>3/7/2019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489277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8A1333-6B9E-5544-A1E3-D766C8443F4D}" type="datetimeFigureOut">
              <a:rPr lang="en-US" smtClean="0"/>
              <a:t>3/7/2019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1223399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8A1333-6B9E-5544-A1E3-D766C8443F4D}" type="datetimeFigureOut">
              <a:rPr lang="en-US" smtClean="0"/>
              <a:t>3/7/2019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947106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8A1333-6B9E-5544-A1E3-D766C8443F4D}"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332486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8A1333-6B9E-5544-A1E3-D766C8443F4D}"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04F9A5-0240-4C47-B146-2A87C40E5BFC}" type="slidenum">
              <a:rPr lang="en-US" smtClean="0"/>
              <a:t>‹#›</a:t>
            </a:fld>
            <a:endParaRPr lang="en-US"/>
          </a:p>
        </p:txBody>
      </p:sp>
    </p:spTree>
    <p:extLst>
      <p:ext uri="{BB962C8B-B14F-4D97-AF65-F5344CB8AC3E}">
        <p14:creationId xmlns:p14="http://schemas.microsoft.com/office/powerpoint/2010/main" val="2920845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8A1333-6B9E-5544-A1E3-D766C8443F4D}" type="datetimeFigureOut">
              <a:rPr lang="en-US" smtClean="0"/>
              <a:t>3/7/2019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04F9A5-0240-4C47-B146-2A87C40E5BFC}" type="slidenum">
              <a:rPr lang="en-US" smtClean="0"/>
              <a:t>‹#›</a:t>
            </a:fld>
            <a:endParaRPr lang="en-US"/>
          </a:p>
        </p:txBody>
      </p:sp>
    </p:spTree>
    <p:extLst>
      <p:ext uri="{BB962C8B-B14F-4D97-AF65-F5344CB8AC3E}">
        <p14:creationId xmlns:p14="http://schemas.microsoft.com/office/powerpoint/2010/main" val="872856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schauerg@uw.edu" TargetMode="External"/><Relationship Id="rId2" Type="http://schemas.openxmlformats.org/officeDocument/2006/relationships/hyperlink" Target="mailto:gillian@gschauerconsultin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02139"/>
            <a:ext cx="7772400" cy="1470025"/>
          </a:xfrm>
        </p:spPr>
        <p:txBody>
          <a:bodyPr>
            <a:normAutofit fontScale="90000"/>
          </a:bodyPr>
          <a:lstStyle/>
          <a:p>
            <a:r>
              <a:rPr lang="en-US" dirty="0"/>
              <a:t>Building Consensus for Key Indicators for Population-Based Surveillance</a:t>
            </a:r>
          </a:p>
        </p:txBody>
      </p:sp>
      <p:sp>
        <p:nvSpPr>
          <p:cNvPr id="5" name="Rectangle 3"/>
          <p:cNvSpPr txBox="1">
            <a:spLocks noChangeArrowheads="1"/>
          </p:cNvSpPr>
          <p:nvPr/>
        </p:nvSpPr>
        <p:spPr bwMode="auto">
          <a:xfrm>
            <a:off x="1371600" y="3660858"/>
            <a:ext cx="6400800" cy="1581150"/>
          </a:xfrm>
          <a:prstGeom prst="rect">
            <a:avLst/>
          </a:prstGeom>
          <a:noFill/>
          <a:ln>
            <a:miter lim="800000"/>
            <a:headEnd/>
            <a:tailEnd/>
          </a:ln>
        </p:spPr>
        <p:txBody>
          <a:bodyPr vert="horz" wrap="square" lIns="68562" tIns="34282" rIns="68562" bIns="34282" numCol="1" rtlCol="0" anchor="t" anchorCtr="0" compatLnSpc="1">
            <a:prstTxWarp prst="textNoShape">
              <a:avLst/>
            </a:prstTxWarp>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a:solidFill>
                  <a:schemeClr val="tx1">
                    <a:lumMod val="75000"/>
                    <a:lumOff val="25000"/>
                  </a:schemeClr>
                </a:solidFill>
              </a:rPr>
              <a:t>Gillian Schauer, PhD, MPH</a:t>
            </a:r>
          </a:p>
          <a:p>
            <a:endParaRPr lang="en-US" sz="2800" dirty="0">
              <a:solidFill>
                <a:schemeClr val="tx1">
                  <a:lumMod val="75000"/>
                  <a:lumOff val="25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67028475"/>
              </p:ext>
            </p:extLst>
          </p:nvPr>
        </p:nvGraphicFramePr>
        <p:xfrm>
          <a:off x="685800" y="4418346"/>
          <a:ext cx="8147720" cy="1539240"/>
        </p:xfrm>
        <a:graphic>
          <a:graphicData uri="http://schemas.openxmlformats.org/drawingml/2006/table">
            <a:tbl>
              <a:tblPr firstRow="1" bandRow="1">
                <a:tableStyleId>{1FECB4D8-DB02-4DC6-A0A2-4F2EBAE1DC90}</a:tableStyleId>
              </a:tblPr>
              <a:tblGrid>
                <a:gridCol w="3572218">
                  <a:extLst>
                    <a:ext uri="{9D8B030D-6E8A-4147-A177-3AD203B41FA5}">
                      <a16:colId xmlns:a16="http://schemas.microsoft.com/office/drawing/2014/main" val="20000"/>
                    </a:ext>
                  </a:extLst>
                </a:gridCol>
                <a:gridCol w="4575502">
                  <a:extLst>
                    <a:ext uri="{9D8B030D-6E8A-4147-A177-3AD203B41FA5}">
                      <a16:colId xmlns:a16="http://schemas.microsoft.com/office/drawing/2014/main" val="20001"/>
                    </a:ext>
                  </a:extLst>
                </a:gridCol>
              </a:tblGrid>
              <a:tr h="1188720">
                <a:tc>
                  <a:txBody>
                    <a:bodyPr/>
                    <a:lstStyle/>
                    <a:p>
                      <a:pPr algn="ctr"/>
                      <a:endParaRPr lang="en-US" sz="1900" b="0" dirty="0">
                        <a:solidFill>
                          <a:schemeClr val="tx1">
                            <a:lumMod val="75000"/>
                            <a:lumOff val="25000"/>
                          </a:schemeClr>
                        </a:solidFill>
                        <a:latin typeface="+mj-lt"/>
                        <a:cs typeface="Arial"/>
                      </a:endParaRPr>
                    </a:p>
                    <a:p>
                      <a:pPr algn="ctr"/>
                      <a:r>
                        <a:rPr lang="en-US" sz="1900" b="0" dirty="0">
                          <a:solidFill>
                            <a:schemeClr val="tx1">
                              <a:lumMod val="75000"/>
                              <a:lumOff val="25000"/>
                            </a:schemeClr>
                          </a:solidFill>
                          <a:latin typeface="+mj-lt"/>
                          <a:cs typeface="Arial"/>
                        </a:rPr>
                        <a:t>Clinical Instructor</a:t>
                      </a:r>
                    </a:p>
                    <a:p>
                      <a:pPr algn="ctr"/>
                      <a:r>
                        <a:rPr lang="en-US" sz="1900" b="0" dirty="0">
                          <a:solidFill>
                            <a:schemeClr val="tx1">
                              <a:lumMod val="75000"/>
                              <a:lumOff val="25000"/>
                            </a:schemeClr>
                          </a:solidFill>
                          <a:latin typeface="+mj-lt"/>
                          <a:cs typeface="Arial"/>
                        </a:rPr>
                        <a:t>Health Services</a:t>
                      </a:r>
                      <a:r>
                        <a:rPr lang="en-US" sz="1900" b="0" baseline="0" dirty="0">
                          <a:solidFill>
                            <a:schemeClr val="tx1">
                              <a:lumMod val="75000"/>
                              <a:lumOff val="25000"/>
                            </a:schemeClr>
                          </a:solidFill>
                          <a:latin typeface="+mj-lt"/>
                          <a:cs typeface="Arial"/>
                        </a:rPr>
                        <a:t> Department</a:t>
                      </a:r>
                    </a:p>
                    <a:p>
                      <a:pPr algn="ctr"/>
                      <a:r>
                        <a:rPr lang="en-US" sz="1900" b="0" baseline="0" dirty="0">
                          <a:solidFill>
                            <a:schemeClr val="tx1">
                              <a:lumMod val="75000"/>
                              <a:lumOff val="25000"/>
                            </a:schemeClr>
                          </a:solidFill>
                          <a:latin typeface="+mj-lt"/>
                          <a:cs typeface="Arial"/>
                        </a:rPr>
                        <a:t>School of Public Health</a:t>
                      </a:r>
                    </a:p>
                    <a:p>
                      <a:pPr algn="ctr"/>
                      <a:r>
                        <a:rPr lang="en-US" sz="1900" b="0" baseline="0" dirty="0">
                          <a:solidFill>
                            <a:schemeClr val="tx1">
                              <a:lumMod val="75000"/>
                              <a:lumOff val="25000"/>
                            </a:schemeClr>
                          </a:solidFill>
                          <a:latin typeface="+mj-lt"/>
                          <a:cs typeface="Arial"/>
                        </a:rPr>
                        <a:t>University of Washington</a:t>
                      </a:r>
                      <a:endParaRPr lang="en-US" sz="1900" b="0" dirty="0">
                        <a:solidFill>
                          <a:schemeClr val="tx1">
                            <a:lumMod val="75000"/>
                            <a:lumOff val="25000"/>
                          </a:schemeClr>
                        </a:solidFill>
                        <a:latin typeface="+mj-lt"/>
                        <a:cs typeface="Arial"/>
                      </a:endParaRPr>
                    </a:p>
                  </a:txBody>
                  <a:tcPr>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900" b="0" dirty="0">
                        <a:solidFill>
                          <a:schemeClr val="tx1">
                            <a:lumMod val="75000"/>
                            <a:lumOff val="25000"/>
                          </a:schemeClr>
                        </a:solidFill>
                        <a:latin typeface="+mj-lt"/>
                        <a:cs typeface="Arial"/>
                      </a:endParaRPr>
                    </a:p>
                    <a:p>
                      <a:pPr algn="ctr"/>
                      <a:r>
                        <a:rPr lang="en-US" sz="1900" b="0" dirty="0">
                          <a:solidFill>
                            <a:schemeClr val="tx1">
                              <a:lumMod val="75000"/>
                              <a:lumOff val="25000"/>
                            </a:schemeClr>
                          </a:solidFill>
                          <a:latin typeface="+mj-lt"/>
                          <a:cs typeface="Arial"/>
                        </a:rPr>
                        <a:t>Senior Consultant to: </a:t>
                      </a:r>
                    </a:p>
                    <a:p>
                      <a:pPr algn="ctr"/>
                      <a:r>
                        <a:rPr lang="en-US" sz="1900" b="0" dirty="0">
                          <a:solidFill>
                            <a:schemeClr val="tx1">
                              <a:lumMod val="75000"/>
                              <a:lumOff val="25000"/>
                            </a:schemeClr>
                          </a:solidFill>
                          <a:latin typeface="+mj-lt"/>
                          <a:cs typeface="Arial"/>
                        </a:rPr>
                        <a:t>Centers for Disease Control and Prevention</a:t>
                      </a:r>
                    </a:p>
                    <a:p>
                      <a:pPr algn="ctr"/>
                      <a:r>
                        <a:rPr lang="en-US" sz="1900" b="0" dirty="0">
                          <a:solidFill>
                            <a:schemeClr val="tx1">
                              <a:lumMod val="75000"/>
                              <a:lumOff val="25000"/>
                            </a:schemeClr>
                          </a:solidFill>
                          <a:latin typeface="+mj-lt"/>
                          <a:cs typeface="Arial"/>
                        </a:rPr>
                        <a:t>National</a:t>
                      </a:r>
                      <a:r>
                        <a:rPr lang="en-US" sz="1900" b="0" baseline="0" dirty="0">
                          <a:solidFill>
                            <a:schemeClr val="tx1">
                              <a:lumMod val="75000"/>
                              <a:lumOff val="25000"/>
                            </a:schemeClr>
                          </a:solidFill>
                          <a:latin typeface="+mj-lt"/>
                          <a:cs typeface="Arial"/>
                        </a:rPr>
                        <a:t> Institute on Drug Abuse</a:t>
                      </a:r>
                      <a:endParaRPr lang="en-US" sz="1900" b="0" dirty="0">
                        <a:solidFill>
                          <a:schemeClr val="tx1">
                            <a:lumMod val="75000"/>
                            <a:lumOff val="25000"/>
                          </a:schemeClr>
                        </a:solidFill>
                        <a:latin typeface="+mj-lt"/>
                        <a:cs typeface="Arial"/>
                      </a:endParaRPr>
                    </a:p>
                  </a:txBody>
                  <a:tcPr>
                    <a:lnL>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77026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a:t>
            </a:r>
          </a:p>
        </p:txBody>
      </p:sp>
      <p:sp>
        <p:nvSpPr>
          <p:cNvPr id="3" name="Content Placeholder 2"/>
          <p:cNvSpPr>
            <a:spLocks noGrp="1"/>
          </p:cNvSpPr>
          <p:nvPr>
            <p:ph idx="1"/>
          </p:nvPr>
        </p:nvSpPr>
        <p:spPr>
          <a:xfrm>
            <a:off x="457200" y="1600200"/>
            <a:ext cx="8432346" cy="4525963"/>
          </a:xfrm>
        </p:spPr>
        <p:txBody>
          <a:bodyPr/>
          <a:lstStyle/>
          <a:p>
            <a:r>
              <a:rPr lang="en-US" dirty="0"/>
              <a:t>No disclosures</a:t>
            </a:r>
          </a:p>
          <a:p>
            <a:r>
              <a:rPr lang="en-US" altLang="en-US" dirty="0"/>
              <a:t>The findings and conclusions in this presentation are my own and do not necessarily represent the official position of any of the agencies with whom I consult.</a:t>
            </a:r>
          </a:p>
          <a:p>
            <a:endParaRPr lang="en-US" dirty="0"/>
          </a:p>
          <a:p>
            <a:endParaRPr lang="en-US" dirty="0"/>
          </a:p>
          <a:p>
            <a:endParaRPr lang="en-US" dirty="0"/>
          </a:p>
        </p:txBody>
      </p:sp>
    </p:spTree>
    <p:extLst>
      <p:ext uri="{BB962C8B-B14F-4D97-AF65-F5344CB8AC3E}">
        <p14:creationId xmlns:p14="http://schemas.microsoft.com/office/powerpoint/2010/main" val="1018614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457200" y="1600200"/>
            <a:ext cx="8525724" cy="4879653"/>
          </a:xfrm>
        </p:spPr>
        <p:txBody>
          <a:bodyPr>
            <a:normAutofit/>
          </a:bodyPr>
          <a:lstStyle/>
          <a:p>
            <a:r>
              <a:rPr lang="en-US" dirty="0"/>
              <a:t>Overview of population-based surveillance</a:t>
            </a:r>
          </a:p>
          <a:p>
            <a:r>
              <a:rPr lang="en-US" dirty="0"/>
              <a:t>Efforts to develop core/key cannabis indicators</a:t>
            </a:r>
          </a:p>
          <a:p>
            <a:pPr lvl="1"/>
            <a:r>
              <a:rPr lang="en-US" dirty="0"/>
              <a:t>Multi-State Collaboration</a:t>
            </a:r>
          </a:p>
          <a:p>
            <a:pPr lvl="1"/>
            <a:r>
              <a:rPr lang="en-US" dirty="0"/>
              <a:t>HHS/BHCC Cannabis Surveillance Workgroup </a:t>
            </a:r>
          </a:p>
          <a:p>
            <a:r>
              <a:rPr lang="en-US" dirty="0"/>
              <a:t>Findings/Work to Date</a:t>
            </a:r>
          </a:p>
          <a:p>
            <a:r>
              <a:rPr lang="en-US" dirty="0"/>
              <a:t>Major Gaps</a:t>
            </a:r>
          </a:p>
          <a:p>
            <a:r>
              <a:rPr lang="en-US" dirty="0"/>
              <a:t>Next Steps</a:t>
            </a:r>
          </a:p>
          <a:p>
            <a:pPr marL="0" indent="0">
              <a:buNone/>
            </a:pPr>
            <a:endParaRPr lang="en-US" dirty="0"/>
          </a:p>
        </p:txBody>
      </p:sp>
    </p:spTree>
    <p:extLst>
      <p:ext uri="{BB962C8B-B14F-4D97-AF65-F5344CB8AC3E}">
        <p14:creationId xmlns:p14="http://schemas.microsoft.com/office/powerpoint/2010/main" val="831934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Benefits of Population-based surveillance for cannabis work</a:t>
            </a:r>
          </a:p>
        </p:txBody>
      </p:sp>
      <p:sp>
        <p:nvSpPr>
          <p:cNvPr id="5" name="Content Placeholder 2"/>
          <p:cNvSpPr txBox="1">
            <a:spLocks/>
          </p:cNvSpPr>
          <p:nvPr/>
        </p:nvSpPr>
        <p:spPr>
          <a:xfrm>
            <a:off x="457200" y="1600200"/>
            <a:ext cx="5388237" cy="5257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Font typeface="Arial"/>
              <a:buChar char="•"/>
            </a:pPr>
            <a:r>
              <a:rPr lang="en-US" sz="3200" dirty="0"/>
              <a:t>Reaches a broad audience</a:t>
            </a:r>
          </a:p>
          <a:p>
            <a:pPr marL="342900" lvl="1" indent="-342900">
              <a:buFont typeface="Arial"/>
              <a:buChar char="•"/>
            </a:pPr>
            <a:r>
              <a:rPr lang="en-US" sz="3200" dirty="0"/>
              <a:t>Probability based sampling</a:t>
            </a:r>
          </a:p>
          <a:p>
            <a:pPr marL="342900" lvl="1" indent="-342900">
              <a:buFont typeface="Arial"/>
              <a:buChar char="•"/>
            </a:pPr>
            <a:r>
              <a:rPr lang="en-US" sz="3200" dirty="0"/>
              <a:t>Reliable/tested methodology</a:t>
            </a:r>
          </a:p>
          <a:p>
            <a:pPr marL="342900" lvl="1" indent="-342900">
              <a:buFont typeface="Arial"/>
              <a:buChar char="•"/>
            </a:pPr>
            <a:r>
              <a:rPr lang="en-US" sz="3200" dirty="0"/>
              <a:t>Trend data</a:t>
            </a:r>
          </a:p>
          <a:p>
            <a:pPr marL="342900" lvl="1" indent="-342900">
              <a:buFont typeface="Arial"/>
              <a:buChar char="•"/>
            </a:pPr>
            <a:r>
              <a:rPr lang="en-US" sz="3200" dirty="0"/>
              <a:t>Can be combined with other data sources</a:t>
            </a:r>
          </a:p>
          <a:p>
            <a:pPr marL="342900" lvl="1" indent="-342900">
              <a:buFont typeface="Arial"/>
              <a:buChar char="•"/>
            </a:pPr>
            <a:r>
              <a:rPr lang="en-US" sz="3200" dirty="0"/>
              <a:t>Key tool for health effects epidemiology work</a:t>
            </a:r>
          </a:p>
          <a:p>
            <a:pPr marL="342900" lvl="1" indent="-342900">
              <a:buFont typeface="Arial"/>
              <a:buChar char="•"/>
            </a:pPr>
            <a:endParaRPr lang="en-US" sz="3200" dirty="0"/>
          </a:p>
          <a:p>
            <a:pPr marL="0" lvl="1" indent="0">
              <a:buNone/>
            </a:pPr>
            <a:endParaRPr lang="en-US" sz="1800" dirty="0"/>
          </a:p>
          <a:p>
            <a:pPr marL="0" lvl="1" indent="0">
              <a:buFont typeface="Arial"/>
              <a:buNone/>
            </a:pPr>
            <a:endParaRPr lang="en-US" sz="1800" dirty="0"/>
          </a:p>
        </p:txBody>
      </p:sp>
      <p:pic>
        <p:nvPicPr>
          <p:cNvPr id="6" name="Picture 5"/>
          <p:cNvPicPr>
            <a:picLocks noChangeAspect="1"/>
          </p:cNvPicPr>
          <p:nvPr/>
        </p:nvPicPr>
        <p:blipFill rotWithShape="1">
          <a:blip r:embed="rId3"/>
          <a:srcRect l="3476" t="6384" r="2334"/>
          <a:stretch/>
        </p:blipFill>
        <p:spPr>
          <a:xfrm>
            <a:off x="6013861" y="3865503"/>
            <a:ext cx="2672939" cy="2274657"/>
          </a:xfrm>
          <a:prstGeom prst="rect">
            <a:avLst/>
          </a:prstGeom>
        </p:spPr>
      </p:pic>
      <p:pic>
        <p:nvPicPr>
          <p:cNvPr id="7" name="Picture 6"/>
          <p:cNvPicPr>
            <a:picLocks noChangeAspect="1"/>
          </p:cNvPicPr>
          <p:nvPr/>
        </p:nvPicPr>
        <p:blipFill>
          <a:blip r:embed="rId4"/>
          <a:stretch>
            <a:fillRect/>
          </a:stretch>
        </p:blipFill>
        <p:spPr>
          <a:xfrm>
            <a:off x="5865348" y="1973679"/>
            <a:ext cx="2968172" cy="1458586"/>
          </a:xfrm>
          <a:prstGeom prst="rect">
            <a:avLst/>
          </a:prstGeom>
        </p:spPr>
      </p:pic>
    </p:spTree>
    <p:extLst>
      <p:ext uri="{BB962C8B-B14F-4D97-AF65-F5344CB8AC3E}">
        <p14:creationId xmlns:p14="http://schemas.microsoft.com/office/powerpoint/2010/main" val="391031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of Population-based surveillance for cannabis work</a:t>
            </a:r>
          </a:p>
        </p:txBody>
      </p:sp>
      <p:sp>
        <p:nvSpPr>
          <p:cNvPr id="5" name="Content Placeholder 2"/>
          <p:cNvSpPr txBox="1">
            <a:spLocks/>
          </p:cNvSpPr>
          <p:nvPr/>
        </p:nvSpPr>
        <p:spPr>
          <a:xfrm>
            <a:off x="457200" y="1830044"/>
            <a:ext cx="5444263" cy="50279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Font typeface="Arial"/>
              <a:buChar char="•"/>
            </a:pPr>
            <a:r>
              <a:rPr lang="en-US" sz="3200" dirty="0"/>
              <a:t>Sample size issues                   (low # cannabis users)</a:t>
            </a:r>
          </a:p>
          <a:p>
            <a:pPr marL="342900" lvl="1" indent="-342900">
              <a:buFont typeface="Arial"/>
              <a:buChar char="•"/>
            </a:pPr>
            <a:r>
              <a:rPr lang="en-US" sz="3200" dirty="0"/>
              <a:t>Limited space/time for questions</a:t>
            </a:r>
          </a:p>
          <a:p>
            <a:pPr marL="342900" lvl="1" indent="-342900">
              <a:buFont typeface="Arial"/>
              <a:buChar char="•"/>
            </a:pPr>
            <a:r>
              <a:rPr lang="en-US" sz="3200" dirty="0"/>
              <a:t>Validity issues</a:t>
            </a:r>
          </a:p>
          <a:p>
            <a:pPr marL="342900" lvl="1" indent="-342900">
              <a:buFont typeface="Arial"/>
              <a:buChar char="•"/>
            </a:pPr>
            <a:r>
              <a:rPr lang="en-US" sz="3200" dirty="0"/>
              <a:t>Issues making quick revisions/changes</a:t>
            </a:r>
          </a:p>
          <a:p>
            <a:pPr marL="342900" lvl="1" indent="-342900">
              <a:buFont typeface="Arial"/>
              <a:buChar char="•"/>
            </a:pPr>
            <a:r>
              <a:rPr lang="en-US" sz="3200" dirty="0"/>
              <a:t>Outdated methodology</a:t>
            </a:r>
          </a:p>
          <a:p>
            <a:pPr marL="342900" lvl="1" indent="-342900">
              <a:buFont typeface="Arial"/>
              <a:buChar char="•"/>
            </a:pPr>
            <a:endParaRPr lang="en-US" sz="3200" dirty="0"/>
          </a:p>
          <a:p>
            <a:pPr marL="342900" lvl="1" indent="-342900">
              <a:buFont typeface="Arial"/>
              <a:buChar char="•"/>
            </a:pPr>
            <a:endParaRPr lang="en-US" sz="3200" dirty="0"/>
          </a:p>
          <a:p>
            <a:pPr marL="0" lvl="1" indent="0">
              <a:buNone/>
            </a:pPr>
            <a:endParaRPr lang="en-US" sz="1800" dirty="0"/>
          </a:p>
          <a:p>
            <a:pPr marL="0" lvl="1" indent="0">
              <a:buFont typeface="Arial"/>
              <a:buNone/>
            </a:pPr>
            <a:endParaRPr lang="en-US" sz="1800" dirty="0"/>
          </a:p>
        </p:txBody>
      </p:sp>
      <p:pic>
        <p:nvPicPr>
          <p:cNvPr id="4" name="Picture 3"/>
          <p:cNvPicPr>
            <a:picLocks noChangeAspect="1"/>
          </p:cNvPicPr>
          <p:nvPr/>
        </p:nvPicPr>
        <p:blipFill rotWithShape="1">
          <a:blip r:embed="rId3"/>
          <a:srcRect l="4706" t="4269" b="5721"/>
          <a:stretch/>
        </p:blipFill>
        <p:spPr>
          <a:xfrm>
            <a:off x="6483037" y="4351025"/>
            <a:ext cx="2313131" cy="2184849"/>
          </a:xfrm>
          <a:prstGeom prst="rect">
            <a:avLst/>
          </a:prstGeom>
        </p:spPr>
      </p:pic>
      <p:pic>
        <p:nvPicPr>
          <p:cNvPr id="6" name="Picture 5"/>
          <p:cNvPicPr>
            <a:picLocks noChangeAspect="1"/>
          </p:cNvPicPr>
          <p:nvPr/>
        </p:nvPicPr>
        <p:blipFill rotWithShape="1">
          <a:blip r:embed="rId4"/>
          <a:srcRect b="6144"/>
          <a:stretch/>
        </p:blipFill>
        <p:spPr>
          <a:xfrm>
            <a:off x="4976512" y="4750545"/>
            <a:ext cx="1335813" cy="1785329"/>
          </a:xfrm>
          <a:prstGeom prst="rect">
            <a:avLst/>
          </a:prstGeom>
        </p:spPr>
      </p:pic>
      <p:pic>
        <p:nvPicPr>
          <p:cNvPr id="7" name="Picture 6"/>
          <p:cNvPicPr>
            <a:picLocks noChangeAspect="1"/>
          </p:cNvPicPr>
          <p:nvPr/>
        </p:nvPicPr>
        <p:blipFill>
          <a:blip r:embed="rId5"/>
          <a:stretch>
            <a:fillRect/>
          </a:stretch>
        </p:blipFill>
        <p:spPr>
          <a:xfrm>
            <a:off x="5901463" y="1888261"/>
            <a:ext cx="1704552" cy="2462764"/>
          </a:xfrm>
          <a:prstGeom prst="rect">
            <a:avLst/>
          </a:prstGeom>
        </p:spPr>
      </p:pic>
    </p:spTree>
    <p:extLst>
      <p:ext uri="{BB962C8B-B14F-4D97-AF65-F5344CB8AC3E}">
        <p14:creationId xmlns:p14="http://schemas.microsoft.com/office/powerpoint/2010/main" val="905695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Well known U.S. public health surveys with cannabis questions</a:t>
            </a:r>
          </a:p>
        </p:txBody>
      </p:sp>
      <p:sp>
        <p:nvSpPr>
          <p:cNvPr id="5" name="Content Placeholder 2"/>
          <p:cNvSpPr txBox="1">
            <a:spLocks/>
          </p:cNvSpPr>
          <p:nvPr/>
        </p:nvSpPr>
        <p:spPr>
          <a:xfrm>
            <a:off x="457200" y="1755348"/>
            <a:ext cx="8451022" cy="50279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Font typeface="Arial"/>
              <a:buChar char="•"/>
            </a:pPr>
            <a:r>
              <a:rPr lang="en-US" sz="3200" dirty="0"/>
              <a:t>National Survey on Drug Use and Health (SAMHSA)</a:t>
            </a:r>
          </a:p>
          <a:p>
            <a:pPr marL="342900" lvl="1" indent="-342900">
              <a:buFont typeface="Arial"/>
              <a:buChar char="•"/>
            </a:pPr>
            <a:r>
              <a:rPr lang="en-US" sz="3200" dirty="0"/>
              <a:t>Monitoring the Future (NIDA)</a:t>
            </a:r>
          </a:p>
          <a:p>
            <a:pPr marL="342900" lvl="1" indent="-342900">
              <a:buFont typeface="Arial"/>
              <a:buChar char="•"/>
            </a:pPr>
            <a:r>
              <a:rPr lang="en-US" sz="3200" dirty="0"/>
              <a:t>National Health and Nutrition Examination Survey (CDC)</a:t>
            </a:r>
          </a:p>
          <a:p>
            <a:pPr marL="342900" lvl="1" indent="-342900">
              <a:buFont typeface="Arial"/>
              <a:buChar char="•"/>
            </a:pPr>
            <a:r>
              <a:rPr lang="en-US" sz="3200" dirty="0"/>
              <a:t>Behavioral Risk Factor Surveillance System (CDC/States)</a:t>
            </a:r>
          </a:p>
          <a:p>
            <a:pPr marL="342900" lvl="1" indent="-342900">
              <a:buFont typeface="Arial"/>
              <a:buChar char="•"/>
            </a:pPr>
            <a:r>
              <a:rPr lang="en-US" sz="3200" dirty="0"/>
              <a:t>Youth Risk Behavior Surveys (CDC/States) </a:t>
            </a:r>
            <a:r>
              <a:rPr lang="en-US" sz="3200" dirty="0">
                <a:sym typeface="Wingdings"/>
              </a:rPr>
              <a:t> Some states use different youth surveys</a:t>
            </a:r>
            <a:endParaRPr lang="en-US" sz="3200" dirty="0"/>
          </a:p>
          <a:p>
            <a:pPr marL="342900" lvl="1" indent="-342900">
              <a:buFont typeface="Arial"/>
              <a:buChar char="•"/>
            </a:pPr>
            <a:endParaRPr lang="en-US" sz="3200" dirty="0"/>
          </a:p>
          <a:p>
            <a:pPr marL="342900" lvl="1" indent="-342900">
              <a:buFont typeface="Arial"/>
              <a:buChar char="•"/>
            </a:pPr>
            <a:endParaRPr lang="en-US" sz="3200" dirty="0"/>
          </a:p>
          <a:p>
            <a:pPr marL="0" lvl="1" indent="0">
              <a:buNone/>
            </a:pPr>
            <a:endParaRPr lang="en-US" sz="1800" dirty="0"/>
          </a:p>
          <a:p>
            <a:pPr marL="0" lvl="1" indent="0">
              <a:buFont typeface="Arial"/>
              <a:buNone/>
            </a:pPr>
            <a:endParaRPr lang="en-US" sz="1800" dirty="0"/>
          </a:p>
        </p:txBody>
      </p:sp>
    </p:spTree>
    <p:extLst>
      <p:ext uri="{BB962C8B-B14F-4D97-AF65-F5344CB8AC3E}">
        <p14:creationId xmlns:p14="http://schemas.microsoft.com/office/powerpoint/2010/main" val="3245801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Assessments of State Public Health Cannabis Surveillance</a:t>
            </a:r>
          </a:p>
        </p:txBody>
      </p:sp>
      <p:sp>
        <p:nvSpPr>
          <p:cNvPr id="5" name="Content Placeholder 2"/>
          <p:cNvSpPr txBox="1">
            <a:spLocks/>
          </p:cNvSpPr>
          <p:nvPr/>
        </p:nvSpPr>
        <p:spPr>
          <a:xfrm>
            <a:off x="457200" y="1904741"/>
            <a:ext cx="8451022" cy="487856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Font typeface="Arial"/>
              <a:buChar char="•"/>
            </a:pPr>
            <a:r>
              <a:rPr lang="en-US" sz="3200" dirty="0"/>
              <a:t>Most started surveillance AFTER legalization </a:t>
            </a:r>
          </a:p>
          <a:p>
            <a:pPr marL="342900" lvl="1" indent="-342900">
              <a:buFont typeface="Arial"/>
              <a:buChar char="•"/>
            </a:pPr>
            <a:r>
              <a:rPr lang="en-US" sz="3200" dirty="0"/>
              <a:t>Very few states asking same set of questions</a:t>
            </a:r>
          </a:p>
          <a:p>
            <a:pPr marL="342900" lvl="1" indent="-342900">
              <a:buFont typeface="Arial"/>
              <a:buChar char="•"/>
            </a:pPr>
            <a:r>
              <a:rPr lang="en-US" sz="3200" dirty="0"/>
              <a:t>Very few states asking questions in same way</a:t>
            </a:r>
          </a:p>
          <a:p>
            <a:pPr marL="342900" lvl="1" indent="-342900">
              <a:buFont typeface="Arial"/>
              <a:buChar char="•"/>
            </a:pPr>
            <a:r>
              <a:rPr lang="en-US" sz="3200" dirty="0"/>
              <a:t>No cognitive testing / validity issues</a:t>
            </a:r>
          </a:p>
          <a:p>
            <a:pPr marL="342900" lvl="1" indent="-342900">
              <a:buFont typeface="Arial"/>
              <a:buChar char="•"/>
            </a:pPr>
            <a:r>
              <a:rPr lang="en-US" sz="3200" dirty="0"/>
              <a:t>Interest in preserving trends</a:t>
            </a:r>
          </a:p>
          <a:p>
            <a:pPr marL="342900" lvl="1" indent="-342900">
              <a:buFont typeface="Arial"/>
              <a:buChar char="•"/>
            </a:pPr>
            <a:r>
              <a:rPr lang="en-US" sz="3200" dirty="0"/>
              <a:t>Problems paying for cannabis questions/modules</a:t>
            </a:r>
          </a:p>
          <a:p>
            <a:pPr marL="342900" lvl="1" indent="-342900">
              <a:buFont typeface="Arial"/>
              <a:buChar char="•"/>
            </a:pPr>
            <a:endParaRPr lang="en-US" sz="3200" dirty="0"/>
          </a:p>
          <a:p>
            <a:pPr marL="0" lvl="1" indent="0">
              <a:buNone/>
            </a:pPr>
            <a:endParaRPr lang="en-US" sz="1800" dirty="0"/>
          </a:p>
          <a:p>
            <a:pPr marL="0" lvl="1" indent="0">
              <a:buFont typeface="Arial"/>
              <a:buNone/>
            </a:pPr>
            <a:endParaRPr lang="en-US" sz="1800" dirty="0"/>
          </a:p>
        </p:txBody>
      </p:sp>
    </p:spTree>
    <p:extLst>
      <p:ext uri="{BB962C8B-B14F-4D97-AF65-F5344CB8AC3E}">
        <p14:creationId xmlns:p14="http://schemas.microsoft.com/office/powerpoint/2010/main" val="3384713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Cognitive Testing, </a:t>
            </a:r>
            <a:br>
              <a:rPr lang="en-US" dirty="0"/>
            </a:br>
            <a:r>
              <a:rPr lang="en-US" dirty="0"/>
              <a:t>and why is it Important?</a:t>
            </a:r>
          </a:p>
        </p:txBody>
      </p:sp>
      <p:pic>
        <p:nvPicPr>
          <p:cNvPr id="4" name="Picture 3"/>
          <p:cNvPicPr>
            <a:picLocks noChangeAspect="1"/>
          </p:cNvPicPr>
          <p:nvPr/>
        </p:nvPicPr>
        <p:blipFill>
          <a:blip r:embed="rId3"/>
          <a:stretch>
            <a:fillRect/>
          </a:stretch>
        </p:blipFill>
        <p:spPr>
          <a:xfrm>
            <a:off x="1663700" y="2083466"/>
            <a:ext cx="5816600" cy="3886200"/>
          </a:xfrm>
          <a:prstGeom prst="rect">
            <a:avLst/>
          </a:prstGeom>
        </p:spPr>
      </p:pic>
    </p:spTree>
    <p:extLst>
      <p:ext uri="{BB962C8B-B14F-4D97-AF65-F5344CB8AC3E}">
        <p14:creationId xmlns:p14="http://schemas.microsoft.com/office/powerpoint/2010/main" val="1623985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Cannabis Key Indicators Work</a:t>
            </a:r>
          </a:p>
        </p:txBody>
      </p:sp>
    </p:spTree>
    <p:extLst>
      <p:ext uri="{BB962C8B-B14F-4D97-AF65-F5344CB8AC3E}">
        <p14:creationId xmlns:p14="http://schemas.microsoft.com/office/powerpoint/2010/main" val="68320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CDC/SAMHSA/CSTE Work</a:t>
            </a:r>
          </a:p>
        </p:txBody>
      </p:sp>
      <p:sp>
        <p:nvSpPr>
          <p:cNvPr id="5" name="Content Placeholder 4"/>
          <p:cNvSpPr>
            <a:spLocks noGrp="1"/>
          </p:cNvSpPr>
          <p:nvPr>
            <p:ph idx="1"/>
          </p:nvPr>
        </p:nvSpPr>
        <p:spPr>
          <a:xfrm>
            <a:off x="457199" y="1417638"/>
            <a:ext cx="8376789" cy="5006193"/>
          </a:xfrm>
        </p:spPr>
        <p:txBody>
          <a:bodyPr>
            <a:normAutofit fontScale="92500" lnSpcReduction="10000"/>
          </a:bodyPr>
          <a:lstStyle/>
          <a:p>
            <a:r>
              <a:rPr lang="en-US" dirty="0"/>
              <a:t>Review of all federal and state cannabis questions (2015-2017)</a:t>
            </a:r>
          </a:p>
          <a:p>
            <a:r>
              <a:rPr lang="en-US" dirty="0"/>
              <a:t>Small workgroup meetings (2016) to: </a:t>
            </a:r>
          </a:p>
          <a:p>
            <a:pPr lvl="1"/>
            <a:r>
              <a:rPr lang="en-US" dirty="0"/>
              <a:t>Determine most important indicators</a:t>
            </a:r>
          </a:p>
          <a:p>
            <a:pPr lvl="1"/>
            <a:r>
              <a:rPr lang="en-US" dirty="0"/>
              <a:t>Evaluate current questions for those indicators</a:t>
            </a:r>
          </a:p>
          <a:p>
            <a:pPr lvl="1"/>
            <a:r>
              <a:rPr lang="en-US" dirty="0"/>
              <a:t>Propose alternatives</a:t>
            </a:r>
          </a:p>
          <a:p>
            <a:r>
              <a:rPr lang="en-US" dirty="0"/>
              <a:t>CSTE convening with state epidemiologists (2016-2017) to: </a:t>
            </a:r>
          </a:p>
          <a:p>
            <a:pPr lvl="1"/>
            <a:r>
              <a:rPr lang="en-US" dirty="0"/>
              <a:t>Discuss proposed indicators/question wording</a:t>
            </a:r>
          </a:p>
          <a:p>
            <a:pPr lvl="1"/>
            <a:r>
              <a:rPr lang="en-US" dirty="0"/>
              <a:t>Provide comment</a:t>
            </a:r>
          </a:p>
          <a:p>
            <a:pPr lvl="1"/>
            <a:r>
              <a:rPr lang="en-US" dirty="0"/>
              <a:t>Review final versions</a:t>
            </a:r>
          </a:p>
          <a:p>
            <a:pPr marL="457200" lvl="1" indent="0">
              <a:buNone/>
            </a:pPr>
            <a:endParaRPr lang="en-US" dirty="0"/>
          </a:p>
        </p:txBody>
      </p:sp>
    </p:spTree>
    <p:extLst>
      <p:ext uri="{BB962C8B-B14F-4D97-AF65-F5344CB8AC3E}">
        <p14:creationId xmlns:p14="http://schemas.microsoft.com/office/powerpoint/2010/main" val="1140999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HHS/BHCC Cannabis Surveillance Workgroup</a:t>
            </a:r>
          </a:p>
        </p:txBody>
      </p:sp>
      <p:sp>
        <p:nvSpPr>
          <p:cNvPr id="5" name="Content Placeholder 4"/>
          <p:cNvSpPr>
            <a:spLocks noGrp="1"/>
          </p:cNvSpPr>
          <p:nvPr>
            <p:ph idx="1"/>
          </p:nvPr>
        </p:nvSpPr>
        <p:spPr>
          <a:xfrm>
            <a:off x="457199" y="1680654"/>
            <a:ext cx="8376789" cy="4743177"/>
          </a:xfrm>
        </p:spPr>
        <p:txBody>
          <a:bodyPr>
            <a:normAutofit/>
          </a:bodyPr>
          <a:lstStyle/>
          <a:p>
            <a:r>
              <a:rPr lang="en-US" dirty="0"/>
              <a:t>Review of key indicators draft</a:t>
            </a:r>
          </a:p>
          <a:p>
            <a:r>
              <a:rPr lang="en-US" dirty="0"/>
              <a:t>Cognitive testing discussion</a:t>
            </a:r>
          </a:p>
          <a:p>
            <a:r>
              <a:rPr lang="en-US" dirty="0"/>
              <a:t>Additional comment/approval of key indicators</a:t>
            </a:r>
          </a:p>
          <a:p>
            <a:pPr lvl="1"/>
            <a:r>
              <a:rPr lang="en-US" dirty="0"/>
              <a:t>Identification of additional indicator areas</a:t>
            </a:r>
          </a:p>
          <a:p>
            <a:pPr lvl="1"/>
            <a:r>
              <a:rPr lang="en-US" dirty="0"/>
              <a:t>Comment on question wording</a:t>
            </a:r>
          </a:p>
          <a:p>
            <a:r>
              <a:rPr lang="en-US" dirty="0"/>
              <a:t>Report in progress</a:t>
            </a:r>
          </a:p>
          <a:p>
            <a:r>
              <a:rPr lang="en-US" dirty="0"/>
              <a:t>Ongoing discussions about how to conduct needed psychometric/cognitive testing work</a:t>
            </a:r>
          </a:p>
          <a:p>
            <a:pPr marL="457200" lvl="1" indent="0">
              <a:buNone/>
            </a:pPr>
            <a:endParaRPr lang="en-US" dirty="0"/>
          </a:p>
        </p:txBody>
      </p:sp>
    </p:spTree>
    <p:extLst>
      <p:ext uri="{BB962C8B-B14F-4D97-AF65-F5344CB8AC3E}">
        <p14:creationId xmlns:p14="http://schemas.microsoft.com/office/powerpoint/2010/main" val="4159230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Preliminary Recommendations</a:t>
            </a:r>
          </a:p>
        </p:txBody>
      </p:sp>
    </p:spTree>
    <p:extLst>
      <p:ext uri="{BB962C8B-B14F-4D97-AF65-F5344CB8AC3E}">
        <p14:creationId xmlns:p14="http://schemas.microsoft.com/office/powerpoint/2010/main" val="3044665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Key Indicators</a:t>
            </a:r>
          </a:p>
        </p:txBody>
      </p:sp>
      <p:sp>
        <p:nvSpPr>
          <p:cNvPr id="3" name="Content Placeholder 2"/>
          <p:cNvSpPr>
            <a:spLocks noGrp="1"/>
          </p:cNvSpPr>
          <p:nvPr>
            <p:ph idx="1"/>
          </p:nvPr>
        </p:nvSpPr>
        <p:spPr>
          <a:xfrm>
            <a:off x="457200" y="1600200"/>
            <a:ext cx="8229600" cy="4991697"/>
          </a:xfrm>
        </p:spPr>
        <p:txBody>
          <a:bodyPr>
            <a:normAutofit fontScale="92500" lnSpcReduction="20000"/>
          </a:bodyPr>
          <a:lstStyle/>
          <a:p>
            <a:r>
              <a:rPr lang="en-US" dirty="0"/>
              <a:t>Age at First Use (for youth/young adults)</a:t>
            </a:r>
          </a:p>
          <a:p>
            <a:r>
              <a:rPr lang="en-US" dirty="0"/>
              <a:t>Current Use (past 30 day use)</a:t>
            </a:r>
          </a:p>
          <a:p>
            <a:r>
              <a:rPr lang="en-US" dirty="0"/>
              <a:t>Mode/method of use (any and primary)</a:t>
            </a:r>
          </a:p>
          <a:p>
            <a:r>
              <a:rPr lang="en-US" dirty="0"/>
              <a:t>Reasons for use (medical, non-medical, both)</a:t>
            </a:r>
          </a:p>
          <a:p>
            <a:r>
              <a:rPr lang="en-US" dirty="0"/>
              <a:t>Amount used*</a:t>
            </a:r>
          </a:p>
          <a:p>
            <a:r>
              <a:rPr lang="en-US" dirty="0"/>
              <a:t>Product type used*</a:t>
            </a:r>
          </a:p>
          <a:p>
            <a:r>
              <a:rPr lang="en-US" dirty="0"/>
              <a:t>Cannabis Use Disorder*</a:t>
            </a:r>
          </a:p>
          <a:p>
            <a:r>
              <a:rPr lang="en-US" dirty="0"/>
              <a:t>Secondhand smoke exposure*</a:t>
            </a:r>
          </a:p>
          <a:p>
            <a:r>
              <a:rPr lang="en-US" dirty="0"/>
              <a:t>Impaired driving*</a:t>
            </a:r>
          </a:p>
          <a:p>
            <a:r>
              <a:rPr lang="en-US" dirty="0"/>
              <a:t>Household use</a:t>
            </a:r>
          </a:p>
          <a:p>
            <a:pPr marL="0" indent="0">
              <a:buNone/>
            </a:pPr>
            <a:r>
              <a:rPr lang="en-US" sz="2800" i="1" dirty="0"/>
              <a:t>*Needs more psychometric and/or cognitive testing</a:t>
            </a:r>
          </a:p>
        </p:txBody>
      </p:sp>
    </p:spTree>
    <p:extLst>
      <p:ext uri="{BB962C8B-B14F-4D97-AF65-F5344CB8AC3E}">
        <p14:creationId xmlns:p14="http://schemas.microsoft.com/office/powerpoint/2010/main" val="3127221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Secondary Indicators</a:t>
            </a:r>
          </a:p>
        </p:txBody>
      </p:sp>
      <p:sp>
        <p:nvSpPr>
          <p:cNvPr id="3" name="Content Placeholder 2"/>
          <p:cNvSpPr>
            <a:spLocks noGrp="1"/>
          </p:cNvSpPr>
          <p:nvPr>
            <p:ph idx="1"/>
          </p:nvPr>
        </p:nvSpPr>
        <p:spPr>
          <a:xfrm>
            <a:off x="457200" y="1600200"/>
            <a:ext cx="8229600" cy="4804957"/>
          </a:xfrm>
        </p:spPr>
        <p:txBody>
          <a:bodyPr>
            <a:normAutofit fontScale="92500" lnSpcReduction="20000"/>
          </a:bodyPr>
          <a:lstStyle/>
          <a:p>
            <a:r>
              <a:rPr lang="en-US" dirty="0"/>
              <a:t>Age at first daily/near daily use</a:t>
            </a:r>
          </a:p>
          <a:p>
            <a:r>
              <a:rPr lang="en-US" dirty="0"/>
              <a:t>Perceived risk/harm*</a:t>
            </a:r>
          </a:p>
          <a:p>
            <a:r>
              <a:rPr lang="en-US" dirty="0"/>
              <a:t>Social norms/perceptions*</a:t>
            </a:r>
          </a:p>
          <a:p>
            <a:r>
              <a:rPr lang="en-US" dirty="0"/>
              <a:t>Source/Access*</a:t>
            </a:r>
          </a:p>
          <a:p>
            <a:r>
              <a:rPr lang="en-US" dirty="0"/>
              <a:t>Safe storage</a:t>
            </a:r>
          </a:p>
          <a:p>
            <a:r>
              <a:rPr lang="en-US" dirty="0"/>
              <a:t>Co-administration with other substances*</a:t>
            </a:r>
          </a:p>
          <a:p>
            <a:r>
              <a:rPr lang="en-US" dirty="0"/>
              <a:t>Lifetime use (# of times, for youth)</a:t>
            </a:r>
          </a:p>
          <a:p>
            <a:r>
              <a:rPr lang="en-US" dirty="0"/>
              <a:t>Advertising/marketing exposure*</a:t>
            </a:r>
          </a:p>
          <a:p>
            <a:r>
              <a:rPr lang="en-US" dirty="0"/>
              <a:t>Health professional screening for cannabis use*</a:t>
            </a:r>
          </a:p>
          <a:p>
            <a:pPr marL="0" indent="0">
              <a:buNone/>
            </a:pPr>
            <a:r>
              <a:rPr lang="en-US" i="1" dirty="0"/>
              <a:t>*Needs more psychometric and/or cognitive testing</a:t>
            </a:r>
          </a:p>
          <a:p>
            <a:pPr marL="0" indent="0">
              <a:buNone/>
            </a:pPr>
            <a:endParaRPr lang="en-US" dirty="0"/>
          </a:p>
        </p:txBody>
      </p:sp>
    </p:spTree>
    <p:extLst>
      <p:ext uri="{BB962C8B-B14F-4D97-AF65-F5344CB8AC3E}">
        <p14:creationId xmlns:p14="http://schemas.microsoft.com/office/powerpoint/2010/main" val="3441145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Cannabis Indicators</a:t>
            </a:r>
          </a:p>
        </p:txBody>
      </p:sp>
      <p:sp>
        <p:nvSpPr>
          <p:cNvPr id="3" name="Content Placeholder 2"/>
          <p:cNvSpPr>
            <a:spLocks noGrp="1"/>
          </p:cNvSpPr>
          <p:nvPr>
            <p:ph idx="1"/>
          </p:nvPr>
        </p:nvSpPr>
        <p:spPr>
          <a:xfrm>
            <a:off x="457199" y="1600200"/>
            <a:ext cx="8394995" cy="4525963"/>
          </a:xfrm>
        </p:spPr>
        <p:txBody>
          <a:bodyPr>
            <a:normAutofit fontScale="92500"/>
          </a:bodyPr>
          <a:lstStyle/>
          <a:p>
            <a:r>
              <a:rPr lang="en-US" dirty="0"/>
              <a:t>Medical use in past month*</a:t>
            </a:r>
          </a:p>
          <a:p>
            <a:r>
              <a:rPr lang="en-US" dirty="0"/>
              <a:t>Medical recommendation*</a:t>
            </a:r>
          </a:p>
          <a:p>
            <a:r>
              <a:rPr lang="en-US" dirty="0"/>
              <a:t>Type of provider with whom you discuss cannabis*</a:t>
            </a:r>
          </a:p>
          <a:p>
            <a:r>
              <a:rPr lang="en-US" dirty="0"/>
              <a:t>Medical reasons for use*</a:t>
            </a:r>
          </a:p>
          <a:p>
            <a:r>
              <a:rPr lang="en-US" dirty="0"/>
              <a:t>Use in place of other medications*</a:t>
            </a:r>
          </a:p>
          <a:p>
            <a:endParaRPr lang="en-US" dirty="0"/>
          </a:p>
          <a:p>
            <a:pPr marL="0" indent="0">
              <a:buNone/>
            </a:pPr>
            <a:r>
              <a:rPr lang="en-US" i="1" dirty="0"/>
              <a:t>*Needs more psychometric and/or cognitive testing</a:t>
            </a:r>
          </a:p>
          <a:p>
            <a:pPr marL="0" indent="0">
              <a:buNone/>
            </a:pPr>
            <a:endParaRPr lang="en-US" dirty="0"/>
          </a:p>
        </p:txBody>
      </p:sp>
    </p:spTree>
    <p:extLst>
      <p:ext uri="{BB962C8B-B14F-4D97-AF65-F5344CB8AC3E}">
        <p14:creationId xmlns:p14="http://schemas.microsoft.com/office/powerpoint/2010/main" val="3552839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Major Gaps</a:t>
            </a:r>
          </a:p>
        </p:txBody>
      </p:sp>
    </p:spTree>
    <p:extLst>
      <p:ext uri="{BB962C8B-B14F-4D97-AF65-F5344CB8AC3E}">
        <p14:creationId xmlns:p14="http://schemas.microsoft.com/office/powerpoint/2010/main" val="1531693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Major gaps</a:t>
            </a:r>
          </a:p>
        </p:txBody>
      </p:sp>
      <p:sp>
        <p:nvSpPr>
          <p:cNvPr id="3" name="Content Placeholder 2"/>
          <p:cNvSpPr>
            <a:spLocks noGrp="1"/>
          </p:cNvSpPr>
          <p:nvPr>
            <p:ph idx="1"/>
          </p:nvPr>
        </p:nvSpPr>
        <p:spPr>
          <a:xfrm>
            <a:off x="457200" y="1600200"/>
            <a:ext cx="8229600" cy="4860979"/>
          </a:xfrm>
        </p:spPr>
        <p:txBody>
          <a:bodyPr>
            <a:normAutofit/>
          </a:bodyPr>
          <a:lstStyle/>
          <a:p>
            <a:r>
              <a:rPr lang="en-US" dirty="0"/>
              <a:t>Inclusion of questions where we have good indicators (e.g., mode of use)</a:t>
            </a:r>
          </a:p>
          <a:p>
            <a:r>
              <a:rPr lang="en-US" dirty="0"/>
              <a:t>Psychometric testing, cognitive testing</a:t>
            </a:r>
          </a:p>
          <a:p>
            <a:r>
              <a:rPr lang="en-US" dirty="0"/>
              <a:t>Good, succinct indicators missing for: </a:t>
            </a:r>
          </a:p>
          <a:p>
            <a:pPr lvl="1"/>
            <a:r>
              <a:rPr lang="en-US" dirty="0"/>
              <a:t>Frequency/amount</a:t>
            </a:r>
          </a:p>
          <a:p>
            <a:pPr lvl="1"/>
            <a:r>
              <a:rPr lang="en-US" dirty="0"/>
              <a:t>Use of CBD products</a:t>
            </a:r>
          </a:p>
          <a:p>
            <a:pPr lvl="1"/>
            <a:r>
              <a:rPr lang="en-US" dirty="0"/>
              <a:t>Cannabis impaired driving</a:t>
            </a:r>
          </a:p>
          <a:p>
            <a:pPr lvl="1"/>
            <a:r>
              <a:rPr lang="en-US" dirty="0"/>
              <a:t>Cannabis Use Disorder</a:t>
            </a:r>
          </a:p>
          <a:p>
            <a:pPr lvl="1"/>
            <a:r>
              <a:rPr lang="en-US" dirty="0"/>
              <a:t>Medical cannabis use (broadly)</a:t>
            </a:r>
          </a:p>
          <a:p>
            <a:endParaRPr lang="en-US" dirty="0"/>
          </a:p>
          <a:p>
            <a:pPr marL="0" indent="0">
              <a:buNone/>
            </a:pPr>
            <a:endParaRPr lang="en-US" dirty="0"/>
          </a:p>
        </p:txBody>
      </p:sp>
    </p:spTree>
    <p:extLst>
      <p:ext uri="{BB962C8B-B14F-4D97-AF65-F5344CB8AC3E}">
        <p14:creationId xmlns:p14="http://schemas.microsoft.com/office/powerpoint/2010/main" val="2205730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Next Steps</a:t>
            </a:r>
          </a:p>
        </p:txBody>
      </p:sp>
    </p:spTree>
    <p:extLst>
      <p:ext uri="{BB962C8B-B14F-4D97-AF65-F5344CB8AC3E}">
        <p14:creationId xmlns:p14="http://schemas.microsoft.com/office/powerpoint/2010/main" val="91341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Indicators Work</a:t>
            </a:r>
          </a:p>
        </p:txBody>
      </p:sp>
      <p:sp>
        <p:nvSpPr>
          <p:cNvPr id="3" name="Content Placeholder 2"/>
          <p:cNvSpPr>
            <a:spLocks noGrp="1"/>
          </p:cNvSpPr>
          <p:nvPr>
            <p:ph idx="1"/>
          </p:nvPr>
        </p:nvSpPr>
        <p:spPr/>
        <p:txBody>
          <a:bodyPr/>
          <a:lstStyle/>
          <a:p>
            <a:r>
              <a:rPr lang="en-US" dirty="0"/>
              <a:t>Continued Federal/State discussions to prioritize cognitive testing for key indicators</a:t>
            </a:r>
          </a:p>
          <a:p>
            <a:r>
              <a:rPr lang="en-US" dirty="0"/>
              <a:t>Discussions with Canada re: indicators</a:t>
            </a:r>
          </a:p>
          <a:p>
            <a:r>
              <a:rPr lang="en-US" dirty="0"/>
              <a:t>Continued promotion of key indicators through BRFSS, YRBS, CSTE</a:t>
            </a:r>
          </a:p>
          <a:p>
            <a:r>
              <a:rPr lang="en-US" dirty="0"/>
              <a:t>Continued discussions about federal and state resources allocated for cannabis surveillance</a:t>
            </a:r>
          </a:p>
        </p:txBody>
      </p:sp>
    </p:spTree>
    <p:extLst>
      <p:ext uri="{BB962C8B-B14F-4D97-AF65-F5344CB8AC3E}">
        <p14:creationId xmlns:p14="http://schemas.microsoft.com/office/powerpoint/2010/main" val="406688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Populations to Consider</a:t>
            </a:r>
          </a:p>
        </p:txBody>
      </p:sp>
      <p:sp>
        <p:nvSpPr>
          <p:cNvPr id="3" name="Content Placeholder 2"/>
          <p:cNvSpPr>
            <a:spLocks noGrp="1"/>
          </p:cNvSpPr>
          <p:nvPr>
            <p:ph idx="1"/>
          </p:nvPr>
        </p:nvSpPr>
        <p:spPr/>
        <p:txBody>
          <a:bodyPr/>
          <a:lstStyle/>
          <a:p>
            <a:r>
              <a:rPr lang="en-US" dirty="0"/>
              <a:t>Pregnant Women (Dr. Althea Grant to discuss)</a:t>
            </a:r>
          </a:p>
          <a:p>
            <a:r>
              <a:rPr lang="en-US" dirty="0"/>
              <a:t>American Indians/Tribal Nations</a:t>
            </a:r>
          </a:p>
          <a:p>
            <a:r>
              <a:rPr lang="en-US" dirty="0"/>
              <a:t>Populations with Behavioral Health Conditions</a:t>
            </a:r>
          </a:p>
          <a:p>
            <a:endParaRPr lang="en-US" dirty="0"/>
          </a:p>
          <a:p>
            <a:endParaRPr lang="en-US" dirty="0"/>
          </a:p>
        </p:txBody>
      </p:sp>
    </p:spTree>
    <p:extLst>
      <p:ext uri="{BB962C8B-B14F-4D97-AF65-F5344CB8AC3E}">
        <p14:creationId xmlns:p14="http://schemas.microsoft.com/office/powerpoint/2010/main" val="3838717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0990"/>
            <a:ext cx="8229600" cy="1143000"/>
          </a:xfrm>
        </p:spPr>
        <p:txBody>
          <a:bodyPr/>
          <a:lstStyle/>
          <a:p>
            <a:r>
              <a:rPr lang="en-US" dirty="0"/>
              <a:t>Thank you!</a:t>
            </a:r>
          </a:p>
        </p:txBody>
      </p:sp>
      <p:sp>
        <p:nvSpPr>
          <p:cNvPr id="3" name="Content Placeholder 2"/>
          <p:cNvSpPr>
            <a:spLocks noGrp="1"/>
          </p:cNvSpPr>
          <p:nvPr>
            <p:ph idx="1"/>
          </p:nvPr>
        </p:nvSpPr>
        <p:spPr>
          <a:xfrm>
            <a:off x="457200" y="2969158"/>
            <a:ext cx="8229600" cy="4053357"/>
          </a:xfrm>
        </p:spPr>
        <p:txBody>
          <a:bodyPr/>
          <a:lstStyle/>
          <a:p>
            <a:pPr marL="0" indent="0" algn="ctr">
              <a:buNone/>
            </a:pPr>
            <a:r>
              <a:rPr lang="en-US" dirty="0">
                <a:hlinkClick r:id="rId2"/>
              </a:rPr>
              <a:t>gillian@gschauerconsulting.com</a:t>
            </a:r>
            <a:r>
              <a:rPr lang="en-US" dirty="0"/>
              <a:t> </a:t>
            </a:r>
          </a:p>
          <a:p>
            <a:pPr marL="0" indent="0" algn="ctr">
              <a:buNone/>
            </a:pPr>
            <a:r>
              <a:rPr lang="en-US" dirty="0"/>
              <a:t>or </a:t>
            </a:r>
          </a:p>
          <a:p>
            <a:pPr marL="0" indent="0" algn="ctr">
              <a:buNone/>
            </a:pPr>
            <a:r>
              <a:rPr lang="en-US" dirty="0">
                <a:hlinkClick r:id="rId3"/>
              </a:rPr>
              <a:t>schauerg@uw.edu</a:t>
            </a:r>
            <a:r>
              <a:rPr lang="en-US" dirty="0"/>
              <a:t> </a:t>
            </a:r>
          </a:p>
        </p:txBody>
      </p:sp>
    </p:spTree>
    <p:extLst>
      <p:ext uri="{BB962C8B-B14F-4D97-AF65-F5344CB8AC3E}">
        <p14:creationId xmlns:p14="http://schemas.microsoft.com/office/powerpoint/2010/main" val="3363316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2017</TotalTime>
  <Words>1010</Words>
  <Application>Microsoft Office PowerPoint</Application>
  <PresentationFormat>On-screen Show (4:3)</PresentationFormat>
  <Paragraphs>152</Paragraphs>
  <Slides>21</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Building Consensus for Key Indicators for Population-Based Surveillance</vt:lpstr>
      <vt:lpstr>Disclosure</vt:lpstr>
      <vt:lpstr>Overview</vt:lpstr>
      <vt:lpstr>Benefits of Population-based surveillance for cannabis work</vt:lpstr>
      <vt:lpstr>Challenges of Population-based surveillance for cannabis work</vt:lpstr>
      <vt:lpstr>Well known U.S. public health surveys with cannabis questions</vt:lpstr>
      <vt:lpstr>Early Assessments of State Public Health Cannabis Surveillance</vt:lpstr>
      <vt:lpstr>What is Cognitive Testing,  and why is it Important?</vt:lpstr>
      <vt:lpstr>Cannabis Key Indicators Work</vt:lpstr>
      <vt:lpstr>CDC/SAMHSA/CSTE Work</vt:lpstr>
      <vt:lpstr>HHS/BHCC Cannabis Surveillance Workgroup</vt:lpstr>
      <vt:lpstr>Preliminary Recommendations</vt:lpstr>
      <vt:lpstr>Core Key Indicators</vt:lpstr>
      <vt:lpstr>Secondary Indicators</vt:lpstr>
      <vt:lpstr>Medical Cannabis Indicators</vt:lpstr>
      <vt:lpstr>Major Gaps</vt:lpstr>
      <vt:lpstr>Major gaps</vt:lpstr>
      <vt:lpstr>Next Steps</vt:lpstr>
      <vt:lpstr>Key Indicators Work</vt:lpstr>
      <vt:lpstr>Specific Populations to Consider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Considerations for Adult Cannabis Use</dc:title>
  <dc:creator>Gillian Schauer</dc:creator>
  <cp:lastModifiedBy>Julia Dilley</cp:lastModifiedBy>
  <cp:revision>41</cp:revision>
  <dcterms:created xsi:type="dcterms:W3CDTF">2019-01-14T04:15:55Z</dcterms:created>
  <dcterms:modified xsi:type="dcterms:W3CDTF">2019-03-07T16:52:19Z</dcterms:modified>
</cp:coreProperties>
</file>