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61" r:id="rId3"/>
    <p:sldId id="271" r:id="rId4"/>
    <p:sldId id="272" r:id="rId5"/>
    <p:sldId id="273" r:id="rId6"/>
    <p:sldId id="275" r:id="rId7"/>
    <p:sldId id="274" r:id="rId8"/>
    <p:sldId id="276" r:id="rId9"/>
    <p:sldId id="277" r:id="rId10"/>
    <p:sldId id="278" r:id="rId11"/>
    <p:sldId id="279" r:id="rId12"/>
    <p:sldId id="280" r:id="rId13"/>
    <p:sldId id="281" r:id="rId14"/>
    <p:sldId id="282" r:id="rId15"/>
    <p:sldId id="283" r:id="rId16"/>
    <p:sldId id="284" r:id="rId17"/>
    <p:sldId id="285" r:id="rId18"/>
    <p:sldId id="286" r:id="rId19"/>
    <p:sldId id="287" r:id="rId20"/>
    <p:sldId id="288" r:id="rId21"/>
    <p:sldId id="289"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Gaffney, Marcus (CDC/DDNID/NCBDDD/DHDD)" initials="GM(" lastIdx="5" clrIdx="0">
    <p:extLst>
      <p:ext uri="{19B8F6BF-5375-455C-9EA6-DF929625EA0E}">
        <p15:presenceInfo xmlns:p15="http://schemas.microsoft.com/office/powerpoint/2012/main" userId="S-1-5-21-1207783550-2075000910-922709458-17949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3E64"/>
    <a:srgbClr val="015783"/>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74" autoAdjust="0"/>
    <p:restoredTop sz="67547" autoAdjust="0"/>
  </p:normalViewPr>
  <p:slideViewPr>
    <p:cSldViewPr snapToGrid="0">
      <p:cViewPr varScale="1">
        <p:scale>
          <a:sx n="74" d="100"/>
          <a:sy n="74" d="100"/>
        </p:scale>
        <p:origin x="804" y="72"/>
      </p:cViewPr>
      <p:guideLst>
        <p:guide orient="horz" pos="2160"/>
        <p:guide pos="3840"/>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0BD254-0CEF-498B-A9ED-B8614D859FC9}" type="doc">
      <dgm:prSet loTypeId="urn:microsoft.com/office/officeart/2005/8/layout/hProcess11" loCatId="process" qsTypeId="urn:microsoft.com/office/officeart/2005/8/quickstyle/simple1" qsCatId="simple" csTypeId="urn:microsoft.com/office/officeart/2005/8/colors/accent1_2" csCatId="accent1" phldr="1"/>
      <dgm:spPr/>
    </dgm:pt>
    <dgm:pt modelId="{3018F849-4F5E-485E-BB7D-6767989889C2}">
      <dgm:prSet phldrT="[Text]"/>
      <dgm:spPr/>
      <dgm:t>
        <a:bodyPr/>
        <a:lstStyle/>
        <a:p>
          <a:r>
            <a:rPr lang="en-US" dirty="0"/>
            <a:t>Early Jan ‘18 Adverse Health Reports (CBD) NC Military Hospitals</a:t>
          </a:r>
        </a:p>
      </dgm:t>
    </dgm:pt>
    <dgm:pt modelId="{9B4DF45C-6EAB-4F28-9CED-637E49153DA0}" type="parTrans" cxnId="{02512267-0EED-4D56-8F48-D72049D9072B}">
      <dgm:prSet/>
      <dgm:spPr/>
      <dgm:t>
        <a:bodyPr/>
        <a:lstStyle/>
        <a:p>
          <a:endParaRPr lang="en-US"/>
        </a:p>
      </dgm:t>
    </dgm:pt>
    <dgm:pt modelId="{AA9136CD-B446-4A1A-B2DE-BC5B55FFF145}" type="sibTrans" cxnId="{02512267-0EED-4D56-8F48-D72049D9072B}">
      <dgm:prSet/>
      <dgm:spPr/>
      <dgm:t>
        <a:bodyPr/>
        <a:lstStyle/>
        <a:p>
          <a:endParaRPr lang="en-US"/>
        </a:p>
      </dgm:t>
    </dgm:pt>
    <dgm:pt modelId="{71CDBA82-7291-473C-BAC1-6E7F995A2A77}">
      <dgm:prSet phldrT="[Text]"/>
      <dgm:spPr/>
      <dgm:t>
        <a:bodyPr/>
        <a:lstStyle/>
        <a:p>
          <a:r>
            <a:rPr lang="en-US" dirty="0"/>
            <a:t>NC DHHS gets notice from Army, Marines + Carolina Poison Center</a:t>
          </a:r>
        </a:p>
      </dgm:t>
    </dgm:pt>
    <dgm:pt modelId="{04663DD1-DF66-4CC2-BDD3-03D13A53C223}" type="parTrans" cxnId="{9A82A406-908D-4C94-9A06-EB4E97070FE9}">
      <dgm:prSet/>
      <dgm:spPr/>
      <dgm:t>
        <a:bodyPr/>
        <a:lstStyle/>
        <a:p>
          <a:endParaRPr lang="en-US"/>
        </a:p>
      </dgm:t>
    </dgm:pt>
    <dgm:pt modelId="{66BE29B0-0DD0-4034-AE8A-E758E2FFD9C2}" type="sibTrans" cxnId="{9A82A406-908D-4C94-9A06-EB4E97070FE9}">
      <dgm:prSet/>
      <dgm:spPr/>
      <dgm:t>
        <a:bodyPr/>
        <a:lstStyle/>
        <a:p>
          <a:endParaRPr lang="en-US"/>
        </a:p>
      </dgm:t>
    </dgm:pt>
    <dgm:pt modelId="{C4ED4DA6-C339-47FB-88A0-F1DC6E2C20FB}">
      <dgm:prSet phldrT="[Text]"/>
      <dgm:spPr/>
      <dgm:t>
        <a:bodyPr/>
        <a:lstStyle/>
        <a:p>
          <a:r>
            <a:rPr lang="en-US" dirty="0"/>
            <a:t>CDC Subject Matter Experts engaged for further inquiry</a:t>
          </a:r>
        </a:p>
      </dgm:t>
    </dgm:pt>
    <dgm:pt modelId="{BF894073-79BA-496D-A724-5DB4B93F4E5A}" type="parTrans" cxnId="{B6D5ED90-0F19-4874-BDBC-4C2EA7982157}">
      <dgm:prSet/>
      <dgm:spPr/>
      <dgm:t>
        <a:bodyPr/>
        <a:lstStyle/>
        <a:p>
          <a:endParaRPr lang="en-US"/>
        </a:p>
      </dgm:t>
    </dgm:pt>
    <dgm:pt modelId="{C9BCFC52-867D-4307-BDF2-A9E3306D0899}" type="sibTrans" cxnId="{B6D5ED90-0F19-4874-BDBC-4C2EA7982157}">
      <dgm:prSet/>
      <dgm:spPr/>
      <dgm:t>
        <a:bodyPr/>
        <a:lstStyle/>
        <a:p>
          <a:endParaRPr lang="en-US"/>
        </a:p>
      </dgm:t>
    </dgm:pt>
    <dgm:pt modelId="{9D404238-0892-4D08-B540-D2FBB88202B7}">
      <dgm:prSet phldrT="[Text]"/>
      <dgm:spPr/>
      <dgm:t>
        <a:bodyPr/>
        <a:lstStyle/>
        <a:p>
          <a:r>
            <a:rPr lang="en-US" dirty="0"/>
            <a:t>Feb ‘18, CDC SMEs+ Local/ State surveillance and Synthetic Cannabinoid </a:t>
          </a:r>
          <a:r>
            <a:rPr lang="en-US" dirty="0" err="1"/>
            <a:t>CofP</a:t>
          </a:r>
          <a:r>
            <a:rPr lang="en-US" dirty="0"/>
            <a:t> draft Query</a:t>
          </a:r>
        </a:p>
      </dgm:t>
    </dgm:pt>
    <dgm:pt modelId="{FF46BAF9-3209-49BF-B774-97FFE7E802C9}" type="parTrans" cxnId="{B7D737FF-5200-468E-92F7-7EEA481F2AB3}">
      <dgm:prSet/>
      <dgm:spPr/>
      <dgm:t>
        <a:bodyPr/>
        <a:lstStyle/>
        <a:p>
          <a:endParaRPr lang="en-US"/>
        </a:p>
      </dgm:t>
    </dgm:pt>
    <dgm:pt modelId="{11B18722-6198-40EB-9BB2-222A6CA45627}" type="sibTrans" cxnId="{B7D737FF-5200-468E-92F7-7EEA481F2AB3}">
      <dgm:prSet/>
      <dgm:spPr/>
      <dgm:t>
        <a:bodyPr/>
        <a:lstStyle/>
        <a:p>
          <a:endParaRPr lang="en-US"/>
        </a:p>
      </dgm:t>
    </dgm:pt>
    <dgm:pt modelId="{7BE46899-8C9B-4351-8A10-61137730F36B}" type="pres">
      <dgm:prSet presAssocID="{A00BD254-0CEF-498B-A9ED-B8614D859FC9}" presName="Name0" presStyleCnt="0">
        <dgm:presLayoutVars>
          <dgm:dir/>
          <dgm:resizeHandles val="exact"/>
        </dgm:presLayoutVars>
      </dgm:prSet>
      <dgm:spPr/>
    </dgm:pt>
    <dgm:pt modelId="{2A8229A6-276A-4639-B781-DD86997DAA96}" type="pres">
      <dgm:prSet presAssocID="{A00BD254-0CEF-498B-A9ED-B8614D859FC9}" presName="arrow" presStyleLbl="bgShp" presStyleIdx="0" presStyleCnt="1"/>
      <dgm:spPr/>
    </dgm:pt>
    <dgm:pt modelId="{6A66FF84-DA20-423F-A5DD-B16A4FBD1334}" type="pres">
      <dgm:prSet presAssocID="{A00BD254-0CEF-498B-A9ED-B8614D859FC9}" presName="points" presStyleCnt="0"/>
      <dgm:spPr/>
    </dgm:pt>
    <dgm:pt modelId="{AFF0E50D-E3E0-4108-A91B-30DA557F883C}" type="pres">
      <dgm:prSet presAssocID="{3018F849-4F5E-485E-BB7D-6767989889C2}" presName="compositeA" presStyleCnt="0"/>
      <dgm:spPr/>
    </dgm:pt>
    <dgm:pt modelId="{E2AD3238-D487-41A5-A2BF-855E843EE1FC}" type="pres">
      <dgm:prSet presAssocID="{3018F849-4F5E-485E-BB7D-6767989889C2}" presName="textA" presStyleLbl="revTx" presStyleIdx="0" presStyleCnt="4">
        <dgm:presLayoutVars>
          <dgm:bulletEnabled val="1"/>
        </dgm:presLayoutVars>
      </dgm:prSet>
      <dgm:spPr/>
    </dgm:pt>
    <dgm:pt modelId="{1F9E137F-755A-454D-963A-399BD3DECE8D}" type="pres">
      <dgm:prSet presAssocID="{3018F849-4F5E-485E-BB7D-6767989889C2}" presName="circleA" presStyleLbl="node1" presStyleIdx="0" presStyleCnt="4"/>
      <dgm:spPr/>
    </dgm:pt>
    <dgm:pt modelId="{790B5E2B-4021-4171-BDC5-FF02863FB662}" type="pres">
      <dgm:prSet presAssocID="{3018F849-4F5E-485E-BB7D-6767989889C2}" presName="spaceA" presStyleCnt="0"/>
      <dgm:spPr/>
    </dgm:pt>
    <dgm:pt modelId="{03F7FE0F-0D15-4657-83E3-F1C53EC0E9B1}" type="pres">
      <dgm:prSet presAssocID="{AA9136CD-B446-4A1A-B2DE-BC5B55FFF145}" presName="space" presStyleCnt="0"/>
      <dgm:spPr/>
    </dgm:pt>
    <dgm:pt modelId="{491BBA5D-EB25-411B-B57B-154BAF1E9491}" type="pres">
      <dgm:prSet presAssocID="{71CDBA82-7291-473C-BAC1-6E7F995A2A77}" presName="compositeB" presStyleCnt="0"/>
      <dgm:spPr/>
    </dgm:pt>
    <dgm:pt modelId="{8A54CFF9-AD84-482B-B9C2-C42771DA5DE8}" type="pres">
      <dgm:prSet presAssocID="{71CDBA82-7291-473C-BAC1-6E7F995A2A77}" presName="textB" presStyleLbl="revTx" presStyleIdx="1" presStyleCnt="4">
        <dgm:presLayoutVars>
          <dgm:bulletEnabled val="1"/>
        </dgm:presLayoutVars>
      </dgm:prSet>
      <dgm:spPr/>
    </dgm:pt>
    <dgm:pt modelId="{0A4ACA3B-F213-4302-A2FB-2722ECB52FF8}" type="pres">
      <dgm:prSet presAssocID="{71CDBA82-7291-473C-BAC1-6E7F995A2A77}" presName="circleB" presStyleLbl="node1" presStyleIdx="1" presStyleCnt="4"/>
      <dgm:spPr/>
    </dgm:pt>
    <dgm:pt modelId="{AE765F8D-6E87-4D4D-9B12-DAA4DE7F76B2}" type="pres">
      <dgm:prSet presAssocID="{71CDBA82-7291-473C-BAC1-6E7F995A2A77}" presName="spaceB" presStyleCnt="0"/>
      <dgm:spPr/>
    </dgm:pt>
    <dgm:pt modelId="{3ACEAB15-CCED-49EE-A8FB-E20FBF02357A}" type="pres">
      <dgm:prSet presAssocID="{66BE29B0-0DD0-4034-AE8A-E758E2FFD9C2}" presName="space" presStyleCnt="0"/>
      <dgm:spPr/>
    </dgm:pt>
    <dgm:pt modelId="{9D67AB47-94E5-4DCC-AE15-62095A9C6358}" type="pres">
      <dgm:prSet presAssocID="{C4ED4DA6-C339-47FB-88A0-F1DC6E2C20FB}" presName="compositeA" presStyleCnt="0"/>
      <dgm:spPr/>
    </dgm:pt>
    <dgm:pt modelId="{1880BD8B-B98A-4BDA-AA36-65A710553234}" type="pres">
      <dgm:prSet presAssocID="{C4ED4DA6-C339-47FB-88A0-F1DC6E2C20FB}" presName="textA" presStyleLbl="revTx" presStyleIdx="2" presStyleCnt="4">
        <dgm:presLayoutVars>
          <dgm:bulletEnabled val="1"/>
        </dgm:presLayoutVars>
      </dgm:prSet>
      <dgm:spPr/>
    </dgm:pt>
    <dgm:pt modelId="{54C9AD6D-60EC-4F26-AC3A-760852481458}" type="pres">
      <dgm:prSet presAssocID="{C4ED4DA6-C339-47FB-88A0-F1DC6E2C20FB}" presName="circleA" presStyleLbl="node1" presStyleIdx="2" presStyleCnt="4"/>
      <dgm:spPr/>
    </dgm:pt>
    <dgm:pt modelId="{874CE144-106B-46C0-BE7B-0E809A14DAD0}" type="pres">
      <dgm:prSet presAssocID="{C4ED4DA6-C339-47FB-88A0-F1DC6E2C20FB}" presName="spaceA" presStyleCnt="0"/>
      <dgm:spPr/>
    </dgm:pt>
    <dgm:pt modelId="{C359F0C6-1D35-44CF-944F-09DB2817468E}" type="pres">
      <dgm:prSet presAssocID="{C9BCFC52-867D-4307-BDF2-A9E3306D0899}" presName="space" presStyleCnt="0"/>
      <dgm:spPr/>
    </dgm:pt>
    <dgm:pt modelId="{448796D9-A6AA-4DAA-87C6-965D54F34248}" type="pres">
      <dgm:prSet presAssocID="{9D404238-0892-4D08-B540-D2FBB88202B7}" presName="compositeB" presStyleCnt="0"/>
      <dgm:spPr/>
    </dgm:pt>
    <dgm:pt modelId="{8CC93ED4-3941-44ED-8352-85A6692C7C18}" type="pres">
      <dgm:prSet presAssocID="{9D404238-0892-4D08-B540-D2FBB88202B7}" presName="textB" presStyleLbl="revTx" presStyleIdx="3" presStyleCnt="4">
        <dgm:presLayoutVars>
          <dgm:bulletEnabled val="1"/>
        </dgm:presLayoutVars>
      </dgm:prSet>
      <dgm:spPr/>
    </dgm:pt>
    <dgm:pt modelId="{C573ECD2-405C-421B-A49C-38E29E3E47E8}" type="pres">
      <dgm:prSet presAssocID="{9D404238-0892-4D08-B540-D2FBB88202B7}" presName="circleB" presStyleLbl="node1" presStyleIdx="3" presStyleCnt="4"/>
      <dgm:spPr/>
    </dgm:pt>
    <dgm:pt modelId="{70AB4365-6EA0-4547-8DDC-21418B91408E}" type="pres">
      <dgm:prSet presAssocID="{9D404238-0892-4D08-B540-D2FBB88202B7}" presName="spaceB" presStyleCnt="0"/>
      <dgm:spPr/>
    </dgm:pt>
  </dgm:ptLst>
  <dgm:cxnLst>
    <dgm:cxn modelId="{9A82A406-908D-4C94-9A06-EB4E97070FE9}" srcId="{A00BD254-0CEF-498B-A9ED-B8614D859FC9}" destId="{71CDBA82-7291-473C-BAC1-6E7F995A2A77}" srcOrd="1" destOrd="0" parTransId="{04663DD1-DF66-4CC2-BDD3-03D13A53C223}" sibTransId="{66BE29B0-0DD0-4034-AE8A-E758E2FFD9C2}"/>
    <dgm:cxn modelId="{3CD64910-FAB5-4FA8-9961-8F61C33F3B3D}" type="presOf" srcId="{71CDBA82-7291-473C-BAC1-6E7F995A2A77}" destId="{8A54CFF9-AD84-482B-B9C2-C42771DA5DE8}" srcOrd="0" destOrd="0" presId="urn:microsoft.com/office/officeart/2005/8/layout/hProcess11"/>
    <dgm:cxn modelId="{02512267-0EED-4D56-8F48-D72049D9072B}" srcId="{A00BD254-0CEF-498B-A9ED-B8614D859FC9}" destId="{3018F849-4F5E-485E-BB7D-6767989889C2}" srcOrd="0" destOrd="0" parTransId="{9B4DF45C-6EAB-4F28-9CED-637E49153DA0}" sibTransId="{AA9136CD-B446-4A1A-B2DE-BC5B55FFF145}"/>
    <dgm:cxn modelId="{188C1751-91B4-4477-A54C-8835FE6385B5}" type="presOf" srcId="{3018F849-4F5E-485E-BB7D-6767989889C2}" destId="{E2AD3238-D487-41A5-A2BF-855E843EE1FC}" srcOrd="0" destOrd="0" presId="urn:microsoft.com/office/officeart/2005/8/layout/hProcess11"/>
    <dgm:cxn modelId="{F924FC75-E871-4351-AA12-A84113A9ED89}" type="presOf" srcId="{C4ED4DA6-C339-47FB-88A0-F1DC6E2C20FB}" destId="{1880BD8B-B98A-4BDA-AA36-65A710553234}" srcOrd="0" destOrd="0" presId="urn:microsoft.com/office/officeart/2005/8/layout/hProcess11"/>
    <dgm:cxn modelId="{B6D5ED90-0F19-4874-BDBC-4C2EA7982157}" srcId="{A00BD254-0CEF-498B-A9ED-B8614D859FC9}" destId="{C4ED4DA6-C339-47FB-88A0-F1DC6E2C20FB}" srcOrd="2" destOrd="0" parTransId="{BF894073-79BA-496D-A724-5DB4B93F4E5A}" sibTransId="{C9BCFC52-867D-4307-BDF2-A9E3306D0899}"/>
    <dgm:cxn modelId="{8DC4E99B-826E-4171-81C5-8374301DD8AF}" type="presOf" srcId="{9D404238-0892-4D08-B540-D2FBB88202B7}" destId="{8CC93ED4-3941-44ED-8352-85A6692C7C18}" srcOrd="0" destOrd="0" presId="urn:microsoft.com/office/officeart/2005/8/layout/hProcess11"/>
    <dgm:cxn modelId="{66718CDF-29BF-472F-B7BD-167654BAEAFE}" type="presOf" srcId="{A00BD254-0CEF-498B-A9ED-B8614D859FC9}" destId="{7BE46899-8C9B-4351-8A10-61137730F36B}" srcOrd="0" destOrd="0" presId="urn:microsoft.com/office/officeart/2005/8/layout/hProcess11"/>
    <dgm:cxn modelId="{B7D737FF-5200-468E-92F7-7EEA481F2AB3}" srcId="{A00BD254-0CEF-498B-A9ED-B8614D859FC9}" destId="{9D404238-0892-4D08-B540-D2FBB88202B7}" srcOrd="3" destOrd="0" parTransId="{FF46BAF9-3209-49BF-B774-97FFE7E802C9}" sibTransId="{11B18722-6198-40EB-9BB2-222A6CA45627}"/>
    <dgm:cxn modelId="{38AB0FDC-C368-4051-89FE-DB3F31348D4D}" type="presParOf" srcId="{7BE46899-8C9B-4351-8A10-61137730F36B}" destId="{2A8229A6-276A-4639-B781-DD86997DAA96}" srcOrd="0" destOrd="0" presId="urn:microsoft.com/office/officeart/2005/8/layout/hProcess11"/>
    <dgm:cxn modelId="{2AB60C03-DA15-431A-87E3-1DC291E95E0A}" type="presParOf" srcId="{7BE46899-8C9B-4351-8A10-61137730F36B}" destId="{6A66FF84-DA20-423F-A5DD-B16A4FBD1334}" srcOrd="1" destOrd="0" presId="urn:microsoft.com/office/officeart/2005/8/layout/hProcess11"/>
    <dgm:cxn modelId="{A6A2F053-CA4A-4373-9DCB-40EB5E0795F5}" type="presParOf" srcId="{6A66FF84-DA20-423F-A5DD-B16A4FBD1334}" destId="{AFF0E50D-E3E0-4108-A91B-30DA557F883C}" srcOrd="0" destOrd="0" presId="urn:microsoft.com/office/officeart/2005/8/layout/hProcess11"/>
    <dgm:cxn modelId="{8541A8FD-9E29-43F9-8996-03DE7CEFB541}" type="presParOf" srcId="{AFF0E50D-E3E0-4108-A91B-30DA557F883C}" destId="{E2AD3238-D487-41A5-A2BF-855E843EE1FC}" srcOrd="0" destOrd="0" presId="urn:microsoft.com/office/officeart/2005/8/layout/hProcess11"/>
    <dgm:cxn modelId="{859E1C9C-8CDE-445F-86A2-EDA79FD6862C}" type="presParOf" srcId="{AFF0E50D-E3E0-4108-A91B-30DA557F883C}" destId="{1F9E137F-755A-454D-963A-399BD3DECE8D}" srcOrd="1" destOrd="0" presId="urn:microsoft.com/office/officeart/2005/8/layout/hProcess11"/>
    <dgm:cxn modelId="{226A8E7C-0C7A-4115-82BE-B62C1E400339}" type="presParOf" srcId="{AFF0E50D-E3E0-4108-A91B-30DA557F883C}" destId="{790B5E2B-4021-4171-BDC5-FF02863FB662}" srcOrd="2" destOrd="0" presId="urn:microsoft.com/office/officeart/2005/8/layout/hProcess11"/>
    <dgm:cxn modelId="{A85AD5E4-8365-41A1-91F7-5A1CD22177C3}" type="presParOf" srcId="{6A66FF84-DA20-423F-A5DD-B16A4FBD1334}" destId="{03F7FE0F-0D15-4657-83E3-F1C53EC0E9B1}" srcOrd="1" destOrd="0" presId="urn:microsoft.com/office/officeart/2005/8/layout/hProcess11"/>
    <dgm:cxn modelId="{DE385A5E-DC30-4B65-B079-75E0AC872997}" type="presParOf" srcId="{6A66FF84-DA20-423F-A5DD-B16A4FBD1334}" destId="{491BBA5D-EB25-411B-B57B-154BAF1E9491}" srcOrd="2" destOrd="0" presId="urn:microsoft.com/office/officeart/2005/8/layout/hProcess11"/>
    <dgm:cxn modelId="{4AEE87D7-6280-4D11-B0EA-CA51110BA52F}" type="presParOf" srcId="{491BBA5D-EB25-411B-B57B-154BAF1E9491}" destId="{8A54CFF9-AD84-482B-B9C2-C42771DA5DE8}" srcOrd="0" destOrd="0" presId="urn:microsoft.com/office/officeart/2005/8/layout/hProcess11"/>
    <dgm:cxn modelId="{246D1A2D-E4B6-4BB9-82A9-BC0085ABFC41}" type="presParOf" srcId="{491BBA5D-EB25-411B-B57B-154BAF1E9491}" destId="{0A4ACA3B-F213-4302-A2FB-2722ECB52FF8}" srcOrd="1" destOrd="0" presId="urn:microsoft.com/office/officeart/2005/8/layout/hProcess11"/>
    <dgm:cxn modelId="{691A72F7-73D5-42DF-B9E3-226C710555DA}" type="presParOf" srcId="{491BBA5D-EB25-411B-B57B-154BAF1E9491}" destId="{AE765F8D-6E87-4D4D-9B12-DAA4DE7F76B2}" srcOrd="2" destOrd="0" presId="urn:microsoft.com/office/officeart/2005/8/layout/hProcess11"/>
    <dgm:cxn modelId="{4F64550E-60A6-4016-A55F-3B03F8536416}" type="presParOf" srcId="{6A66FF84-DA20-423F-A5DD-B16A4FBD1334}" destId="{3ACEAB15-CCED-49EE-A8FB-E20FBF02357A}" srcOrd="3" destOrd="0" presId="urn:microsoft.com/office/officeart/2005/8/layout/hProcess11"/>
    <dgm:cxn modelId="{6E491C06-33E2-4074-88BA-A9EBD43D9A6D}" type="presParOf" srcId="{6A66FF84-DA20-423F-A5DD-B16A4FBD1334}" destId="{9D67AB47-94E5-4DCC-AE15-62095A9C6358}" srcOrd="4" destOrd="0" presId="urn:microsoft.com/office/officeart/2005/8/layout/hProcess11"/>
    <dgm:cxn modelId="{86FCE633-7C93-45EE-B733-9E6CD193149B}" type="presParOf" srcId="{9D67AB47-94E5-4DCC-AE15-62095A9C6358}" destId="{1880BD8B-B98A-4BDA-AA36-65A710553234}" srcOrd="0" destOrd="0" presId="urn:microsoft.com/office/officeart/2005/8/layout/hProcess11"/>
    <dgm:cxn modelId="{56DF0476-9BC3-4D4C-A6EE-1797B0847EFF}" type="presParOf" srcId="{9D67AB47-94E5-4DCC-AE15-62095A9C6358}" destId="{54C9AD6D-60EC-4F26-AC3A-760852481458}" srcOrd="1" destOrd="0" presId="urn:microsoft.com/office/officeart/2005/8/layout/hProcess11"/>
    <dgm:cxn modelId="{8D4E53FD-6522-4C38-95D3-A0C40B23E974}" type="presParOf" srcId="{9D67AB47-94E5-4DCC-AE15-62095A9C6358}" destId="{874CE144-106B-46C0-BE7B-0E809A14DAD0}" srcOrd="2" destOrd="0" presId="urn:microsoft.com/office/officeart/2005/8/layout/hProcess11"/>
    <dgm:cxn modelId="{60C7A7E5-3C54-42AB-A44A-1E0C55881F55}" type="presParOf" srcId="{6A66FF84-DA20-423F-A5DD-B16A4FBD1334}" destId="{C359F0C6-1D35-44CF-944F-09DB2817468E}" srcOrd="5" destOrd="0" presId="urn:microsoft.com/office/officeart/2005/8/layout/hProcess11"/>
    <dgm:cxn modelId="{F076DB54-8CB8-4476-8828-10D816CAF793}" type="presParOf" srcId="{6A66FF84-DA20-423F-A5DD-B16A4FBD1334}" destId="{448796D9-A6AA-4DAA-87C6-965D54F34248}" srcOrd="6" destOrd="0" presId="urn:microsoft.com/office/officeart/2005/8/layout/hProcess11"/>
    <dgm:cxn modelId="{4317FCA7-3888-473D-B5F4-10EACD628450}" type="presParOf" srcId="{448796D9-A6AA-4DAA-87C6-965D54F34248}" destId="{8CC93ED4-3941-44ED-8352-85A6692C7C18}" srcOrd="0" destOrd="0" presId="urn:microsoft.com/office/officeart/2005/8/layout/hProcess11"/>
    <dgm:cxn modelId="{7DA75242-C46B-4403-A0DE-9ADCF9109953}" type="presParOf" srcId="{448796D9-A6AA-4DAA-87C6-965D54F34248}" destId="{C573ECD2-405C-421B-A49C-38E29E3E47E8}" srcOrd="1" destOrd="0" presId="urn:microsoft.com/office/officeart/2005/8/layout/hProcess11"/>
    <dgm:cxn modelId="{24535D76-6AB4-49E0-A2B6-784A80381543}" type="presParOf" srcId="{448796D9-A6AA-4DAA-87C6-965D54F34248}" destId="{70AB4365-6EA0-4547-8DDC-21418B91408E}"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8229A6-276A-4639-B781-DD86997DAA96}">
      <dsp:nvSpPr>
        <dsp:cNvPr id="0" name=""/>
        <dsp:cNvSpPr/>
      </dsp:nvSpPr>
      <dsp:spPr>
        <a:xfrm>
          <a:off x="0" y="1357788"/>
          <a:ext cx="10507558" cy="1810385"/>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AD3238-D487-41A5-A2BF-855E843EE1FC}">
      <dsp:nvSpPr>
        <dsp:cNvPr id="0" name=""/>
        <dsp:cNvSpPr/>
      </dsp:nvSpPr>
      <dsp:spPr>
        <a:xfrm>
          <a:off x="4733" y="0"/>
          <a:ext cx="2276466"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b" anchorCtr="0">
          <a:noAutofit/>
        </a:bodyPr>
        <a:lstStyle/>
        <a:p>
          <a:pPr marL="0" lvl="0" indent="0" algn="ctr" defTabSz="844550">
            <a:lnSpc>
              <a:spcPct val="90000"/>
            </a:lnSpc>
            <a:spcBef>
              <a:spcPct val="0"/>
            </a:spcBef>
            <a:spcAft>
              <a:spcPct val="35000"/>
            </a:spcAft>
            <a:buNone/>
          </a:pPr>
          <a:r>
            <a:rPr lang="en-US" sz="1900" kern="1200" dirty="0"/>
            <a:t>Early Jan ‘18 Adverse Health Reports (CBD) NC Military Hospitals</a:t>
          </a:r>
        </a:p>
      </dsp:txBody>
      <dsp:txXfrm>
        <a:off x="4733" y="0"/>
        <a:ext cx="2276466" cy="1810385"/>
      </dsp:txXfrm>
    </dsp:sp>
    <dsp:sp modelId="{1F9E137F-755A-454D-963A-399BD3DECE8D}">
      <dsp:nvSpPr>
        <dsp:cNvPr id="0" name=""/>
        <dsp:cNvSpPr/>
      </dsp:nvSpPr>
      <dsp:spPr>
        <a:xfrm>
          <a:off x="916668" y="2036683"/>
          <a:ext cx="452596" cy="45259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54CFF9-AD84-482B-B9C2-C42771DA5DE8}">
      <dsp:nvSpPr>
        <dsp:cNvPr id="0" name=""/>
        <dsp:cNvSpPr/>
      </dsp:nvSpPr>
      <dsp:spPr>
        <a:xfrm>
          <a:off x="2395023" y="2715577"/>
          <a:ext cx="2276466"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t" anchorCtr="0">
          <a:noAutofit/>
        </a:bodyPr>
        <a:lstStyle/>
        <a:p>
          <a:pPr marL="0" lvl="0" indent="0" algn="ctr" defTabSz="844550">
            <a:lnSpc>
              <a:spcPct val="90000"/>
            </a:lnSpc>
            <a:spcBef>
              <a:spcPct val="0"/>
            </a:spcBef>
            <a:spcAft>
              <a:spcPct val="35000"/>
            </a:spcAft>
            <a:buNone/>
          </a:pPr>
          <a:r>
            <a:rPr lang="en-US" sz="1900" kern="1200" dirty="0"/>
            <a:t>NC DHHS gets notice from Army, Marines + Carolina Poison Center</a:t>
          </a:r>
        </a:p>
      </dsp:txBody>
      <dsp:txXfrm>
        <a:off x="2395023" y="2715577"/>
        <a:ext cx="2276466" cy="1810385"/>
      </dsp:txXfrm>
    </dsp:sp>
    <dsp:sp modelId="{0A4ACA3B-F213-4302-A2FB-2722ECB52FF8}">
      <dsp:nvSpPr>
        <dsp:cNvPr id="0" name=""/>
        <dsp:cNvSpPr/>
      </dsp:nvSpPr>
      <dsp:spPr>
        <a:xfrm>
          <a:off x="3306958" y="2036683"/>
          <a:ext cx="452596" cy="45259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80BD8B-B98A-4BDA-AA36-65A710553234}">
      <dsp:nvSpPr>
        <dsp:cNvPr id="0" name=""/>
        <dsp:cNvSpPr/>
      </dsp:nvSpPr>
      <dsp:spPr>
        <a:xfrm>
          <a:off x="4785313" y="0"/>
          <a:ext cx="2276466"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b" anchorCtr="0">
          <a:noAutofit/>
        </a:bodyPr>
        <a:lstStyle/>
        <a:p>
          <a:pPr marL="0" lvl="0" indent="0" algn="ctr" defTabSz="844550">
            <a:lnSpc>
              <a:spcPct val="90000"/>
            </a:lnSpc>
            <a:spcBef>
              <a:spcPct val="0"/>
            </a:spcBef>
            <a:spcAft>
              <a:spcPct val="35000"/>
            </a:spcAft>
            <a:buNone/>
          </a:pPr>
          <a:r>
            <a:rPr lang="en-US" sz="1900" kern="1200" dirty="0"/>
            <a:t>CDC Subject Matter Experts engaged for further inquiry</a:t>
          </a:r>
        </a:p>
      </dsp:txBody>
      <dsp:txXfrm>
        <a:off x="4785313" y="0"/>
        <a:ext cx="2276466" cy="1810385"/>
      </dsp:txXfrm>
    </dsp:sp>
    <dsp:sp modelId="{54C9AD6D-60EC-4F26-AC3A-760852481458}">
      <dsp:nvSpPr>
        <dsp:cNvPr id="0" name=""/>
        <dsp:cNvSpPr/>
      </dsp:nvSpPr>
      <dsp:spPr>
        <a:xfrm>
          <a:off x="5697248" y="2036683"/>
          <a:ext cx="452596" cy="45259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CC93ED4-3941-44ED-8352-85A6692C7C18}">
      <dsp:nvSpPr>
        <dsp:cNvPr id="0" name=""/>
        <dsp:cNvSpPr/>
      </dsp:nvSpPr>
      <dsp:spPr>
        <a:xfrm>
          <a:off x="7175603" y="2715577"/>
          <a:ext cx="2276466" cy="18103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t" anchorCtr="0">
          <a:noAutofit/>
        </a:bodyPr>
        <a:lstStyle/>
        <a:p>
          <a:pPr marL="0" lvl="0" indent="0" algn="ctr" defTabSz="844550">
            <a:lnSpc>
              <a:spcPct val="90000"/>
            </a:lnSpc>
            <a:spcBef>
              <a:spcPct val="0"/>
            </a:spcBef>
            <a:spcAft>
              <a:spcPct val="35000"/>
            </a:spcAft>
            <a:buNone/>
          </a:pPr>
          <a:r>
            <a:rPr lang="en-US" sz="1900" kern="1200" dirty="0"/>
            <a:t>Feb ‘18, CDC SMEs+ Local/ State surveillance and Synthetic Cannabinoid </a:t>
          </a:r>
          <a:r>
            <a:rPr lang="en-US" sz="1900" kern="1200" dirty="0" err="1"/>
            <a:t>CofP</a:t>
          </a:r>
          <a:r>
            <a:rPr lang="en-US" sz="1900" kern="1200" dirty="0"/>
            <a:t> draft Query</a:t>
          </a:r>
        </a:p>
      </dsp:txBody>
      <dsp:txXfrm>
        <a:off x="7175603" y="2715577"/>
        <a:ext cx="2276466" cy="1810385"/>
      </dsp:txXfrm>
    </dsp:sp>
    <dsp:sp modelId="{C573ECD2-405C-421B-A49C-38E29E3E47E8}">
      <dsp:nvSpPr>
        <dsp:cNvPr id="0" name=""/>
        <dsp:cNvSpPr/>
      </dsp:nvSpPr>
      <dsp:spPr>
        <a:xfrm>
          <a:off x="8087538" y="2036683"/>
          <a:ext cx="452596" cy="45259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31" tIns="45715" rIns="91431" bIns="45715" rtlCol="0"/>
          <a:lstStyle>
            <a:lvl1pPr algn="l">
              <a:defRPr sz="1200"/>
            </a:lvl1pPr>
          </a:lstStyle>
          <a:p>
            <a:endParaRPr lang="en-US"/>
          </a:p>
        </p:txBody>
      </p:sp>
      <p:sp>
        <p:nvSpPr>
          <p:cNvPr id="3" name="Date Placeholder 2"/>
          <p:cNvSpPr>
            <a:spLocks noGrp="1"/>
          </p:cNvSpPr>
          <p:nvPr>
            <p:ph type="dt" idx="1"/>
          </p:nvPr>
        </p:nvSpPr>
        <p:spPr>
          <a:xfrm>
            <a:off x="3884613" y="1"/>
            <a:ext cx="2971800" cy="458788"/>
          </a:xfrm>
          <a:prstGeom prst="rect">
            <a:avLst/>
          </a:prstGeom>
        </p:spPr>
        <p:txBody>
          <a:bodyPr vert="horz" lIns="91431" tIns="45715" rIns="91431" bIns="45715" rtlCol="0"/>
          <a:lstStyle>
            <a:lvl1pPr algn="r">
              <a:defRPr sz="1200"/>
            </a:lvl1pPr>
          </a:lstStyle>
          <a:p>
            <a:fld id="{10FE6D2B-902B-4D01-A612-5EAA9E5CB31A}" type="datetimeFigureOut">
              <a:rPr lang="en-US" smtClean="0"/>
              <a:t>3/7/2019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31" tIns="45715" rIns="91431" bIns="45715"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31" tIns="45715" rIns="91431" bIns="45715"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4"/>
            <a:ext cx="2971800" cy="458787"/>
          </a:xfrm>
          <a:prstGeom prst="rect">
            <a:avLst/>
          </a:prstGeom>
        </p:spPr>
        <p:txBody>
          <a:bodyPr vert="horz" lIns="91431" tIns="45715" rIns="91431" bIns="45715"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4"/>
            <a:ext cx="2971800" cy="458787"/>
          </a:xfrm>
          <a:prstGeom prst="rect">
            <a:avLst/>
          </a:prstGeom>
        </p:spPr>
        <p:txBody>
          <a:bodyPr vert="horz" lIns="91431" tIns="45715" rIns="91431" bIns="45715" rtlCol="0" anchor="b"/>
          <a:lstStyle>
            <a:lvl1pPr algn="r">
              <a:defRPr sz="1200"/>
            </a:lvl1pPr>
          </a:lstStyle>
          <a:p>
            <a:fld id="{9B7CE96B-130B-4AF7-B6CD-A0373A1BDDFC}" type="slidenum">
              <a:rPr lang="en-US" smtClean="0"/>
              <a:t>‹#›</a:t>
            </a:fld>
            <a:endParaRPr lang="en-US"/>
          </a:p>
        </p:txBody>
      </p:sp>
    </p:spTree>
    <p:extLst>
      <p:ext uri="{BB962C8B-B14F-4D97-AF65-F5344CB8AC3E}">
        <p14:creationId xmlns:p14="http://schemas.microsoft.com/office/powerpoint/2010/main" val="14604592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cdc.gov/nssp/"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afternoon, My name is Rashid Njai, a health</a:t>
            </a:r>
            <a:r>
              <a:rPr lang="en-US" baseline="0" dirty="0"/>
              <a:t> scientist for the Deputy Director for Non Infectious Diseases at the CDC, </a:t>
            </a:r>
            <a:r>
              <a:rPr lang="en-US" dirty="0"/>
              <a:t>and am</a:t>
            </a:r>
            <a:r>
              <a:rPr lang="en-US" baseline="0" dirty="0"/>
              <a:t> I’m excited to speak with you about syndromic surveillance of cannabis-related outcomes: case definitions, challenges and considerations. </a:t>
            </a:r>
            <a:endParaRPr lang="en-US" dirty="0"/>
          </a:p>
        </p:txBody>
      </p:sp>
      <p:sp>
        <p:nvSpPr>
          <p:cNvPr id="4" name="Slide Number Placeholder 3"/>
          <p:cNvSpPr>
            <a:spLocks noGrp="1"/>
          </p:cNvSpPr>
          <p:nvPr>
            <p:ph type="sldNum" sz="quarter" idx="10"/>
          </p:nvPr>
        </p:nvSpPr>
        <p:spPr/>
        <p:txBody>
          <a:bodyPr/>
          <a:lstStyle/>
          <a:p>
            <a:fld id="{9B7CE96B-130B-4AF7-B6CD-A0373A1BDDFC}" type="slidenum">
              <a:rPr lang="en-US" smtClean="0"/>
              <a:t>1</a:t>
            </a:fld>
            <a:endParaRPr lang="en-US"/>
          </a:p>
        </p:txBody>
      </p:sp>
    </p:spTree>
    <p:extLst>
      <p:ext uri="{BB962C8B-B14F-4D97-AF65-F5344CB8AC3E}">
        <p14:creationId xmlns:p14="http://schemas.microsoft.com/office/powerpoint/2010/main" val="37236687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and</a:t>
            </a:r>
            <a:r>
              <a:rPr lang="en-US" baseline="0" dirty="0"/>
              <a:t> my coauthor have no disclosures to report and the findings and conclusions in this talk are those of the authors and do not necessarily represent any official position of the CDC</a:t>
            </a:r>
            <a:endParaRPr lang="en-US" dirty="0"/>
          </a:p>
        </p:txBody>
      </p:sp>
      <p:sp>
        <p:nvSpPr>
          <p:cNvPr id="4" name="Slide Number Placeholder 3"/>
          <p:cNvSpPr>
            <a:spLocks noGrp="1"/>
          </p:cNvSpPr>
          <p:nvPr>
            <p:ph type="sldNum" sz="quarter" idx="10"/>
          </p:nvPr>
        </p:nvSpPr>
        <p:spPr/>
        <p:txBody>
          <a:bodyPr/>
          <a:lstStyle/>
          <a:p>
            <a:fld id="{9B7CE96B-130B-4AF7-B6CD-A0373A1BDDFC}" type="slidenum">
              <a:rPr lang="en-US" smtClean="0"/>
              <a:t>2</a:t>
            </a:fld>
            <a:endParaRPr lang="en-US"/>
          </a:p>
        </p:txBody>
      </p:sp>
    </p:spTree>
    <p:extLst>
      <p:ext uri="{BB962C8B-B14F-4D97-AF65-F5344CB8AC3E}">
        <p14:creationId xmlns:p14="http://schemas.microsoft.com/office/powerpoint/2010/main" val="34619189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use of syndromic surveillance systems has evolved tremendously</a:t>
            </a:r>
            <a:r>
              <a:rPr lang="en-US" baseline="0" dirty="0"/>
              <a:t> through the application of technology and advancements in data collection over </a:t>
            </a:r>
            <a:r>
              <a:rPr lang="en-US" dirty="0"/>
              <a:t>the last decade. Syndromic surveillance now includes infectious diseases,</a:t>
            </a:r>
            <a:r>
              <a:rPr lang="en-US" baseline="0" dirty="0"/>
              <a:t> </a:t>
            </a:r>
            <a:r>
              <a:rPr lang="en-US" dirty="0"/>
              <a:t>noninfectious disease and has been applied to</a:t>
            </a:r>
            <a:r>
              <a:rPr lang="en-US" baseline="0" dirty="0"/>
              <a:t> </a:t>
            </a:r>
            <a:r>
              <a:rPr lang="en-US" dirty="0"/>
              <a:t>other topics such as </a:t>
            </a:r>
            <a:r>
              <a:rPr lang="en-US" sz="1200" kern="1200" dirty="0">
                <a:solidFill>
                  <a:schemeClr val="tx1"/>
                </a:solidFill>
                <a:effectLst/>
                <a:latin typeface="+mn-lt"/>
                <a:ea typeface="+mn-ea"/>
                <a:cs typeface="+mn-cs"/>
              </a:rPr>
              <a:t>Mass gatherings (like</a:t>
            </a:r>
            <a:r>
              <a:rPr lang="en-US" sz="1200" kern="1200" baseline="0" dirty="0">
                <a:solidFill>
                  <a:schemeClr val="tx1"/>
                </a:solidFill>
                <a:effectLst/>
                <a:latin typeface="+mn-lt"/>
                <a:ea typeface="+mn-ea"/>
                <a:cs typeface="+mn-cs"/>
              </a:rPr>
              <a:t> the </a:t>
            </a:r>
            <a:r>
              <a:rPr lang="en-US" sz="1200" kern="1200" dirty="0">
                <a:solidFill>
                  <a:schemeClr val="tx1"/>
                </a:solidFill>
                <a:effectLst/>
                <a:latin typeface="+mn-lt"/>
                <a:ea typeface="+mn-ea"/>
                <a:cs typeface="+mn-cs"/>
              </a:rPr>
              <a:t>Super Bowl</a:t>
            </a:r>
            <a:r>
              <a:rPr lang="en-US" sz="1200" kern="1200" baseline="0" dirty="0">
                <a:solidFill>
                  <a:schemeClr val="tx1"/>
                </a:solidFill>
                <a:effectLst/>
                <a:latin typeface="+mn-lt"/>
                <a:ea typeface="+mn-ea"/>
                <a:cs typeface="+mn-cs"/>
              </a:rPr>
              <a:t> or </a:t>
            </a:r>
            <a:r>
              <a:rPr lang="en-US" sz="1200" kern="1200" dirty="0">
                <a:solidFill>
                  <a:schemeClr val="tx1"/>
                </a:solidFill>
                <a:effectLst/>
                <a:latin typeface="+mn-lt"/>
                <a:ea typeface="+mn-ea"/>
                <a:cs typeface="+mn-cs"/>
              </a:rPr>
              <a:t>conventions), Natural and man-made disasters (like hurricanes, fires, or the Deepwater Horizon oil spill) and</a:t>
            </a:r>
            <a:r>
              <a:rPr lang="en-US" sz="1200" kern="1200" baseline="0" dirty="0">
                <a:solidFill>
                  <a:schemeClr val="tx1"/>
                </a:solidFill>
                <a:effectLst/>
                <a:latin typeface="+mn-lt"/>
                <a:ea typeface="+mn-ea"/>
                <a:cs typeface="+mn-cs"/>
              </a:rPr>
              <a:t> even been used to understand emergency response to </a:t>
            </a:r>
            <a:r>
              <a:rPr lang="en-US" sz="1200" kern="1200" dirty="0">
                <a:solidFill>
                  <a:schemeClr val="tx1"/>
                </a:solidFill>
                <a:effectLst/>
                <a:latin typeface="+mn-lt"/>
                <a:ea typeface="+mn-ea"/>
                <a:cs typeface="+mn-cs"/>
              </a:rPr>
              <a:t>tragic</a:t>
            </a:r>
            <a:r>
              <a:rPr lang="en-US" sz="1200" kern="1200" baseline="0" dirty="0">
                <a:solidFill>
                  <a:schemeClr val="tx1"/>
                </a:solidFill>
                <a:effectLst/>
                <a:latin typeface="+mn-lt"/>
                <a:ea typeface="+mn-ea"/>
                <a:cs typeface="+mn-cs"/>
              </a:rPr>
              <a:t> events like the mass shooting in Las Vegas in 2017</a:t>
            </a:r>
            <a:r>
              <a:rPr lang="en-US" dirty="0"/>
              <a:t>.</a:t>
            </a:r>
          </a:p>
          <a:p>
            <a:r>
              <a:rPr lang="en-US" dirty="0"/>
              <a:t>During these response efforts Analysts in local, state, and national public health agencies often need to rapidly develop new syndromic categories, or improve upon existing categories, to enhance their surveillance and augment response efforts.</a:t>
            </a:r>
            <a:endParaRPr lang="en-US" strike="sngStrike" dirty="0"/>
          </a:p>
          <a:p>
            <a:r>
              <a:rPr lang="en-US" dirty="0"/>
              <a:t>Today</a:t>
            </a:r>
            <a:r>
              <a:rPr lang="en-US" baseline="0" dirty="0"/>
              <a:t> I’d like to share with you the process of how subject matter experts like myself work with the </a:t>
            </a:r>
            <a:r>
              <a:rPr lang="en-US" dirty="0"/>
              <a:t>CDC’s National Syndromic Surveillance Program (NSSP) to use a visualization process to develop and refine syndrome definitions for cannabis-related</a:t>
            </a:r>
            <a:r>
              <a:rPr lang="en-US" baseline="0" dirty="0"/>
              <a:t> issues</a:t>
            </a:r>
            <a:r>
              <a:rPr lang="en-US" dirty="0"/>
              <a:t>.</a:t>
            </a:r>
          </a:p>
        </p:txBody>
      </p:sp>
      <p:sp>
        <p:nvSpPr>
          <p:cNvPr id="4" name="Slide Number Placeholder 3"/>
          <p:cNvSpPr>
            <a:spLocks noGrp="1"/>
          </p:cNvSpPr>
          <p:nvPr>
            <p:ph type="sldNum" sz="quarter" idx="10"/>
          </p:nvPr>
        </p:nvSpPr>
        <p:spPr/>
        <p:txBody>
          <a:bodyPr/>
          <a:lstStyle/>
          <a:p>
            <a:fld id="{9B7CE96B-130B-4AF7-B6CD-A0373A1BDDFC}" type="slidenum">
              <a:rPr lang="en-US" smtClean="0"/>
              <a:t>3</a:t>
            </a:fld>
            <a:endParaRPr lang="en-US"/>
          </a:p>
        </p:txBody>
      </p:sp>
    </p:spTree>
    <p:extLst>
      <p:ext uri="{BB962C8B-B14F-4D97-AF65-F5344CB8AC3E}">
        <p14:creationId xmlns:p14="http://schemas.microsoft.com/office/powerpoint/2010/main" val="23763729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600"/>
              </a:spcBef>
            </a:pPr>
            <a:r>
              <a:rPr lang="en-US" dirty="0"/>
              <a:t>The National Syndromic Surveillance Program (NSSP) at the CDC promotes and advances development of a syndromic surveillance system for the timely exchange of syndromic data. (</a:t>
            </a:r>
            <a:r>
              <a:rPr lang="en-US" u="sng" dirty="0">
                <a:hlinkClick r:id="rId3"/>
              </a:rPr>
              <a:t>https://www.cdc.gov/nssp/</a:t>
            </a:r>
            <a:r>
              <a:rPr lang="en-US" dirty="0"/>
              <a:t>)</a:t>
            </a:r>
          </a:p>
          <a:p>
            <a:pPr>
              <a:spcBef>
                <a:spcPts val="600"/>
              </a:spcBef>
            </a:pPr>
            <a:r>
              <a:rPr lang="en-US" dirty="0"/>
              <a:t>This data is then used to improve nationwide and local situational awareness as</a:t>
            </a:r>
            <a:r>
              <a:rPr lang="en-US" baseline="0" dirty="0"/>
              <a:t> well as </a:t>
            </a:r>
            <a:r>
              <a:rPr lang="en-US" dirty="0"/>
              <a:t>enhance responsiveness to hazardous public health events and disease outbreaks to </a:t>
            </a:r>
            <a:r>
              <a:rPr lang="en-US" b="1" dirty="0"/>
              <a:t>protect America’s health, safety, and security</a:t>
            </a:r>
          </a:p>
          <a:p>
            <a:r>
              <a:rPr lang="en-US" dirty="0"/>
              <a:t>Though these data are being captured for different purposes, they are monitored in near real-time as potential indicators of an event, a disease, or an outbreak of public health significance. Public health practitioners use various surveillance systems and data sources in combination with syndromic data to enhance their understanding of events. </a:t>
            </a:r>
          </a:p>
        </p:txBody>
      </p:sp>
      <p:sp>
        <p:nvSpPr>
          <p:cNvPr id="4" name="Slide Number Placeholder 3"/>
          <p:cNvSpPr>
            <a:spLocks noGrp="1"/>
          </p:cNvSpPr>
          <p:nvPr>
            <p:ph type="sldNum" sz="quarter" idx="10"/>
          </p:nvPr>
        </p:nvSpPr>
        <p:spPr/>
        <p:txBody>
          <a:bodyPr/>
          <a:lstStyle/>
          <a:p>
            <a:fld id="{2DAB8806-3F31-4FBC-B251-C5DCB97AE249}" type="slidenum">
              <a:rPr lang="en-US" smtClean="0"/>
              <a:t>4</a:t>
            </a:fld>
            <a:endParaRPr lang="en-US"/>
          </a:p>
        </p:txBody>
      </p:sp>
    </p:spTree>
    <p:extLst>
      <p:ext uri="{BB962C8B-B14F-4D97-AF65-F5344CB8AC3E}">
        <p14:creationId xmlns:p14="http://schemas.microsoft.com/office/powerpoint/2010/main" val="30516924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national and state trends for cannabis use have increased with the legalization of the drug so have cannabis-related emergency department (ED) visits.</a:t>
            </a:r>
          </a:p>
          <a:p>
            <a:pPr lvl="1"/>
            <a:r>
              <a:rPr lang="en-US" dirty="0"/>
              <a:t>With</a:t>
            </a:r>
            <a:r>
              <a:rPr lang="en-US" baseline="0" dirty="0"/>
              <a:t> that, </a:t>
            </a:r>
            <a:r>
              <a:rPr lang="en-US" dirty="0"/>
              <a:t>localities and states have recognized the increasing importance of cannabis related syndromic surveillance.</a:t>
            </a:r>
            <a:r>
              <a:rPr lang="en-US" baseline="0" dirty="0"/>
              <a:t> Basically allowing for assessment of the burden that adverse events related to cannabis use puts on health systems</a:t>
            </a:r>
            <a:r>
              <a:rPr lang="en-US" dirty="0"/>
              <a:t> </a:t>
            </a:r>
          </a:p>
          <a:p>
            <a:r>
              <a:rPr lang="en-US" dirty="0"/>
              <a:t>In doing this work, Two key issues have emerged: </a:t>
            </a:r>
          </a:p>
          <a:p>
            <a:pPr marL="457200" lvl="1" indent="0">
              <a:buNone/>
            </a:pPr>
            <a:r>
              <a:rPr lang="en-US" dirty="0"/>
              <a:t>1) One --the need for a standardized case definition (or query) for cannabis related ED visits in order to establish baseline rates as well as comparable estimates across locations and </a:t>
            </a:r>
          </a:p>
          <a:p>
            <a:pPr marL="457200" lvl="1" indent="0">
              <a:buNone/>
            </a:pPr>
            <a:r>
              <a:rPr lang="en-US" dirty="0"/>
              <a:t>2) Two --a common validation method for ED visits potentially related to cannabis in order to more accurately monitor trends, address emergent issues as</a:t>
            </a:r>
            <a:r>
              <a:rPr lang="en-US" baseline="0" dirty="0"/>
              <a:t> well as</a:t>
            </a:r>
            <a:r>
              <a:rPr lang="en-US" dirty="0"/>
              <a:t> plan for resource distribution to respond to cannabis related population health needs  </a:t>
            </a:r>
          </a:p>
          <a:p>
            <a:endParaRPr lang="en-US" dirty="0"/>
          </a:p>
        </p:txBody>
      </p:sp>
      <p:sp>
        <p:nvSpPr>
          <p:cNvPr id="4" name="Slide Number Placeholder 3"/>
          <p:cNvSpPr>
            <a:spLocks noGrp="1"/>
          </p:cNvSpPr>
          <p:nvPr>
            <p:ph type="sldNum" sz="quarter" idx="10"/>
          </p:nvPr>
        </p:nvSpPr>
        <p:spPr/>
        <p:txBody>
          <a:bodyPr/>
          <a:lstStyle/>
          <a:p>
            <a:fld id="{2DAB8806-3F31-4FBC-B251-C5DCB97AE249}" type="slidenum">
              <a:rPr lang="en-US" smtClean="0"/>
              <a:t>5</a:t>
            </a:fld>
            <a:endParaRPr lang="en-US"/>
          </a:p>
        </p:txBody>
      </p:sp>
    </p:spTree>
    <p:extLst>
      <p:ext uri="{BB962C8B-B14F-4D97-AF65-F5344CB8AC3E}">
        <p14:creationId xmlns:p14="http://schemas.microsoft.com/office/powerpoint/2010/main" val="2647769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stated earlier the NSSP</a:t>
            </a:r>
            <a:r>
              <a:rPr lang="en-US" baseline="0" dirty="0"/>
              <a:t> supports syndromic surveillance at both national and local levels. These </a:t>
            </a:r>
            <a:r>
              <a:rPr lang="en-US" sz="1200" dirty="0"/>
              <a:t>Data include patient encounter data from emergency departments, urgent care, ambulatory care, and inpatient healthcare settings, pharmacy and laboratory data, notably</a:t>
            </a:r>
            <a:r>
              <a:rPr lang="en-US" sz="1200" baseline="0" dirty="0"/>
              <a:t> this data is only able to be analyzed at the HHS region level. Whereas state and local level syndromic surveillance data has the ability to analyzed at a more granular level in order to do spatial analysis. </a:t>
            </a:r>
            <a:endParaRPr lang="en-US" sz="1200" dirty="0"/>
          </a:p>
          <a:p>
            <a:endParaRPr lang="en-US" dirty="0"/>
          </a:p>
          <a:p>
            <a:r>
              <a:rPr lang="en-US" dirty="0"/>
              <a:t>Other data sources that provide context may include the National</a:t>
            </a:r>
            <a:r>
              <a:rPr lang="en-US" baseline="0" dirty="0"/>
              <a:t> Poison Data System which aggregates </a:t>
            </a:r>
            <a:r>
              <a:rPr lang="en-US" dirty="0"/>
              <a:t>poison control reports, as well</a:t>
            </a:r>
            <a:r>
              <a:rPr lang="en-US" baseline="0" dirty="0"/>
              <a:t> as </a:t>
            </a:r>
            <a:r>
              <a:rPr lang="en-US" dirty="0"/>
              <a:t>additional data such</a:t>
            </a:r>
            <a:r>
              <a:rPr lang="en-US" baseline="0" dirty="0"/>
              <a:t> as</a:t>
            </a:r>
            <a:r>
              <a:rPr lang="en-US" dirty="0"/>
              <a:t> school and busi­ness absentee data, and even social media data that may present an emergent picture of public health events. </a:t>
            </a:r>
          </a:p>
          <a:p>
            <a:endParaRPr lang="en-US" dirty="0"/>
          </a:p>
        </p:txBody>
      </p:sp>
      <p:sp>
        <p:nvSpPr>
          <p:cNvPr id="4" name="Slide Number Placeholder 3"/>
          <p:cNvSpPr>
            <a:spLocks noGrp="1"/>
          </p:cNvSpPr>
          <p:nvPr>
            <p:ph type="sldNum" sz="quarter" idx="10"/>
          </p:nvPr>
        </p:nvSpPr>
        <p:spPr/>
        <p:txBody>
          <a:bodyPr/>
          <a:lstStyle/>
          <a:p>
            <a:fld id="{2DAB8806-3F31-4FBC-B251-C5DCB97AE249}" type="slidenum">
              <a:rPr lang="en-US" smtClean="0"/>
              <a:t>6</a:t>
            </a:fld>
            <a:endParaRPr lang="en-US"/>
          </a:p>
        </p:txBody>
      </p:sp>
    </p:spTree>
    <p:extLst>
      <p:ext uri="{BB962C8B-B14F-4D97-AF65-F5344CB8AC3E}">
        <p14:creationId xmlns:p14="http://schemas.microsoft.com/office/powerpoint/2010/main" val="24775981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Now I’d like to give you some insight on how a case definition query</a:t>
            </a:r>
            <a:r>
              <a:rPr lang="en-US" sz="1200" baseline="0" dirty="0"/>
              <a:t> is created…</a:t>
            </a:r>
            <a:endParaRPr lang="en-US" sz="1200" dirty="0"/>
          </a:p>
          <a:p>
            <a:r>
              <a:rPr lang="en-US" sz="1200" dirty="0"/>
              <a:t>1) First, the NSSP analyst develops a syndromic concept. This iterative process of developing a syndrome definition begins by testing terms presumably</a:t>
            </a:r>
            <a:r>
              <a:rPr lang="en-US" sz="1200" dirty="0">
                <a:solidFill>
                  <a:srgbClr val="C00000"/>
                </a:solidFill>
              </a:rPr>
              <a:t> </a:t>
            </a:r>
            <a:r>
              <a:rPr lang="en-US" sz="1200" dirty="0"/>
              <a:t>associated with the topic of interest and by identifying diagnostic codes in the chief complaint and discharge diagnosis code fields. </a:t>
            </a:r>
          </a:p>
          <a:p>
            <a:r>
              <a:rPr lang="en-US" sz="1200" dirty="0"/>
              <a:t>2) Next The analyst manually reviews the resulting list of chief complaint text and diagnostic codes to determine whether the query terms match the syndromic concept.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3) Then To efficiently summarize resulting terms and diagnostic codes, the analyst uses R to enable the Electronic Surveillance System for the Early Notification of Community-Based Epidemics</a:t>
            </a:r>
            <a:r>
              <a:rPr lang="en-US" sz="1200" baseline="0" dirty="0"/>
              <a:t> </a:t>
            </a:r>
            <a:r>
              <a:rPr lang="en-US" sz="1200" dirty="0"/>
              <a:t>(or ESSENCE)* application programming interface (API) to extract data from the chief complaint query validation data source (CCQV). </a:t>
            </a:r>
          </a:p>
          <a:p>
            <a:endParaRPr lang="en-US" dirty="0"/>
          </a:p>
        </p:txBody>
      </p:sp>
      <p:sp>
        <p:nvSpPr>
          <p:cNvPr id="4" name="Slide Number Placeholder 3"/>
          <p:cNvSpPr>
            <a:spLocks noGrp="1"/>
          </p:cNvSpPr>
          <p:nvPr>
            <p:ph type="sldNum" sz="quarter" idx="10"/>
          </p:nvPr>
        </p:nvSpPr>
        <p:spPr/>
        <p:txBody>
          <a:bodyPr/>
          <a:lstStyle/>
          <a:p>
            <a:fld id="{2DAB8806-3F31-4FBC-B251-C5DCB97AE249}" type="slidenum">
              <a:rPr lang="en-US" smtClean="0"/>
              <a:t>7</a:t>
            </a:fld>
            <a:endParaRPr lang="en-US"/>
          </a:p>
        </p:txBody>
      </p:sp>
    </p:spTree>
    <p:extLst>
      <p:ext uri="{BB962C8B-B14F-4D97-AF65-F5344CB8AC3E}">
        <p14:creationId xmlns:p14="http://schemas.microsoft.com/office/powerpoint/2010/main" val="4042434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I’ll give you a moment</a:t>
            </a:r>
            <a:r>
              <a:rPr lang="en-US" baseline="0" dirty="0"/>
              <a:t> to look at</a:t>
            </a:r>
            <a:r>
              <a:rPr lang="en-US" dirty="0"/>
              <a:t> here …the Recently implemented Marijuana</a:t>
            </a:r>
            <a:r>
              <a:rPr lang="en-US" baseline="0" dirty="0"/>
              <a:t> or </a:t>
            </a:r>
            <a:r>
              <a:rPr lang="en-US" dirty="0"/>
              <a:t>Cannabis Chief Complaint/Discharge Diagnosis (CC/DD) Version 1 category in ESSENCE… NSSP</a:t>
            </a:r>
            <a:r>
              <a:rPr lang="en-US" baseline="0" dirty="0"/>
              <a:t> is</a:t>
            </a:r>
            <a:r>
              <a:rPr lang="en-US" dirty="0"/>
              <a:t> pleased to share this “standard case definition” with the community of</a:t>
            </a:r>
            <a:r>
              <a:rPr lang="en-US" baseline="0" dirty="0"/>
              <a:t> practice</a:t>
            </a:r>
            <a:r>
              <a:rPr lang="en-US" dirty="0"/>
              <a:t>. Although</a:t>
            </a:r>
            <a:r>
              <a:rPr lang="en-US" baseline="0" dirty="0"/>
              <a:t> this query was developed in </a:t>
            </a:r>
            <a:r>
              <a:rPr lang="en-US" dirty="0"/>
              <a:t>collaboration with local partners and national</a:t>
            </a:r>
            <a:r>
              <a:rPr lang="en-US" baseline="0" dirty="0"/>
              <a:t> SMEs </a:t>
            </a:r>
            <a:r>
              <a:rPr lang="en-US" dirty="0"/>
              <a:t>—, it should be understood that query terms such as this</a:t>
            </a:r>
            <a:r>
              <a:rPr lang="en-US" baseline="0" dirty="0"/>
              <a:t> may</a:t>
            </a:r>
            <a:r>
              <a:rPr lang="en-US" dirty="0"/>
              <a:t> not apply to all sites. However, the</a:t>
            </a:r>
            <a:r>
              <a:rPr lang="en-US" baseline="0" dirty="0"/>
              <a:t> goal is to develop a case definition query that</a:t>
            </a:r>
            <a:r>
              <a:rPr lang="en-US" dirty="0"/>
              <a:t> serves as a useful start for states and locales</a:t>
            </a:r>
            <a:r>
              <a:rPr lang="en-US" baseline="0" dirty="0"/>
              <a:t> who are just coming online with their syndromic surveillance efforts</a:t>
            </a:r>
            <a:r>
              <a:rPr lang="en-US" dirty="0"/>
              <a:t>. </a:t>
            </a:r>
          </a:p>
          <a:p>
            <a:endParaRPr lang="en-US" dirty="0"/>
          </a:p>
        </p:txBody>
      </p:sp>
      <p:sp>
        <p:nvSpPr>
          <p:cNvPr id="4" name="Slide Number Placeholder 3"/>
          <p:cNvSpPr>
            <a:spLocks noGrp="1"/>
          </p:cNvSpPr>
          <p:nvPr>
            <p:ph type="sldNum" sz="quarter" idx="10"/>
          </p:nvPr>
        </p:nvSpPr>
        <p:spPr/>
        <p:txBody>
          <a:bodyPr/>
          <a:lstStyle/>
          <a:p>
            <a:fld id="{2DAB8806-3F31-4FBC-B251-C5DCB97AE249}" type="slidenum">
              <a:rPr lang="en-US" smtClean="0"/>
              <a:t>8</a:t>
            </a:fld>
            <a:endParaRPr lang="en-US"/>
          </a:p>
        </p:txBody>
      </p:sp>
    </p:spTree>
    <p:extLst>
      <p:ext uri="{BB962C8B-B14F-4D97-AF65-F5344CB8AC3E}">
        <p14:creationId xmlns:p14="http://schemas.microsoft.com/office/powerpoint/2010/main" val="37511532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Now that you have some background</a:t>
            </a:r>
            <a:r>
              <a:rPr lang="en-US" sz="1200" b="1" i="1" kern="1200" baseline="0" dirty="0">
                <a:solidFill>
                  <a:schemeClr val="tx1"/>
                </a:solidFill>
                <a:effectLst/>
                <a:latin typeface="+mn-lt"/>
                <a:ea typeface="+mn-ea"/>
                <a:cs typeface="+mn-cs"/>
              </a:rPr>
              <a:t> on syndromic surveillance I’d like to discuss </a:t>
            </a:r>
            <a:r>
              <a:rPr lang="en-US" sz="1200" b="1" i="1" kern="1200" dirty="0">
                <a:solidFill>
                  <a:schemeClr val="tx1"/>
                </a:solidFill>
                <a:effectLst/>
                <a:latin typeface="+mn-lt"/>
                <a:ea typeface="+mn-ea"/>
                <a:cs typeface="+mn-cs"/>
              </a:rPr>
              <a:t>The</a:t>
            </a:r>
            <a:r>
              <a:rPr lang="en-US" sz="1200" b="1" i="1" kern="1200" baseline="0" dirty="0">
                <a:solidFill>
                  <a:schemeClr val="tx1"/>
                </a:solidFill>
                <a:effectLst/>
                <a:latin typeface="+mn-lt"/>
                <a:ea typeface="+mn-ea"/>
                <a:cs typeface="+mn-cs"/>
              </a:rPr>
              <a:t> challenge of emerging topics for </a:t>
            </a:r>
            <a:r>
              <a:rPr lang="en-US" sz="1200" b="1" i="1" kern="1200" dirty="0">
                <a:solidFill>
                  <a:schemeClr val="tx1"/>
                </a:solidFill>
                <a:effectLst/>
                <a:latin typeface="+mn-lt"/>
                <a:ea typeface="+mn-ea"/>
                <a:cs typeface="+mn-cs"/>
              </a:rPr>
              <a:t>Cannabis-related </a:t>
            </a:r>
            <a:r>
              <a:rPr lang="en-US" sz="1200" b="1" i="1" kern="1200" dirty="0" err="1">
                <a:solidFill>
                  <a:schemeClr val="tx1"/>
                </a:solidFill>
                <a:effectLst/>
                <a:latin typeface="+mn-lt"/>
                <a:ea typeface="+mn-ea"/>
                <a:cs typeface="+mn-cs"/>
              </a:rPr>
              <a:t>products</a:t>
            </a:r>
            <a:r>
              <a:rPr lang="en-US" sz="1200" kern="1200" dirty="0" err="1">
                <a:solidFill>
                  <a:schemeClr val="tx1"/>
                </a:solidFill>
                <a:effectLst/>
                <a:latin typeface="+mn-lt"/>
                <a:ea typeface="+mn-ea"/>
                <a:cs typeface="+mn-cs"/>
              </a:rPr>
              <a:t>And</a:t>
            </a:r>
            <a:r>
              <a:rPr lang="en-US" sz="1200" kern="1200" dirty="0">
                <a:solidFill>
                  <a:schemeClr val="tx1"/>
                </a:solidFill>
                <a:effectLst/>
                <a:latin typeface="+mn-lt"/>
                <a:ea typeface="+mn-ea"/>
                <a:cs typeface="+mn-cs"/>
              </a:rPr>
              <a:t> in doing so share</a:t>
            </a:r>
            <a:r>
              <a:rPr lang="en-US" sz="1200" kern="1200" baseline="0" dirty="0">
                <a:solidFill>
                  <a:schemeClr val="tx1"/>
                </a:solidFill>
                <a:effectLst/>
                <a:latin typeface="+mn-lt"/>
                <a:ea typeface="+mn-ea"/>
                <a:cs typeface="+mn-cs"/>
              </a:rPr>
              <a:t> with </a:t>
            </a:r>
            <a:r>
              <a:rPr lang="en-US" sz="1200" kern="1200" dirty="0">
                <a:solidFill>
                  <a:schemeClr val="tx1"/>
                </a:solidFill>
                <a:effectLst/>
                <a:latin typeface="+mn-lt"/>
                <a:ea typeface="+mn-ea"/>
                <a:cs typeface="+mn-cs"/>
              </a:rPr>
              <a:t>you how syndromic</a:t>
            </a:r>
            <a:r>
              <a:rPr lang="en-US" sz="1200" kern="1200" baseline="0" dirty="0">
                <a:solidFill>
                  <a:schemeClr val="tx1"/>
                </a:solidFill>
                <a:effectLst/>
                <a:latin typeface="+mn-lt"/>
                <a:ea typeface="+mn-ea"/>
                <a:cs typeface="+mn-cs"/>
              </a:rPr>
              <a:t> surveillance was used to respond to a cannabis related adverse event. To set the stage, I need to briefly touch on </a:t>
            </a:r>
            <a:r>
              <a:rPr lang="en-US" sz="1200" kern="1200" baseline="0" dirty="0" err="1">
                <a:solidFill>
                  <a:schemeClr val="tx1"/>
                </a:solidFill>
                <a:effectLst/>
                <a:latin typeface="+mn-lt"/>
                <a:ea typeface="+mn-ea"/>
                <a:cs typeface="+mn-cs"/>
              </a:rPr>
              <a:t>Cannabidiol</a:t>
            </a:r>
            <a:r>
              <a:rPr lang="en-US" sz="1200" kern="1200" baseline="0" dirty="0">
                <a:solidFill>
                  <a:schemeClr val="tx1"/>
                </a:solidFill>
                <a:effectLst/>
                <a:latin typeface="+mn-lt"/>
                <a:ea typeface="+mn-ea"/>
                <a:cs typeface="+mn-cs"/>
              </a:rPr>
              <a:t> or CBD which is the second most prevalent of the active ingredients of cannabis. CBD oil by itself does not cause a “high” and the WHO states there is no evidence of public health related problems associated with the use of pure CBD. Additionally </a:t>
            </a:r>
            <a:r>
              <a:rPr lang="en-US" sz="1200" kern="1200" dirty="0">
                <a:solidFill>
                  <a:schemeClr val="tx1"/>
                </a:solidFill>
                <a:effectLst/>
                <a:latin typeface="+mn-lt"/>
                <a:ea typeface="+mn-ea"/>
                <a:cs typeface="+mn-cs"/>
              </a:rPr>
              <a:t>It is necessary to distinguish synthetic marijuana</a:t>
            </a:r>
            <a:r>
              <a:rPr lang="en-US" sz="1200" u="none" kern="1200" dirty="0">
                <a:solidFill>
                  <a:schemeClr val="tx1"/>
                </a:solidFill>
                <a:effectLst/>
                <a:latin typeface="+mn-lt"/>
                <a:ea typeface="+mn-ea"/>
                <a:cs typeface="+mn-cs"/>
              </a:rPr>
              <a:t>;</a:t>
            </a:r>
            <a:r>
              <a:rPr lang="en-US" sz="1200" u="none" kern="1200" baseline="0" dirty="0">
                <a:solidFill>
                  <a:schemeClr val="tx1"/>
                </a:solidFill>
                <a:effectLst/>
                <a:latin typeface="+mn-lt"/>
                <a:ea typeface="+mn-ea"/>
                <a:cs typeface="+mn-cs"/>
              </a:rPr>
              <a:t> which i</a:t>
            </a:r>
            <a:r>
              <a:rPr lang="en-US" sz="1200" u="none" kern="1200" dirty="0">
                <a:solidFill>
                  <a:schemeClr val="tx1"/>
                </a:solidFill>
                <a:effectLst/>
                <a:latin typeface="+mn-lt"/>
                <a:ea typeface="+mn-ea"/>
                <a:cs typeface="+mn-cs"/>
              </a:rPr>
              <a:t>s </a:t>
            </a:r>
            <a:r>
              <a:rPr lang="en-US" sz="1200" kern="1200" dirty="0">
                <a:solidFill>
                  <a:schemeClr val="tx1"/>
                </a:solidFill>
                <a:effectLst/>
                <a:latin typeface="+mn-lt"/>
                <a:ea typeface="+mn-ea"/>
                <a:cs typeface="+mn-cs"/>
              </a:rPr>
              <a:t>a designer drug that </a:t>
            </a:r>
            <a:r>
              <a:rPr lang="en-US" sz="1200" u="sng" kern="1200" dirty="0">
                <a:solidFill>
                  <a:schemeClr val="tx1"/>
                </a:solidFill>
                <a:effectLst/>
                <a:latin typeface="+mn-lt"/>
                <a:ea typeface="+mn-ea"/>
                <a:cs typeface="+mn-cs"/>
              </a:rPr>
              <a:t>does not contain marijuana</a:t>
            </a:r>
            <a:r>
              <a:rPr lang="en-US" sz="1200" kern="1200" dirty="0">
                <a:solidFill>
                  <a:schemeClr val="tx1"/>
                </a:solidFill>
                <a:effectLst/>
                <a:latin typeface="+mn-lt"/>
                <a:ea typeface="+mn-ea"/>
                <a:cs typeface="+mn-cs"/>
              </a:rPr>
              <a:t> but rather contains any of a variety of plants sprayed with laboratory-produced chemicals. Despite laws prohibiting the sale of synthetic marijuana, it is still widely available, often in colorful packages with cartoon-like characters and attractive brand names as</a:t>
            </a:r>
            <a:r>
              <a:rPr lang="en-US" sz="1200" kern="1200" baseline="0" dirty="0">
                <a:solidFill>
                  <a:schemeClr val="tx1"/>
                </a:solidFill>
                <a:effectLst/>
                <a:latin typeface="+mn-lt"/>
                <a:ea typeface="+mn-ea"/>
                <a:cs typeface="+mn-cs"/>
              </a:rPr>
              <a:t> an unregulated supplement</a:t>
            </a:r>
            <a:r>
              <a:rPr lang="en-US" sz="1200" kern="1200" dirty="0">
                <a:solidFill>
                  <a:schemeClr val="tx1"/>
                </a:solidFill>
                <a:effectLst/>
                <a:latin typeface="+mn-lt"/>
                <a:ea typeface="+mn-ea"/>
                <a:cs typeface="+mn-cs"/>
              </a:rPr>
              <a:t>. Using synthetic marijuana is popular, particularly among teenagers and young adults seeking an alternative to marijuana or a new experience with a hallucinogenic drug or those looking for a cheaper alternative to cannabis. Recently, reports of adverse health effects associated with synthetic marijuana use have increased.  </a:t>
            </a:r>
            <a:r>
              <a:rPr lang="en-US" sz="1200" i="1" kern="1200" dirty="0">
                <a:solidFill>
                  <a:schemeClr val="tx1"/>
                </a:solidFill>
                <a:effectLst/>
                <a:latin typeface="+mn-lt"/>
                <a:ea typeface="+mn-ea"/>
                <a:cs typeface="+mn-cs"/>
              </a:rPr>
              <a:t>Public Health Reports </a:t>
            </a:r>
            <a:r>
              <a:rPr lang="en-US" sz="1200" kern="1200" dirty="0">
                <a:solidFill>
                  <a:schemeClr val="tx1"/>
                </a:solidFill>
                <a:effectLst/>
                <a:latin typeface="+mn-lt"/>
                <a:ea typeface="+mn-ea"/>
                <a:cs typeface="+mn-cs"/>
              </a:rPr>
              <a:t>2017;132(1 </a:t>
            </a:r>
            <a:r>
              <a:rPr lang="en-US" sz="1200" kern="1200" dirty="0" err="1">
                <a:solidFill>
                  <a:schemeClr val="tx1"/>
                </a:solidFill>
                <a:effectLst/>
                <a:latin typeface="+mn-lt"/>
                <a:ea typeface="+mn-ea"/>
                <a:cs typeface="+mn-cs"/>
              </a:rPr>
              <a:t>Suppl</a:t>
            </a:r>
            <a:r>
              <a:rPr lang="en-US" sz="1200" kern="1200" dirty="0">
                <a:solidFill>
                  <a:schemeClr val="tx1"/>
                </a:solidFill>
                <a:effectLst/>
                <a:latin typeface="+mn-lt"/>
                <a:ea typeface="+mn-ea"/>
                <a:cs typeface="+mn-cs"/>
              </a:rPr>
              <a:t>):65S–72S.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Notable Study </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Nolan ML, </a:t>
            </a:r>
            <a:r>
              <a:rPr lang="en-US" sz="1200" kern="1200" dirty="0" err="1">
                <a:solidFill>
                  <a:schemeClr val="tx1"/>
                </a:solidFill>
                <a:effectLst/>
                <a:latin typeface="+mn-lt"/>
                <a:ea typeface="+mn-ea"/>
                <a:cs typeface="+mn-cs"/>
              </a:rPr>
              <a:t>Kunins</a:t>
            </a:r>
            <a:r>
              <a:rPr lang="en-US" sz="1200" kern="1200" dirty="0">
                <a:solidFill>
                  <a:schemeClr val="tx1"/>
                </a:solidFill>
                <a:effectLst/>
                <a:latin typeface="+mn-lt"/>
                <a:ea typeface="+mn-ea"/>
                <a:cs typeface="+mn-cs"/>
              </a:rPr>
              <a:t> HV, </a:t>
            </a:r>
            <a:r>
              <a:rPr lang="en-US" sz="1200" kern="1200" dirty="0" err="1">
                <a:solidFill>
                  <a:schemeClr val="tx1"/>
                </a:solidFill>
                <a:effectLst/>
                <a:latin typeface="+mn-lt"/>
                <a:ea typeface="+mn-ea"/>
                <a:cs typeface="+mn-cs"/>
              </a:rPr>
              <a:t>Lall</a:t>
            </a:r>
            <a:r>
              <a:rPr lang="en-US" sz="1200" kern="1200" dirty="0">
                <a:solidFill>
                  <a:schemeClr val="tx1"/>
                </a:solidFill>
                <a:effectLst/>
                <a:latin typeface="+mn-lt"/>
                <a:ea typeface="+mn-ea"/>
                <a:cs typeface="+mn-cs"/>
              </a:rPr>
              <a:t> R, </a:t>
            </a:r>
            <a:r>
              <a:rPr lang="en-US" sz="1200" kern="1200" dirty="0" err="1">
                <a:solidFill>
                  <a:schemeClr val="tx1"/>
                </a:solidFill>
                <a:effectLst/>
                <a:latin typeface="+mn-lt"/>
                <a:ea typeface="+mn-ea"/>
                <a:cs typeface="+mn-cs"/>
              </a:rPr>
              <a:t>Paone</a:t>
            </a:r>
            <a:r>
              <a:rPr lang="en-US" sz="1200" kern="1200" dirty="0">
                <a:solidFill>
                  <a:schemeClr val="tx1"/>
                </a:solidFill>
                <a:effectLst/>
                <a:latin typeface="+mn-lt"/>
                <a:ea typeface="+mn-ea"/>
                <a:cs typeface="+mn-cs"/>
              </a:rPr>
              <a:t> D. Using Syndromic Surveillance to Identify Synthetic Cannabinoids or Marijuana Adverse Health Events in Virginia</a:t>
            </a:r>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Relevant CDC Investigations </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Severe Illness Associated with Reported Synthetic Marijuana Exposure—Colorado, August–September, 2013 </a:t>
            </a:r>
          </a:p>
          <a:p>
            <a:pPr lvl="0"/>
            <a:r>
              <a:rPr lang="en-US" sz="1200" kern="1200" dirty="0">
                <a:solidFill>
                  <a:schemeClr val="tx1"/>
                </a:solidFill>
                <a:effectLst/>
                <a:latin typeface="+mn-lt"/>
                <a:ea typeface="+mn-ea"/>
                <a:cs typeface="+mn-cs"/>
              </a:rPr>
              <a:t>Acute Kidney Injury Associated with Synthetic Cannabinoid Use—Multiple States, 2012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 Value of Community of Practice Collaboration Investigating Illness Associated with Using Vape Oils </a:t>
            </a:r>
          </a:p>
          <a:p>
            <a:r>
              <a:rPr lang="en-US" sz="1200" kern="1200" dirty="0">
                <a:solidFill>
                  <a:schemeClr val="tx1"/>
                </a:solidFill>
                <a:effectLst/>
                <a:latin typeface="+mn-lt"/>
                <a:ea typeface="+mn-ea"/>
                <a:cs typeface="+mn-cs"/>
              </a:rPr>
              <a:t>Synthetic cannabinoids (“synthetic marijuana,” “Spice,” “K2”) are various manmade chemicals that some people may use as an alternative to marijuana. These seemingly innocent little packages of “fake weed” can cause serious side effects that are very different from those of marijuana. </a:t>
            </a:r>
          </a:p>
          <a:p>
            <a:r>
              <a:rPr lang="en-US" sz="1200" kern="1200" dirty="0">
                <a:solidFill>
                  <a:schemeClr val="tx1"/>
                </a:solidFill>
                <a:effectLst/>
                <a:latin typeface="+mn-lt"/>
                <a:ea typeface="+mn-ea"/>
                <a:cs typeface="+mn-cs"/>
              </a:rPr>
              <a:t>Synthetic cannabinoid products can be toxic. As a result, people who smoke these products can react with rapid heart rate, vomiting, agitation, confusion, and hallucinations. Some have to get help from emergency medical services or in-hospital emergency departments or intensive care units (10). </a:t>
            </a:r>
          </a:p>
          <a:p>
            <a:r>
              <a:rPr lang="en-US" sz="1200" kern="1200" dirty="0">
                <a:solidFill>
                  <a:schemeClr val="tx1"/>
                </a:solidFill>
                <a:effectLst/>
                <a:latin typeface="+mn-lt"/>
                <a:ea typeface="+mn-ea"/>
                <a:cs typeface="+mn-cs"/>
              </a:rPr>
              <a:t>The collaborative aspects of the Community of Practice (</a:t>
            </a:r>
            <a:r>
              <a:rPr lang="en-US" sz="1200" kern="1200" dirty="0" err="1">
                <a:solidFill>
                  <a:schemeClr val="tx1"/>
                </a:solidFill>
                <a:effectLst/>
                <a:latin typeface="+mn-lt"/>
                <a:ea typeface="+mn-ea"/>
                <a:cs typeface="+mn-cs"/>
              </a:rPr>
              <a:t>CoP</a:t>
            </a:r>
            <a:r>
              <a:rPr lang="en-US" sz="1200" kern="1200" dirty="0">
                <a:solidFill>
                  <a:schemeClr val="tx1"/>
                </a:solidFill>
                <a:effectLst/>
                <a:latin typeface="+mn-lt"/>
                <a:ea typeface="+mn-ea"/>
                <a:cs typeface="+mn-cs"/>
              </a:rPr>
              <a:t>)—particularly when investigating a health problem—can fuel the imagination and broaden one’s ability to cast a wide net to identify records of interest. Better queries lead to actionable information. Here’s an example in which the </a:t>
            </a:r>
            <a:r>
              <a:rPr lang="en-US" sz="1200" kern="1200" dirty="0" err="1">
                <a:solidFill>
                  <a:schemeClr val="tx1"/>
                </a:solidFill>
                <a:effectLst/>
                <a:latin typeface="+mn-lt"/>
                <a:ea typeface="+mn-ea"/>
                <a:cs typeface="+mn-cs"/>
              </a:rPr>
              <a:t>CoP</a:t>
            </a:r>
            <a:r>
              <a:rPr lang="en-US" sz="1200" kern="1200" dirty="0">
                <a:solidFill>
                  <a:schemeClr val="tx1"/>
                </a:solidFill>
                <a:effectLst/>
                <a:latin typeface="+mn-lt"/>
                <a:ea typeface="+mn-ea"/>
                <a:cs typeface="+mn-cs"/>
              </a:rPr>
              <a:t> explored a health problem that expanded knowledge of query design.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ESSENCE query sharing and discussions were enlightening. Vaping is a world unto itself. The language is unique, influenced by slang and regional differences. Vape oils, being unregulated, comprise any number of different compounds. By collaborating with state health departments on this public health project, DDNID SMEs and NSSP DAT learned how to develop syndromic surveillance queries that would capture broad keyword groupings related to the syndromes of interest and, specifically, to vape terminology. </a:t>
            </a:r>
          </a:p>
          <a:p>
            <a:r>
              <a:rPr lang="en-US" sz="1200" kern="1200" dirty="0">
                <a:solidFill>
                  <a:schemeClr val="tx1"/>
                </a:solidFill>
                <a:effectLst/>
                <a:latin typeface="+mn-lt"/>
                <a:ea typeface="+mn-ea"/>
                <a:cs typeface="+mn-cs"/>
              </a:rPr>
              <a:t>CDC’s DDNID SMEs and NSSP DAT monitored overall trends of records associated with vape oils and exchanging information with NC DHHS and Utah Department of Health. Additionally, subject experts from the National Center for Environmental Health continued to monitor national poison center call data and to communicate with the Army, Marine Corps, and NC DHHS health officials on issues related to vaping CBD oil.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It is important to note that the origin of the syndromic surveillance queries came from the Utah Department of Health, which used a combination of poison center call data and emergency department syndromic surveillance to identify potential cases for their state-level investigation. An interesting takeaway for NSSP DAT was the query language and inclusion of brand names (see example below).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Sample Query (Vaping)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thca</a:t>
            </a:r>
            <a:r>
              <a:rPr lang="en-US" sz="1200" kern="1200" dirty="0">
                <a:solidFill>
                  <a:schemeClr val="tx1"/>
                </a:solidFill>
                <a:effectLst/>
                <a:latin typeface="+mn-lt"/>
                <a:ea typeface="+mn-ea"/>
                <a:cs typeface="+mn-cs"/>
              </a:rPr>
              <a:t> ^,or,^</a:t>
            </a:r>
            <a:r>
              <a:rPr lang="en-US" sz="1200" kern="1200" dirty="0" err="1">
                <a:solidFill>
                  <a:schemeClr val="tx1"/>
                </a:solidFill>
                <a:effectLst/>
                <a:latin typeface="+mn-lt"/>
                <a:ea typeface="+mn-ea"/>
                <a:cs typeface="+mn-cs"/>
              </a:rPr>
              <a:t>tetrahydrocannabinolic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acid^,or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cbda</a:t>
            </a:r>
            <a:r>
              <a:rPr lang="en-US" sz="1200" kern="1200" dirty="0">
                <a:solidFill>
                  <a:schemeClr val="tx1"/>
                </a:solidFill>
                <a:effectLst/>
                <a:latin typeface="+mn-lt"/>
                <a:ea typeface="+mn-ea"/>
                <a:cs typeface="+mn-cs"/>
              </a:rPr>
              <a:t> ^,or,^</a:t>
            </a:r>
            <a:r>
              <a:rPr lang="en-US" sz="1200" kern="1200" dirty="0" err="1">
                <a:solidFill>
                  <a:schemeClr val="tx1"/>
                </a:solidFill>
                <a:effectLst/>
                <a:latin typeface="+mn-lt"/>
                <a:ea typeface="+mn-ea"/>
                <a:cs typeface="+mn-cs"/>
              </a:rPr>
              <a:t>cannabidiolic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acid^,or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cbn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or,^cannabinol^,or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cbd</a:t>
            </a:r>
            <a:r>
              <a:rPr lang="en-US" sz="1200" kern="1200" dirty="0">
                <a:solidFill>
                  <a:schemeClr val="tx1"/>
                </a:solidFill>
                <a:effectLst/>
                <a:latin typeface="+mn-lt"/>
                <a:ea typeface="+mn-ea"/>
                <a:cs typeface="+mn-cs"/>
              </a:rPr>
              <a:t> ^,or,^</a:t>
            </a:r>
            <a:r>
              <a:rPr lang="en-US" sz="1200" kern="1200" dirty="0" err="1">
                <a:solidFill>
                  <a:schemeClr val="tx1"/>
                </a:solidFill>
                <a:effectLst/>
                <a:latin typeface="+mn-lt"/>
                <a:ea typeface="+mn-ea"/>
                <a:cs typeface="+mn-cs"/>
              </a:rPr>
              <a:t>cannabidiol</a:t>
            </a:r>
            <a:r>
              <a:rPr lang="en-US" sz="1200" kern="1200" dirty="0">
                <a:solidFill>
                  <a:schemeClr val="tx1"/>
                </a:solidFill>
                <a:effectLst/>
                <a:latin typeface="+mn-lt"/>
                <a:ea typeface="+mn-ea"/>
                <a:cs typeface="+mn-cs"/>
              </a:rPr>
              <a:t>^,or,^ </a:t>
            </a:r>
            <a:r>
              <a:rPr lang="en-US" sz="1200" kern="1200" dirty="0" err="1">
                <a:solidFill>
                  <a:schemeClr val="tx1"/>
                </a:solidFill>
                <a:effectLst/>
                <a:latin typeface="+mn-lt"/>
                <a:ea typeface="+mn-ea"/>
                <a:cs typeface="+mn-cs"/>
              </a:rPr>
              <a:t>thc</a:t>
            </a:r>
            <a:r>
              <a:rPr lang="en-US" sz="1200" kern="1200" dirty="0">
                <a:solidFill>
                  <a:schemeClr val="tx1"/>
                </a:solidFill>
                <a:effectLst/>
                <a:latin typeface="+mn-lt"/>
                <a:ea typeface="+mn-ea"/>
                <a:cs typeface="+mn-cs"/>
              </a:rPr>
              <a:t> ^,or,^tetrahydrocannabinol^,or,^sativex^,or,^epidiolex^,or,^hemp oil^,or,^</a:t>
            </a:r>
            <a:r>
              <a:rPr lang="en-US" sz="1200" kern="1200" dirty="0" err="1">
                <a:solidFill>
                  <a:schemeClr val="tx1"/>
                </a:solidFill>
                <a:effectLst/>
                <a:latin typeface="+mn-lt"/>
                <a:ea typeface="+mn-ea"/>
                <a:cs typeface="+mn-cs"/>
              </a:rPr>
              <a:t>cannahoney</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or,^hemp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honey^,or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cbd</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rich^,or</a:t>
            </a:r>
            <a:r>
              <a:rPr lang="en-US" sz="1200" kern="1200" dirty="0">
                <a:solidFill>
                  <a:schemeClr val="tx1"/>
                </a:solidFill>
                <a:effectLst/>
                <a:latin typeface="+mn-lt"/>
                <a:ea typeface="+mn-ea"/>
                <a:cs typeface="+mn-cs"/>
              </a:rPr>
              <a:t>,^ vape ^,</a:t>
            </a:r>
            <a:r>
              <a:rPr lang="en-US" sz="1200" kern="1200" dirty="0" err="1">
                <a:solidFill>
                  <a:schemeClr val="tx1"/>
                </a:solidFill>
                <a:effectLst/>
                <a:latin typeface="+mn-lt"/>
                <a:ea typeface="+mn-ea"/>
                <a:cs typeface="+mn-cs"/>
              </a:rPr>
              <a:t>or,^alternate</a:t>
            </a:r>
            <a:r>
              <a:rPr lang="en-US" sz="1200" kern="1200" dirty="0">
                <a:solidFill>
                  <a:schemeClr val="tx1"/>
                </a:solidFill>
                <a:effectLst/>
                <a:latin typeface="+mn-lt"/>
                <a:ea typeface="+mn-ea"/>
                <a:cs typeface="+mn-cs"/>
              </a:rPr>
              <a:t> vape^,or,^</a:t>
            </a:r>
            <a:r>
              <a:rPr lang="en-US" sz="1200" kern="1200" dirty="0" err="1">
                <a:solidFill>
                  <a:schemeClr val="tx1"/>
                </a:solidFill>
                <a:effectLst/>
                <a:latin typeface="+mn-lt"/>
                <a:ea typeface="+mn-ea"/>
                <a:cs typeface="+mn-cs"/>
              </a:rPr>
              <a:t>cali</a:t>
            </a:r>
            <a:r>
              <a:rPr lang="en-US" sz="1200" kern="1200" dirty="0">
                <a:solidFill>
                  <a:schemeClr val="tx1"/>
                </a:solidFill>
                <a:effectLst/>
                <a:latin typeface="+mn-lt"/>
                <a:ea typeface="+mn-ea"/>
                <a:cs typeface="+mn-cs"/>
              </a:rPr>
              <a:t> stores^,or,^</a:t>
            </a:r>
            <a:r>
              <a:rPr lang="en-US" sz="1200" kern="1200" dirty="0" err="1">
                <a:solidFill>
                  <a:schemeClr val="tx1"/>
                </a:solidFill>
                <a:effectLst/>
                <a:latin typeface="+mn-lt"/>
                <a:ea typeface="+mn-ea"/>
                <a:cs typeface="+mn-cs"/>
              </a:rPr>
              <a:t>sana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te</a:t>
            </a:r>
            <a:r>
              <a:rPr lang="en-US" sz="1200" kern="1200" dirty="0">
                <a:solidFill>
                  <a:schemeClr val="tx1"/>
                </a:solidFill>
                <a:effectLst/>
                <a:latin typeface="+mn-lt"/>
                <a:ea typeface="+mn-ea"/>
                <a:cs typeface="+mn-cs"/>
              </a:rPr>
              <a:t> premium oils^,or,^</a:t>
            </a:r>
            <a:r>
              <a:rPr lang="en-US" sz="1200" kern="1200" dirty="0" err="1">
                <a:solidFill>
                  <a:schemeClr val="tx1"/>
                </a:solidFill>
                <a:effectLst/>
                <a:latin typeface="+mn-lt"/>
                <a:ea typeface="+mn-ea"/>
                <a:cs typeface="+mn-cs"/>
              </a:rPr>
              <a:t>painbomb</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or,^morgue</a:t>
            </a:r>
            <a:r>
              <a:rPr lang="en-US" sz="1200" kern="1200" dirty="0">
                <a:solidFill>
                  <a:schemeClr val="tx1"/>
                </a:solidFill>
                <a:effectLst/>
                <a:latin typeface="+mn-lt"/>
                <a:ea typeface="+mn-ea"/>
                <a:cs typeface="+mn-cs"/>
              </a:rPr>
              <a:t> juice^,or,^</a:t>
            </a:r>
            <a:r>
              <a:rPr lang="en-US" sz="1200" kern="1200" dirty="0" err="1">
                <a:solidFill>
                  <a:schemeClr val="tx1"/>
                </a:solidFill>
                <a:effectLst/>
                <a:latin typeface="+mn-lt"/>
                <a:ea typeface="+mn-ea"/>
                <a:cs typeface="+mn-cs"/>
              </a:rPr>
              <a:t>michigan</a:t>
            </a:r>
            <a:r>
              <a:rPr lang="en-US" sz="1200" kern="1200" dirty="0">
                <a:solidFill>
                  <a:schemeClr val="tx1"/>
                </a:solidFill>
                <a:effectLst/>
                <a:latin typeface="+mn-lt"/>
                <a:ea typeface="+mn-ea"/>
                <a:cs typeface="+mn-cs"/>
              </a:rPr>
              <a:t> herbal </a:t>
            </a:r>
            <a:r>
              <a:rPr lang="en-US" sz="1200" kern="1200" dirty="0" err="1">
                <a:solidFill>
                  <a:schemeClr val="tx1"/>
                </a:solidFill>
                <a:effectLst/>
                <a:latin typeface="+mn-lt"/>
                <a:ea typeface="+mn-ea"/>
                <a:cs typeface="+mn-cs"/>
              </a:rPr>
              <a:t>remedies^,or,^green</a:t>
            </a:r>
            <a:r>
              <a:rPr lang="en-US" sz="1200" kern="1200" dirty="0">
                <a:solidFill>
                  <a:schemeClr val="tx1"/>
                </a:solidFill>
                <a:effectLst/>
                <a:latin typeface="+mn-lt"/>
                <a:ea typeface="+mn-ea"/>
                <a:cs typeface="+mn-cs"/>
              </a:rPr>
              <a:t> garden </a:t>
            </a:r>
            <a:r>
              <a:rPr lang="en-US" sz="1200" kern="1200" dirty="0" err="1">
                <a:solidFill>
                  <a:schemeClr val="tx1"/>
                </a:solidFill>
                <a:effectLst/>
                <a:latin typeface="+mn-lt"/>
                <a:ea typeface="+mn-ea"/>
                <a:cs typeface="+mn-cs"/>
              </a:rPr>
              <a:t>gold^,or,^dose</a:t>
            </a:r>
            <a:r>
              <a:rPr lang="en-US" sz="1200" kern="1200" dirty="0">
                <a:solidFill>
                  <a:schemeClr val="tx1"/>
                </a:solidFill>
                <a:effectLst/>
                <a:latin typeface="+mn-lt"/>
                <a:ea typeface="+mn-ea"/>
                <a:cs typeface="+mn-cs"/>
              </a:rPr>
              <a:t> of nature^,or,^</a:t>
            </a:r>
            <a:r>
              <a:rPr lang="en-US" sz="1200" kern="1200" dirty="0" err="1">
                <a:solidFill>
                  <a:schemeClr val="tx1"/>
                </a:solidFill>
                <a:effectLst/>
                <a:latin typeface="+mn-lt"/>
                <a:ea typeface="+mn-ea"/>
                <a:cs typeface="+mn-cs"/>
              </a:rPr>
              <a:t>ihempcbd</a:t>
            </a:r>
            <a:r>
              <a:rPr lang="en-US" sz="1200" kern="1200" dirty="0">
                <a:solidFill>
                  <a:schemeClr val="tx1"/>
                </a:solidFill>
                <a:effectLst/>
                <a:latin typeface="+mn-lt"/>
                <a:ea typeface="+mn-ea"/>
                <a:cs typeface="+mn-cs"/>
              </a:rPr>
              <a:t>^,or,^arisi_</a:t>
            </a:r>
            <a:r>
              <a:rPr lang="en-US" sz="1200" kern="1200" dirty="0" err="1">
                <a:solidFill>
                  <a:schemeClr val="tx1"/>
                </a:solidFill>
                <a:effectLst/>
                <a:latin typeface="+mn-lt"/>
                <a:ea typeface="+mn-ea"/>
                <a:cs typeface="+mn-cs"/>
              </a:rPr>
              <a:t>tol</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or,^yolo^,or,^hemp</a:t>
            </a:r>
            <a:r>
              <a:rPr lang="en-US" sz="1200" kern="1200" dirty="0">
                <a:solidFill>
                  <a:schemeClr val="tx1"/>
                </a:solidFill>
                <a:effectLst/>
                <a:latin typeface="+mn-lt"/>
                <a:ea typeface="+mn-ea"/>
                <a:cs typeface="+mn-cs"/>
              </a:rPr>
              <a:t> oil </a:t>
            </a:r>
            <a:r>
              <a:rPr lang="en-US" sz="1200" kern="1200" dirty="0" err="1">
                <a:solidFill>
                  <a:schemeClr val="tx1"/>
                </a:solidFill>
                <a:effectLst/>
                <a:latin typeface="+mn-lt"/>
                <a:ea typeface="+mn-ea"/>
                <a:cs typeface="+mn-cs"/>
              </a:rPr>
              <a:t>care^,or,^natural</a:t>
            </a:r>
            <a:r>
              <a:rPr lang="en-US" sz="1200" kern="1200" dirty="0">
                <a:solidFill>
                  <a:schemeClr val="tx1"/>
                </a:solidFill>
                <a:effectLst/>
                <a:latin typeface="+mn-lt"/>
                <a:ea typeface="+mn-ea"/>
                <a:cs typeface="+mn-cs"/>
              </a:rPr>
              <a:t> organic </a:t>
            </a:r>
            <a:r>
              <a:rPr lang="en-US" sz="1200" kern="1200" dirty="0" err="1">
                <a:solidFill>
                  <a:schemeClr val="tx1"/>
                </a:solidFill>
                <a:effectLst/>
                <a:latin typeface="+mn-lt"/>
                <a:ea typeface="+mn-ea"/>
                <a:cs typeface="+mn-cs"/>
              </a:rPr>
              <a:t>solutions^,or</a:t>
            </a:r>
            <a:r>
              <a:rPr lang="en-US" sz="1200" kern="1200" dirty="0">
                <a:solidFill>
                  <a:schemeClr val="tx1"/>
                </a:solidFill>
                <a:effectLst/>
                <a:latin typeface="+mn-lt"/>
                <a:ea typeface="+mn-ea"/>
                <a:cs typeface="+mn-cs"/>
              </a:rPr>
              <a:t>,^ canna pet^,or,^</a:t>
            </a:r>
            <a:r>
              <a:rPr lang="en-US" sz="1200" kern="1200" dirty="0" err="1">
                <a:solidFill>
                  <a:schemeClr val="tx1"/>
                </a:solidFill>
                <a:effectLst/>
                <a:latin typeface="+mn-lt"/>
                <a:ea typeface="+mn-ea"/>
                <a:cs typeface="+mn-cs"/>
              </a:rPr>
              <a:t>cibdex</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hemp^,or,^hemp</a:t>
            </a:r>
            <a:r>
              <a:rPr lang="en-US" sz="1200" kern="1200" dirty="0">
                <a:solidFill>
                  <a:schemeClr val="tx1"/>
                </a:solidFill>
                <a:effectLst/>
                <a:latin typeface="+mn-lt"/>
                <a:ea typeface="+mn-ea"/>
                <a:cs typeface="+mn-cs"/>
              </a:rPr>
              <a:t> salve^,or,^</a:t>
            </a:r>
            <a:r>
              <a:rPr lang="en-US" sz="1200" kern="1200" dirty="0" err="1">
                <a:solidFill>
                  <a:schemeClr val="tx1"/>
                </a:solidFill>
                <a:effectLst/>
                <a:latin typeface="+mn-lt"/>
                <a:ea typeface="+mn-ea"/>
                <a:cs typeface="+mn-cs"/>
              </a:rPr>
              <a:t>stanley</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brothers^,or,^charlottes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web^,or,^natural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alchemist^,or,^green</a:t>
            </a:r>
            <a:r>
              <a:rPr lang="en-US" sz="1200" kern="1200" dirty="0">
                <a:solidFill>
                  <a:schemeClr val="tx1"/>
                </a:solidFill>
                <a:effectLst/>
                <a:latin typeface="+mn-lt"/>
                <a:ea typeface="+mn-ea"/>
                <a:cs typeface="+mn-cs"/>
              </a:rPr>
              <a:t> roads </a:t>
            </a:r>
            <a:r>
              <a:rPr lang="en-US" sz="1200" kern="1200" dirty="0" err="1">
                <a:solidFill>
                  <a:schemeClr val="tx1"/>
                </a:solidFill>
                <a:effectLst/>
                <a:latin typeface="+mn-lt"/>
                <a:ea typeface="+mn-ea"/>
                <a:cs typeface="+mn-cs"/>
              </a:rPr>
              <a:t>health^,or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dabbing^,or</a:t>
            </a:r>
            <a:r>
              <a:rPr lang="en-US" sz="1200" kern="1200" dirty="0">
                <a:solidFill>
                  <a:schemeClr val="tx1"/>
                </a:solidFill>
                <a:effectLst/>
                <a:latin typeface="+mn-lt"/>
                <a:ea typeface="+mn-ea"/>
                <a:cs typeface="+mn-cs"/>
              </a:rPr>
              <a:t>,^ spice ^,or,^ bath salts ^,or,^ synthetic marijuana ^,or,^ cannabis ^,),</a:t>
            </a:r>
            <a:r>
              <a:rPr lang="en-US" sz="1200" kern="1200" dirty="0" err="1">
                <a:solidFill>
                  <a:schemeClr val="tx1"/>
                </a:solidFill>
                <a:effectLst/>
                <a:latin typeface="+mn-lt"/>
                <a:ea typeface="+mn-ea"/>
                <a:cs typeface="+mn-cs"/>
              </a:rPr>
              <a:t>andnot</a:t>
            </a:r>
            <a:r>
              <a:rPr lang="en-US" sz="1200" kern="1200" dirty="0">
                <a:solidFill>
                  <a:schemeClr val="tx1"/>
                </a:solidFill>
                <a:effectLst/>
                <a:latin typeface="+mn-lt"/>
                <a:ea typeface="+mn-ea"/>
                <a:cs typeface="+mn-cs"/>
              </a:rPr>
              <a:t>,(,^CBD </a:t>
            </a:r>
            <a:r>
              <a:rPr lang="en-US" sz="1200" kern="1200" dirty="0" err="1">
                <a:solidFill>
                  <a:schemeClr val="tx1"/>
                </a:solidFill>
                <a:effectLst/>
                <a:latin typeface="+mn-lt"/>
                <a:ea typeface="+mn-ea"/>
                <a:cs typeface="+mn-cs"/>
              </a:rPr>
              <a:t>stone^,or,^THC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pt</a:t>
            </a:r>
            <a:r>
              <a:rPr lang="en-US" sz="1200" kern="1200" dirty="0">
                <a:solidFill>
                  <a:schemeClr val="tx1"/>
                </a:solidFill>
                <a:effectLst/>
                <a:latin typeface="+mn-lt"/>
                <a:ea typeface="+mn-ea"/>
                <a:cs typeface="+mn-cs"/>
              </a:rPr>
              <a:t> ^,)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Above is the sample query generated for vaping of synthetic cannabinoids. The syndrome definition process that led to the sample query used a number of relevant data fields and is detailed below.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Using N-gram analysis, which is extensively used in text mining, an NSSP analyst can show co-occurrences of words in a consecutive order. The co-occurrences of words can be a </a:t>
            </a:r>
            <a:r>
              <a:rPr lang="en-US" sz="1200" kern="1200" dirty="0" err="1">
                <a:solidFill>
                  <a:schemeClr val="tx1"/>
                </a:solidFill>
                <a:effectLst/>
                <a:latin typeface="+mn-lt"/>
                <a:ea typeface="+mn-ea"/>
                <a:cs typeface="+mn-cs"/>
              </a:rPr>
              <a:t>uni</a:t>
            </a:r>
            <a:r>
              <a:rPr lang="en-US" sz="1200" kern="1200" dirty="0">
                <a:solidFill>
                  <a:schemeClr val="tx1"/>
                </a:solidFill>
                <a:effectLst/>
                <a:latin typeface="+mn-lt"/>
                <a:ea typeface="+mn-ea"/>
                <a:cs typeface="+mn-cs"/>
              </a:rPr>
              <a:t>-gram which represents a single word, bi-gram for two words, and tri-grams for three words. The process tokenizes the chief complaint text and diagnosis code fields, with some pre-processing of the text and removal of </a:t>
            </a:r>
            <a:r>
              <a:rPr lang="en-US" sz="1200" kern="1200" dirty="0" err="1">
                <a:solidFill>
                  <a:schemeClr val="tx1"/>
                </a:solidFill>
                <a:effectLst/>
                <a:latin typeface="+mn-lt"/>
                <a:ea typeface="+mn-ea"/>
                <a:cs typeface="+mn-cs"/>
              </a:rPr>
              <a:t>stopwords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Uni</a:t>
            </a:r>
            <a:r>
              <a:rPr lang="en-US" sz="1200" kern="1200" dirty="0">
                <a:solidFill>
                  <a:schemeClr val="tx1"/>
                </a:solidFill>
                <a:effectLst/>
                <a:latin typeface="+mn-lt"/>
                <a:ea typeface="+mn-ea"/>
                <a:cs typeface="+mn-cs"/>
              </a:rPr>
              <a:t>-grams, bi-grams, and tri-grams are then calculated for the top 200 combinations along with term and diagnostic code co-occurrences.  Other visualizations that can be used are network graphs, which show the connections between different chief complaints terms and also between discharge diagnosis codes and chief complaint terms. The use of these graphs provides an insight into the frequency and relationship between terms and codes.</a:t>
            </a:r>
          </a:p>
          <a:p>
            <a:r>
              <a:rPr lang="en-US" sz="1200" kern="1200" dirty="0">
                <a:solidFill>
                  <a:schemeClr val="tx1"/>
                </a:solidFill>
                <a:effectLst/>
                <a:latin typeface="+mn-lt"/>
                <a:ea typeface="+mn-ea"/>
                <a:cs typeface="+mn-cs"/>
              </a:rPr>
              <a:t>The following are examples of data from chief complaint and discharge diagnosis categories for synthetic cannabinoid ED visits</a:t>
            </a:r>
            <a:r>
              <a:rPr lang="en-US" sz="1200" i="1" kern="1200" dirty="0">
                <a:solidFill>
                  <a:schemeClr val="tx1"/>
                </a:solidFill>
                <a:effectLst/>
                <a:latin typeface="+mn-lt"/>
                <a:ea typeface="+mn-ea"/>
                <a:cs typeface="+mn-cs"/>
              </a:rPr>
              <a:t>. For your reference, a series of histograms can show frequency of unigrams, bigrams, and trigrams identified during the development process (figures 1-5). Network graphs can be used to show co-occurrence of terms and diagnostic codes (figures 6-7). By using a range of graphs to develop syndrome definitions, the characteristics of chief complaint and discharge diagnosis fields can be viewed in multiple ways. All of these techniques are used to create, refine and validate query case definitions.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AB8806-3F31-4FBC-B251-C5DCB97AE249}" type="slidenum">
              <a:rPr lang="en-US" smtClean="0"/>
              <a:t>9</a:t>
            </a:fld>
            <a:endParaRPr lang="en-US"/>
          </a:p>
        </p:txBody>
      </p:sp>
    </p:spTree>
    <p:extLst>
      <p:ext uri="{BB962C8B-B14F-4D97-AF65-F5344CB8AC3E}">
        <p14:creationId xmlns:p14="http://schemas.microsoft.com/office/powerpoint/2010/main" val="19736220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January 2018, local news stations in North Carolina reported that at least 60 people had presented to military hospitals at Fort Bragg and Camp Lejeune with symptoms including anxiety, irritability, combativeness, and seizures. Patients reported becoming ill after vaping or using products labeled as </a:t>
            </a:r>
            <a:r>
              <a:rPr lang="en-US" sz="1200" kern="1200" dirty="0" err="1">
                <a:solidFill>
                  <a:schemeClr val="tx1"/>
                </a:solidFill>
                <a:effectLst/>
                <a:latin typeface="+mn-lt"/>
                <a:ea typeface="+mn-ea"/>
                <a:cs typeface="+mn-cs"/>
              </a:rPr>
              <a:t>cannabidiol</a:t>
            </a:r>
            <a:r>
              <a:rPr lang="en-US" sz="1200" kern="1200" dirty="0">
                <a:solidFill>
                  <a:schemeClr val="tx1"/>
                </a:solidFill>
                <a:effectLst/>
                <a:latin typeface="+mn-lt"/>
                <a:ea typeface="+mn-ea"/>
                <a:cs typeface="+mn-cs"/>
              </a:rPr>
              <a:t> (CBD) oil (11). These cases raised concern because the reported symptoms were not consistent with known effects of CBD. Interestingly, a similar investigation in Utah found that a product labeled as CBD oil was counterfeit and contained a synthetic cannabinoid. </a:t>
            </a:r>
          </a:p>
          <a:p>
            <a:r>
              <a:rPr lang="en-US" sz="1200" kern="1200" dirty="0">
                <a:solidFill>
                  <a:schemeClr val="tx1"/>
                </a:solidFill>
                <a:effectLst/>
                <a:latin typeface="+mn-lt"/>
                <a:ea typeface="+mn-ea"/>
                <a:cs typeface="+mn-cs"/>
              </a:rPr>
              <a:t>The North Carolina Department of Health and Human Services (NC DHHS) received notice of these cases with abnormal symptoms through the Army and Marine Corps, as well as through the Carolinas Poison Center (CPC), which receives calls from physicians related to emergency department visits. Upon receipt of the alerts from the CPC, North Carolina syndromic surveillance health officials learned of similar cases being reported to the Utah Poison Control Center. The adverse health event concerns were brought to CDC’s subject matter experts (SME) from the Deputy Director for Non Infectious Diseases (DDNID) and the National Center for Environmental Health (NCEH) in January 2018. By early February, CDC</a:t>
            </a:r>
            <a:r>
              <a:rPr lang="en-US" sz="1200" kern="1200" baseline="0" dirty="0">
                <a:solidFill>
                  <a:schemeClr val="tx1"/>
                </a:solidFill>
                <a:effectLst/>
                <a:latin typeface="+mn-lt"/>
                <a:ea typeface="+mn-ea"/>
                <a:cs typeface="+mn-cs"/>
              </a:rPr>
              <a:t> subject matter experts along with </a:t>
            </a:r>
            <a:r>
              <a:rPr lang="en-US" sz="1200" kern="1200" dirty="0">
                <a:solidFill>
                  <a:schemeClr val="tx1"/>
                </a:solidFill>
                <a:effectLst/>
                <a:latin typeface="+mn-lt"/>
                <a:ea typeface="+mn-ea"/>
                <a:cs typeface="+mn-cs"/>
              </a:rPr>
              <a:t>NSSP’s Data Analytics Team (DAT) began to explore how to monitor the potential adverse health effects related to “CBD oil” and to run a query at the national level to see how widespread this may be.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CDC team began by developing a simple ESSENCE query for detecting symptoms at a national level. Simultaneously, the CDC team consulted with the Synthetic Cannabinoid</a:t>
            </a:r>
            <a:r>
              <a:rPr lang="en-US" sz="1200" kern="1200" baseline="0" dirty="0">
                <a:solidFill>
                  <a:schemeClr val="tx1"/>
                </a:solidFill>
                <a:effectLst/>
                <a:latin typeface="+mn-lt"/>
                <a:ea typeface="+mn-ea"/>
                <a:cs typeface="+mn-cs"/>
              </a:rPr>
              <a:t> Surveillance Community of Practice and </a:t>
            </a:r>
            <a:r>
              <a:rPr lang="en-US" sz="1200" kern="1200" dirty="0">
                <a:solidFill>
                  <a:schemeClr val="tx1"/>
                </a:solidFill>
                <a:effectLst/>
                <a:latin typeface="+mn-lt"/>
                <a:ea typeface="+mn-ea"/>
                <a:cs typeface="+mn-cs"/>
              </a:rPr>
              <a:t>syndromic surveillance experts at the North Carolina Department of Health and</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Human Services and the Utah Department of Health to better understand the local knowledge and queries being used to investigate CBD oil vaping. </a:t>
            </a:r>
          </a:p>
          <a:p>
            <a:endParaRPr lang="en-US" dirty="0"/>
          </a:p>
        </p:txBody>
      </p:sp>
      <p:sp>
        <p:nvSpPr>
          <p:cNvPr id="4" name="Slide Number Placeholder 3"/>
          <p:cNvSpPr>
            <a:spLocks noGrp="1"/>
          </p:cNvSpPr>
          <p:nvPr>
            <p:ph type="sldNum" sz="quarter" idx="10"/>
          </p:nvPr>
        </p:nvSpPr>
        <p:spPr/>
        <p:txBody>
          <a:bodyPr/>
          <a:lstStyle/>
          <a:p>
            <a:fld id="{2DAB8806-3F31-4FBC-B251-C5DCB97AE249}" type="slidenum">
              <a:rPr lang="en-US" smtClean="0"/>
              <a:t>10</a:t>
            </a:fld>
            <a:endParaRPr lang="en-US"/>
          </a:p>
        </p:txBody>
      </p:sp>
    </p:spTree>
    <p:extLst>
      <p:ext uri="{BB962C8B-B14F-4D97-AF65-F5344CB8AC3E}">
        <p14:creationId xmlns:p14="http://schemas.microsoft.com/office/powerpoint/2010/main" val="7164323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kern="1200" dirty="0">
                <a:solidFill>
                  <a:schemeClr val="tx1"/>
                </a:solidFill>
                <a:effectLst/>
                <a:latin typeface="+mn-lt"/>
                <a:ea typeface="+mn-ea"/>
                <a:cs typeface="+mn-cs"/>
              </a:rPr>
              <a:t>I’d like to</a:t>
            </a:r>
            <a:r>
              <a:rPr lang="en-US" sz="2400" kern="1200" baseline="0" dirty="0">
                <a:solidFill>
                  <a:schemeClr val="tx1"/>
                </a:solidFill>
                <a:effectLst/>
                <a:latin typeface="+mn-lt"/>
                <a:ea typeface="+mn-ea"/>
                <a:cs typeface="+mn-cs"/>
              </a:rPr>
              <a:t> next give you a better sense of how a query is developed </a:t>
            </a:r>
            <a:r>
              <a:rPr lang="en-US" sz="2400" kern="1200" baseline="0" dirty="0" err="1">
                <a:solidFill>
                  <a:schemeClr val="tx1"/>
                </a:solidFill>
                <a:effectLst/>
                <a:latin typeface="+mn-lt"/>
                <a:ea typeface="+mn-ea"/>
                <a:cs typeface="+mn-cs"/>
              </a:rPr>
              <a:t>realtime</a:t>
            </a:r>
            <a:r>
              <a:rPr lang="en-US" sz="2400" kern="1200" baseline="0" dirty="0">
                <a:solidFill>
                  <a:schemeClr val="tx1"/>
                </a:solidFill>
                <a:effectLst/>
                <a:latin typeface="+mn-lt"/>
                <a:ea typeface="+mn-ea"/>
                <a:cs typeface="+mn-cs"/>
              </a:rPr>
              <a:t>… </a:t>
            </a:r>
            <a:r>
              <a:rPr lang="en-US" sz="2400" kern="1200" dirty="0">
                <a:solidFill>
                  <a:schemeClr val="tx1"/>
                </a:solidFill>
                <a:effectLst/>
                <a:latin typeface="+mn-lt"/>
                <a:ea typeface="+mn-ea"/>
                <a:cs typeface="+mn-cs"/>
              </a:rPr>
              <a:t> Using N-gram analysis, which is extensively used in text mining, an NSSP analyst can show co-occurrences of words in a consecutive order. The co-occurrences of words can be a </a:t>
            </a:r>
            <a:r>
              <a:rPr lang="en-US" sz="2400" kern="1200" dirty="0" err="1">
                <a:solidFill>
                  <a:schemeClr val="tx1"/>
                </a:solidFill>
                <a:effectLst/>
                <a:latin typeface="+mn-lt"/>
                <a:ea typeface="+mn-ea"/>
                <a:cs typeface="+mn-cs"/>
              </a:rPr>
              <a:t>uni</a:t>
            </a:r>
            <a:r>
              <a:rPr lang="en-US" sz="2400" kern="1200" dirty="0">
                <a:solidFill>
                  <a:schemeClr val="tx1"/>
                </a:solidFill>
                <a:effectLst/>
                <a:latin typeface="+mn-lt"/>
                <a:ea typeface="+mn-ea"/>
                <a:cs typeface="+mn-cs"/>
              </a:rPr>
              <a:t>-gram which represents a single word, bi-gram for two words, and tri-grams for three words. </a:t>
            </a:r>
            <a:r>
              <a:rPr lang="en-US" sz="2400" kern="1200" dirty="0" err="1">
                <a:solidFill>
                  <a:schemeClr val="tx1"/>
                </a:solidFill>
                <a:effectLst/>
                <a:latin typeface="+mn-lt"/>
                <a:ea typeface="+mn-ea"/>
                <a:cs typeface="+mn-cs"/>
              </a:rPr>
              <a:t>Uni</a:t>
            </a:r>
            <a:r>
              <a:rPr lang="en-US" sz="2400" kern="1200" dirty="0">
                <a:solidFill>
                  <a:schemeClr val="tx1"/>
                </a:solidFill>
                <a:effectLst/>
                <a:latin typeface="+mn-lt"/>
                <a:ea typeface="+mn-ea"/>
                <a:cs typeface="+mn-cs"/>
              </a:rPr>
              <a:t>-grams, bi-grams, and tri-grams are then calculated for the top 200 combinations along with term and diagnostic code co-occurrences.  Other visualizations that can be used such</a:t>
            </a:r>
            <a:r>
              <a:rPr lang="en-US" sz="2400" kern="1200" baseline="0" dirty="0">
                <a:solidFill>
                  <a:schemeClr val="tx1"/>
                </a:solidFill>
                <a:effectLst/>
                <a:latin typeface="+mn-lt"/>
                <a:ea typeface="+mn-ea"/>
                <a:cs typeface="+mn-cs"/>
              </a:rPr>
              <a:t> as</a:t>
            </a:r>
            <a:r>
              <a:rPr lang="en-US" sz="2400" kern="1200" dirty="0">
                <a:solidFill>
                  <a:schemeClr val="tx1"/>
                </a:solidFill>
                <a:effectLst/>
                <a:latin typeface="+mn-lt"/>
                <a:ea typeface="+mn-ea"/>
                <a:cs typeface="+mn-cs"/>
              </a:rPr>
              <a:t> network graphs, which show the connections between different chief complaints terms and also between discharge diagnosis codes and chief complaint terms. The use of these graphs provides an insight into the frequency and relationship between terms and codes.</a:t>
            </a:r>
          </a:p>
          <a:p>
            <a:r>
              <a:rPr lang="en-US" sz="2400" kern="1200" dirty="0">
                <a:solidFill>
                  <a:schemeClr val="tx1"/>
                </a:solidFill>
                <a:effectLst/>
                <a:latin typeface="+mn-lt"/>
                <a:ea typeface="+mn-ea"/>
                <a:cs typeface="+mn-cs"/>
              </a:rPr>
              <a:t>The following are examples of data from chief complaint and discharge diagnosis categories for synthetic cannabinoid ED visits</a:t>
            </a:r>
            <a:r>
              <a:rPr lang="en-US" sz="2400" i="1" kern="1200" dirty="0">
                <a:solidFill>
                  <a:schemeClr val="tx1"/>
                </a:solidFill>
                <a:effectLst/>
                <a:latin typeface="+mn-lt"/>
                <a:ea typeface="+mn-ea"/>
                <a:cs typeface="+mn-cs"/>
              </a:rPr>
              <a:t>. </a:t>
            </a:r>
          </a:p>
          <a:p>
            <a:endParaRPr lang="en-US" sz="2400" i="1" kern="1200" dirty="0">
              <a:solidFill>
                <a:schemeClr val="tx1"/>
              </a:solidFill>
              <a:effectLst/>
              <a:latin typeface="+mn-lt"/>
              <a:ea typeface="+mn-ea"/>
              <a:cs typeface="+mn-cs"/>
            </a:endParaRPr>
          </a:p>
          <a:p>
            <a:r>
              <a:rPr lang="en-US" sz="2400" kern="1200" dirty="0">
                <a:solidFill>
                  <a:schemeClr val="tx1"/>
                </a:solidFill>
                <a:effectLst/>
                <a:latin typeface="+mn-lt"/>
                <a:ea typeface="+mn-ea"/>
                <a:cs typeface="+mn-cs"/>
              </a:rPr>
              <a:t>This</a:t>
            </a:r>
            <a:r>
              <a:rPr lang="en-US" sz="2400" kern="1200" baseline="0" dirty="0">
                <a:solidFill>
                  <a:schemeClr val="tx1"/>
                </a:solidFill>
                <a:effectLst/>
                <a:latin typeface="+mn-lt"/>
                <a:ea typeface="+mn-ea"/>
                <a:cs typeface="+mn-cs"/>
              </a:rPr>
              <a:t> </a:t>
            </a:r>
            <a:r>
              <a:rPr lang="en-US" sz="2400" kern="1200" dirty="0">
                <a:solidFill>
                  <a:schemeClr val="tx1"/>
                </a:solidFill>
                <a:effectLst/>
                <a:latin typeface="+mn-lt"/>
                <a:ea typeface="+mn-ea"/>
                <a:cs typeface="+mn-cs"/>
              </a:rPr>
              <a:t>process tokenizes the chief complaint text and diagnosis code fields, with some pre-processing of the text and removal of stop-words. </a:t>
            </a:r>
            <a:endParaRPr lang="en-US" sz="2400" i="1" kern="1200" dirty="0">
              <a:solidFill>
                <a:schemeClr val="tx1"/>
              </a:solidFill>
              <a:effectLst/>
              <a:latin typeface="+mn-lt"/>
              <a:ea typeface="+mn-ea"/>
              <a:cs typeface="+mn-cs"/>
            </a:endParaRPr>
          </a:p>
          <a:p>
            <a:endParaRPr lang="en-US" sz="2400" i="1" kern="1200" dirty="0">
              <a:solidFill>
                <a:schemeClr val="tx1"/>
              </a:solidFill>
              <a:effectLst/>
              <a:latin typeface="+mn-lt"/>
              <a:ea typeface="+mn-ea"/>
              <a:cs typeface="+mn-cs"/>
            </a:endParaRPr>
          </a:p>
          <a:p>
            <a:r>
              <a:rPr lang="en-US" sz="2400" i="1" kern="1200" dirty="0">
                <a:solidFill>
                  <a:schemeClr val="tx1"/>
                </a:solidFill>
                <a:effectLst/>
                <a:latin typeface="+mn-lt"/>
                <a:ea typeface="+mn-ea"/>
                <a:cs typeface="+mn-cs"/>
              </a:rPr>
              <a:t>For your reference, a series of histograms can show frequency of unigrams, bigrams, and trigrams identified during the development process (figures 1-5). Network graphs can be used to show co-occurrence of terms and diagnostic codes (figures 6-7). By using a range of graphs to develop syndrome definitions, the characteristics of chief complaint and discharge diagnosis fields can be viewed in multiple ways. All of these techniques are used to create, refine and validate query case definitions.</a:t>
            </a:r>
            <a:endParaRPr lang="en-US" sz="24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a:ln>
                <a:noFill/>
              </a:ln>
              <a:solidFill>
                <a:prstClr val="black"/>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400" b="0" i="0" u="none" strike="noStrike" kern="1200" cap="none" spc="0" normalizeH="0" baseline="0" noProof="0" dirty="0">
                <a:ln>
                  <a:noFill/>
                </a:ln>
                <a:solidFill>
                  <a:prstClr val="black"/>
                </a:solidFill>
                <a:effectLst/>
                <a:uLnTx/>
                <a:uFillTx/>
                <a:latin typeface="+mn-lt"/>
                <a:ea typeface="+mn-ea"/>
                <a:cs typeface="+mn-cs"/>
              </a:rPr>
              <a:t>The analyst applies N-gram analysis, which is extensively used in text mining, to show co-occurrences of words in consecutive order. Co-occurrences may be unigram, representing a single word; bigram for two words; or trigram for three words. The process tokenizes the chief complaint text and diagnosis code fields, preprocesses some text, and removes stop words. </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400" b="0" i="0" u="none" strike="noStrike" kern="1200" cap="none" spc="0" normalizeH="0" baseline="0" noProof="0" dirty="0">
                <a:ln>
                  <a:noFill/>
                </a:ln>
                <a:solidFill>
                  <a:prstClr val="black"/>
                </a:solidFill>
                <a:effectLst/>
                <a:uLnTx/>
                <a:uFillTx/>
                <a:latin typeface="+mn-lt"/>
                <a:ea typeface="+mn-ea"/>
                <a:cs typeface="+mn-cs"/>
              </a:rPr>
              <a:t>Unigrams, bigrams, and trigrams are then calculated for the top 200 combinations along with term and diagnostic code co-occurrences. Other visualizations that can be used are network graphs, which show connections between different chief complaints terms and connections between discharge diagnosis codes and chief complaint terms. </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400" b="0" i="0" u="none" strike="noStrike" kern="1200" cap="none" spc="0" normalizeH="0" baseline="0" noProof="0" dirty="0">
                <a:ln>
                  <a:noFill/>
                </a:ln>
                <a:solidFill>
                  <a:prstClr val="black"/>
                </a:solidFill>
                <a:effectLst/>
                <a:uLnTx/>
                <a:uFillTx/>
                <a:latin typeface="+mn-lt"/>
                <a:ea typeface="+mn-ea"/>
                <a:cs typeface="+mn-cs"/>
              </a:rPr>
              <a:t>Network graphs provide insight into the frequency of and relationship between terms and codes.</a:t>
            </a:r>
          </a:p>
          <a:p>
            <a:endParaRPr lang="en-US" dirty="0"/>
          </a:p>
          <a:p>
            <a:endParaRPr lang="en-US" dirty="0"/>
          </a:p>
        </p:txBody>
      </p:sp>
      <p:sp>
        <p:nvSpPr>
          <p:cNvPr id="4" name="Slide Number Placeholder 3"/>
          <p:cNvSpPr>
            <a:spLocks noGrp="1"/>
          </p:cNvSpPr>
          <p:nvPr>
            <p:ph type="sldNum" sz="quarter" idx="10"/>
          </p:nvPr>
        </p:nvSpPr>
        <p:spPr/>
        <p:txBody>
          <a:bodyPr/>
          <a:lstStyle/>
          <a:p>
            <a:fld id="{2DAB8806-3F31-4FBC-B251-C5DCB97AE249}" type="slidenum">
              <a:rPr lang="en-US" smtClean="0"/>
              <a:t>11</a:t>
            </a:fld>
            <a:endParaRPr lang="en-US"/>
          </a:p>
        </p:txBody>
      </p:sp>
    </p:spTree>
    <p:extLst>
      <p:ext uri="{BB962C8B-B14F-4D97-AF65-F5344CB8AC3E}">
        <p14:creationId xmlns:p14="http://schemas.microsoft.com/office/powerpoint/2010/main" val="7332042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I show you the result graphs from the ESSENSE data</a:t>
            </a:r>
            <a:r>
              <a:rPr lang="en-US" baseline="0" dirty="0"/>
              <a:t> I want to give you an idea of what you are about to see: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What you’ll see first is </a:t>
            </a:r>
            <a:r>
              <a:rPr lang="en-US" sz="1200" dirty="0"/>
              <a:t>A series of histograms that will show frequency of unigrams, bigrams, and trigrams identified during the development process.</a:t>
            </a:r>
          </a:p>
          <a:p>
            <a:endParaRPr lang="en-US" dirty="0"/>
          </a:p>
        </p:txBody>
      </p:sp>
      <p:sp>
        <p:nvSpPr>
          <p:cNvPr id="4" name="Slide Number Placeholder 3"/>
          <p:cNvSpPr>
            <a:spLocks noGrp="1"/>
          </p:cNvSpPr>
          <p:nvPr>
            <p:ph type="sldNum" sz="quarter" idx="10"/>
          </p:nvPr>
        </p:nvSpPr>
        <p:spPr/>
        <p:txBody>
          <a:bodyPr/>
          <a:lstStyle/>
          <a:p>
            <a:fld id="{9B7CE96B-130B-4AF7-B6CD-A0373A1BDDFC}" type="slidenum">
              <a:rPr lang="en-US" smtClean="0"/>
              <a:t>12</a:t>
            </a:fld>
            <a:endParaRPr lang="en-US"/>
          </a:p>
        </p:txBody>
      </p:sp>
    </p:spTree>
    <p:extLst>
      <p:ext uri="{BB962C8B-B14F-4D97-AF65-F5344CB8AC3E}">
        <p14:creationId xmlns:p14="http://schemas.microsoft.com/office/powerpoint/2010/main" val="22450403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a:t>
            </a:r>
            <a:r>
              <a:rPr lang="en-US" baseline="0" dirty="0"/>
              <a:t> the </a:t>
            </a:r>
            <a:r>
              <a:rPr lang="en-US" dirty="0"/>
              <a:t>Top single</a:t>
            </a:r>
            <a:r>
              <a:rPr lang="en-US" baseline="0" dirty="0"/>
              <a:t> </a:t>
            </a:r>
            <a:r>
              <a:rPr lang="en-US" dirty="0"/>
              <a:t>term</a:t>
            </a:r>
            <a:r>
              <a:rPr lang="en-US" baseline="0" dirty="0"/>
              <a:t> or Unigram frequencies found</a:t>
            </a:r>
            <a:r>
              <a:rPr lang="en-US" dirty="0"/>
              <a:t>: K2,</a:t>
            </a:r>
            <a:r>
              <a:rPr lang="en-US" baseline="0" dirty="0"/>
              <a:t> smoked, spice, EMS, smoking, F19.10, found, alcohol, patient, pain, admits, marijuana to name a few ( in case you’re wondering F19.10 which is the ICD-10 code for other psychoactive substance abuse, uncomplicated)* is a billable specific code that can be used to indicate diagnosis for reimbursement purposes</a:t>
            </a:r>
            <a:endParaRPr lang="en-US" dirty="0"/>
          </a:p>
        </p:txBody>
      </p:sp>
      <p:sp>
        <p:nvSpPr>
          <p:cNvPr id="4" name="Slide Number Placeholder 3"/>
          <p:cNvSpPr>
            <a:spLocks noGrp="1"/>
          </p:cNvSpPr>
          <p:nvPr>
            <p:ph type="sldNum" sz="quarter" idx="10"/>
          </p:nvPr>
        </p:nvSpPr>
        <p:spPr/>
        <p:txBody>
          <a:bodyPr/>
          <a:lstStyle/>
          <a:p>
            <a:fld id="{2DAB8806-3F31-4FBC-B251-C5DCB97AE249}" type="slidenum">
              <a:rPr lang="en-US" smtClean="0"/>
              <a:t>13</a:t>
            </a:fld>
            <a:endParaRPr lang="en-US"/>
          </a:p>
        </p:txBody>
      </p:sp>
    </p:spTree>
    <p:extLst>
      <p:ext uri="{BB962C8B-B14F-4D97-AF65-F5344CB8AC3E}">
        <p14:creationId xmlns:p14="http://schemas.microsoft.com/office/powerpoint/2010/main" val="36670447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are the</a:t>
            </a:r>
            <a:r>
              <a:rPr lang="en-US" baseline="0" dirty="0"/>
              <a:t> </a:t>
            </a:r>
            <a:r>
              <a:rPr lang="en-US" dirty="0"/>
              <a:t>Top two word terms or B</a:t>
            </a:r>
            <a:r>
              <a:rPr lang="en-US" baseline="0" dirty="0"/>
              <a:t>igram frequencies found including: smoked K2, smoking spice, synthetic marijuana, k2 and f19.10 again </a:t>
            </a:r>
          </a:p>
          <a:p>
            <a:endParaRPr lang="en-US" baseline="0" dirty="0"/>
          </a:p>
          <a:p>
            <a:r>
              <a:rPr lang="en-US" baseline="0" dirty="0"/>
              <a:t>- </a:t>
            </a:r>
            <a:r>
              <a:rPr lang="en-US" sz="1200" b="0" i="0" kern="1200" dirty="0">
                <a:solidFill>
                  <a:schemeClr val="tx1"/>
                </a:solidFill>
                <a:effectLst/>
                <a:latin typeface="+mn-lt"/>
                <a:ea typeface="+mn-ea"/>
                <a:cs typeface="+mn-cs"/>
              </a:rPr>
              <a:t>Other psychoactive </a:t>
            </a:r>
            <a:r>
              <a:rPr lang="en-US" sz="1200" b="1" i="0" kern="1200" dirty="0">
                <a:solidFill>
                  <a:schemeClr val="tx1"/>
                </a:solidFill>
                <a:effectLst/>
                <a:latin typeface="+mn-lt"/>
                <a:ea typeface="+mn-ea"/>
                <a:cs typeface="+mn-cs"/>
              </a:rPr>
              <a:t>substance</a:t>
            </a:r>
            <a:r>
              <a:rPr lang="en-US" sz="1200" b="0" i="0" kern="1200" dirty="0">
                <a:solidFill>
                  <a:schemeClr val="tx1"/>
                </a:solidFill>
                <a:effectLst/>
                <a:latin typeface="+mn-lt"/>
                <a:ea typeface="+mn-ea"/>
                <a:cs typeface="+mn-cs"/>
              </a:rPr>
              <a:t> abuse, uncomplicated. Reminder </a:t>
            </a:r>
            <a:r>
              <a:rPr lang="en-US" sz="1200" b="1" i="0" kern="1200" dirty="0">
                <a:solidFill>
                  <a:schemeClr val="tx1"/>
                </a:solidFill>
                <a:effectLst/>
                <a:latin typeface="+mn-lt"/>
                <a:ea typeface="+mn-ea"/>
                <a:cs typeface="+mn-cs"/>
              </a:rPr>
              <a:t>F19.10</a:t>
            </a:r>
            <a:r>
              <a:rPr lang="en-US" sz="1200" b="0" i="0" kern="1200" dirty="0">
                <a:solidFill>
                  <a:schemeClr val="tx1"/>
                </a:solidFill>
                <a:effectLst/>
                <a:latin typeface="+mn-lt"/>
                <a:ea typeface="+mn-ea"/>
                <a:cs typeface="+mn-cs"/>
              </a:rPr>
              <a:t> is a billable/specific ICD-10-CM code that can be used to indicate a </a:t>
            </a:r>
            <a:r>
              <a:rPr lang="en-US" sz="1200" b="1" i="0" kern="1200" dirty="0">
                <a:solidFill>
                  <a:schemeClr val="tx1"/>
                </a:solidFill>
                <a:effectLst/>
                <a:latin typeface="+mn-lt"/>
                <a:ea typeface="+mn-ea"/>
                <a:cs typeface="+mn-cs"/>
              </a:rPr>
              <a:t>diagnosis</a:t>
            </a:r>
            <a:r>
              <a:rPr lang="en-US" sz="1200" b="0" i="0" kern="1200" dirty="0">
                <a:solidFill>
                  <a:schemeClr val="tx1"/>
                </a:solidFill>
                <a:effectLst/>
                <a:latin typeface="+mn-lt"/>
                <a:ea typeface="+mn-ea"/>
                <a:cs typeface="+mn-cs"/>
              </a:rPr>
              <a:t> for reimbursement purposes.</a:t>
            </a:r>
            <a:endParaRPr lang="en-US" dirty="0"/>
          </a:p>
        </p:txBody>
      </p:sp>
      <p:sp>
        <p:nvSpPr>
          <p:cNvPr id="4" name="Slide Number Placeholder 3"/>
          <p:cNvSpPr>
            <a:spLocks noGrp="1"/>
          </p:cNvSpPr>
          <p:nvPr>
            <p:ph type="sldNum" sz="quarter" idx="10"/>
          </p:nvPr>
        </p:nvSpPr>
        <p:spPr/>
        <p:txBody>
          <a:bodyPr/>
          <a:lstStyle/>
          <a:p>
            <a:fld id="{9B7CE96B-130B-4AF7-B6CD-A0373A1BDDFC}" type="slidenum">
              <a:rPr lang="en-US" smtClean="0"/>
              <a:t>14</a:t>
            </a:fld>
            <a:endParaRPr lang="en-US"/>
          </a:p>
        </p:txBody>
      </p:sp>
    </p:spTree>
    <p:extLst>
      <p:ext uri="{BB962C8B-B14F-4D97-AF65-F5344CB8AC3E}">
        <p14:creationId xmlns:p14="http://schemas.microsoft.com/office/powerpoint/2010/main" val="30374599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Lastly are the</a:t>
            </a:r>
            <a:r>
              <a:rPr lang="en-US" baseline="0" dirty="0"/>
              <a:t> </a:t>
            </a:r>
            <a:r>
              <a:rPr lang="en-US" dirty="0"/>
              <a:t>Top three word terms or Tr</a:t>
            </a:r>
            <a:r>
              <a:rPr lang="en-US" baseline="0" dirty="0"/>
              <a:t>igram frequencies found including: codes 305.80 to .82 which are actually ICD-9 codes that now convert to the ICD-10 code f19.10- or </a:t>
            </a:r>
            <a:r>
              <a:rPr lang="en-US" sz="1200" b="0" i="0" kern="1200" dirty="0">
                <a:solidFill>
                  <a:schemeClr val="tx1"/>
                </a:solidFill>
                <a:effectLst/>
                <a:latin typeface="+mn-lt"/>
                <a:ea typeface="+mn-ea"/>
                <a:cs typeface="+mn-cs"/>
              </a:rPr>
              <a:t>Other psychoactive </a:t>
            </a:r>
            <a:r>
              <a:rPr lang="en-US" sz="1200" b="1" i="0" kern="1200" dirty="0">
                <a:solidFill>
                  <a:schemeClr val="tx1"/>
                </a:solidFill>
                <a:effectLst/>
                <a:latin typeface="+mn-lt"/>
                <a:ea typeface="+mn-ea"/>
                <a:cs typeface="+mn-cs"/>
              </a:rPr>
              <a:t>substance</a:t>
            </a:r>
            <a:r>
              <a:rPr lang="en-US" sz="1200" b="0" i="0" kern="1200" dirty="0">
                <a:solidFill>
                  <a:schemeClr val="tx1"/>
                </a:solidFill>
                <a:effectLst/>
                <a:latin typeface="+mn-lt"/>
                <a:ea typeface="+mn-ea"/>
                <a:cs typeface="+mn-cs"/>
              </a:rPr>
              <a:t> abuse, uncomplicated. , you can also see substance abuse</a:t>
            </a:r>
            <a:r>
              <a:rPr lang="en-US" sz="1200" b="0" i="0" kern="1200" baseline="0" dirty="0">
                <a:solidFill>
                  <a:schemeClr val="tx1"/>
                </a:solidFill>
                <a:effectLst/>
                <a:latin typeface="+mn-lt"/>
                <a:ea typeface="+mn-ea"/>
                <a:cs typeface="+mn-cs"/>
              </a:rPr>
              <a:t> K2, EMS smoked K2, and drug alcohol assessment</a:t>
            </a:r>
            <a:endParaRPr lang="en-US" dirty="0"/>
          </a:p>
          <a:p>
            <a:endParaRPr lang="en-US" dirty="0"/>
          </a:p>
        </p:txBody>
      </p:sp>
      <p:sp>
        <p:nvSpPr>
          <p:cNvPr id="4" name="Slide Number Placeholder 3"/>
          <p:cNvSpPr>
            <a:spLocks noGrp="1"/>
          </p:cNvSpPr>
          <p:nvPr>
            <p:ph type="sldNum" sz="quarter" idx="10"/>
          </p:nvPr>
        </p:nvSpPr>
        <p:spPr/>
        <p:txBody>
          <a:bodyPr/>
          <a:lstStyle/>
          <a:p>
            <a:fld id="{9B7CE96B-130B-4AF7-B6CD-A0373A1BDDFC}" type="slidenum">
              <a:rPr lang="en-US" smtClean="0"/>
              <a:t>15</a:t>
            </a:fld>
            <a:endParaRPr lang="en-US"/>
          </a:p>
        </p:txBody>
      </p:sp>
    </p:spTree>
    <p:extLst>
      <p:ext uri="{BB962C8B-B14F-4D97-AF65-F5344CB8AC3E}">
        <p14:creationId xmlns:p14="http://schemas.microsoft.com/office/powerpoint/2010/main" val="1294597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I’m going to show you an example</a:t>
            </a:r>
            <a:r>
              <a:rPr lang="en-US" baseline="0" dirty="0"/>
              <a:t> of a network graph that can be used to show the relationships between co-occurrence of terms and diagnostic codes. Recall again that all of these graphs are used in consultation with Subject Matter experts to develop syndrome case definition queries</a:t>
            </a:r>
            <a:endParaRPr lang="en-US" dirty="0"/>
          </a:p>
        </p:txBody>
      </p:sp>
      <p:sp>
        <p:nvSpPr>
          <p:cNvPr id="4" name="Slide Number Placeholder 3"/>
          <p:cNvSpPr>
            <a:spLocks noGrp="1"/>
          </p:cNvSpPr>
          <p:nvPr>
            <p:ph type="sldNum" sz="quarter" idx="10"/>
          </p:nvPr>
        </p:nvSpPr>
        <p:spPr/>
        <p:txBody>
          <a:bodyPr/>
          <a:lstStyle/>
          <a:p>
            <a:fld id="{9B7CE96B-130B-4AF7-B6CD-A0373A1BDDFC}" type="slidenum">
              <a:rPr lang="en-US" smtClean="0"/>
              <a:t>16</a:t>
            </a:fld>
            <a:endParaRPr lang="en-US"/>
          </a:p>
        </p:txBody>
      </p:sp>
    </p:spTree>
    <p:extLst>
      <p:ext uri="{BB962C8B-B14F-4D97-AF65-F5344CB8AC3E}">
        <p14:creationId xmlns:p14="http://schemas.microsoft.com/office/powerpoint/2010/main" val="35904562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Shown here are the top 200 term relationship</a:t>
            </a:r>
            <a:r>
              <a:rPr lang="en-US" baseline="0" dirty="0"/>
              <a:t>s for synthetic cannabinoid vaping in this network graph. This graphic would be used to generate potential/ additional query terms for inclusion that may otherwise go undetected. I realize this is hard to see so I’ll call out some of the darker, heavier lines shown in this graph as stronger relationships. They include K2 (in the center), smoked, spice, overdose, EMS, patient, denies, admits, alcohol, and f12.10 or cannabis abuse uncomplicated </a:t>
            </a:r>
            <a:r>
              <a:rPr lang="en-US" sz="1200" b="1" i="0" kern="1200" dirty="0">
                <a:solidFill>
                  <a:schemeClr val="tx1"/>
                </a:solidFill>
                <a:effectLst/>
                <a:latin typeface="+mn-lt"/>
                <a:ea typeface="+mn-ea"/>
                <a:cs typeface="+mn-cs"/>
              </a:rPr>
              <a:t>F12.10</a:t>
            </a:r>
            <a:r>
              <a:rPr lang="en-US" sz="1200" b="0" i="0" kern="1200" dirty="0">
                <a:solidFill>
                  <a:schemeClr val="tx1"/>
                </a:solidFill>
                <a:effectLst/>
                <a:latin typeface="+mn-lt"/>
                <a:ea typeface="+mn-ea"/>
                <a:cs typeface="+mn-cs"/>
              </a:rPr>
              <a:t> is a billable/specific ICD-10 code that can be used to indicate a diagnosis for reimbursement purposes. </a:t>
            </a:r>
            <a:endParaRPr lang="en-US" dirty="0"/>
          </a:p>
        </p:txBody>
      </p:sp>
      <p:sp>
        <p:nvSpPr>
          <p:cNvPr id="4" name="Slide Number Placeholder 3"/>
          <p:cNvSpPr>
            <a:spLocks noGrp="1"/>
          </p:cNvSpPr>
          <p:nvPr>
            <p:ph type="sldNum" sz="quarter" idx="10"/>
          </p:nvPr>
        </p:nvSpPr>
        <p:spPr/>
        <p:txBody>
          <a:bodyPr/>
          <a:lstStyle/>
          <a:p>
            <a:fld id="{819CB8FF-9AB7-48B2-9AC3-44506A70478D}" type="slidenum">
              <a:rPr lang="en-US" smtClean="0"/>
              <a:t>17</a:t>
            </a:fld>
            <a:endParaRPr lang="en-US"/>
          </a:p>
        </p:txBody>
      </p:sp>
    </p:spTree>
    <p:extLst>
      <p:ext uri="{BB962C8B-B14F-4D97-AF65-F5344CB8AC3E}">
        <p14:creationId xmlns:p14="http://schemas.microsoft.com/office/powerpoint/2010/main" val="41878764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Here you see the resultant</a:t>
            </a:r>
            <a:r>
              <a:rPr lang="en-US" sz="1200" kern="1200" baseline="0" dirty="0">
                <a:solidFill>
                  <a:schemeClr val="tx1"/>
                </a:solidFill>
                <a:effectLst/>
                <a:latin typeface="+mn-lt"/>
                <a:ea typeface="+mn-ea"/>
                <a:cs typeface="+mn-cs"/>
              </a:rPr>
              <a:t> query from the data mining methods I’ve shared….</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 can tell</a:t>
            </a:r>
            <a:r>
              <a:rPr lang="en-US" sz="1200" kern="1200" baseline="0" dirty="0">
                <a:solidFill>
                  <a:schemeClr val="tx1"/>
                </a:solidFill>
                <a:effectLst/>
                <a:latin typeface="+mn-lt"/>
                <a:ea typeface="+mn-ea"/>
                <a:cs typeface="+mn-cs"/>
              </a:rPr>
              <a:t> you anecdotally that </a:t>
            </a:r>
            <a:r>
              <a:rPr lang="en-US" sz="1200" kern="1200" dirty="0">
                <a:solidFill>
                  <a:schemeClr val="tx1"/>
                </a:solidFill>
                <a:effectLst/>
                <a:latin typeface="+mn-lt"/>
                <a:ea typeface="+mn-ea"/>
                <a:cs typeface="+mn-cs"/>
              </a:rPr>
              <a:t>The ESSENCE query sharing and discussions were enlightening. As Vaping is a world unto itself. The language is unique, influenced by slang and regional differences. So if</a:t>
            </a:r>
            <a:r>
              <a:rPr lang="en-US" sz="1200" kern="1200" baseline="0" dirty="0">
                <a:solidFill>
                  <a:schemeClr val="tx1"/>
                </a:solidFill>
                <a:effectLst/>
                <a:latin typeface="+mn-lt"/>
                <a:ea typeface="+mn-ea"/>
                <a:cs typeface="+mn-cs"/>
              </a:rPr>
              <a:t> you look closely you see terms such as morgue juice, green garden gold, charlottes web and natural alchemist. </a:t>
            </a:r>
            <a:r>
              <a:rPr lang="en-US" sz="1200" kern="1200" dirty="0">
                <a:solidFill>
                  <a:schemeClr val="tx1"/>
                </a:solidFill>
                <a:effectLst/>
                <a:latin typeface="+mn-lt"/>
                <a:ea typeface="+mn-ea"/>
                <a:cs typeface="+mn-cs"/>
              </a:rPr>
              <a:t>Vape oils, being unregulated, comprise any number of different compounds. By collaborating with state health departments on this public health response, CDC Subject Matter Experts and the NSSP DAT team learned how to develop a syndromic surveillance query that would capture broad keyword groupings related to the syndromes of interest and, specifically, to vape terminology. </a:t>
            </a:r>
          </a:p>
          <a:p>
            <a:r>
              <a:rPr lang="en-US" sz="1200" kern="1200" dirty="0">
                <a:solidFill>
                  <a:schemeClr val="tx1"/>
                </a:solidFill>
                <a:effectLst/>
                <a:latin typeface="+mn-lt"/>
                <a:ea typeface="+mn-ea"/>
                <a:cs typeface="+mn-cs"/>
              </a:rPr>
              <a:t>CDC’s SMEs monitored overall trends of records associated with vape oils and exchanged information with NC DHHS and Utah Department of Health. Additionally, subject matter experts from the National Center for Environmental Health continued to monitor national poison center call data and to communicate with the DEA, Army, Marine Corps, and North</a:t>
            </a:r>
            <a:r>
              <a:rPr lang="en-US" sz="1200" kern="1200" baseline="0" dirty="0">
                <a:solidFill>
                  <a:schemeClr val="tx1"/>
                </a:solidFill>
                <a:effectLst/>
                <a:latin typeface="+mn-lt"/>
                <a:ea typeface="+mn-ea"/>
                <a:cs typeface="+mn-cs"/>
              </a:rPr>
              <a:t> Carolina</a:t>
            </a:r>
            <a:r>
              <a:rPr lang="en-US" sz="1200" kern="1200" dirty="0">
                <a:solidFill>
                  <a:schemeClr val="tx1"/>
                </a:solidFill>
                <a:effectLst/>
                <a:latin typeface="+mn-lt"/>
                <a:ea typeface="+mn-ea"/>
                <a:cs typeface="+mn-cs"/>
              </a:rPr>
              <a:t> health officials on issues related to vaping CBD oil.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It is important to note that the origin of the syndromic surveillance queries came from the Utah Department of Health, which used a combination of poison center call data and emergency department syndromic surveillance to identify potential cases for their state-level investigation. An interesting takeaway for NSSP DAT was the query language and inclusion of brand names (see example below). </a:t>
            </a:r>
          </a:p>
          <a:p>
            <a:endParaRPr lang="en-US" dirty="0"/>
          </a:p>
        </p:txBody>
      </p:sp>
      <p:sp>
        <p:nvSpPr>
          <p:cNvPr id="4" name="Slide Number Placeholder 3"/>
          <p:cNvSpPr>
            <a:spLocks noGrp="1"/>
          </p:cNvSpPr>
          <p:nvPr>
            <p:ph type="sldNum" sz="quarter" idx="10"/>
          </p:nvPr>
        </p:nvSpPr>
        <p:spPr/>
        <p:txBody>
          <a:bodyPr/>
          <a:lstStyle/>
          <a:p>
            <a:fld id="{2DAB8806-3F31-4FBC-B251-C5DCB97AE249}" type="slidenum">
              <a:rPr lang="en-US" smtClean="0"/>
              <a:t>18</a:t>
            </a:fld>
            <a:endParaRPr lang="en-US"/>
          </a:p>
        </p:txBody>
      </p:sp>
    </p:spTree>
    <p:extLst>
      <p:ext uri="{BB962C8B-B14F-4D97-AF65-F5344CB8AC3E}">
        <p14:creationId xmlns:p14="http://schemas.microsoft.com/office/powerpoint/2010/main" val="13117572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conclusion…</a:t>
            </a:r>
          </a:p>
          <a:p>
            <a:pPr>
              <a:spcAft>
                <a:spcPts val="600"/>
              </a:spcAft>
            </a:pPr>
            <a:r>
              <a:rPr lang="en-US" sz="1200" kern="1200" dirty="0">
                <a:solidFill>
                  <a:schemeClr val="tx1"/>
                </a:solidFill>
                <a:effectLst/>
                <a:latin typeface="+mn-lt"/>
                <a:ea typeface="+mn-ea"/>
                <a:cs typeface="+mn-cs"/>
              </a:rPr>
              <a:t>Syndromic</a:t>
            </a:r>
            <a:r>
              <a:rPr lang="en-US" sz="1200" kern="1200" baseline="0" dirty="0">
                <a:solidFill>
                  <a:schemeClr val="tx1"/>
                </a:solidFill>
                <a:effectLst/>
                <a:latin typeface="+mn-lt"/>
                <a:ea typeface="+mn-ea"/>
                <a:cs typeface="+mn-cs"/>
              </a:rPr>
              <a:t> surveillance </a:t>
            </a:r>
            <a:r>
              <a:rPr lang="en-US" dirty="0"/>
              <a:t>Graphs enable analysts to visualize the relationship between the syndrome definition and search terms.  </a:t>
            </a:r>
          </a:p>
          <a:p>
            <a:pPr>
              <a:spcAft>
                <a:spcPts val="600"/>
              </a:spcAft>
            </a:pPr>
            <a:r>
              <a:rPr lang="en-US" dirty="0"/>
              <a:t>This process works for Cannabis-related syndromes of interest or broader related topic areas, allowing generic trend series monitoring of the syndrome. </a:t>
            </a:r>
          </a:p>
          <a:p>
            <a:pPr>
              <a:spcAft>
                <a:spcPts val="600"/>
              </a:spcAft>
            </a:pPr>
            <a:r>
              <a:rPr lang="en-US" dirty="0"/>
              <a:t>Once a syndrome has been developed, (local</a:t>
            </a:r>
            <a:r>
              <a:rPr lang="en-US" baseline="0" dirty="0"/>
              <a:t> and state)</a:t>
            </a:r>
            <a:r>
              <a:rPr lang="en-US" dirty="0"/>
              <a:t> analysts can consider spatial or temporal analysis.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Importantly, The collaborative aspects of a Community of Practice (</a:t>
            </a:r>
            <a:r>
              <a:rPr lang="en-US" sz="1200" kern="1200" dirty="0" err="1">
                <a:solidFill>
                  <a:schemeClr val="tx1"/>
                </a:solidFill>
                <a:effectLst/>
                <a:latin typeface="+mn-lt"/>
                <a:ea typeface="+mn-ea"/>
                <a:cs typeface="+mn-cs"/>
              </a:rPr>
              <a:t>CoP</a:t>
            </a:r>
            <a:r>
              <a:rPr lang="en-US" sz="1200" kern="1200" dirty="0">
                <a:solidFill>
                  <a:schemeClr val="tx1"/>
                </a:solidFill>
                <a:effectLst/>
                <a:latin typeface="+mn-lt"/>
                <a:ea typeface="+mn-ea"/>
                <a:cs typeface="+mn-cs"/>
              </a:rPr>
              <a:t>)—particularly when investigating a health problem—can fuel the imagination and broaden one’s ability to cast a wide net to identify records of interest. Better queries lead to actionable information. The example shared today is one in which the </a:t>
            </a:r>
            <a:r>
              <a:rPr lang="en-US" sz="1200" kern="1200" dirty="0" err="1">
                <a:solidFill>
                  <a:schemeClr val="tx1"/>
                </a:solidFill>
                <a:effectLst/>
                <a:latin typeface="+mn-lt"/>
                <a:ea typeface="+mn-ea"/>
                <a:cs typeface="+mn-cs"/>
              </a:rPr>
              <a:t>CoP</a:t>
            </a:r>
            <a:r>
              <a:rPr lang="en-US" sz="1200" kern="1200" dirty="0">
                <a:solidFill>
                  <a:schemeClr val="tx1"/>
                </a:solidFill>
                <a:effectLst/>
                <a:latin typeface="+mn-lt"/>
                <a:ea typeface="+mn-ea"/>
                <a:cs typeface="+mn-cs"/>
              </a:rPr>
              <a:t> explored a health problem that expanded the knowledge of query design. </a:t>
            </a:r>
          </a:p>
          <a:p>
            <a:endParaRPr lang="en-US" dirty="0"/>
          </a:p>
        </p:txBody>
      </p:sp>
      <p:sp>
        <p:nvSpPr>
          <p:cNvPr id="4" name="Slide Number Placeholder 3"/>
          <p:cNvSpPr>
            <a:spLocks noGrp="1"/>
          </p:cNvSpPr>
          <p:nvPr>
            <p:ph type="sldNum" sz="quarter" idx="10"/>
          </p:nvPr>
        </p:nvSpPr>
        <p:spPr/>
        <p:txBody>
          <a:bodyPr/>
          <a:lstStyle/>
          <a:p>
            <a:fld id="{9B7CE96B-130B-4AF7-B6CD-A0373A1BDDFC}" type="slidenum">
              <a:rPr lang="en-US" smtClean="0"/>
              <a:t>19</a:t>
            </a:fld>
            <a:endParaRPr lang="en-US"/>
          </a:p>
        </p:txBody>
      </p:sp>
    </p:spTree>
    <p:extLst>
      <p:ext uri="{BB962C8B-B14F-4D97-AF65-F5344CB8AC3E}">
        <p14:creationId xmlns:p14="http://schemas.microsoft.com/office/powerpoint/2010/main" val="25627593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 leave</a:t>
            </a:r>
            <a:r>
              <a:rPr lang="en-US" baseline="0" dirty="0"/>
              <a:t> you by calling out these final considerations:</a:t>
            </a:r>
          </a:p>
          <a:p>
            <a:r>
              <a:rPr lang="en-US" dirty="0"/>
              <a:t>The Importance of National Trend Data ,Noting the HHS Region </a:t>
            </a:r>
            <a:r>
              <a:rPr lang="en-US"/>
              <a:t>limitations, As </a:t>
            </a:r>
            <a:r>
              <a:rPr lang="en-US" dirty="0"/>
              <a:t>well as the importance Communities of Practice (</a:t>
            </a:r>
            <a:r>
              <a:rPr lang="en-US" dirty="0" err="1"/>
              <a:t>CoP</a:t>
            </a:r>
            <a:r>
              <a:rPr lang="en-US" dirty="0"/>
              <a:t>)</a:t>
            </a:r>
          </a:p>
          <a:p>
            <a:r>
              <a:rPr lang="en-US" dirty="0"/>
              <a:t>And I can’t stress</a:t>
            </a:r>
            <a:r>
              <a:rPr lang="en-US" baseline="0" dirty="0"/>
              <a:t> enough the need for strong </a:t>
            </a:r>
            <a:r>
              <a:rPr lang="en-US" dirty="0"/>
              <a:t>State and local relationships and data sharing,</a:t>
            </a:r>
            <a:r>
              <a:rPr lang="en-US" baseline="0" dirty="0"/>
              <a:t> </a:t>
            </a:r>
            <a:r>
              <a:rPr lang="en-US" dirty="0"/>
              <a:t>Including looking at ED Health system data + Poison Center data in parallel, which</a:t>
            </a:r>
            <a:r>
              <a:rPr lang="en-US" baseline="0" dirty="0"/>
              <a:t> allows for the review of triage notes that can additionally lead to better triangulation of the data, </a:t>
            </a:r>
            <a:r>
              <a:rPr lang="en-US" dirty="0"/>
              <a:t>As well as the need for More validation studies for a standard case definition which can be applied universally</a:t>
            </a:r>
          </a:p>
          <a:p>
            <a:r>
              <a:rPr lang="en-US" dirty="0"/>
              <a:t>The expansion</a:t>
            </a:r>
            <a:r>
              <a:rPr lang="en-US" baseline="0" dirty="0"/>
              <a:t> of </a:t>
            </a:r>
            <a:r>
              <a:rPr lang="en-US" dirty="0"/>
              <a:t>Cannabis-related issues,</a:t>
            </a:r>
            <a:r>
              <a:rPr lang="en-US" baseline="0" dirty="0"/>
              <a:t> </a:t>
            </a:r>
            <a:r>
              <a:rPr lang="en-US" dirty="0"/>
              <a:t>Like the ones we discussed today</a:t>
            </a:r>
            <a:r>
              <a:rPr lang="en-US" baseline="0" dirty="0"/>
              <a:t> ---</a:t>
            </a:r>
            <a:r>
              <a:rPr lang="en-US" dirty="0"/>
              <a:t>CBD oil, vaping </a:t>
            </a:r>
            <a:r>
              <a:rPr lang="en-US" dirty="0" err="1"/>
              <a:t>andSynthetic</a:t>
            </a:r>
            <a:r>
              <a:rPr lang="en-US" dirty="0"/>
              <a:t> Cannabinoids</a:t>
            </a:r>
          </a:p>
          <a:p>
            <a:r>
              <a:rPr lang="en-US" dirty="0"/>
              <a:t>And Last</a:t>
            </a:r>
            <a:r>
              <a:rPr lang="en-US" baseline="0" dirty="0"/>
              <a:t> but not least paying attention to </a:t>
            </a:r>
            <a:r>
              <a:rPr lang="en-US" dirty="0"/>
              <a:t>Vulnerable populations such as, Unintended Exposures among Children,</a:t>
            </a:r>
            <a:r>
              <a:rPr lang="en-US" baseline="0" dirty="0"/>
              <a:t> </a:t>
            </a:r>
            <a:r>
              <a:rPr lang="en-US" dirty="0"/>
              <a:t>And increasing</a:t>
            </a:r>
            <a:r>
              <a:rPr lang="en-US" baseline="0" dirty="0"/>
              <a:t> rates of use among </a:t>
            </a:r>
            <a:r>
              <a:rPr lang="en-US" dirty="0"/>
              <a:t>Elderly populations with the potential of adverse events.</a:t>
            </a:r>
          </a:p>
          <a:p>
            <a:r>
              <a:rPr lang="en-US" dirty="0"/>
              <a:t> </a:t>
            </a:r>
          </a:p>
        </p:txBody>
      </p:sp>
      <p:sp>
        <p:nvSpPr>
          <p:cNvPr id="4" name="Slide Number Placeholder 3"/>
          <p:cNvSpPr>
            <a:spLocks noGrp="1"/>
          </p:cNvSpPr>
          <p:nvPr>
            <p:ph type="sldNum" sz="quarter" idx="10"/>
          </p:nvPr>
        </p:nvSpPr>
        <p:spPr/>
        <p:txBody>
          <a:bodyPr/>
          <a:lstStyle/>
          <a:p>
            <a:fld id="{9B7CE96B-130B-4AF7-B6CD-A0373A1BDDFC}" type="slidenum">
              <a:rPr lang="en-US" smtClean="0"/>
              <a:t>20</a:t>
            </a:fld>
            <a:endParaRPr lang="en-US"/>
          </a:p>
        </p:txBody>
      </p:sp>
    </p:spTree>
    <p:extLst>
      <p:ext uri="{BB962C8B-B14F-4D97-AF65-F5344CB8AC3E}">
        <p14:creationId xmlns:p14="http://schemas.microsoft.com/office/powerpoint/2010/main" val="17203811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2027F-949B-42CA-9655-B88C6F417ABC}"/>
              </a:ext>
            </a:extLst>
          </p:cNvPr>
          <p:cNvSpPr>
            <a:spLocks noGrp="1"/>
          </p:cNvSpPr>
          <p:nvPr>
            <p:ph type="ctrTitle"/>
          </p:nvPr>
        </p:nvSpPr>
        <p:spPr>
          <a:xfrm>
            <a:off x="1524000" y="1122363"/>
            <a:ext cx="9144000" cy="2387600"/>
          </a:xfrm>
        </p:spPr>
        <p:txBody>
          <a:bodyPr anchor="b">
            <a:normAutofit/>
          </a:bodyPr>
          <a:lstStyle>
            <a:lvl1pPr algn="ctr">
              <a:defRPr sz="5000"/>
            </a:lvl1pPr>
          </a:lstStyle>
          <a:p>
            <a:r>
              <a:rPr lang="en-US" dirty="0"/>
              <a:t>Click to edit Master title style</a:t>
            </a:r>
          </a:p>
        </p:txBody>
      </p:sp>
      <p:sp>
        <p:nvSpPr>
          <p:cNvPr id="3" name="Subtitle 2">
            <a:extLst>
              <a:ext uri="{FF2B5EF4-FFF2-40B4-BE49-F238E27FC236}">
                <a16:creationId xmlns:a16="http://schemas.microsoft.com/office/drawing/2014/main" id="{C352A0F9-2D12-4ECD-9EF8-CEBFAFE3BC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Footer Placeholder 4">
            <a:extLst>
              <a:ext uri="{FF2B5EF4-FFF2-40B4-BE49-F238E27FC236}">
                <a16:creationId xmlns:a16="http://schemas.microsoft.com/office/drawing/2014/main" id="{6628E083-C9FD-47CC-8385-20DE33DAB8E4}"/>
              </a:ext>
            </a:extLst>
          </p:cNvPr>
          <p:cNvSpPr>
            <a:spLocks noGrp="1"/>
          </p:cNvSpPr>
          <p:nvPr>
            <p:ph type="ftr" sz="quarter" idx="3"/>
          </p:nvPr>
        </p:nvSpPr>
        <p:spPr>
          <a:xfrm>
            <a:off x="4038600" y="6414718"/>
            <a:ext cx="6943928" cy="365125"/>
          </a:xfrm>
          <a:prstGeom prst="rect">
            <a:avLst/>
          </a:prstGeom>
        </p:spPr>
        <p:txBody>
          <a:bodyPr vert="horz" lIns="91440" tIns="45720" rIns="91440" bIns="45720" rtlCol="0" anchor="ctr"/>
          <a:lstStyle>
            <a:lvl1pPr algn="r">
              <a:defRPr lang="en-US" sz="1600" b="1" i="0" u="none" strike="noStrike" baseline="30000" smtClean="0"/>
            </a:lvl1pPr>
          </a:lstStyle>
          <a:p>
            <a:r>
              <a:rPr lang="en-US" dirty="0"/>
              <a:t>2019 North American Cannabis Summit</a:t>
            </a:r>
          </a:p>
        </p:txBody>
      </p:sp>
      <p:sp>
        <p:nvSpPr>
          <p:cNvPr id="8" name="Slide Number Placeholder 5">
            <a:extLst>
              <a:ext uri="{FF2B5EF4-FFF2-40B4-BE49-F238E27FC236}">
                <a16:creationId xmlns:a16="http://schemas.microsoft.com/office/drawing/2014/main" id="{FEA5397D-78BE-495F-908E-B572EFB4E6CF}"/>
              </a:ext>
            </a:extLst>
          </p:cNvPr>
          <p:cNvSpPr>
            <a:spLocks noGrp="1"/>
          </p:cNvSpPr>
          <p:nvPr>
            <p:ph type="sldNum" sz="quarter" idx="4"/>
          </p:nvPr>
        </p:nvSpPr>
        <p:spPr>
          <a:xfrm>
            <a:off x="10810430" y="6356350"/>
            <a:ext cx="54337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2C9D1059-A364-4E13-9FAA-B49F32BBDC9A}" type="slidenum">
              <a:rPr lang="en-US" smtClean="0"/>
              <a:pPr/>
              <a:t>‹#›</a:t>
            </a:fld>
            <a:endParaRPr lang="en-US" dirty="0"/>
          </a:p>
        </p:txBody>
      </p:sp>
    </p:spTree>
    <p:extLst>
      <p:ext uri="{BB962C8B-B14F-4D97-AF65-F5344CB8AC3E}">
        <p14:creationId xmlns:p14="http://schemas.microsoft.com/office/powerpoint/2010/main" val="692965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8" name="Picture 7" descr="A screenshot of a cell phone&#10;&#10;Description automatically generated">
            <a:extLst>
              <a:ext uri="{FF2B5EF4-FFF2-40B4-BE49-F238E27FC236}">
                <a16:creationId xmlns:a16="http://schemas.microsoft.com/office/drawing/2014/main" id="{40308721-3689-4788-A2A3-C080835B586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12188389" cy="6858000"/>
          </a:xfrm>
          <a:prstGeom prst="rect">
            <a:avLst/>
          </a:prstGeom>
        </p:spPr>
      </p:pic>
      <p:sp>
        <p:nvSpPr>
          <p:cNvPr id="11" name="Title 1">
            <a:extLst>
              <a:ext uri="{FF2B5EF4-FFF2-40B4-BE49-F238E27FC236}">
                <a16:creationId xmlns:a16="http://schemas.microsoft.com/office/drawing/2014/main" id="{F0A0E33B-69E1-49EE-A1F2-2B1D3A74EB06}"/>
              </a:ext>
            </a:extLst>
          </p:cNvPr>
          <p:cNvSpPr>
            <a:spLocks noGrp="1"/>
          </p:cNvSpPr>
          <p:nvPr>
            <p:ph type="title"/>
          </p:nvPr>
        </p:nvSpPr>
        <p:spPr>
          <a:xfrm>
            <a:off x="3948157" y="2689305"/>
            <a:ext cx="7623462" cy="1147756"/>
          </a:xfrm>
        </p:spPr>
        <p:txBody>
          <a:bodyPr anchor="t">
            <a:noAutofit/>
          </a:bodyPr>
          <a:lstStyle>
            <a:lvl1pPr algn="r">
              <a:lnSpc>
                <a:spcPct val="110000"/>
              </a:lnSpc>
              <a:defRPr sz="3600" b="1">
                <a:solidFill>
                  <a:schemeClr val="bg1"/>
                </a:solidFill>
                <a:latin typeface="+mn-lt"/>
              </a:defRPr>
            </a:lvl1pPr>
          </a:lstStyle>
          <a:p>
            <a:r>
              <a:rPr lang="en-US" dirty="0"/>
              <a:t>Click to edit Master title style</a:t>
            </a:r>
          </a:p>
        </p:txBody>
      </p:sp>
      <p:sp>
        <p:nvSpPr>
          <p:cNvPr id="13" name="Text Placeholder 12">
            <a:extLst>
              <a:ext uri="{FF2B5EF4-FFF2-40B4-BE49-F238E27FC236}">
                <a16:creationId xmlns:a16="http://schemas.microsoft.com/office/drawing/2014/main" id="{0B882113-EA18-4671-8942-7F3CC6D86A3B}"/>
              </a:ext>
            </a:extLst>
          </p:cNvPr>
          <p:cNvSpPr>
            <a:spLocks noGrp="1"/>
          </p:cNvSpPr>
          <p:nvPr>
            <p:ph type="body" sz="quarter" idx="10"/>
          </p:nvPr>
        </p:nvSpPr>
        <p:spPr>
          <a:xfrm>
            <a:off x="3948156" y="4477551"/>
            <a:ext cx="7623462" cy="1144587"/>
          </a:xfrm>
        </p:spPr>
        <p:txBody>
          <a:bodyPr>
            <a:normAutofit/>
          </a:bodyPr>
          <a:lstStyle>
            <a:lvl1pPr marL="0" indent="0" algn="r">
              <a:spcBef>
                <a:spcPts val="600"/>
              </a:spcBef>
              <a:buNone/>
              <a:defRPr sz="1200" b="0">
                <a:solidFill>
                  <a:schemeClr val="bg1"/>
                </a:solidFill>
              </a:defRPr>
            </a:lvl1pPr>
            <a:lvl2pPr marL="457200" indent="0" algn="r">
              <a:buNone/>
              <a:defRPr/>
            </a:lvl2pPr>
            <a:lvl3pPr marL="914400" indent="0" algn="r">
              <a:buNone/>
              <a:defRPr/>
            </a:lvl3pPr>
            <a:lvl4pPr marL="1371600" indent="0" algn="r">
              <a:buNone/>
              <a:defRPr/>
            </a:lvl4pPr>
            <a:lvl5pPr marL="1828800" indent="0" algn="r">
              <a:buNone/>
              <a:defRPr/>
            </a:lvl5pPr>
          </a:lstStyle>
          <a:p>
            <a:pPr lvl="0"/>
            <a:r>
              <a:rPr lang="en-US" dirty="0"/>
              <a:t>Edit Master text styles</a:t>
            </a:r>
          </a:p>
        </p:txBody>
      </p:sp>
    </p:spTree>
    <p:extLst>
      <p:ext uri="{BB962C8B-B14F-4D97-AF65-F5344CB8AC3E}">
        <p14:creationId xmlns:p14="http://schemas.microsoft.com/office/powerpoint/2010/main" val="3810388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22F46-7B55-4713-8D3F-31A0C8286119}"/>
              </a:ext>
            </a:extLst>
          </p:cNvPr>
          <p:cNvSpPr>
            <a:spLocks noGrp="1"/>
          </p:cNvSpPr>
          <p:nvPr>
            <p:ph type="title"/>
          </p:nvPr>
        </p:nvSpPr>
        <p:spPr>
          <a:xfrm>
            <a:off x="0" y="768350"/>
            <a:ext cx="9713169" cy="1209740"/>
          </a:xfrm>
          <a:solidFill>
            <a:schemeClr val="accent2"/>
          </a:solidFill>
          <a:ln w="57150">
            <a:noFill/>
          </a:ln>
        </p:spPr>
        <p:txBody>
          <a:bodyPr anchor="ctr">
            <a:normAutofit/>
          </a:bodyPr>
          <a:lstStyle>
            <a:lvl1pPr marL="548640">
              <a:defRPr sz="5000">
                <a:solidFill>
                  <a:schemeClr val="bg1"/>
                </a:solidFill>
              </a:defRPr>
            </a:lvl1pPr>
          </a:lstStyle>
          <a:p>
            <a:r>
              <a:rPr lang="en-US" dirty="0"/>
              <a:t>Click to edit Master title</a:t>
            </a:r>
          </a:p>
        </p:txBody>
      </p:sp>
      <p:sp>
        <p:nvSpPr>
          <p:cNvPr id="3" name="Text Placeholder 2">
            <a:extLst>
              <a:ext uri="{FF2B5EF4-FFF2-40B4-BE49-F238E27FC236}">
                <a16:creationId xmlns:a16="http://schemas.microsoft.com/office/drawing/2014/main" id="{5EC423FD-9D19-4410-AEBE-368B8A9F2E75}"/>
              </a:ext>
            </a:extLst>
          </p:cNvPr>
          <p:cNvSpPr>
            <a:spLocks noGrp="1"/>
          </p:cNvSpPr>
          <p:nvPr>
            <p:ph type="body" idx="1"/>
          </p:nvPr>
        </p:nvSpPr>
        <p:spPr>
          <a:xfrm>
            <a:off x="831850" y="5398851"/>
            <a:ext cx="10515600" cy="690799"/>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9" name="Footer Placeholder 4">
            <a:extLst>
              <a:ext uri="{FF2B5EF4-FFF2-40B4-BE49-F238E27FC236}">
                <a16:creationId xmlns:a16="http://schemas.microsoft.com/office/drawing/2014/main" id="{DB8AB7FC-AC4A-4CBB-A859-F6DBC41EE952}"/>
              </a:ext>
            </a:extLst>
          </p:cNvPr>
          <p:cNvSpPr>
            <a:spLocks noGrp="1"/>
          </p:cNvSpPr>
          <p:nvPr>
            <p:ph type="ftr" sz="quarter" idx="3"/>
          </p:nvPr>
        </p:nvSpPr>
        <p:spPr>
          <a:xfrm>
            <a:off x="4038600" y="6414718"/>
            <a:ext cx="6943928" cy="365125"/>
          </a:xfrm>
          <a:prstGeom prst="rect">
            <a:avLst/>
          </a:prstGeom>
        </p:spPr>
        <p:txBody>
          <a:bodyPr vert="horz" lIns="91440" tIns="45720" rIns="91440" bIns="45720" rtlCol="0" anchor="ctr"/>
          <a:lstStyle>
            <a:lvl1pPr algn="r">
              <a:defRPr lang="en-US" sz="1600" b="1" i="0" u="none" strike="noStrike" baseline="30000" smtClean="0"/>
            </a:lvl1pPr>
          </a:lstStyle>
          <a:p>
            <a:r>
              <a:rPr lang="en-US" dirty="0"/>
              <a:t>2019 North American Cannabis Summit</a:t>
            </a:r>
          </a:p>
        </p:txBody>
      </p:sp>
      <p:sp>
        <p:nvSpPr>
          <p:cNvPr id="10" name="Slide Number Placeholder 5">
            <a:extLst>
              <a:ext uri="{FF2B5EF4-FFF2-40B4-BE49-F238E27FC236}">
                <a16:creationId xmlns:a16="http://schemas.microsoft.com/office/drawing/2014/main" id="{8B3302FC-18BE-4713-BDAD-B4EDDBB42C02}"/>
              </a:ext>
            </a:extLst>
          </p:cNvPr>
          <p:cNvSpPr>
            <a:spLocks noGrp="1"/>
          </p:cNvSpPr>
          <p:nvPr>
            <p:ph type="sldNum" sz="quarter" idx="4"/>
          </p:nvPr>
        </p:nvSpPr>
        <p:spPr>
          <a:xfrm>
            <a:off x="10810430" y="6356350"/>
            <a:ext cx="54337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2C9D1059-A364-4E13-9FAA-B49F32BBDC9A}" type="slidenum">
              <a:rPr lang="en-US" smtClean="0"/>
              <a:pPr/>
              <a:t>‹#›</a:t>
            </a:fld>
            <a:endParaRPr lang="en-US" dirty="0"/>
          </a:p>
        </p:txBody>
      </p:sp>
    </p:spTree>
    <p:extLst>
      <p:ext uri="{BB962C8B-B14F-4D97-AF65-F5344CB8AC3E}">
        <p14:creationId xmlns:p14="http://schemas.microsoft.com/office/powerpoint/2010/main" val="28666271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C98775-9635-41D9-AEAD-3B9053D0D5C1}"/>
              </a:ext>
            </a:extLst>
          </p:cNvPr>
          <p:cNvSpPr/>
          <p:nvPr userDrawn="1"/>
        </p:nvSpPr>
        <p:spPr>
          <a:xfrm>
            <a:off x="838200" y="365125"/>
            <a:ext cx="10536866" cy="1325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7" name="Rectangle 6">
            <a:extLst>
              <a:ext uri="{FF2B5EF4-FFF2-40B4-BE49-F238E27FC236}">
                <a16:creationId xmlns:a16="http://schemas.microsoft.com/office/drawing/2014/main" id="{A5D4B013-51B0-401B-9AAD-A48A69472880}"/>
              </a:ext>
            </a:extLst>
          </p:cNvPr>
          <p:cNvSpPr/>
          <p:nvPr userDrawn="1"/>
        </p:nvSpPr>
        <p:spPr>
          <a:xfrm>
            <a:off x="0" y="365125"/>
            <a:ext cx="838200" cy="13255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455469-23EF-4051-B7E7-6A9017EC65E1}"/>
              </a:ext>
            </a:extLst>
          </p:cNvPr>
          <p:cNvSpPr>
            <a:spLocks noGrp="1"/>
          </p:cNvSpPr>
          <p:nvPr userDrawn="1">
            <p:ph type="title"/>
          </p:nvPr>
        </p:nvSpPr>
        <p:spPr>
          <a:xfrm>
            <a:off x="1324772" y="365125"/>
            <a:ext cx="10050294" cy="1325563"/>
          </a:xfrm>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B3D04B2-0E57-454C-92FF-F541D41CA25E}"/>
              </a:ext>
            </a:extLst>
          </p:cNvPr>
          <p:cNvSpPr>
            <a:spLocks noGrp="1"/>
          </p:cNvSpPr>
          <p:nvPr userDrawn="1">
            <p:ph idx="1"/>
          </p:nvPr>
        </p:nvSpPr>
        <p:spPr>
          <a:xfrm>
            <a:off x="1324772" y="1967077"/>
            <a:ext cx="10050294" cy="4245716"/>
          </a:xfrm>
        </p:spPr>
        <p:txBody>
          <a:bodyPr/>
          <a:lstStyle>
            <a:lvl1pPr>
              <a:spcBef>
                <a:spcPts val="1800"/>
              </a:spcBef>
              <a:defRPr sz="2800"/>
            </a:lvl1pPr>
            <a:lvl2pPr>
              <a:defRPr sz="2400"/>
            </a:lvl2pPr>
            <a:lvl3pPr>
              <a:defRPr sz="2000"/>
            </a:lvl3pPr>
            <a:lvl4pPr>
              <a:defRPr sz="18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ooter Placeholder 4">
            <a:extLst>
              <a:ext uri="{FF2B5EF4-FFF2-40B4-BE49-F238E27FC236}">
                <a16:creationId xmlns:a16="http://schemas.microsoft.com/office/drawing/2014/main" id="{CB173434-D9AE-4890-BC83-85FE711B8A0E}"/>
              </a:ext>
            </a:extLst>
          </p:cNvPr>
          <p:cNvSpPr>
            <a:spLocks noGrp="1"/>
          </p:cNvSpPr>
          <p:nvPr userDrawn="1">
            <p:ph type="ftr" sz="quarter" idx="3"/>
          </p:nvPr>
        </p:nvSpPr>
        <p:spPr>
          <a:xfrm>
            <a:off x="4038600" y="6414718"/>
            <a:ext cx="6943928" cy="365125"/>
          </a:xfrm>
          <a:prstGeom prst="rect">
            <a:avLst/>
          </a:prstGeom>
        </p:spPr>
        <p:txBody>
          <a:bodyPr vert="horz" lIns="91440" tIns="45720" rIns="91440" bIns="45720" rtlCol="0" anchor="ctr"/>
          <a:lstStyle>
            <a:lvl1pPr algn="r">
              <a:defRPr lang="en-US" sz="1600" b="1" i="0" u="none" strike="noStrike" baseline="30000" smtClean="0"/>
            </a:lvl1pPr>
          </a:lstStyle>
          <a:p>
            <a:r>
              <a:rPr lang="en-US" dirty="0"/>
              <a:t>2019 North American Cannabis Summit</a:t>
            </a:r>
          </a:p>
        </p:txBody>
      </p:sp>
      <p:sp>
        <p:nvSpPr>
          <p:cNvPr id="10" name="Slide Number Placeholder 5">
            <a:extLst>
              <a:ext uri="{FF2B5EF4-FFF2-40B4-BE49-F238E27FC236}">
                <a16:creationId xmlns:a16="http://schemas.microsoft.com/office/drawing/2014/main" id="{D5ED9072-993D-4C6A-9451-D280F49332EA}"/>
              </a:ext>
            </a:extLst>
          </p:cNvPr>
          <p:cNvSpPr>
            <a:spLocks noGrp="1"/>
          </p:cNvSpPr>
          <p:nvPr userDrawn="1">
            <p:ph type="sldNum" sz="quarter" idx="4"/>
          </p:nvPr>
        </p:nvSpPr>
        <p:spPr>
          <a:xfrm>
            <a:off x="10810430" y="6356350"/>
            <a:ext cx="54337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2C9D1059-A364-4E13-9FAA-B49F32BBDC9A}" type="slidenum">
              <a:rPr lang="en-US" smtClean="0"/>
              <a:pPr/>
              <a:t>‹#›</a:t>
            </a:fld>
            <a:endParaRPr lang="en-US" dirty="0"/>
          </a:p>
        </p:txBody>
      </p:sp>
    </p:spTree>
    <p:extLst>
      <p:ext uri="{BB962C8B-B14F-4D97-AF65-F5344CB8AC3E}">
        <p14:creationId xmlns:p14="http://schemas.microsoft.com/office/powerpoint/2010/main" val="400451831"/>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D63ABB5-1F04-4DB7-81D8-2785A9C863E1}"/>
              </a:ext>
            </a:extLst>
          </p:cNvPr>
          <p:cNvSpPr/>
          <p:nvPr userDrawn="1"/>
        </p:nvSpPr>
        <p:spPr>
          <a:xfrm>
            <a:off x="838200" y="365125"/>
            <a:ext cx="10536866" cy="1325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 name="Title 1">
            <a:extLst>
              <a:ext uri="{FF2B5EF4-FFF2-40B4-BE49-F238E27FC236}">
                <a16:creationId xmlns:a16="http://schemas.microsoft.com/office/drawing/2014/main" id="{8BEB4A6D-B719-4C40-9C28-0206F8D714EE}"/>
              </a:ext>
            </a:extLst>
          </p:cNvPr>
          <p:cNvSpPr>
            <a:spLocks noGrp="1"/>
          </p:cNvSpPr>
          <p:nvPr>
            <p:ph type="title"/>
          </p:nvPr>
        </p:nvSpPr>
        <p:spPr>
          <a:xfrm>
            <a:off x="1254475" y="365125"/>
            <a:ext cx="10099325" cy="1325563"/>
          </a:xfrm>
        </p:spPr>
        <p:txBody>
          <a:bodyPr/>
          <a:lstStyle>
            <a:lvl1pPr>
              <a:defRPr>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F172A799-CB5E-49FD-BC6E-4F644F079025}"/>
              </a:ext>
            </a:extLst>
          </p:cNvPr>
          <p:cNvSpPr>
            <a:spLocks noGrp="1"/>
          </p:cNvSpPr>
          <p:nvPr>
            <p:ph type="body" idx="1"/>
          </p:nvPr>
        </p:nvSpPr>
        <p:spPr>
          <a:xfrm>
            <a:off x="1254475" y="1965960"/>
            <a:ext cx="10099325" cy="567108"/>
          </a:xfrm>
        </p:spPr>
        <p:txBody>
          <a:bodyPr anchor="t">
            <a:normAutofit/>
          </a:bodyPr>
          <a:lstStyle>
            <a:lvl1pPr marL="0" indent="0">
              <a:buNone/>
              <a:defRPr sz="2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006562D8-9EAA-4703-8E23-91E6B3A15931}"/>
              </a:ext>
            </a:extLst>
          </p:cNvPr>
          <p:cNvSpPr>
            <a:spLocks noGrp="1"/>
          </p:cNvSpPr>
          <p:nvPr>
            <p:ph sz="half" idx="2"/>
          </p:nvPr>
        </p:nvSpPr>
        <p:spPr>
          <a:xfrm>
            <a:off x="1254475" y="2573231"/>
            <a:ext cx="10099325" cy="3684588"/>
          </a:xfrm>
        </p:spPr>
        <p:txBody>
          <a:bodyPr>
            <a:normAutofit/>
          </a:bodyPr>
          <a:lstStyle>
            <a:lvl1pPr>
              <a:spcBef>
                <a:spcPts val="1800"/>
              </a:spcBef>
              <a:defRPr sz="2800"/>
            </a:lvl1pPr>
            <a:lvl2pPr>
              <a:defRPr sz="2400"/>
            </a:lvl2pPr>
            <a:lvl3pPr>
              <a:defRPr sz="2000"/>
            </a:lvl3pPr>
            <a:lvl4pPr>
              <a:defRPr sz="18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Footer Placeholder 4">
            <a:extLst>
              <a:ext uri="{FF2B5EF4-FFF2-40B4-BE49-F238E27FC236}">
                <a16:creationId xmlns:a16="http://schemas.microsoft.com/office/drawing/2014/main" id="{AF996C52-6F84-414D-8A02-1655245FEC99}"/>
              </a:ext>
            </a:extLst>
          </p:cNvPr>
          <p:cNvSpPr>
            <a:spLocks noGrp="1"/>
          </p:cNvSpPr>
          <p:nvPr>
            <p:ph type="ftr" sz="quarter" idx="10"/>
          </p:nvPr>
        </p:nvSpPr>
        <p:spPr>
          <a:xfrm>
            <a:off x="4038600" y="6414718"/>
            <a:ext cx="6943928" cy="365125"/>
          </a:xfrm>
          <a:prstGeom prst="rect">
            <a:avLst/>
          </a:prstGeom>
        </p:spPr>
        <p:txBody>
          <a:bodyPr vert="horz" lIns="91440" tIns="45720" rIns="91440" bIns="45720" rtlCol="0" anchor="ctr"/>
          <a:lstStyle>
            <a:lvl1pPr algn="r">
              <a:defRPr lang="en-US" sz="1600" b="1" i="0" u="none" strike="noStrike" baseline="30000" smtClean="0"/>
            </a:lvl1pPr>
          </a:lstStyle>
          <a:p>
            <a:r>
              <a:rPr lang="en-US" dirty="0"/>
              <a:t>2019 North American Cannabis Summit</a:t>
            </a:r>
          </a:p>
        </p:txBody>
      </p:sp>
      <p:sp>
        <p:nvSpPr>
          <p:cNvPr id="13" name="Slide Number Placeholder 5">
            <a:extLst>
              <a:ext uri="{FF2B5EF4-FFF2-40B4-BE49-F238E27FC236}">
                <a16:creationId xmlns:a16="http://schemas.microsoft.com/office/drawing/2014/main" id="{C86DEBE7-B262-49A5-B4E3-BFC44CF193E6}"/>
              </a:ext>
            </a:extLst>
          </p:cNvPr>
          <p:cNvSpPr>
            <a:spLocks noGrp="1"/>
          </p:cNvSpPr>
          <p:nvPr>
            <p:ph type="sldNum" sz="quarter" idx="11"/>
          </p:nvPr>
        </p:nvSpPr>
        <p:spPr>
          <a:xfrm>
            <a:off x="10810430" y="6356350"/>
            <a:ext cx="54337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2C9D1059-A364-4E13-9FAA-B49F32BBDC9A}" type="slidenum">
              <a:rPr lang="en-US" smtClean="0"/>
              <a:pPr/>
              <a:t>‹#›</a:t>
            </a:fld>
            <a:endParaRPr lang="en-US" dirty="0"/>
          </a:p>
        </p:txBody>
      </p:sp>
      <p:sp>
        <p:nvSpPr>
          <p:cNvPr id="9" name="Rectangle 8">
            <a:extLst>
              <a:ext uri="{FF2B5EF4-FFF2-40B4-BE49-F238E27FC236}">
                <a16:creationId xmlns:a16="http://schemas.microsoft.com/office/drawing/2014/main" id="{C8374D6E-24D0-464D-BF46-BF9577F4C0EC}"/>
              </a:ext>
            </a:extLst>
          </p:cNvPr>
          <p:cNvSpPr/>
          <p:nvPr userDrawn="1"/>
        </p:nvSpPr>
        <p:spPr>
          <a:xfrm>
            <a:off x="0" y="365125"/>
            <a:ext cx="838200" cy="13255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44271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D63ABB5-1F04-4DB7-81D8-2785A9C863E1}"/>
              </a:ext>
            </a:extLst>
          </p:cNvPr>
          <p:cNvSpPr/>
          <p:nvPr userDrawn="1"/>
        </p:nvSpPr>
        <p:spPr>
          <a:xfrm>
            <a:off x="838200" y="365125"/>
            <a:ext cx="10536866" cy="1325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 name="Title 1">
            <a:extLst>
              <a:ext uri="{FF2B5EF4-FFF2-40B4-BE49-F238E27FC236}">
                <a16:creationId xmlns:a16="http://schemas.microsoft.com/office/drawing/2014/main" id="{8BEB4A6D-B719-4C40-9C28-0206F8D714EE}"/>
              </a:ext>
            </a:extLst>
          </p:cNvPr>
          <p:cNvSpPr>
            <a:spLocks noGrp="1"/>
          </p:cNvSpPr>
          <p:nvPr>
            <p:ph type="title"/>
          </p:nvPr>
        </p:nvSpPr>
        <p:spPr>
          <a:xfrm>
            <a:off x="1254475" y="365125"/>
            <a:ext cx="10099325" cy="1325563"/>
          </a:xfrm>
        </p:spPr>
        <p:txBody>
          <a:bodyPr/>
          <a:lstStyle>
            <a:lvl1pPr>
              <a:defRPr>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F172A799-CB5E-49FD-BC6E-4F644F079025}"/>
              </a:ext>
            </a:extLst>
          </p:cNvPr>
          <p:cNvSpPr>
            <a:spLocks noGrp="1"/>
          </p:cNvSpPr>
          <p:nvPr>
            <p:ph type="body" idx="1"/>
          </p:nvPr>
        </p:nvSpPr>
        <p:spPr>
          <a:xfrm>
            <a:off x="1254475" y="1965960"/>
            <a:ext cx="10099325" cy="952338"/>
          </a:xfrm>
        </p:spPr>
        <p:txBody>
          <a:bodyPr anchor="t">
            <a:normAutofit/>
          </a:bodyPr>
          <a:lstStyle>
            <a:lvl1pPr marL="0" indent="0">
              <a:buNone/>
              <a:defRPr sz="2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006562D8-9EAA-4703-8E23-91E6B3A15931}"/>
              </a:ext>
            </a:extLst>
          </p:cNvPr>
          <p:cNvSpPr>
            <a:spLocks noGrp="1"/>
          </p:cNvSpPr>
          <p:nvPr>
            <p:ph sz="half" idx="2"/>
          </p:nvPr>
        </p:nvSpPr>
        <p:spPr>
          <a:xfrm>
            <a:off x="1254475" y="2942886"/>
            <a:ext cx="10099325" cy="3413464"/>
          </a:xfrm>
        </p:spPr>
        <p:txBody>
          <a:bodyPr>
            <a:normAutofit/>
          </a:bodyPr>
          <a:lstStyle>
            <a:lvl1pPr>
              <a:spcBef>
                <a:spcPts val="1800"/>
              </a:spcBef>
              <a:defRPr sz="2800"/>
            </a:lvl1pPr>
            <a:lvl2pPr>
              <a:defRPr sz="2400"/>
            </a:lvl2pPr>
            <a:lvl3pPr>
              <a:defRPr sz="2000"/>
            </a:lvl3pPr>
            <a:lvl4pPr>
              <a:defRPr sz="18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Footer Placeholder 4">
            <a:extLst>
              <a:ext uri="{FF2B5EF4-FFF2-40B4-BE49-F238E27FC236}">
                <a16:creationId xmlns:a16="http://schemas.microsoft.com/office/drawing/2014/main" id="{AF996C52-6F84-414D-8A02-1655245FEC99}"/>
              </a:ext>
            </a:extLst>
          </p:cNvPr>
          <p:cNvSpPr>
            <a:spLocks noGrp="1"/>
          </p:cNvSpPr>
          <p:nvPr>
            <p:ph type="ftr" sz="quarter" idx="10"/>
          </p:nvPr>
        </p:nvSpPr>
        <p:spPr>
          <a:xfrm>
            <a:off x="4038600" y="6414718"/>
            <a:ext cx="6943928" cy="365125"/>
          </a:xfrm>
          <a:prstGeom prst="rect">
            <a:avLst/>
          </a:prstGeom>
        </p:spPr>
        <p:txBody>
          <a:bodyPr vert="horz" lIns="91440" tIns="45720" rIns="91440" bIns="45720" rtlCol="0" anchor="ctr"/>
          <a:lstStyle>
            <a:lvl1pPr algn="r">
              <a:defRPr lang="en-US" sz="1600" b="1" i="0" u="none" strike="noStrike" baseline="30000" smtClean="0"/>
            </a:lvl1pPr>
          </a:lstStyle>
          <a:p>
            <a:r>
              <a:rPr lang="en-US" dirty="0"/>
              <a:t>2019 North American Cannabis Summit</a:t>
            </a:r>
          </a:p>
        </p:txBody>
      </p:sp>
      <p:sp>
        <p:nvSpPr>
          <p:cNvPr id="13" name="Slide Number Placeholder 5">
            <a:extLst>
              <a:ext uri="{FF2B5EF4-FFF2-40B4-BE49-F238E27FC236}">
                <a16:creationId xmlns:a16="http://schemas.microsoft.com/office/drawing/2014/main" id="{C86DEBE7-B262-49A5-B4E3-BFC44CF193E6}"/>
              </a:ext>
            </a:extLst>
          </p:cNvPr>
          <p:cNvSpPr>
            <a:spLocks noGrp="1"/>
          </p:cNvSpPr>
          <p:nvPr>
            <p:ph type="sldNum" sz="quarter" idx="11"/>
          </p:nvPr>
        </p:nvSpPr>
        <p:spPr>
          <a:xfrm>
            <a:off x="10810430" y="6356350"/>
            <a:ext cx="54337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2C9D1059-A364-4E13-9FAA-B49F32BBDC9A}" type="slidenum">
              <a:rPr lang="en-US" smtClean="0"/>
              <a:pPr/>
              <a:t>‹#›</a:t>
            </a:fld>
            <a:endParaRPr lang="en-US" dirty="0"/>
          </a:p>
        </p:txBody>
      </p:sp>
      <p:sp>
        <p:nvSpPr>
          <p:cNvPr id="9" name="Rectangle 8">
            <a:extLst>
              <a:ext uri="{FF2B5EF4-FFF2-40B4-BE49-F238E27FC236}">
                <a16:creationId xmlns:a16="http://schemas.microsoft.com/office/drawing/2014/main" id="{C8374D6E-24D0-464D-BF46-BF9577F4C0EC}"/>
              </a:ext>
            </a:extLst>
          </p:cNvPr>
          <p:cNvSpPr/>
          <p:nvPr userDrawn="1"/>
        </p:nvSpPr>
        <p:spPr>
          <a:xfrm>
            <a:off x="0" y="365125"/>
            <a:ext cx="838200" cy="13255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5190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D63ABB5-1F04-4DB7-81D8-2785A9C863E1}"/>
              </a:ext>
            </a:extLst>
          </p:cNvPr>
          <p:cNvSpPr/>
          <p:nvPr userDrawn="1"/>
        </p:nvSpPr>
        <p:spPr>
          <a:xfrm>
            <a:off x="838200" y="365125"/>
            <a:ext cx="10536866" cy="1325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 name="Title 1">
            <a:extLst>
              <a:ext uri="{FF2B5EF4-FFF2-40B4-BE49-F238E27FC236}">
                <a16:creationId xmlns:a16="http://schemas.microsoft.com/office/drawing/2014/main" id="{8BEB4A6D-B719-4C40-9C28-0206F8D714EE}"/>
              </a:ext>
            </a:extLst>
          </p:cNvPr>
          <p:cNvSpPr>
            <a:spLocks noGrp="1"/>
          </p:cNvSpPr>
          <p:nvPr>
            <p:ph type="title"/>
          </p:nvPr>
        </p:nvSpPr>
        <p:spPr>
          <a:xfrm>
            <a:off x="1254475" y="365125"/>
            <a:ext cx="10099325" cy="1325563"/>
          </a:xfrm>
        </p:spPr>
        <p:txBody>
          <a:bodyPr/>
          <a:lstStyle>
            <a:lvl1pPr>
              <a:defRPr>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F172A799-CB5E-49FD-BC6E-4F644F079025}"/>
              </a:ext>
            </a:extLst>
          </p:cNvPr>
          <p:cNvSpPr>
            <a:spLocks noGrp="1"/>
          </p:cNvSpPr>
          <p:nvPr>
            <p:ph type="body" idx="1"/>
          </p:nvPr>
        </p:nvSpPr>
        <p:spPr>
          <a:xfrm>
            <a:off x="1254475" y="1965960"/>
            <a:ext cx="10099325" cy="558361"/>
          </a:xfrm>
        </p:spPr>
        <p:txBody>
          <a:bodyPr anchor="t">
            <a:normAutofit/>
          </a:bodyPr>
          <a:lstStyle>
            <a:lvl1pPr marL="0" indent="0">
              <a:buNone/>
              <a:defRPr sz="2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006562D8-9EAA-4703-8E23-91E6B3A15931}"/>
              </a:ext>
            </a:extLst>
          </p:cNvPr>
          <p:cNvSpPr>
            <a:spLocks noGrp="1"/>
          </p:cNvSpPr>
          <p:nvPr>
            <p:ph sz="half" idx="2"/>
          </p:nvPr>
        </p:nvSpPr>
        <p:spPr>
          <a:xfrm>
            <a:off x="1254475" y="2607627"/>
            <a:ext cx="3300433" cy="3684588"/>
          </a:xfrm>
          <a:solidFill>
            <a:schemeClr val="accent2">
              <a:lumMod val="20000"/>
              <a:lumOff val="80000"/>
            </a:schemeClr>
          </a:solidFill>
          <a:ln>
            <a:solidFill>
              <a:schemeClr val="accent1"/>
            </a:solidFill>
          </a:ln>
        </p:spPr>
        <p:txBody>
          <a:bodyPr>
            <a:normAutofit/>
          </a:bodyPr>
          <a:lstStyle>
            <a:lvl1pPr>
              <a:spcBef>
                <a:spcPts val="1800"/>
              </a:spcBef>
              <a:defRPr sz="2800"/>
            </a:lvl1pPr>
            <a:lvl2pPr>
              <a:defRPr sz="2400"/>
            </a:lvl2pPr>
            <a:lvl3pPr>
              <a:defRPr sz="2000"/>
            </a:lvl3pPr>
            <a:lvl4pPr>
              <a:defRPr sz="18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Footer Placeholder 4">
            <a:extLst>
              <a:ext uri="{FF2B5EF4-FFF2-40B4-BE49-F238E27FC236}">
                <a16:creationId xmlns:a16="http://schemas.microsoft.com/office/drawing/2014/main" id="{AF996C52-6F84-414D-8A02-1655245FEC99}"/>
              </a:ext>
            </a:extLst>
          </p:cNvPr>
          <p:cNvSpPr>
            <a:spLocks noGrp="1"/>
          </p:cNvSpPr>
          <p:nvPr>
            <p:ph type="ftr" sz="quarter" idx="10"/>
          </p:nvPr>
        </p:nvSpPr>
        <p:spPr>
          <a:xfrm>
            <a:off x="4038600" y="6414718"/>
            <a:ext cx="6943928" cy="365125"/>
          </a:xfrm>
          <a:prstGeom prst="rect">
            <a:avLst/>
          </a:prstGeom>
        </p:spPr>
        <p:txBody>
          <a:bodyPr vert="horz" lIns="91440" tIns="45720" rIns="91440" bIns="45720" rtlCol="0" anchor="ctr"/>
          <a:lstStyle>
            <a:lvl1pPr algn="r">
              <a:defRPr lang="en-US" sz="1600" b="1" i="0" u="none" strike="noStrike" baseline="30000" smtClean="0"/>
            </a:lvl1pPr>
          </a:lstStyle>
          <a:p>
            <a:r>
              <a:rPr lang="en-US" dirty="0"/>
              <a:t>2019 North American Cannabis Summit</a:t>
            </a:r>
          </a:p>
        </p:txBody>
      </p:sp>
      <p:sp>
        <p:nvSpPr>
          <p:cNvPr id="13" name="Slide Number Placeholder 5">
            <a:extLst>
              <a:ext uri="{FF2B5EF4-FFF2-40B4-BE49-F238E27FC236}">
                <a16:creationId xmlns:a16="http://schemas.microsoft.com/office/drawing/2014/main" id="{C86DEBE7-B262-49A5-B4E3-BFC44CF193E6}"/>
              </a:ext>
            </a:extLst>
          </p:cNvPr>
          <p:cNvSpPr>
            <a:spLocks noGrp="1"/>
          </p:cNvSpPr>
          <p:nvPr>
            <p:ph type="sldNum" sz="quarter" idx="11"/>
          </p:nvPr>
        </p:nvSpPr>
        <p:spPr>
          <a:xfrm>
            <a:off x="10810430" y="6356350"/>
            <a:ext cx="54337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2C9D1059-A364-4E13-9FAA-B49F32BBDC9A}" type="slidenum">
              <a:rPr lang="en-US" smtClean="0"/>
              <a:pPr/>
              <a:t>‹#›</a:t>
            </a:fld>
            <a:endParaRPr lang="en-US" dirty="0"/>
          </a:p>
        </p:txBody>
      </p:sp>
      <p:sp>
        <p:nvSpPr>
          <p:cNvPr id="9" name="Rectangle 8">
            <a:extLst>
              <a:ext uri="{FF2B5EF4-FFF2-40B4-BE49-F238E27FC236}">
                <a16:creationId xmlns:a16="http://schemas.microsoft.com/office/drawing/2014/main" id="{C8374D6E-24D0-464D-BF46-BF9577F4C0EC}"/>
              </a:ext>
            </a:extLst>
          </p:cNvPr>
          <p:cNvSpPr/>
          <p:nvPr userDrawn="1"/>
        </p:nvSpPr>
        <p:spPr>
          <a:xfrm>
            <a:off x="0" y="365125"/>
            <a:ext cx="838200" cy="13255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3">
            <a:extLst>
              <a:ext uri="{FF2B5EF4-FFF2-40B4-BE49-F238E27FC236}">
                <a16:creationId xmlns:a16="http://schemas.microsoft.com/office/drawing/2014/main" id="{95E38939-37C5-4338-83C1-0F35B75B71E1}"/>
              </a:ext>
            </a:extLst>
          </p:cNvPr>
          <p:cNvSpPr>
            <a:spLocks noGrp="1"/>
          </p:cNvSpPr>
          <p:nvPr>
            <p:ph sz="half" idx="12"/>
          </p:nvPr>
        </p:nvSpPr>
        <p:spPr>
          <a:xfrm>
            <a:off x="8074019" y="2607627"/>
            <a:ext cx="3300433" cy="3684588"/>
          </a:xfrm>
          <a:solidFill>
            <a:schemeClr val="accent2">
              <a:lumMod val="60000"/>
              <a:lumOff val="40000"/>
            </a:schemeClr>
          </a:solidFill>
          <a:ln>
            <a:solidFill>
              <a:schemeClr val="accent1"/>
            </a:solidFill>
          </a:ln>
        </p:spPr>
        <p:txBody>
          <a:bodyPr>
            <a:normAutofit/>
          </a:bodyPr>
          <a:lstStyle>
            <a:lvl1pPr>
              <a:spcBef>
                <a:spcPts val="1800"/>
              </a:spcBef>
              <a:defRPr sz="2800"/>
            </a:lvl1pPr>
            <a:lvl2pPr>
              <a:defRPr sz="2400"/>
            </a:lvl2pPr>
            <a:lvl3pPr>
              <a:defRPr sz="2000"/>
            </a:lvl3pPr>
            <a:lvl4pPr>
              <a:defRPr sz="18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a:extLst>
              <a:ext uri="{FF2B5EF4-FFF2-40B4-BE49-F238E27FC236}">
                <a16:creationId xmlns:a16="http://schemas.microsoft.com/office/drawing/2014/main" id="{B84BC03B-B95C-4155-BD4A-309B3575D9DB}"/>
              </a:ext>
            </a:extLst>
          </p:cNvPr>
          <p:cNvSpPr>
            <a:spLocks noGrp="1"/>
          </p:cNvSpPr>
          <p:nvPr>
            <p:ph sz="half" idx="13"/>
          </p:nvPr>
        </p:nvSpPr>
        <p:spPr>
          <a:xfrm>
            <a:off x="4664247" y="2607627"/>
            <a:ext cx="3300433" cy="3684588"/>
          </a:xfrm>
          <a:solidFill>
            <a:schemeClr val="accent2">
              <a:lumMod val="40000"/>
              <a:lumOff val="60000"/>
            </a:schemeClr>
          </a:solidFill>
          <a:ln>
            <a:solidFill>
              <a:schemeClr val="accent1"/>
            </a:solidFill>
          </a:ln>
        </p:spPr>
        <p:txBody>
          <a:bodyPr>
            <a:normAutofit/>
          </a:bodyPr>
          <a:lstStyle>
            <a:lvl1pPr>
              <a:spcBef>
                <a:spcPts val="1800"/>
              </a:spcBef>
              <a:defRPr sz="2800"/>
            </a:lvl1pPr>
            <a:lvl2pPr>
              <a:defRPr sz="2400"/>
            </a:lvl2pPr>
            <a:lvl3pPr>
              <a:defRPr sz="2000"/>
            </a:lvl3pPr>
            <a:lvl4pPr>
              <a:defRPr sz="18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581115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525610F-4A69-49CF-8C2B-9EE6B681EE58}"/>
              </a:ext>
            </a:extLst>
          </p:cNvPr>
          <p:cNvSpPr/>
          <p:nvPr userDrawn="1"/>
        </p:nvSpPr>
        <p:spPr>
          <a:xfrm>
            <a:off x="838200" y="365124"/>
            <a:ext cx="10536866" cy="1325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 name="Title 1">
            <a:extLst>
              <a:ext uri="{FF2B5EF4-FFF2-40B4-BE49-F238E27FC236}">
                <a16:creationId xmlns:a16="http://schemas.microsoft.com/office/drawing/2014/main" id="{5719E471-EE88-496C-9B80-BA82D957C992}"/>
              </a:ext>
            </a:extLst>
          </p:cNvPr>
          <p:cNvSpPr>
            <a:spLocks noGrp="1"/>
          </p:cNvSpPr>
          <p:nvPr>
            <p:ph type="title"/>
          </p:nvPr>
        </p:nvSpPr>
        <p:spPr>
          <a:xfrm>
            <a:off x="1316701" y="365125"/>
            <a:ext cx="10100913" cy="1325563"/>
          </a:xfrm>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571E0E60-28F7-4BB5-9C91-DE6EC914C20D}"/>
              </a:ext>
            </a:extLst>
          </p:cNvPr>
          <p:cNvSpPr>
            <a:spLocks noGrp="1"/>
          </p:cNvSpPr>
          <p:nvPr>
            <p:ph sz="half" idx="1"/>
          </p:nvPr>
        </p:nvSpPr>
        <p:spPr>
          <a:xfrm>
            <a:off x="1316701" y="1965960"/>
            <a:ext cx="4846320" cy="4351338"/>
          </a:xfrm>
        </p:spPr>
        <p:txBody>
          <a:bodyPr/>
          <a:lstStyle>
            <a:lvl1pPr>
              <a:spcBef>
                <a:spcPts val="1800"/>
              </a:spcBef>
              <a:defRPr sz="2800"/>
            </a:lvl1pPr>
            <a:lvl2pPr>
              <a:defRPr sz="2400"/>
            </a:lvl2pPr>
            <a:lvl3pPr>
              <a:defRPr sz="2000"/>
            </a:lvl3pPr>
            <a:lvl4pPr>
              <a:defRPr sz="18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A829C13-3B17-44D1-BC67-DAC8BA7A3087}"/>
              </a:ext>
            </a:extLst>
          </p:cNvPr>
          <p:cNvSpPr>
            <a:spLocks noGrp="1"/>
          </p:cNvSpPr>
          <p:nvPr>
            <p:ph sz="half" idx="2"/>
          </p:nvPr>
        </p:nvSpPr>
        <p:spPr>
          <a:xfrm>
            <a:off x="6543684" y="1965960"/>
            <a:ext cx="4846320" cy="4351338"/>
          </a:xfrm>
        </p:spPr>
        <p:txBody>
          <a:bodyPr>
            <a:normAutofit/>
          </a:bodyPr>
          <a:lstStyle>
            <a:lvl1pPr>
              <a:spcBef>
                <a:spcPts val="1800"/>
              </a:spcBef>
              <a:defRPr sz="2800"/>
            </a:lvl1pPr>
            <a:lvl2pPr>
              <a:defRPr sz="2400"/>
            </a:lvl2pPr>
            <a:lvl3pPr>
              <a:defRPr sz="2000"/>
            </a:lvl3pPr>
            <a:lvl4pPr>
              <a:defRPr sz="18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4">
            <a:extLst>
              <a:ext uri="{FF2B5EF4-FFF2-40B4-BE49-F238E27FC236}">
                <a16:creationId xmlns:a16="http://schemas.microsoft.com/office/drawing/2014/main" id="{3EB46EA8-EAD4-4D4F-B8C8-5431930A3373}"/>
              </a:ext>
            </a:extLst>
          </p:cNvPr>
          <p:cNvSpPr>
            <a:spLocks noGrp="1"/>
          </p:cNvSpPr>
          <p:nvPr>
            <p:ph type="ftr" sz="quarter" idx="3"/>
          </p:nvPr>
        </p:nvSpPr>
        <p:spPr>
          <a:xfrm>
            <a:off x="4038600" y="6414718"/>
            <a:ext cx="6943928" cy="365125"/>
          </a:xfrm>
          <a:prstGeom prst="rect">
            <a:avLst/>
          </a:prstGeom>
        </p:spPr>
        <p:txBody>
          <a:bodyPr vert="horz" lIns="91440" tIns="45720" rIns="91440" bIns="45720" rtlCol="0" anchor="ctr"/>
          <a:lstStyle>
            <a:lvl1pPr algn="r">
              <a:defRPr lang="en-US" sz="1600" b="1" i="0" u="none" strike="noStrike" baseline="30000" smtClean="0"/>
            </a:lvl1pPr>
          </a:lstStyle>
          <a:p>
            <a:r>
              <a:rPr lang="en-US" dirty="0"/>
              <a:t>2019 North American Cannabis Summit</a:t>
            </a:r>
          </a:p>
        </p:txBody>
      </p:sp>
      <p:sp>
        <p:nvSpPr>
          <p:cNvPr id="11" name="Slide Number Placeholder 5">
            <a:extLst>
              <a:ext uri="{FF2B5EF4-FFF2-40B4-BE49-F238E27FC236}">
                <a16:creationId xmlns:a16="http://schemas.microsoft.com/office/drawing/2014/main" id="{6B390A52-754D-4403-9439-F824577DAAFD}"/>
              </a:ext>
            </a:extLst>
          </p:cNvPr>
          <p:cNvSpPr>
            <a:spLocks noGrp="1"/>
          </p:cNvSpPr>
          <p:nvPr>
            <p:ph type="sldNum" sz="quarter" idx="4"/>
          </p:nvPr>
        </p:nvSpPr>
        <p:spPr>
          <a:xfrm>
            <a:off x="10810430" y="6356350"/>
            <a:ext cx="54337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2C9D1059-A364-4E13-9FAA-B49F32BBDC9A}" type="slidenum">
              <a:rPr lang="en-US" smtClean="0"/>
              <a:pPr/>
              <a:t>‹#›</a:t>
            </a:fld>
            <a:endParaRPr lang="en-US" dirty="0"/>
          </a:p>
        </p:txBody>
      </p:sp>
      <p:sp>
        <p:nvSpPr>
          <p:cNvPr id="12" name="Rectangle 11">
            <a:extLst>
              <a:ext uri="{FF2B5EF4-FFF2-40B4-BE49-F238E27FC236}">
                <a16:creationId xmlns:a16="http://schemas.microsoft.com/office/drawing/2014/main" id="{31628EE4-C531-40E5-93A7-EE34C071C8B0}"/>
              </a:ext>
            </a:extLst>
          </p:cNvPr>
          <p:cNvSpPr/>
          <p:nvPr userDrawn="1"/>
        </p:nvSpPr>
        <p:spPr>
          <a:xfrm>
            <a:off x="0" y="365125"/>
            <a:ext cx="838200" cy="13255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8181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1AE4552-8E02-40B5-A1DA-2390560AD2B3}"/>
              </a:ext>
            </a:extLst>
          </p:cNvPr>
          <p:cNvSpPr/>
          <p:nvPr userDrawn="1"/>
        </p:nvSpPr>
        <p:spPr>
          <a:xfrm>
            <a:off x="838200" y="365125"/>
            <a:ext cx="10536866" cy="1325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 name="Title 1">
            <a:extLst>
              <a:ext uri="{FF2B5EF4-FFF2-40B4-BE49-F238E27FC236}">
                <a16:creationId xmlns:a16="http://schemas.microsoft.com/office/drawing/2014/main" id="{8BEB4A6D-B719-4C40-9C28-0206F8D714EE}"/>
              </a:ext>
            </a:extLst>
          </p:cNvPr>
          <p:cNvSpPr>
            <a:spLocks noGrp="1"/>
          </p:cNvSpPr>
          <p:nvPr>
            <p:ph type="title"/>
          </p:nvPr>
        </p:nvSpPr>
        <p:spPr>
          <a:xfrm>
            <a:off x="1254475" y="365125"/>
            <a:ext cx="10099325" cy="1325563"/>
          </a:xfrm>
        </p:spPr>
        <p:txBody>
          <a:bodyPr/>
          <a:lstStyle>
            <a:lvl1pPr>
              <a:defRPr>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F172A799-CB5E-49FD-BC6E-4F644F079025}"/>
              </a:ext>
            </a:extLst>
          </p:cNvPr>
          <p:cNvSpPr>
            <a:spLocks noGrp="1"/>
          </p:cNvSpPr>
          <p:nvPr>
            <p:ph type="body" idx="1"/>
          </p:nvPr>
        </p:nvSpPr>
        <p:spPr>
          <a:xfrm>
            <a:off x="1254475" y="1965960"/>
            <a:ext cx="4923041" cy="624575"/>
          </a:xfrm>
        </p:spPr>
        <p:txBody>
          <a:bodyPr anchor="t">
            <a:normAutofit/>
          </a:bodyPr>
          <a:lstStyle>
            <a:lvl1pPr marL="0" indent="0">
              <a:buNone/>
              <a:defRPr sz="2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006562D8-9EAA-4703-8E23-91E6B3A15931}"/>
              </a:ext>
            </a:extLst>
          </p:cNvPr>
          <p:cNvSpPr>
            <a:spLocks noGrp="1"/>
          </p:cNvSpPr>
          <p:nvPr>
            <p:ph sz="half" idx="2"/>
          </p:nvPr>
        </p:nvSpPr>
        <p:spPr>
          <a:xfrm>
            <a:off x="1254475" y="2590535"/>
            <a:ext cx="4923041" cy="3684588"/>
          </a:xfrm>
        </p:spPr>
        <p:txBody>
          <a:bodyPr>
            <a:normAutofit/>
          </a:bodyPr>
          <a:lstStyle>
            <a:lvl1pPr>
              <a:spcBef>
                <a:spcPts val="1800"/>
              </a:spcBef>
              <a:defRPr sz="2800"/>
            </a:lvl1pPr>
            <a:lvl2pPr>
              <a:defRPr sz="2400"/>
            </a:lvl2pPr>
            <a:lvl3pPr>
              <a:defRPr sz="2000"/>
            </a:lvl3pPr>
            <a:lvl4pPr>
              <a:defRPr sz="18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F603999-AAA4-437D-A85E-D54F05010D6C}"/>
              </a:ext>
            </a:extLst>
          </p:cNvPr>
          <p:cNvSpPr>
            <a:spLocks noGrp="1"/>
          </p:cNvSpPr>
          <p:nvPr>
            <p:ph type="body" sz="quarter" idx="3"/>
          </p:nvPr>
        </p:nvSpPr>
        <p:spPr>
          <a:xfrm>
            <a:off x="6430759" y="1965960"/>
            <a:ext cx="4923041" cy="624575"/>
          </a:xfrm>
        </p:spPr>
        <p:txBody>
          <a:bodyPr anchor="t">
            <a:normAutofit/>
          </a:bodyPr>
          <a:lstStyle>
            <a:lvl1pPr marL="0" indent="0">
              <a:buNone/>
              <a:defRPr sz="2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749E0501-45A0-4542-BA7D-77F07F06672C}"/>
              </a:ext>
            </a:extLst>
          </p:cNvPr>
          <p:cNvSpPr>
            <a:spLocks noGrp="1"/>
          </p:cNvSpPr>
          <p:nvPr>
            <p:ph sz="quarter" idx="4"/>
          </p:nvPr>
        </p:nvSpPr>
        <p:spPr>
          <a:xfrm>
            <a:off x="6430759" y="2590535"/>
            <a:ext cx="4923041" cy="3684588"/>
          </a:xfrm>
        </p:spPr>
        <p:txBody>
          <a:bodyPr>
            <a:normAutofit/>
          </a:bodyPr>
          <a:lstStyle>
            <a:lvl1pPr>
              <a:spcBef>
                <a:spcPts val="1800"/>
              </a:spcBef>
              <a:defRPr sz="2800"/>
            </a:lvl1pPr>
            <a:lvl2pPr>
              <a:defRPr sz="2400"/>
            </a:lvl2pPr>
            <a:lvl3pPr>
              <a:defRPr sz="2000"/>
            </a:lvl3pPr>
            <a:lvl4pPr>
              <a:defRPr sz="18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Footer Placeholder 4">
            <a:extLst>
              <a:ext uri="{FF2B5EF4-FFF2-40B4-BE49-F238E27FC236}">
                <a16:creationId xmlns:a16="http://schemas.microsoft.com/office/drawing/2014/main" id="{AF996C52-6F84-414D-8A02-1655245FEC99}"/>
              </a:ext>
            </a:extLst>
          </p:cNvPr>
          <p:cNvSpPr>
            <a:spLocks noGrp="1"/>
          </p:cNvSpPr>
          <p:nvPr>
            <p:ph type="ftr" sz="quarter" idx="10"/>
          </p:nvPr>
        </p:nvSpPr>
        <p:spPr>
          <a:xfrm>
            <a:off x="4038600" y="6414718"/>
            <a:ext cx="6943928" cy="365125"/>
          </a:xfrm>
          <a:prstGeom prst="rect">
            <a:avLst/>
          </a:prstGeom>
        </p:spPr>
        <p:txBody>
          <a:bodyPr vert="horz" lIns="91440" tIns="45720" rIns="91440" bIns="45720" rtlCol="0" anchor="ctr"/>
          <a:lstStyle>
            <a:lvl1pPr algn="r">
              <a:defRPr lang="en-US" sz="1600" b="1" i="0" u="none" strike="noStrike" baseline="30000" smtClean="0"/>
            </a:lvl1pPr>
          </a:lstStyle>
          <a:p>
            <a:r>
              <a:rPr lang="en-US" dirty="0"/>
              <a:t>2019 North American Cannabis Summit</a:t>
            </a:r>
          </a:p>
        </p:txBody>
      </p:sp>
      <p:sp>
        <p:nvSpPr>
          <p:cNvPr id="13" name="Slide Number Placeholder 5">
            <a:extLst>
              <a:ext uri="{FF2B5EF4-FFF2-40B4-BE49-F238E27FC236}">
                <a16:creationId xmlns:a16="http://schemas.microsoft.com/office/drawing/2014/main" id="{C86DEBE7-B262-49A5-B4E3-BFC44CF193E6}"/>
              </a:ext>
            </a:extLst>
          </p:cNvPr>
          <p:cNvSpPr>
            <a:spLocks noGrp="1"/>
          </p:cNvSpPr>
          <p:nvPr>
            <p:ph type="sldNum" sz="quarter" idx="11"/>
          </p:nvPr>
        </p:nvSpPr>
        <p:spPr>
          <a:xfrm>
            <a:off x="10810430" y="6356350"/>
            <a:ext cx="54337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2C9D1059-A364-4E13-9FAA-B49F32BBDC9A}" type="slidenum">
              <a:rPr lang="en-US" smtClean="0"/>
              <a:pPr/>
              <a:t>‹#›</a:t>
            </a:fld>
            <a:endParaRPr lang="en-US" dirty="0"/>
          </a:p>
        </p:txBody>
      </p:sp>
      <p:sp>
        <p:nvSpPr>
          <p:cNvPr id="14" name="Rectangle 13">
            <a:extLst>
              <a:ext uri="{FF2B5EF4-FFF2-40B4-BE49-F238E27FC236}">
                <a16:creationId xmlns:a16="http://schemas.microsoft.com/office/drawing/2014/main" id="{3FFFDAE6-8A77-4A1F-9CFE-F088E059455C}"/>
              </a:ext>
            </a:extLst>
          </p:cNvPr>
          <p:cNvSpPr/>
          <p:nvPr userDrawn="1"/>
        </p:nvSpPr>
        <p:spPr>
          <a:xfrm>
            <a:off x="0" y="365125"/>
            <a:ext cx="838200" cy="13255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2418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A27FA-CC8E-4A4F-9045-3974D334D697}"/>
              </a:ext>
            </a:extLst>
          </p:cNvPr>
          <p:cNvSpPr>
            <a:spLocks noGrp="1"/>
          </p:cNvSpPr>
          <p:nvPr>
            <p:ph type="title"/>
          </p:nvPr>
        </p:nvSpPr>
        <p:spPr>
          <a:xfrm>
            <a:off x="838200" y="365125"/>
            <a:ext cx="10515600" cy="1325563"/>
          </a:xfrm>
        </p:spPr>
        <p:txBody>
          <a:bodyPr/>
          <a:lstStyle/>
          <a:p>
            <a:r>
              <a:rPr lang="en-US"/>
              <a:t>Click to edit Master title style</a:t>
            </a:r>
          </a:p>
        </p:txBody>
      </p:sp>
      <p:sp>
        <p:nvSpPr>
          <p:cNvPr id="8" name="Footer Placeholder 4">
            <a:extLst>
              <a:ext uri="{FF2B5EF4-FFF2-40B4-BE49-F238E27FC236}">
                <a16:creationId xmlns:a16="http://schemas.microsoft.com/office/drawing/2014/main" id="{2A1467A8-77DD-4F75-A9A3-76202FBF46A7}"/>
              </a:ext>
            </a:extLst>
          </p:cNvPr>
          <p:cNvSpPr>
            <a:spLocks noGrp="1"/>
          </p:cNvSpPr>
          <p:nvPr>
            <p:ph type="ftr" sz="quarter" idx="3"/>
          </p:nvPr>
        </p:nvSpPr>
        <p:spPr>
          <a:xfrm>
            <a:off x="4038600" y="6414718"/>
            <a:ext cx="6943928" cy="365125"/>
          </a:xfrm>
          <a:prstGeom prst="rect">
            <a:avLst/>
          </a:prstGeom>
        </p:spPr>
        <p:txBody>
          <a:bodyPr vert="horz" lIns="91440" tIns="45720" rIns="91440" bIns="45720" rtlCol="0" anchor="ctr"/>
          <a:lstStyle>
            <a:lvl1pPr algn="r">
              <a:defRPr lang="en-US" sz="1600" b="1" i="0" u="none" strike="noStrike" baseline="30000" smtClean="0"/>
            </a:lvl1pPr>
          </a:lstStyle>
          <a:p>
            <a:r>
              <a:rPr lang="en-US" dirty="0"/>
              <a:t>2019 North American Cannabis Summit</a:t>
            </a:r>
          </a:p>
        </p:txBody>
      </p:sp>
      <p:sp>
        <p:nvSpPr>
          <p:cNvPr id="9" name="Slide Number Placeholder 5">
            <a:extLst>
              <a:ext uri="{FF2B5EF4-FFF2-40B4-BE49-F238E27FC236}">
                <a16:creationId xmlns:a16="http://schemas.microsoft.com/office/drawing/2014/main" id="{DCE33F07-51FA-41EB-9332-27B56E4B33FE}"/>
              </a:ext>
            </a:extLst>
          </p:cNvPr>
          <p:cNvSpPr>
            <a:spLocks noGrp="1"/>
          </p:cNvSpPr>
          <p:nvPr>
            <p:ph type="sldNum" sz="quarter" idx="4"/>
          </p:nvPr>
        </p:nvSpPr>
        <p:spPr>
          <a:xfrm>
            <a:off x="10810430" y="6356350"/>
            <a:ext cx="54337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2C9D1059-A364-4E13-9FAA-B49F32BBDC9A}" type="slidenum">
              <a:rPr lang="en-US" smtClean="0"/>
              <a:pPr/>
              <a:t>‹#›</a:t>
            </a:fld>
            <a:endParaRPr lang="en-US" dirty="0"/>
          </a:p>
        </p:txBody>
      </p:sp>
    </p:spTree>
    <p:extLst>
      <p:ext uri="{BB962C8B-B14F-4D97-AF65-F5344CB8AC3E}">
        <p14:creationId xmlns:p14="http://schemas.microsoft.com/office/powerpoint/2010/main" val="2619246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F7018CD-3812-4754-B279-1CCA0CD251DE}"/>
              </a:ext>
            </a:extLst>
          </p:cNvPr>
          <p:cNvSpPr/>
          <p:nvPr userDrawn="1"/>
        </p:nvSpPr>
        <p:spPr>
          <a:xfrm>
            <a:off x="0" y="365125"/>
            <a:ext cx="11353800" cy="132556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C2F377D-6FCD-44E0-9389-A32C7D53507A}"/>
              </a:ext>
            </a:extLst>
          </p:cNvPr>
          <p:cNvSpPr/>
          <p:nvPr userDrawn="1"/>
        </p:nvSpPr>
        <p:spPr>
          <a:xfrm>
            <a:off x="836612" y="1825625"/>
            <a:ext cx="4086262" cy="50323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3" name="Picture Placeholder 2">
            <a:extLst>
              <a:ext uri="{FF2B5EF4-FFF2-40B4-BE49-F238E27FC236}">
                <a16:creationId xmlns:a16="http://schemas.microsoft.com/office/drawing/2014/main" id="{A61A499D-4B33-40AA-B7E4-1C140BD31ABF}"/>
              </a:ext>
            </a:extLst>
          </p:cNvPr>
          <p:cNvSpPr>
            <a:spLocks noGrp="1"/>
          </p:cNvSpPr>
          <p:nvPr>
            <p:ph type="pic" idx="1"/>
          </p:nvPr>
        </p:nvSpPr>
        <p:spPr>
          <a:xfrm>
            <a:off x="5183188" y="1825625"/>
            <a:ext cx="6172200" cy="50323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2" name="Title 1">
            <a:extLst>
              <a:ext uri="{FF2B5EF4-FFF2-40B4-BE49-F238E27FC236}">
                <a16:creationId xmlns:a16="http://schemas.microsoft.com/office/drawing/2014/main" id="{11538B10-D57E-477E-BDD2-F8FA148E1EDF}"/>
              </a:ext>
            </a:extLst>
          </p:cNvPr>
          <p:cNvSpPr>
            <a:spLocks noGrp="1"/>
          </p:cNvSpPr>
          <p:nvPr>
            <p:ph type="title"/>
          </p:nvPr>
        </p:nvSpPr>
        <p:spPr>
          <a:xfrm>
            <a:off x="914400" y="457476"/>
            <a:ext cx="10324214" cy="1140859"/>
          </a:xfrm>
        </p:spPr>
        <p:txBody>
          <a:bodyPr anchor="ctr">
            <a:normAutofit/>
          </a:bodyPr>
          <a:lstStyle>
            <a:lvl1pPr>
              <a:defRPr sz="4000">
                <a:solidFill>
                  <a:schemeClr val="tx2"/>
                </a:solidFill>
              </a:defRPr>
            </a:lvl1pPr>
          </a:lstStyle>
          <a:p>
            <a:r>
              <a:rPr lang="en-US" dirty="0"/>
              <a:t>Click to edit Master title style</a:t>
            </a:r>
          </a:p>
        </p:txBody>
      </p:sp>
      <p:sp>
        <p:nvSpPr>
          <p:cNvPr id="10" name="Footer Placeholder 4">
            <a:extLst>
              <a:ext uri="{FF2B5EF4-FFF2-40B4-BE49-F238E27FC236}">
                <a16:creationId xmlns:a16="http://schemas.microsoft.com/office/drawing/2014/main" id="{72E31665-0AAB-47F5-B31F-439E88145A68}"/>
              </a:ext>
            </a:extLst>
          </p:cNvPr>
          <p:cNvSpPr>
            <a:spLocks noGrp="1"/>
          </p:cNvSpPr>
          <p:nvPr>
            <p:ph type="ftr" sz="quarter" idx="3"/>
          </p:nvPr>
        </p:nvSpPr>
        <p:spPr>
          <a:xfrm>
            <a:off x="4038600" y="6414718"/>
            <a:ext cx="6943928" cy="365125"/>
          </a:xfrm>
          <a:prstGeom prst="rect">
            <a:avLst/>
          </a:prstGeom>
        </p:spPr>
        <p:txBody>
          <a:bodyPr vert="horz" lIns="91440" tIns="45720" rIns="91440" bIns="45720" rtlCol="0" anchor="ctr"/>
          <a:lstStyle>
            <a:lvl1pPr algn="r">
              <a:defRPr lang="en-US" sz="1600" b="1" i="0" u="none" strike="noStrike" baseline="30000" smtClean="0"/>
            </a:lvl1pPr>
          </a:lstStyle>
          <a:p>
            <a:r>
              <a:rPr lang="en-US" dirty="0"/>
              <a:t>2019 North American Cannabis Summit</a:t>
            </a:r>
          </a:p>
        </p:txBody>
      </p:sp>
      <p:sp>
        <p:nvSpPr>
          <p:cNvPr id="11" name="Slide Number Placeholder 5">
            <a:extLst>
              <a:ext uri="{FF2B5EF4-FFF2-40B4-BE49-F238E27FC236}">
                <a16:creationId xmlns:a16="http://schemas.microsoft.com/office/drawing/2014/main" id="{437AA752-11AA-4AD3-B857-38E55CC83926}"/>
              </a:ext>
            </a:extLst>
          </p:cNvPr>
          <p:cNvSpPr>
            <a:spLocks noGrp="1"/>
          </p:cNvSpPr>
          <p:nvPr>
            <p:ph type="sldNum" sz="quarter" idx="4"/>
          </p:nvPr>
        </p:nvSpPr>
        <p:spPr>
          <a:xfrm>
            <a:off x="10810430" y="6356350"/>
            <a:ext cx="54337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2C9D1059-A364-4E13-9FAA-B49F32BBDC9A}" type="slidenum">
              <a:rPr lang="en-US" smtClean="0"/>
              <a:pPr/>
              <a:t>‹#›</a:t>
            </a:fld>
            <a:endParaRPr lang="en-US" dirty="0"/>
          </a:p>
        </p:txBody>
      </p:sp>
      <p:sp>
        <p:nvSpPr>
          <p:cNvPr id="19" name="Text Placeholder 18">
            <a:extLst>
              <a:ext uri="{FF2B5EF4-FFF2-40B4-BE49-F238E27FC236}">
                <a16:creationId xmlns:a16="http://schemas.microsoft.com/office/drawing/2014/main" id="{C84E3DB2-C0DA-449E-8A23-6C53C741F752}"/>
              </a:ext>
            </a:extLst>
          </p:cNvPr>
          <p:cNvSpPr>
            <a:spLocks noGrp="1"/>
          </p:cNvSpPr>
          <p:nvPr>
            <p:ph type="body" sz="quarter" idx="10"/>
          </p:nvPr>
        </p:nvSpPr>
        <p:spPr>
          <a:xfrm>
            <a:off x="914400" y="1825625"/>
            <a:ext cx="3732028" cy="4035425"/>
          </a:xfrm>
        </p:spPr>
        <p:txBody>
          <a:bodyPr anchor="ctr">
            <a:normAutofit/>
          </a:bodyPr>
          <a:lstStyle>
            <a:lvl1pPr marL="0" indent="0" algn="l">
              <a:buNone/>
              <a:defRPr sz="2800" b="1">
                <a:solidFill>
                  <a:schemeClr val="bg1"/>
                </a:solidFill>
              </a:defRPr>
            </a:lvl1pPr>
            <a:lvl2pPr algn="l">
              <a:defRPr/>
            </a:lvl2pPr>
            <a:lvl3pPr algn="l">
              <a:defRPr/>
            </a:lvl3pPr>
            <a:lvl4pPr algn="l">
              <a:defRPr/>
            </a:lvl4pPr>
            <a:lvl5pPr algn="l">
              <a:defRPr/>
            </a:lvl5pPr>
          </a:lstStyle>
          <a:p>
            <a:pPr lvl="0"/>
            <a:r>
              <a:rPr lang="en-US" dirty="0"/>
              <a:t>Edit Master text styles</a:t>
            </a:r>
          </a:p>
        </p:txBody>
      </p:sp>
      <p:sp>
        <p:nvSpPr>
          <p:cNvPr id="9" name="Rectangle 8">
            <a:extLst>
              <a:ext uri="{FF2B5EF4-FFF2-40B4-BE49-F238E27FC236}">
                <a16:creationId xmlns:a16="http://schemas.microsoft.com/office/drawing/2014/main" id="{7DC401B1-E227-4BAE-9B4F-324A5E870862}"/>
              </a:ext>
            </a:extLst>
          </p:cNvPr>
          <p:cNvSpPr/>
          <p:nvPr userDrawn="1"/>
        </p:nvSpPr>
        <p:spPr>
          <a:xfrm>
            <a:off x="0" y="365125"/>
            <a:ext cx="838200" cy="13255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936F1AC-2DBC-4601-B743-2340FEE967D9}"/>
              </a:ext>
            </a:extLst>
          </p:cNvPr>
          <p:cNvSpPr/>
          <p:nvPr userDrawn="1"/>
        </p:nvSpPr>
        <p:spPr>
          <a:xfrm>
            <a:off x="0" y="1824274"/>
            <a:ext cx="838200" cy="5032375"/>
          </a:xfrm>
          <a:prstGeom prst="rect">
            <a:avLst/>
          </a:prstGeom>
          <a:solidFill>
            <a:srgbClr val="015783">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3599524"/>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576"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8EAD1E-A900-4FD5-8D4C-9498B9538132}"/>
              </a:ext>
            </a:extLst>
          </p:cNvPr>
          <p:cNvSpPr/>
          <p:nvPr userDrawn="1"/>
        </p:nvSpPr>
        <p:spPr>
          <a:xfrm>
            <a:off x="836612" y="0"/>
            <a:ext cx="11353800" cy="55633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pic>
        <p:nvPicPr>
          <p:cNvPr id="12" name="Picture 11" descr="A view of a city&#10;&#10;Description automatically generated">
            <a:extLst>
              <a:ext uri="{FF2B5EF4-FFF2-40B4-BE49-F238E27FC236}">
                <a16:creationId xmlns:a16="http://schemas.microsoft.com/office/drawing/2014/main" id="{A1051794-24D9-41C7-B6FF-E853ED9334D7}"/>
              </a:ext>
            </a:extLst>
          </p:cNvPr>
          <p:cNvPicPr>
            <a:picLocks noChangeAspect="1"/>
          </p:cNvPicPr>
          <p:nvPr userDrawn="1"/>
        </p:nvPicPr>
        <p:blipFill rotWithShape="1">
          <a:blip r:embed="rId2">
            <a:alphaModFix amt="35000"/>
            <a:extLst>
              <a:ext uri="{28A0092B-C50C-407E-A947-70E740481C1C}">
                <a14:useLocalDpi xmlns:a14="http://schemas.microsoft.com/office/drawing/2010/main" val="0"/>
              </a:ext>
            </a:extLst>
          </a:blip>
          <a:srcRect l="9936" t="1162" r="9946" b="1162"/>
          <a:stretch/>
        </p:blipFill>
        <p:spPr>
          <a:xfrm>
            <a:off x="0" y="0"/>
            <a:ext cx="12190412" cy="5563312"/>
          </a:xfrm>
          <a:prstGeom prst="rect">
            <a:avLst/>
          </a:prstGeom>
        </p:spPr>
      </p:pic>
      <p:sp>
        <p:nvSpPr>
          <p:cNvPr id="2" name="Title 1">
            <a:extLst>
              <a:ext uri="{FF2B5EF4-FFF2-40B4-BE49-F238E27FC236}">
                <a16:creationId xmlns:a16="http://schemas.microsoft.com/office/drawing/2014/main" id="{E32A27FA-CC8E-4A4F-9045-3974D334D697}"/>
              </a:ext>
            </a:extLst>
          </p:cNvPr>
          <p:cNvSpPr>
            <a:spLocks noGrp="1"/>
          </p:cNvSpPr>
          <p:nvPr>
            <p:ph type="title" hasCustomPrompt="1"/>
          </p:nvPr>
        </p:nvSpPr>
        <p:spPr>
          <a:xfrm>
            <a:off x="838200" y="988967"/>
            <a:ext cx="10515600" cy="1325563"/>
          </a:xfrm>
        </p:spPr>
        <p:txBody>
          <a:bodyPr>
            <a:normAutofit/>
          </a:bodyPr>
          <a:lstStyle>
            <a:lvl1pPr algn="ctr">
              <a:defRPr sz="5200">
                <a:solidFill>
                  <a:schemeClr val="bg1"/>
                </a:solidFill>
              </a:defRPr>
            </a:lvl1pPr>
          </a:lstStyle>
          <a:p>
            <a:r>
              <a:rPr lang="en-US" dirty="0"/>
              <a:t>Thank You</a:t>
            </a:r>
          </a:p>
        </p:txBody>
      </p:sp>
      <p:sp>
        <p:nvSpPr>
          <p:cNvPr id="7" name="Rectangle 6">
            <a:extLst>
              <a:ext uri="{FF2B5EF4-FFF2-40B4-BE49-F238E27FC236}">
                <a16:creationId xmlns:a16="http://schemas.microsoft.com/office/drawing/2014/main" id="{E1D91141-3219-43E7-BE79-BEFA7A09CA4E}"/>
              </a:ext>
            </a:extLst>
          </p:cNvPr>
          <p:cNvSpPr/>
          <p:nvPr userDrawn="1"/>
        </p:nvSpPr>
        <p:spPr>
          <a:xfrm>
            <a:off x="0" y="1"/>
            <a:ext cx="838200" cy="55633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a:extLst>
              <a:ext uri="{FF2B5EF4-FFF2-40B4-BE49-F238E27FC236}">
                <a16:creationId xmlns:a16="http://schemas.microsoft.com/office/drawing/2014/main" id="{15EF4DBE-1C88-4A71-B26A-F09E51953853}"/>
              </a:ext>
            </a:extLst>
          </p:cNvPr>
          <p:cNvCxnSpPr/>
          <p:nvPr userDrawn="1"/>
        </p:nvCxnSpPr>
        <p:spPr>
          <a:xfrm>
            <a:off x="4230168" y="1998337"/>
            <a:ext cx="3768696" cy="0"/>
          </a:xfrm>
          <a:prstGeom prst="line">
            <a:avLst/>
          </a:prstGeom>
        </p:spPr>
        <p:style>
          <a:lnRef idx="1">
            <a:schemeClr val="accent2"/>
          </a:lnRef>
          <a:fillRef idx="0">
            <a:schemeClr val="accent2"/>
          </a:fillRef>
          <a:effectRef idx="0">
            <a:schemeClr val="accent2"/>
          </a:effectRef>
          <a:fontRef idx="minor">
            <a:schemeClr val="tx1"/>
          </a:fontRef>
        </p:style>
      </p:cxnSp>
      <p:pic>
        <p:nvPicPr>
          <p:cNvPr id="14" name="Picture 13" descr="A screenshot of a cell phone&#10;&#10;Description automatically generated">
            <a:extLst>
              <a:ext uri="{FF2B5EF4-FFF2-40B4-BE49-F238E27FC236}">
                <a16:creationId xmlns:a16="http://schemas.microsoft.com/office/drawing/2014/main" id="{28E4CE44-51D3-4CC5-AC20-65C30F9BB7D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14728" y="5805063"/>
            <a:ext cx="1819927" cy="755761"/>
          </a:xfrm>
          <a:prstGeom prst="rect">
            <a:avLst/>
          </a:prstGeom>
        </p:spPr>
      </p:pic>
      <p:sp>
        <p:nvSpPr>
          <p:cNvPr id="16" name="Picture Placeholder 15">
            <a:extLst>
              <a:ext uri="{FF2B5EF4-FFF2-40B4-BE49-F238E27FC236}">
                <a16:creationId xmlns:a16="http://schemas.microsoft.com/office/drawing/2014/main" id="{388149D2-389F-4C3D-ADEF-D40EEA70645C}"/>
              </a:ext>
            </a:extLst>
          </p:cNvPr>
          <p:cNvSpPr>
            <a:spLocks noGrp="1"/>
          </p:cNvSpPr>
          <p:nvPr>
            <p:ph type="pic" sz="quarter" idx="10" hasCustomPrompt="1"/>
          </p:nvPr>
        </p:nvSpPr>
        <p:spPr>
          <a:xfrm>
            <a:off x="8896172" y="5805487"/>
            <a:ext cx="2457629" cy="817503"/>
          </a:xfrm>
        </p:spPr>
        <p:txBody>
          <a:bodyPr>
            <a:normAutofit/>
          </a:bodyPr>
          <a:lstStyle>
            <a:lvl1pPr marL="0" indent="0" algn="r">
              <a:buNone/>
              <a:defRPr sz="1500"/>
            </a:lvl1pPr>
          </a:lstStyle>
          <a:p>
            <a:r>
              <a:rPr lang="en-US" dirty="0"/>
              <a:t>Logo of speakers company optional</a:t>
            </a:r>
          </a:p>
        </p:txBody>
      </p:sp>
    </p:spTree>
    <p:extLst>
      <p:ext uri="{BB962C8B-B14F-4D97-AF65-F5344CB8AC3E}">
        <p14:creationId xmlns:p14="http://schemas.microsoft.com/office/powerpoint/2010/main" val="856221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DE59F8F-5DA4-4EBF-B2BD-BCA4E41B36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7685395A-D6E5-48AD-854A-9342F21837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4FE4A594-1BFA-4784-A68A-1B9C78576EB8}"/>
              </a:ext>
            </a:extLst>
          </p:cNvPr>
          <p:cNvSpPr>
            <a:spLocks noGrp="1"/>
          </p:cNvSpPr>
          <p:nvPr>
            <p:ph type="ftr" sz="quarter" idx="3"/>
          </p:nvPr>
        </p:nvSpPr>
        <p:spPr>
          <a:xfrm>
            <a:off x="4038600" y="6414718"/>
            <a:ext cx="6943928" cy="365125"/>
          </a:xfrm>
          <a:prstGeom prst="rect">
            <a:avLst/>
          </a:prstGeom>
        </p:spPr>
        <p:txBody>
          <a:bodyPr vert="horz" lIns="91440" tIns="45720" rIns="91440" bIns="45720" rtlCol="0" anchor="ctr"/>
          <a:lstStyle>
            <a:lvl1pPr algn="r">
              <a:defRPr lang="en-US" sz="1600" b="1" i="0" u="none" strike="noStrike" baseline="30000" smtClean="0"/>
            </a:lvl1pPr>
          </a:lstStyle>
          <a:p>
            <a:r>
              <a:rPr lang="en-US" dirty="0"/>
              <a:t>2019 North American Cannabis Summit</a:t>
            </a:r>
          </a:p>
        </p:txBody>
      </p:sp>
      <p:sp>
        <p:nvSpPr>
          <p:cNvPr id="6" name="Slide Number Placeholder 5">
            <a:extLst>
              <a:ext uri="{FF2B5EF4-FFF2-40B4-BE49-F238E27FC236}">
                <a16:creationId xmlns:a16="http://schemas.microsoft.com/office/drawing/2014/main" id="{30DBB6DF-0C8D-4BB6-91A0-BF145250C299}"/>
              </a:ext>
            </a:extLst>
          </p:cNvPr>
          <p:cNvSpPr>
            <a:spLocks noGrp="1"/>
          </p:cNvSpPr>
          <p:nvPr>
            <p:ph type="sldNum" sz="quarter" idx="4"/>
          </p:nvPr>
        </p:nvSpPr>
        <p:spPr>
          <a:xfrm>
            <a:off x="10810430" y="6356350"/>
            <a:ext cx="54337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2C9D1059-A364-4E13-9FAA-B49F32BBDC9A}" type="slidenum">
              <a:rPr lang="en-US" smtClean="0"/>
              <a:pPr/>
              <a:t>‹#›</a:t>
            </a:fld>
            <a:endParaRPr lang="en-US" dirty="0"/>
          </a:p>
        </p:txBody>
      </p:sp>
    </p:spTree>
    <p:extLst>
      <p:ext uri="{BB962C8B-B14F-4D97-AF65-F5344CB8AC3E}">
        <p14:creationId xmlns:p14="http://schemas.microsoft.com/office/powerpoint/2010/main" val="1300809066"/>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51" r:id="rId3"/>
    <p:sldLayoutId id="2147483650" r:id="rId4"/>
    <p:sldLayoutId id="2147483658" r:id="rId5"/>
    <p:sldLayoutId id="2147483660" r:id="rId6"/>
    <p:sldLayoutId id="2147483659" r:id="rId7"/>
    <p:sldLayoutId id="2147483652" r:id="rId8"/>
    <p:sldLayoutId id="2147483653" r:id="rId9"/>
    <p:sldLayoutId id="2147483654" r:id="rId10"/>
    <p:sldLayoutId id="2147483657" r:id="rId11"/>
    <p:sldLayoutId id="2147483661" r:id="rId12"/>
  </p:sldLayoutIdLst>
  <p:hf hdr="0" dt="0"/>
  <p:txStyles>
    <p:titleStyle>
      <a:lvl1pPr algn="l" defTabSz="914400" rtl="0" eaLnBrk="1" latinLnBrk="0" hangingPunct="1">
        <a:lnSpc>
          <a:spcPct val="90000"/>
        </a:lnSpc>
        <a:spcBef>
          <a:spcPct val="0"/>
        </a:spcBef>
        <a:buNone/>
        <a:defRPr sz="40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2"/>
        </a:buClr>
        <a:buSzPct val="95000"/>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s://www.cdc.gov/nssp/"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s://www.cdc.gov/nssp/"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s://www.aapcc.org/data-system/"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hyperlink" Target="mailto:rnjai@cdc.gov"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AC8F7AB-182A-445D-AF28-9EE2F2E646E9}"/>
              </a:ext>
            </a:extLst>
          </p:cNvPr>
          <p:cNvSpPr>
            <a:spLocks noGrp="1"/>
          </p:cNvSpPr>
          <p:nvPr>
            <p:ph type="title"/>
          </p:nvPr>
        </p:nvSpPr>
        <p:spPr>
          <a:xfrm>
            <a:off x="3948157" y="1786056"/>
            <a:ext cx="7774286" cy="1404900"/>
          </a:xfrm>
        </p:spPr>
        <p:txBody>
          <a:bodyPr/>
          <a:lstStyle/>
          <a:p>
            <a:r>
              <a:rPr lang="en-US" dirty="0"/>
              <a:t>Syndromic Surveillance of </a:t>
            </a:r>
            <a:br>
              <a:rPr lang="en-US" dirty="0"/>
            </a:br>
            <a:r>
              <a:rPr lang="en-US" dirty="0"/>
              <a:t>Cannabis-Related Outcomes: </a:t>
            </a:r>
            <a:br>
              <a:rPr lang="en-US" dirty="0"/>
            </a:br>
            <a:r>
              <a:rPr lang="en-US" dirty="0"/>
              <a:t>Case Definitions, Challenges</a:t>
            </a:r>
            <a:br>
              <a:rPr lang="en-US" dirty="0"/>
            </a:br>
            <a:r>
              <a:rPr lang="en-US" dirty="0"/>
              <a:t>and Considerations</a:t>
            </a:r>
          </a:p>
        </p:txBody>
      </p:sp>
      <p:sp>
        <p:nvSpPr>
          <p:cNvPr id="5" name="Text Placeholder 4">
            <a:extLst>
              <a:ext uri="{FF2B5EF4-FFF2-40B4-BE49-F238E27FC236}">
                <a16:creationId xmlns:a16="http://schemas.microsoft.com/office/drawing/2014/main" id="{8734B571-7923-42B4-9FD8-22778FB9497D}"/>
              </a:ext>
            </a:extLst>
          </p:cNvPr>
          <p:cNvSpPr>
            <a:spLocks noGrp="1"/>
          </p:cNvSpPr>
          <p:nvPr>
            <p:ph type="body" sz="quarter" idx="10"/>
          </p:nvPr>
        </p:nvSpPr>
        <p:spPr>
          <a:xfrm>
            <a:off x="3948156" y="4407877"/>
            <a:ext cx="7623462" cy="1214261"/>
          </a:xfrm>
        </p:spPr>
        <p:txBody>
          <a:bodyPr>
            <a:normAutofit lnSpcReduction="10000"/>
          </a:bodyPr>
          <a:lstStyle/>
          <a:p>
            <a:r>
              <a:rPr lang="en-US" dirty="0"/>
              <a:t>Rashid Njai, PhD, MPH, Health Scientist, Deputy Director for Non Infectious Diseases, </a:t>
            </a:r>
          </a:p>
          <a:p>
            <a:r>
              <a:rPr lang="en-US" dirty="0"/>
              <a:t>Centers for Disease Control and Prevention</a:t>
            </a:r>
          </a:p>
          <a:p>
            <a:r>
              <a:rPr lang="en-US" dirty="0"/>
              <a:t>Nimi Idaikkadar, MPH, Center for Surveillance, Epidemiology, and Laboratory Services, </a:t>
            </a:r>
          </a:p>
          <a:p>
            <a:r>
              <a:rPr lang="en-US" dirty="0"/>
              <a:t>Office of Public Health Scientific Services, Centers for Disease Control and Prevention, </a:t>
            </a:r>
          </a:p>
          <a:p>
            <a:r>
              <a:rPr lang="en-US" dirty="0"/>
              <a:t>Atlanta, GA</a:t>
            </a:r>
          </a:p>
          <a:p>
            <a:endParaRPr lang="en-US" dirty="0"/>
          </a:p>
        </p:txBody>
      </p:sp>
    </p:spTree>
    <p:extLst>
      <p:ext uri="{BB962C8B-B14F-4D97-AF65-F5344CB8AC3E}">
        <p14:creationId xmlns:p14="http://schemas.microsoft.com/office/powerpoint/2010/main" val="20630835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view of a city at night&#10;&#10;Description automatically generated">
            <a:extLst>
              <a:ext uri="{FF2B5EF4-FFF2-40B4-BE49-F238E27FC236}">
                <a16:creationId xmlns:a16="http://schemas.microsoft.com/office/drawing/2014/main" id="{6616E3F6-1097-4CB2-A0F6-7675B3ABAF5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3867"/>
          <a:stretch/>
        </p:blipFill>
        <p:spPr>
          <a:xfrm>
            <a:off x="-1" y="-18892"/>
            <a:ext cx="12192000" cy="6375242"/>
          </a:xfrm>
          <a:prstGeom prst="rect">
            <a:avLst/>
          </a:prstGeom>
        </p:spPr>
      </p:pic>
      <p:sp>
        <p:nvSpPr>
          <p:cNvPr id="8" name="Rectangle 7">
            <a:extLst>
              <a:ext uri="{FF2B5EF4-FFF2-40B4-BE49-F238E27FC236}">
                <a16:creationId xmlns:a16="http://schemas.microsoft.com/office/drawing/2014/main" id="{696FFDE3-8692-4278-B6B6-8F33D0400F7C}"/>
              </a:ext>
            </a:extLst>
          </p:cNvPr>
          <p:cNvSpPr/>
          <p:nvPr/>
        </p:nvSpPr>
        <p:spPr>
          <a:xfrm>
            <a:off x="-3" y="-23915"/>
            <a:ext cx="12192000" cy="6375242"/>
          </a:xfrm>
          <a:prstGeom prst="rect">
            <a:avLst/>
          </a:prstGeom>
          <a:solidFill>
            <a:srgbClr val="0F3E64">
              <a:alpha val="83137"/>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6EC448C-C865-4DCF-BA6C-7207D357BC13}"/>
              </a:ext>
            </a:extLst>
          </p:cNvPr>
          <p:cNvSpPr/>
          <p:nvPr/>
        </p:nvSpPr>
        <p:spPr>
          <a:xfrm>
            <a:off x="0" y="-18892"/>
            <a:ext cx="12192000" cy="6375242"/>
          </a:xfrm>
          <a:prstGeom prst="rect">
            <a:avLst/>
          </a:prstGeom>
          <a:solidFill>
            <a:srgbClr val="01578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A58F1FD-5B59-4281-A2B5-C6AB47F20003}"/>
              </a:ext>
            </a:extLst>
          </p:cNvPr>
          <p:cNvSpPr>
            <a:spLocks noGrp="1"/>
          </p:cNvSpPr>
          <p:nvPr>
            <p:ph type="title"/>
          </p:nvPr>
        </p:nvSpPr>
        <p:spPr>
          <a:xfrm>
            <a:off x="-2" y="256478"/>
            <a:ext cx="9713171" cy="1721612"/>
          </a:xfrm>
          <a:ln>
            <a:noFill/>
          </a:ln>
        </p:spPr>
        <p:txBody>
          <a:bodyPr>
            <a:normAutofit fontScale="90000"/>
          </a:bodyPr>
          <a:lstStyle/>
          <a:p>
            <a:r>
              <a:rPr lang="en-US" sz="3200" dirty="0"/>
              <a:t>Syndromic Surveillance of </a:t>
            </a:r>
            <a:br>
              <a:rPr lang="en-US" sz="3200" dirty="0"/>
            </a:br>
            <a:r>
              <a:rPr lang="en-US" sz="3200" dirty="0"/>
              <a:t>Cannabis and Related Outcomes: </a:t>
            </a:r>
            <a:br>
              <a:rPr lang="en-US" sz="3200" dirty="0"/>
            </a:br>
            <a:r>
              <a:rPr lang="en-US" sz="3200" dirty="0"/>
              <a:t>Case Definitions, Challenges</a:t>
            </a:r>
            <a:br>
              <a:rPr lang="en-US" sz="3200" dirty="0"/>
            </a:br>
            <a:r>
              <a:rPr lang="en-US" sz="3200" dirty="0"/>
              <a:t>and Considerations</a:t>
            </a:r>
            <a:endParaRPr lang="en-US" sz="3200" dirty="0">
              <a:solidFill>
                <a:schemeClr val="bg1"/>
              </a:solidFill>
            </a:endParaRPr>
          </a:p>
        </p:txBody>
      </p:sp>
      <p:sp>
        <p:nvSpPr>
          <p:cNvPr id="3" name="Text Placeholder 2">
            <a:extLst>
              <a:ext uri="{FF2B5EF4-FFF2-40B4-BE49-F238E27FC236}">
                <a16:creationId xmlns:a16="http://schemas.microsoft.com/office/drawing/2014/main" id="{4E6EE307-485F-4E14-A40A-19A9D017EF8B}"/>
              </a:ext>
            </a:extLst>
          </p:cNvPr>
          <p:cNvSpPr>
            <a:spLocks noGrp="1"/>
          </p:cNvSpPr>
          <p:nvPr>
            <p:ph type="body" idx="1"/>
          </p:nvPr>
        </p:nvSpPr>
        <p:spPr>
          <a:xfrm>
            <a:off x="653143" y="4717143"/>
            <a:ext cx="11263085" cy="1372507"/>
          </a:xfrm>
        </p:spPr>
        <p:txBody>
          <a:bodyPr>
            <a:normAutofit fontScale="92500"/>
          </a:bodyPr>
          <a:lstStyle/>
          <a:p>
            <a:r>
              <a:rPr lang="en-US" dirty="0"/>
              <a:t>The authors have no disclosures to report</a:t>
            </a:r>
          </a:p>
          <a:p>
            <a:r>
              <a:rPr lang="en-US" altLang="en-US" dirty="0"/>
              <a:t>The findings and conclusions in this presentation are those of the authors and do not necessarily represent any official position of Centers for Disease Control and Prevention.</a:t>
            </a:r>
          </a:p>
        </p:txBody>
      </p:sp>
      <p:sp>
        <p:nvSpPr>
          <p:cNvPr id="4" name="Footer Placeholder 3">
            <a:extLst>
              <a:ext uri="{FF2B5EF4-FFF2-40B4-BE49-F238E27FC236}">
                <a16:creationId xmlns:a16="http://schemas.microsoft.com/office/drawing/2014/main" id="{020F9150-F21F-43F4-81E2-91CD3E676A4D}"/>
              </a:ext>
            </a:extLst>
          </p:cNvPr>
          <p:cNvSpPr>
            <a:spLocks noGrp="1"/>
          </p:cNvSpPr>
          <p:nvPr>
            <p:ph type="ftr" sz="quarter" idx="3"/>
          </p:nvPr>
        </p:nvSpPr>
        <p:spPr/>
        <p:txBody>
          <a:bodyPr/>
          <a:lstStyle/>
          <a:p>
            <a:r>
              <a:rPr lang="en-US"/>
              <a:t>2019 North American Cannabis Summit</a:t>
            </a:r>
            <a:endParaRPr lang="en-US" dirty="0"/>
          </a:p>
        </p:txBody>
      </p:sp>
      <p:sp>
        <p:nvSpPr>
          <p:cNvPr id="5" name="Slide Number Placeholder 4">
            <a:extLst>
              <a:ext uri="{FF2B5EF4-FFF2-40B4-BE49-F238E27FC236}">
                <a16:creationId xmlns:a16="http://schemas.microsoft.com/office/drawing/2014/main" id="{7F4B42F2-58D9-445F-A626-D4012DA072A4}"/>
              </a:ext>
            </a:extLst>
          </p:cNvPr>
          <p:cNvSpPr>
            <a:spLocks noGrp="1"/>
          </p:cNvSpPr>
          <p:nvPr>
            <p:ph type="sldNum" sz="quarter" idx="4"/>
          </p:nvPr>
        </p:nvSpPr>
        <p:spPr/>
        <p:txBody>
          <a:bodyPr/>
          <a:lstStyle/>
          <a:p>
            <a:fld id="{2C9D1059-A364-4E13-9FAA-B49F32BBDC9A}" type="slidenum">
              <a:rPr lang="en-US" smtClean="0"/>
              <a:pPr/>
              <a:t>2</a:t>
            </a:fld>
            <a:endParaRPr lang="en-US" dirty="0"/>
          </a:p>
        </p:txBody>
      </p:sp>
    </p:spTree>
    <p:extLst>
      <p:ext uri="{BB962C8B-B14F-4D97-AF65-F5344CB8AC3E}">
        <p14:creationId xmlns:p14="http://schemas.microsoft.com/office/powerpoint/2010/main" val="2329949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64234"/>
            <a:ext cx="8229600" cy="1143000"/>
          </a:xfrm>
        </p:spPr>
        <p:txBody>
          <a:bodyPr/>
          <a:lstStyle/>
          <a:p>
            <a:r>
              <a:rPr lang="en-US" dirty="0"/>
              <a:t>Background</a:t>
            </a:r>
            <a:endParaRPr lang="en-US" dirty="0">
              <a:solidFill>
                <a:srgbClr val="FF0000"/>
              </a:solidFill>
            </a:endParaRPr>
          </a:p>
        </p:txBody>
      </p:sp>
      <p:sp>
        <p:nvSpPr>
          <p:cNvPr id="3" name="Content Placeholder 2"/>
          <p:cNvSpPr>
            <a:spLocks noGrp="1"/>
          </p:cNvSpPr>
          <p:nvPr>
            <p:ph idx="1"/>
          </p:nvPr>
        </p:nvSpPr>
        <p:spPr>
          <a:xfrm>
            <a:off x="825189" y="1730265"/>
            <a:ext cx="10560205" cy="4953460"/>
          </a:xfrm>
        </p:spPr>
        <p:txBody>
          <a:bodyPr>
            <a:normAutofit lnSpcReduction="10000"/>
          </a:bodyPr>
          <a:lstStyle/>
          <a:p>
            <a:pPr>
              <a:spcAft>
                <a:spcPts val="600"/>
              </a:spcAft>
            </a:pPr>
            <a:r>
              <a:rPr lang="en-US" dirty="0"/>
              <a:t>The use of syndromic surveillance systems has evolved over the last decade. </a:t>
            </a:r>
          </a:p>
          <a:p>
            <a:pPr>
              <a:spcAft>
                <a:spcPts val="600"/>
              </a:spcAft>
            </a:pPr>
            <a:r>
              <a:rPr lang="en-US" dirty="0"/>
              <a:t>Syndromic surveillance now includes infectious and noninfectious disease as well as other topics.</a:t>
            </a:r>
          </a:p>
          <a:p>
            <a:pPr>
              <a:spcAft>
                <a:spcPts val="600"/>
              </a:spcAft>
            </a:pPr>
            <a:r>
              <a:rPr lang="en-US" dirty="0"/>
              <a:t>Analysts in local, state, and national public health agencies often need to rapidly develop new syndromic categories, or improve upon existing categories, to enhance their surveillance efforts.</a:t>
            </a:r>
            <a:endParaRPr lang="en-US" strike="sngStrike" dirty="0"/>
          </a:p>
          <a:p>
            <a:pPr>
              <a:spcAft>
                <a:spcPts val="600"/>
              </a:spcAft>
            </a:pPr>
            <a:r>
              <a:rPr lang="en-US" dirty="0"/>
              <a:t>CDC’s National Syndromic Surveillance Program (NSSP) uses a visualization process to develop and refine syndrome definitions for public health programs. </a:t>
            </a:r>
          </a:p>
        </p:txBody>
      </p:sp>
    </p:spTree>
    <p:extLst>
      <p:ext uri="{BB962C8B-B14F-4D97-AF65-F5344CB8AC3E}">
        <p14:creationId xmlns:p14="http://schemas.microsoft.com/office/powerpoint/2010/main" val="825665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85973"/>
            <a:ext cx="8229600" cy="1143000"/>
          </a:xfrm>
        </p:spPr>
        <p:txBody>
          <a:bodyPr>
            <a:normAutofit/>
          </a:bodyPr>
          <a:lstStyle/>
          <a:p>
            <a:r>
              <a:rPr lang="en-US" b="1" dirty="0"/>
              <a:t>Syndromic Surveillance</a:t>
            </a:r>
          </a:p>
        </p:txBody>
      </p:sp>
      <p:sp>
        <p:nvSpPr>
          <p:cNvPr id="3" name="Content Placeholder 2"/>
          <p:cNvSpPr>
            <a:spLocks noGrp="1"/>
          </p:cNvSpPr>
          <p:nvPr>
            <p:ph idx="1"/>
          </p:nvPr>
        </p:nvSpPr>
        <p:spPr>
          <a:xfrm>
            <a:off x="814039" y="1694099"/>
            <a:ext cx="10549054" cy="5163901"/>
          </a:xfrm>
        </p:spPr>
        <p:txBody>
          <a:bodyPr>
            <a:noAutofit/>
          </a:bodyPr>
          <a:lstStyle/>
          <a:p>
            <a:pPr>
              <a:spcBef>
                <a:spcPts val="600"/>
              </a:spcBef>
            </a:pPr>
            <a:r>
              <a:rPr lang="en-US" dirty="0"/>
              <a:t>National Syndromic Surveillance Program (NSSP) at the CDC promotes and advances development of a syndromic surveillance system for the timely exchange of syndromic data. (</a:t>
            </a:r>
            <a:r>
              <a:rPr lang="en-US" u="sng" dirty="0">
                <a:hlinkClick r:id="rId3"/>
              </a:rPr>
              <a:t>https://www.cdc.gov/nssp/</a:t>
            </a:r>
            <a:r>
              <a:rPr lang="en-US" dirty="0"/>
              <a:t>)</a:t>
            </a:r>
          </a:p>
          <a:p>
            <a:pPr>
              <a:spcBef>
                <a:spcPts val="600"/>
              </a:spcBef>
            </a:pPr>
            <a:endParaRPr lang="en-US" sz="2000" dirty="0"/>
          </a:p>
          <a:p>
            <a:pPr>
              <a:spcBef>
                <a:spcPts val="600"/>
              </a:spcBef>
            </a:pPr>
            <a:r>
              <a:rPr lang="en-US" dirty="0"/>
              <a:t>Used improve nationwide situational awareness and enhance responsiveness to hazardous public health events and disease outbreaks to </a:t>
            </a:r>
            <a:r>
              <a:rPr lang="en-US" b="1" dirty="0"/>
              <a:t>protect America’s health, safety, and security</a:t>
            </a:r>
          </a:p>
          <a:p>
            <a:pPr>
              <a:spcBef>
                <a:spcPts val="600"/>
              </a:spcBef>
            </a:pPr>
            <a:endParaRPr lang="en-US" sz="2000" dirty="0"/>
          </a:p>
          <a:p>
            <a:pPr>
              <a:spcBef>
                <a:spcPts val="600"/>
              </a:spcBef>
            </a:pPr>
            <a:r>
              <a:rPr lang="en-US" dirty="0"/>
              <a:t>Syndromic surveillance uses syndromic data and stat tools to detect, monitor, and characterize unusual activity for further public health investigation or response. </a:t>
            </a:r>
          </a:p>
        </p:txBody>
      </p:sp>
    </p:spTree>
    <p:extLst>
      <p:ext uri="{BB962C8B-B14F-4D97-AF65-F5344CB8AC3E}">
        <p14:creationId xmlns:p14="http://schemas.microsoft.com/office/powerpoint/2010/main" val="2883822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3459" y="391649"/>
            <a:ext cx="8585860" cy="1143000"/>
          </a:xfrm>
        </p:spPr>
        <p:txBody>
          <a:bodyPr>
            <a:normAutofit fontScale="90000"/>
          </a:bodyPr>
          <a:lstStyle/>
          <a:p>
            <a:r>
              <a:rPr lang="en-US" b="1" dirty="0"/>
              <a:t>Why is Syndromic Surveillance important for cannabis? </a:t>
            </a:r>
            <a:endParaRPr lang="en-US" dirty="0"/>
          </a:p>
        </p:txBody>
      </p:sp>
      <p:sp>
        <p:nvSpPr>
          <p:cNvPr id="3" name="Content Placeholder 2"/>
          <p:cNvSpPr>
            <a:spLocks noGrp="1"/>
          </p:cNvSpPr>
          <p:nvPr>
            <p:ph idx="1"/>
          </p:nvPr>
        </p:nvSpPr>
        <p:spPr>
          <a:xfrm>
            <a:off x="836341" y="1722862"/>
            <a:ext cx="10549054" cy="4844143"/>
          </a:xfrm>
        </p:spPr>
        <p:txBody>
          <a:bodyPr>
            <a:normAutofit/>
          </a:bodyPr>
          <a:lstStyle/>
          <a:p>
            <a:r>
              <a:rPr lang="en-US" dirty="0"/>
              <a:t>As national and state trends for cannabis use have increased with the legalization of the drug so have cannabis-involved emergency department (ED) visits.</a:t>
            </a:r>
          </a:p>
          <a:p>
            <a:pPr lvl="1"/>
            <a:r>
              <a:rPr lang="en-US" dirty="0"/>
              <a:t>localities and states have recognized the increasing importance of cannabis related syndromic surveillance </a:t>
            </a:r>
          </a:p>
          <a:p>
            <a:r>
              <a:rPr lang="en-US" dirty="0"/>
              <a:t>Two key issues: </a:t>
            </a:r>
          </a:p>
          <a:p>
            <a:pPr marL="971550" lvl="1" indent="-514350">
              <a:buAutoNum type="arabicParenR"/>
            </a:pPr>
            <a:r>
              <a:rPr lang="en-US" dirty="0"/>
              <a:t>need for a standardized case definition for cannabis related ED visits to establish baseline rates as well as comparable estimates across locations </a:t>
            </a:r>
          </a:p>
          <a:p>
            <a:pPr marL="971550" lvl="1" indent="-514350">
              <a:buAutoNum type="arabicParenR"/>
            </a:pPr>
            <a:r>
              <a:rPr lang="en-US" dirty="0"/>
              <a:t>a common validation method for ED visits potentially related to cannabis in order to monitor trends and address emergent issues</a:t>
            </a:r>
          </a:p>
        </p:txBody>
      </p:sp>
    </p:spTree>
    <p:extLst>
      <p:ext uri="{BB962C8B-B14F-4D97-AF65-F5344CB8AC3E}">
        <p14:creationId xmlns:p14="http://schemas.microsoft.com/office/powerpoint/2010/main" val="39342296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Data sources considered</a:t>
            </a:r>
            <a:br>
              <a:rPr lang="en-US" b="1" dirty="0"/>
            </a:br>
            <a:r>
              <a:rPr lang="en-US" b="1" dirty="0"/>
              <a:t>for Syndromic Surveillance</a:t>
            </a:r>
          </a:p>
        </p:txBody>
      </p:sp>
      <p:sp>
        <p:nvSpPr>
          <p:cNvPr id="3" name="Content Placeholder 2"/>
          <p:cNvSpPr>
            <a:spLocks noGrp="1"/>
          </p:cNvSpPr>
          <p:nvPr>
            <p:ph idx="1"/>
          </p:nvPr>
        </p:nvSpPr>
        <p:spPr>
          <a:xfrm>
            <a:off x="832338" y="1967077"/>
            <a:ext cx="10542728" cy="4245716"/>
          </a:xfrm>
        </p:spPr>
        <p:txBody>
          <a:bodyPr>
            <a:normAutofit/>
          </a:bodyPr>
          <a:lstStyle/>
          <a:p>
            <a:r>
              <a:rPr lang="en-US" dirty="0"/>
              <a:t>NSSP National Data</a:t>
            </a:r>
          </a:p>
          <a:p>
            <a:pPr lvl="1"/>
            <a:r>
              <a:rPr lang="en-US" u="sng" dirty="0">
                <a:hlinkClick r:id="rId3"/>
              </a:rPr>
              <a:t>https://www.cdc.gov/nssp/</a:t>
            </a:r>
            <a:endParaRPr lang="en-US" dirty="0"/>
          </a:p>
          <a:p>
            <a:r>
              <a:rPr lang="en-US" dirty="0"/>
              <a:t>State/Local ED visit Data</a:t>
            </a:r>
          </a:p>
          <a:p>
            <a:endParaRPr lang="en-US" dirty="0"/>
          </a:p>
          <a:p>
            <a:r>
              <a:rPr lang="en-US" dirty="0"/>
              <a:t>National Poison Data System</a:t>
            </a:r>
          </a:p>
          <a:p>
            <a:pPr lvl="1"/>
            <a:r>
              <a:rPr lang="en-US" dirty="0">
                <a:hlinkClick r:id="rId4"/>
              </a:rPr>
              <a:t>https://www.aapcc.org/data-system/</a:t>
            </a:r>
            <a:endParaRPr lang="en-US" dirty="0"/>
          </a:p>
          <a:p>
            <a:r>
              <a:rPr lang="en-US" dirty="0"/>
              <a:t>State/Local Poison Center Data</a:t>
            </a:r>
          </a:p>
        </p:txBody>
      </p:sp>
    </p:spTree>
    <p:extLst>
      <p:ext uri="{BB962C8B-B14F-4D97-AF65-F5344CB8AC3E}">
        <p14:creationId xmlns:p14="http://schemas.microsoft.com/office/powerpoint/2010/main" val="3489517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5408" y="362553"/>
            <a:ext cx="8229600" cy="1143000"/>
          </a:xfrm>
        </p:spPr>
        <p:txBody>
          <a:bodyPr/>
          <a:lstStyle/>
          <a:p>
            <a:r>
              <a:rPr lang="en-US" b="1" dirty="0"/>
              <a:t>Query Building Methods</a:t>
            </a:r>
          </a:p>
        </p:txBody>
      </p:sp>
      <p:sp>
        <p:nvSpPr>
          <p:cNvPr id="3" name="Content Placeholder 2"/>
          <p:cNvSpPr>
            <a:spLocks noGrp="1"/>
          </p:cNvSpPr>
          <p:nvPr>
            <p:ph idx="1"/>
          </p:nvPr>
        </p:nvSpPr>
        <p:spPr>
          <a:xfrm>
            <a:off x="844495" y="1708130"/>
            <a:ext cx="10540899" cy="5056086"/>
          </a:xfrm>
        </p:spPr>
        <p:txBody>
          <a:bodyPr>
            <a:noAutofit/>
          </a:bodyPr>
          <a:lstStyle/>
          <a:p>
            <a:pPr>
              <a:spcBef>
                <a:spcPts val="600"/>
              </a:spcBef>
            </a:pPr>
            <a:r>
              <a:rPr lang="en-US" sz="2400" dirty="0"/>
              <a:t>NSSP analyst </a:t>
            </a:r>
            <a:r>
              <a:rPr lang="en-US" sz="2400" u="sng" dirty="0"/>
              <a:t>develops a syndromic concept</a:t>
            </a:r>
            <a:r>
              <a:rPr lang="en-US" sz="2400" dirty="0"/>
              <a:t>. An iterative process of developing a syndrome definition begins by testing related terms and identifying diagnostic codes in the chief complaint (CC) and discharge diagnosis (DD) code fields.</a:t>
            </a:r>
          </a:p>
          <a:p>
            <a:pPr>
              <a:spcBef>
                <a:spcPts val="600"/>
              </a:spcBef>
            </a:pPr>
            <a:endParaRPr lang="en-US" sz="2400" dirty="0"/>
          </a:p>
          <a:p>
            <a:pPr>
              <a:spcBef>
                <a:spcPts val="600"/>
              </a:spcBef>
            </a:pPr>
            <a:r>
              <a:rPr lang="en-US" sz="2400" dirty="0"/>
              <a:t>Next, analyst reviews the resulting list of CC text and DD codes to determine whether the </a:t>
            </a:r>
            <a:r>
              <a:rPr lang="en-US" sz="2400" u="sng" dirty="0"/>
              <a:t>query terms match</a:t>
            </a:r>
            <a:r>
              <a:rPr lang="en-US" sz="2400" dirty="0"/>
              <a:t> the syndromic concept. </a:t>
            </a:r>
          </a:p>
          <a:p>
            <a:pPr>
              <a:spcBef>
                <a:spcPts val="600"/>
              </a:spcBef>
            </a:pPr>
            <a:endParaRPr lang="en-US" sz="2400" dirty="0"/>
          </a:p>
          <a:p>
            <a:pPr>
              <a:spcBef>
                <a:spcPts val="600"/>
              </a:spcBef>
            </a:pPr>
            <a:r>
              <a:rPr lang="en-US" sz="2400" dirty="0"/>
              <a:t>To efficiently summarize resulting CC terms and DD codes, the analyst uses R to enable the </a:t>
            </a:r>
            <a:r>
              <a:rPr lang="en-US" sz="2400" u="sng" dirty="0"/>
              <a:t>ESSENCE</a:t>
            </a:r>
            <a:r>
              <a:rPr lang="en-US" sz="2400" dirty="0"/>
              <a:t>* application programming interface (API) to extract data from the chief complaint query validation data source (CCQV). </a:t>
            </a:r>
          </a:p>
          <a:p>
            <a:pPr marL="0" indent="0">
              <a:buNone/>
            </a:pPr>
            <a:r>
              <a:rPr lang="en-US" sz="2000" dirty="0"/>
              <a:t>*</a:t>
            </a:r>
            <a:r>
              <a:rPr lang="en-US" sz="1800" dirty="0"/>
              <a:t>Electronic Surveillance System for the Early Notification of Community-Based Epidemics</a:t>
            </a:r>
          </a:p>
        </p:txBody>
      </p:sp>
    </p:spTree>
    <p:extLst>
      <p:ext uri="{BB962C8B-B14F-4D97-AF65-F5344CB8AC3E}">
        <p14:creationId xmlns:p14="http://schemas.microsoft.com/office/powerpoint/2010/main" val="4307617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6330" y="380145"/>
            <a:ext cx="8352971" cy="1143000"/>
          </a:xfrm>
        </p:spPr>
        <p:txBody>
          <a:bodyPr>
            <a:normAutofit fontScale="90000"/>
          </a:bodyPr>
          <a:lstStyle/>
          <a:p>
            <a:r>
              <a:rPr lang="en-US" dirty="0"/>
              <a:t>Standard Syndromic Case Definition?</a:t>
            </a:r>
          </a:p>
        </p:txBody>
      </p:sp>
      <p:sp>
        <p:nvSpPr>
          <p:cNvPr id="3" name="Content Placeholder 2"/>
          <p:cNvSpPr>
            <a:spLocks noGrp="1"/>
          </p:cNvSpPr>
          <p:nvPr>
            <p:ph idx="1"/>
          </p:nvPr>
        </p:nvSpPr>
        <p:spPr>
          <a:xfrm>
            <a:off x="855784" y="1710713"/>
            <a:ext cx="10503878" cy="5070248"/>
          </a:xfrm>
        </p:spPr>
        <p:txBody>
          <a:bodyPr>
            <a:normAutofit fontScale="85000" lnSpcReduction="10000"/>
          </a:bodyPr>
          <a:lstStyle/>
          <a:p>
            <a:pPr marL="0" indent="0">
              <a:buNone/>
            </a:pPr>
            <a:r>
              <a:rPr lang="en-US" b="1" dirty="0"/>
              <a:t>Cannabis CC/DD Version 1 Query* </a:t>
            </a:r>
            <a:endParaRPr lang="en-US" dirty="0"/>
          </a:p>
          <a:p>
            <a:pPr marL="0" indent="0">
              <a:buNone/>
            </a:pPr>
            <a:r>
              <a:rPr lang="en-US" dirty="0"/>
              <a:t>^ </a:t>
            </a:r>
            <a:r>
              <a:rPr lang="en-US" dirty="0" err="1"/>
              <a:t>marij</a:t>
            </a:r>
            <a:r>
              <a:rPr lang="en-US" dirty="0"/>
              <a:t>^,or ,^ </a:t>
            </a:r>
            <a:r>
              <a:rPr lang="en-US" dirty="0" err="1"/>
              <a:t>maraju</a:t>
            </a:r>
            <a:r>
              <a:rPr lang="en-US" dirty="0"/>
              <a:t>^,or ,^ </a:t>
            </a:r>
            <a:r>
              <a:rPr lang="en-US" dirty="0" err="1"/>
              <a:t>thc</a:t>
            </a:r>
            <a:r>
              <a:rPr lang="en-US" dirty="0"/>
              <a:t> ^,or ,^ </a:t>
            </a:r>
            <a:r>
              <a:rPr lang="en-US" dirty="0" err="1"/>
              <a:t>cbd</a:t>
            </a:r>
            <a:r>
              <a:rPr lang="en-US" dirty="0"/>
              <a:t> ^,or ,^ </a:t>
            </a:r>
            <a:r>
              <a:rPr lang="en-US" dirty="0" err="1"/>
              <a:t>cannab</a:t>
            </a:r>
            <a:r>
              <a:rPr lang="en-US" dirty="0"/>
              <a:t>^,or ,^ </a:t>
            </a:r>
            <a:r>
              <a:rPr lang="en-US" dirty="0" err="1"/>
              <a:t>canab</a:t>
            </a:r>
            <a:r>
              <a:rPr lang="en-US" dirty="0"/>
              <a:t>^,or ,^ </a:t>
            </a:r>
            <a:r>
              <a:rPr lang="en-US" dirty="0" err="1"/>
              <a:t>mj</a:t>
            </a:r>
            <a:r>
              <a:rPr lang="en-US" dirty="0"/>
              <a:t> ^,or ,(,^ </a:t>
            </a:r>
            <a:r>
              <a:rPr lang="en-US" dirty="0" err="1"/>
              <a:t>smok</a:t>
            </a:r>
            <a:r>
              <a:rPr lang="en-US" dirty="0"/>
              <a:t>^,and, ^ pot ^,),or,(,^ </a:t>
            </a:r>
            <a:r>
              <a:rPr lang="en-US" dirty="0" err="1"/>
              <a:t>smok</a:t>
            </a:r>
            <a:r>
              <a:rPr lang="en-US" dirty="0"/>
              <a:t>^,and, ^ weed ^,),or ,^ hash ^,or ,^ hemp ^,or,^[;/ ]f121^,or ,^[;/ ]f12.1^,or ,^[;/ ]f122^,or ,^[;/ ]f12.2^,or ,^[;/ ]f129^,or ,^[;/ ]f12.9^,or ,^[;/ ]t407^,or ,^[;/ ]t40.7^ </a:t>
            </a:r>
          </a:p>
          <a:p>
            <a:pPr marL="0" indent="0">
              <a:buNone/>
            </a:pPr>
            <a:endParaRPr lang="en-US" i="1" dirty="0"/>
          </a:p>
          <a:p>
            <a:pPr marL="0" indent="0">
              <a:buNone/>
            </a:pPr>
            <a:r>
              <a:rPr lang="en-US" i="1" dirty="0"/>
              <a:t>*The query contains chief complaint terms and discharge diagnosis codes (CC/DD). When running the Marijuana CC/DD category query, the results and graphs will render quickly, which is always positive for the community of practice. Currently, the development of standard queries is iterative in nature and a second version (Marijuana CC/DD V2) that will include even more synthetic marijuana terms is forthcoming. Newly revised cannabis queries (Version 2) will be implemented into ESSENCE and shared with the community of practice.</a:t>
            </a:r>
            <a:endParaRPr lang="en-US" dirty="0"/>
          </a:p>
          <a:p>
            <a:endParaRPr lang="en-US" dirty="0"/>
          </a:p>
        </p:txBody>
      </p:sp>
    </p:spTree>
    <p:extLst>
      <p:ext uri="{BB962C8B-B14F-4D97-AF65-F5344CB8AC3E}">
        <p14:creationId xmlns:p14="http://schemas.microsoft.com/office/powerpoint/2010/main" val="2042628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Challenge of Emerging Topics: </a:t>
            </a:r>
            <a:br>
              <a:rPr lang="en-US" b="1" dirty="0"/>
            </a:br>
            <a:r>
              <a:rPr lang="en-US" b="1" dirty="0"/>
              <a:t>Cannabis-Related Products</a:t>
            </a:r>
          </a:p>
        </p:txBody>
      </p:sp>
      <p:sp>
        <p:nvSpPr>
          <p:cNvPr id="3" name="Content Placeholder 2"/>
          <p:cNvSpPr>
            <a:spLocks noGrp="1"/>
          </p:cNvSpPr>
          <p:nvPr>
            <p:ph idx="1"/>
          </p:nvPr>
        </p:nvSpPr>
        <p:spPr>
          <a:xfrm>
            <a:off x="844062" y="1682262"/>
            <a:ext cx="10531004" cy="5139267"/>
          </a:xfrm>
        </p:spPr>
        <p:txBody>
          <a:bodyPr>
            <a:normAutofit lnSpcReduction="10000"/>
          </a:bodyPr>
          <a:lstStyle/>
          <a:p>
            <a:r>
              <a:rPr lang="en-US" dirty="0" err="1"/>
              <a:t>Cannabidiol</a:t>
            </a:r>
            <a:r>
              <a:rPr lang="en-US" dirty="0"/>
              <a:t> (or CBD oil)</a:t>
            </a:r>
          </a:p>
          <a:p>
            <a:pPr lvl="1"/>
            <a:r>
              <a:rPr lang="en-US" dirty="0"/>
              <a:t>Cannabis-derived product</a:t>
            </a:r>
          </a:p>
          <a:p>
            <a:pPr lvl="1"/>
            <a:r>
              <a:rPr lang="en-US" dirty="0"/>
              <a:t>Legality is questionable (</a:t>
            </a:r>
            <a:r>
              <a:rPr lang="en-US" i="1" dirty="0" err="1"/>
              <a:t>Epidiolex</a:t>
            </a:r>
            <a:r>
              <a:rPr lang="en-US" dirty="0"/>
              <a:t> FDA approved)</a:t>
            </a:r>
          </a:p>
          <a:p>
            <a:pPr lvl="1"/>
            <a:r>
              <a:rPr lang="en-US" dirty="0"/>
              <a:t>Non-THC containing product (not a hallucinogen)</a:t>
            </a:r>
          </a:p>
          <a:p>
            <a:pPr lvl="1"/>
            <a:endParaRPr lang="en-US" dirty="0"/>
          </a:p>
          <a:p>
            <a:r>
              <a:rPr lang="en-US" dirty="0"/>
              <a:t>Synthetic marijuana</a:t>
            </a:r>
          </a:p>
          <a:p>
            <a:pPr lvl="1"/>
            <a:r>
              <a:rPr lang="en-US" dirty="0"/>
              <a:t>Designer drug</a:t>
            </a:r>
          </a:p>
          <a:p>
            <a:pPr lvl="1"/>
            <a:r>
              <a:rPr lang="en-US" b="1" u="sng" dirty="0"/>
              <a:t>DOES NOT CONTAIN</a:t>
            </a:r>
            <a:r>
              <a:rPr lang="en-US" dirty="0"/>
              <a:t> Cannabis</a:t>
            </a:r>
          </a:p>
          <a:p>
            <a:pPr lvl="1"/>
            <a:r>
              <a:rPr lang="en-US" dirty="0"/>
              <a:t>Widely available as an unregulated supplement</a:t>
            </a:r>
          </a:p>
          <a:p>
            <a:pPr lvl="1"/>
            <a:r>
              <a:rPr lang="en-US" dirty="0"/>
              <a:t>Reports of adverse health effects from synthetic marijuana use have increased</a:t>
            </a:r>
          </a:p>
          <a:p>
            <a:pPr marL="457200" lvl="1" indent="0">
              <a:buNone/>
            </a:pPr>
            <a:endParaRPr lang="en-US" sz="2200" i="1" dirty="0"/>
          </a:p>
          <a:p>
            <a:pPr marL="457200" lvl="1" indent="0">
              <a:buNone/>
            </a:pPr>
            <a:r>
              <a:rPr lang="en-US" sz="2200" i="1" dirty="0"/>
              <a:t>Public Health Reports 2017;132(1 </a:t>
            </a:r>
            <a:r>
              <a:rPr lang="en-US" sz="2200" i="1" dirty="0" err="1"/>
              <a:t>Suppl</a:t>
            </a:r>
            <a:r>
              <a:rPr lang="en-US" sz="2200" i="1" dirty="0"/>
              <a:t>):65S–72S</a:t>
            </a:r>
          </a:p>
        </p:txBody>
      </p:sp>
    </p:spTree>
    <p:extLst>
      <p:ext uri="{BB962C8B-B14F-4D97-AF65-F5344CB8AC3E}">
        <p14:creationId xmlns:p14="http://schemas.microsoft.com/office/powerpoint/2010/main" val="23852067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Adverse Event Timeline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84163343"/>
              </p:ext>
            </p:extLst>
          </p:nvPr>
        </p:nvGraphicFramePr>
        <p:xfrm>
          <a:off x="867506" y="1846385"/>
          <a:ext cx="10507559"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549560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6490" y="344493"/>
            <a:ext cx="8229600" cy="1143000"/>
          </a:xfrm>
        </p:spPr>
        <p:txBody>
          <a:bodyPr>
            <a:normAutofit fontScale="90000"/>
          </a:bodyPr>
          <a:lstStyle/>
          <a:p>
            <a:r>
              <a:rPr lang="en-US" b="1" dirty="0"/>
              <a:t>Query Building Methods </a:t>
            </a:r>
            <a:r>
              <a:rPr lang="en-US" b="1" dirty="0" err="1"/>
              <a:t>con’t</a:t>
            </a:r>
            <a:endParaRPr lang="en-US" b="1" dirty="0"/>
          </a:p>
        </p:txBody>
      </p:sp>
      <p:sp>
        <p:nvSpPr>
          <p:cNvPr id="3" name="Content Placeholder 2"/>
          <p:cNvSpPr>
            <a:spLocks noGrp="1"/>
          </p:cNvSpPr>
          <p:nvPr>
            <p:ph idx="1"/>
          </p:nvPr>
        </p:nvSpPr>
        <p:spPr>
          <a:xfrm>
            <a:off x="832338" y="1684325"/>
            <a:ext cx="10562493" cy="5038204"/>
          </a:xfrm>
        </p:spPr>
        <p:txBody>
          <a:bodyPr>
            <a:noAutofit/>
          </a:bodyPr>
          <a:lstStyle/>
          <a:p>
            <a:r>
              <a:rPr lang="en-US" sz="2400" dirty="0"/>
              <a:t>N-gram analysis</a:t>
            </a:r>
          </a:p>
          <a:p>
            <a:pPr lvl="1"/>
            <a:r>
              <a:rPr lang="en-US" sz="2000" dirty="0"/>
              <a:t>extensively used in text mining, to show co-occurrences of words in consecutive order</a:t>
            </a:r>
          </a:p>
          <a:p>
            <a:pPr lvl="1"/>
            <a:r>
              <a:rPr lang="en-US" sz="2000" dirty="0"/>
              <a:t>Unigram, representing a single word; </a:t>
            </a:r>
          </a:p>
          <a:p>
            <a:pPr lvl="1"/>
            <a:r>
              <a:rPr lang="en-US" sz="2000" dirty="0"/>
              <a:t>Bigram for two words; or </a:t>
            </a:r>
          </a:p>
          <a:p>
            <a:pPr lvl="1"/>
            <a:r>
              <a:rPr lang="en-US" sz="2000" dirty="0"/>
              <a:t>Trigram for three words. </a:t>
            </a:r>
          </a:p>
          <a:p>
            <a:pPr lvl="1"/>
            <a:r>
              <a:rPr lang="en-US" sz="2000" dirty="0"/>
              <a:t>Tokenizes the chief complaint text and diagnosis code fields</a:t>
            </a:r>
          </a:p>
          <a:p>
            <a:r>
              <a:rPr lang="en-US" sz="2400" dirty="0"/>
              <a:t>Unigrams, bigrams, trigrams calculated for the top 200 combinations along with term and diagnostic code co-occurrences. </a:t>
            </a:r>
          </a:p>
          <a:p>
            <a:endParaRPr lang="en-US" sz="2400" dirty="0"/>
          </a:p>
          <a:p>
            <a:r>
              <a:rPr lang="en-US" sz="2400" dirty="0"/>
              <a:t>Network graphs provide insight into the frequency of and relationship between terms and codes.</a:t>
            </a:r>
          </a:p>
          <a:p>
            <a:pPr marL="0" indent="0">
              <a:buNone/>
            </a:pPr>
            <a:r>
              <a:rPr lang="en-US" sz="2000" dirty="0"/>
              <a:t>* </a:t>
            </a:r>
            <a:r>
              <a:rPr lang="en-US" sz="1800" i="1" dirty="0"/>
              <a:t>Electronic Surveillance System for the Early Notification of Community-Based Epidemics</a:t>
            </a:r>
          </a:p>
        </p:txBody>
      </p:sp>
    </p:spTree>
    <p:extLst>
      <p:ext uri="{BB962C8B-B14F-4D97-AF65-F5344CB8AC3E}">
        <p14:creationId xmlns:p14="http://schemas.microsoft.com/office/powerpoint/2010/main" val="39832909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57947"/>
            <a:ext cx="8229600" cy="1143000"/>
          </a:xfrm>
        </p:spPr>
        <p:txBody>
          <a:bodyPr/>
          <a:lstStyle/>
          <a:p>
            <a:r>
              <a:rPr lang="en-US" dirty="0"/>
              <a:t>Results</a:t>
            </a:r>
          </a:p>
        </p:txBody>
      </p:sp>
      <p:sp>
        <p:nvSpPr>
          <p:cNvPr id="3" name="Content Placeholder 2"/>
          <p:cNvSpPr>
            <a:spLocks noGrp="1"/>
          </p:cNvSpPr>
          <p:nvPr>
            <p:ph idx="1"/>
          </p:nvPr>
        </p:nvSpPr>
        <p:spPr>
          <a:xfrm>
            <a:off x="844060" y="1716568"/>
            <a:ext cx="10585939" cy="4525963"/>
          </a:xfrm>
        </p:spPr>
        <p:txBody>
          <a:bodyPr>
            <a:normAutofit/>
          </a:bodyPr>
          <a:lstStyle/>
          <a:p>
            <a:pPr>
              <a:spcBef>
                <a:spcPts val="600"/>
              </a:spcBef>
            </a:pPr>
            <a:r>
              <a:rPr lang="en-US" sz="2600" dirty="0"/>
              <a:t>A series of histograms can show frequency of unigrams, bigrams, and trigrams identified during the development process.</a:t>
            </a:r>
          </a:p>
          <a:p>
            <a:pPr>
              <a:spcBef>
                <a:spcPts val="600"/>
              </a:spcBef>
            </a:pPr>
            <a:endParaRPr lang="en-US" sz="2600" dirty="0"/>
          </a:p>
          <a:p>
            <a:pPr>
              <a:spcBef>
                <a:spcPts val="600"/>
              </a:spcBef>
            </a:pPr>
            <a:r>
              <a:rPr lang="en-US" sz="2600" dirty="0"/>
              <a:t>Network graphs can be used to show co-occurrence of terms and diagnostic codes. </a:t>
            </a:r>
          </a:p>
          <a:p>
            <a:pPr>
              <a:spcBef>
                <a:spcPts val="600"/>
              </a:spcBef>
            </a:pPr>
            <a:endParaRPr lang="en-US" sz="2600" dirty="0"/>
          </a:p>
          <a:p>
            <a:pPr>
              <a:spcBef>
                <a:spcPts val="600"/>
              </a:spcBef>
            </a:pPr>
            <a:r>
              <a:rPr lang="en-US" sz="2600" dirty="0"/>
              <a:t>By using a range of graphs to develop syndrome definitions, the characteristics of chief complaint and discharge diagnosis fields can be viewed in multiple ways. </a:t>
            </a:r>
          </a:p>
          <a:p>
            <a:pPr>
              <a:spcBef>
                <a:spcPts val="600"/>
              </a:spcBef>
            </a:pPr>
            <a:endParaRPr lang="en-US" sz="2600" dirty="0"/>
          </a:p>
          <a:p>
            <a:pPr>
              <a:spcBef>
                <a:spcPts val="600"/>
              </a:spcBef>
            </a:pPr>
            <a:r>
              <a:rPr lang="en-US" sz="2600" dirty="0"/>
              <a:t>R programming software can facilitate statistical visualization.  </a:t>
            </a:r>
          </a:p>
          <a:p>
            <a:endParaRPr lang="en-US" dirty="0"/>
          </a:p>
        </p:txBody>
      </p:sp>
    </p:spTree>
    <p:extLst>
      <p:ext uri="{BB962C8B-B14F-4D97-AF65-F5344CB8AC3E}">
        <p14:creationId xmlns:p14="http://schemas.microsoft.com/office/powerpoint/2010/main" val="38340742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Single term CCDD</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33501" y="1690688"/>
            <a:ext cx="10232836" cy="12416088"/>
          </a:xfrm>
        </p:spPr>
      </p:pic>
    </p:spTree>
    <p:extLst>
      <p:ext uri="{BB962C8B-B14F-4D97-AF65-F5344CB8AC3E}">
        <p14:creationId xmlns:p14="http://schemas.microsoft.com/office/powerpoint/2010/main" val="41266352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Bigram CCDD</a:t>
            </a:r>
          </a:p>
        </p:txBody>
      </p:sp>
      <p:pic>
        <p:nvPicPr>
          <p:cNvPr id="5" name="Content Placeholder 4"/>
          <p:cNvPicPr>
            <a:picLocks noGrp="1" noChangeAspect="1"/>
          </p:cNvPicPr>
          <p:nvPr>
            <p:ph idx="1"/>
          </p:nvPr>
        </p:nvPicPr>
        <p:blipFill>
          <a:blip r:embed="rId3" cstate="hqprint">
            <a:extLst>
              <a:ext uri="{28A0092B-C50C-407E-A947-70E740481C1C}">
                <a14:useLocalDpi xmlns:a14="http://schemas.microsoft.com/office/drawing/2010/main" val="0"/>
              </a:ext>
            </a:extLst>
          </a:blip>
          <a:stretch>
            <a:fillRect/>
          </a:stretch>
        </p:blipFill>
        <p:spPr>
          <a:xfrm>
            <a:off x="758124" y="1690688"/>
            <a:ext cx="10616942" cy="12740332"/>
          </a:xfrm>
        </p:spPr>
      </p:pic>
    </p:spTree>
    <p:extLst>
      <p:ext uri="{BB962C8B-B14F-4D97-AF65-F5344CB8AC3E}">
        <p14:creationId xmlns:p14="http://schemas.microsoft.com/office/powerpoint/2010/main" val="34303823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Trigram CCDD</a:t>
            </a:r>
          </a:p>
        </p:txBody>
      </p:sp>
      <p:pic>
        <p:nvPicPr>
          <p:cNvPr id="5" name="Content Placeholder 4"/>
          <p:cNvPicPr>
            <a:picLocks noGrp="1" noChangeAspect="1"/>
          </p:cNvPicPr>
          <p:nvPr>
            <p:ph idx="1"/>
          </p:nvPr>
        </p:nvPicPr>
        <p:blipFill>
          <a:blip r:embed="rId3" cstate="hqprint">
            <a:extLst>
              <a:ext uri="{28A0092B-C50C-407E-A947-70E740481C1C}">
                <a14:useLocalDpi xmlns:a14="http://schemas.microsoft.com/office/drawing/2010/main" val="0"/>
              </a:ext>
            </a:extLst>
          </a:blip>
          <a:stretch>
            <a:fillRect/>
          </a:stretch>
        </p:blipFill>
        <p:spPr>
          <a:xfrm>
            <a:off x="832514" y="1690688"/>
            <a:ext cx="10747509" cy="12897014"/>
          </a:xfrm>
        </p:spPr>
      </p:pic>
    </p:spTree>
    <p:extLst>
      <p:ext uri="{BB962C8B-B14F-4D97-AF65-F5344CB8AC3E}">
        <p14:creationId xmlns:p14="http://schemas.microsoft.com/office/powerpoint/2010/main" val="42123371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9059" y="370903"/>
            <a:ext cx="8229600" cy="1143000"/>
          </a:xfrm>
        </p:spPr>
        <p:txBody>
          <a:bodyPr/>
          <a:lstStyle/>
          <a:p>
            <a:r>
              <a:rPr lang="en-US" dirty="0"/>
              <a:t>Results</a:t>
            </a:r>
          </a:p>
        </p:txBody>
      </p:sp>
      <p:sp>
        <p:nvSpPr>
          <p:cNvPr id="3" name="Content Placeholder 2"/>
          <p:cNvSpPr>
            <a:spLocks noGrp="1"/>
          </p:cNvSpPr>
          <p:nvPr>
            <p:ph idx="1"/>
          </p:nvPr>
        </p:nvSpPr>
        <p:spPr>
          <a:xfrm>
            <a:off x="844062" y="1704849"/>
            <a:ext cx="10480430" cy="4525963"/>
          </a:xfrm>
        </p:spPr>
        <p:txBody>
          <a:bodyPr>
            <a:normAutofit/>
          </a:bodyPr>
          <a:lstStyle/>
          <a:p>
            <a:r>
              <a:rPr lang="en-US" sz="2600" dirty="0">
                <a:solidFill>
                  <a:schemeClr val="bg1">
                    <a:lumMod val="65000"/>
                  </a:schemeClr>
                </a:solidFill>
              </a:rPr>
              <a:t>A series of histograms can show frequency of unigrams, bigrams, and trigrams identified during the development process.</a:t>
            </a:r>
          </a:p>
          <a:p>
            <a:r>
              <a:rPr lang="en-US" sz="2600" dirty="0"/>
              <a:t>Network graphs can be used to show co-occurrence of terms and diagnostic codes. </a:t>
            </a:r>
          </a:p>
          <a:p>
            <a:r>
              <a:rPr lang="en-US" sz="2600" dirty="0"/>
              <a:t>By using a range of graphs to develop syndrome definitions, the characteristics of chief complaint and discharge diagnosis fields can be viewed in multiple ways. </a:t>
            </a:r>
          </a:p>
          <a:p>
            <a:r>
              <a:rPr lang="en-US" sz="2600" dirty="0"/>
              <a:t>R programming software can facilitate statistical visualization.  </a:t>
            </a:r>
          </a:p>
          <a:p>
            <a:endParaRPr lang="en-US" dirty="0"/>
          </a:p>
        </p:txBody>
      </p:sp>
    </p:spTree>
    <p:extLst>
      <p:ext uri="{BB962C8B-B14F-4D97-AF65-F5344CB8AC3E}">
        <p14:creationId xmlns:p14="http://schemas.microsoft.com/office/powerpoint/2010/main" val="10392352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4772" y="187701"/>
            <a:ext cx="10050294" cy="1325563"/>
          </a:xfrm>
        </p:spPr>
        <p:txBody>
          <a:bodyPr/>
          <a:lstStyle/>
          <a:p>
            <a:r>
              <a:rPr lang="en-US" dirty="0"/>
              <a:t>CCDD Network graph</a:t>
            </a:r>
          </a:p>
        </p:txBody>
      </p:sp>
      <p:pic>
        <p:nvPicPr>
          <p:cNvPr id="7" name="Content Placeholder 6"/>
          <p:cNvPicPr>
            <a:picLocks noGrp="1" noChangeAspect="1"/>
          </p:cNvPicPr>
          <p:nvPr>
            <p:ph idx="1"/>
          </p:nvPr>
        </p:nvPicPr>
        <p:blipFill>
          <a:blip r:embed="rId3"/>
          <a:stretch>
            <a:fillRect/>
          </a:stretch>
        </p:blipFill>
        <p:spPr>
          <a:xfrm>
            <a:off x="1108912" y="1214651"/>
            <a:ext cx="9456342" cy="6795780"/>
          </a:xfrm>
          <a:prstGeom prst="rect">
            <a:avLst/>
          </a:prstGeom>
        </p:spPr>
      </p:pic>
    </p:spTree>
    <p:extLst>
      <p:ext uri="{BB962C8B-B14F-4D97-AF65-F5344CB8AC3E}">
        <p14:creationId xmlns:p14="http://schemas.microsoft.com/office/powerpoint/2010/main" val="32825838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Sample Query</a:t>
            </a:r>
          </a:p>
        </p:txBody>
      </p:sp>
      <p:sp>
        <p:nvSpPr>
          <p:cNvPr id="3" name="Content Placeholder 2"/>
          <p:cNvSpPr>
            <a:spLocks noGrp="1"/>
          </p:cNvSpPr>
          <p:nvPr>
            <p:ph idx="1"/>
          </p:nvPr>
        </p:nvSpPr>
        <p:spPr>
          <a:xfrm>
            <a:off x="867508" y="1732617"/>
            <a:ext cx="10507558" cy="4245716"/>
          </a:xfrm>
        </p:spPr>
        <p:txBody>
          <a:bodyPr>
            <a:normAutofit fontScale="85000" lnSpcReduction="20000"/>
          </a:bodyPr>
          <a:lstStyle/>
          <a:p>
            <a:pPr marL="0" indent="0">
              <a:buNone/>
            </a:pPr>
            <a:r>
              <a:rPr lang="en-US" b="1" dirty="0"/>
              <a:t>(Vaping Synthetic Cannabinoids) </a:t>
            </a:r>
            <a:endParaRPr lang="en-US" dirty="0"/>
          </a:p>
          <a:p>
            <a:pPr marL="0" indent="0">
              <a:buNone/>
            </a:pPr>
            <a:r>
              <a:rPr lang="en-US" dirty="0"/>
              <a:t>(k2,^ </a:t>
            </a:r>
            <a:r>
              <a:rPr lang="en-US" dirty="0" err="1"/>
              <a:t>thca</a:t>
            </a:r>
            <a:r>
              <a:rPr lang="en-US" dirty="0"/>
              <a:t> ^,or,^</a:t>
            </a:r>
            <a:r>
              <a:rPr lang="en-US" dirty="0" err="1"/>
              <a:t>tetrahydrocannabinolic</a:t>
            </a:r>
            <a:r>
              <a:rPr lang="en-US" dirty="0"/>
              <a:t> </a:t>
            </a:r>
            <a:r>
              <a:rPr lang="en-US" dirty="0" err="1"/>
              <a:t>acid^,or</a:t>
            </a:r>
            <a:r>
              <a:rPr lang="en-US" dirty="0"/>
              <a:t>,^ </a:t>
            </a:r>
            <a:r>
              <a:rPr lang="en-US" dirty="0" err="1"/>
              <a:t>cbda</a:t>
            </a:r>
            <a:r>
              <a:rPr lang="en-US" dirty="0"/>
              <a:t> ^,or,^</a:t>
            </a:r>
            <a:r>
              <a:rPr lang="en-US" dirty="0" err="1"/>
              <a:t>cannabidiolic</a:t>
            </a:r>
            <a:r>
              <a:rPr lang="en-US" dirty="0"/>
              <a:t> </a:t>
            </a:r>
            <a:r>
              <a:rPr lang="en-US" dirty="0" err="1"/>
              <a:t>acid^,or</a:t>
            </a:r>
            <a:r>
              <a:rPr lang="en-US" dirty="0"/>
              <a:t>,^ </a:t>
            </a:r>
            <a:r>
              <a:rPr lang="en-US" dirty="0" err="1"/>
              <a:t>cbn</a:t>
            </a:r>
            <a:r>
              <a:rPr lang="en-US" dirty="0"/>
              <a:t> ^,</a:t>
            </a:r>
            <a:r>
              <a:rPr lang="en-US" dirty="0" err="1"/>
              <a:t>or,^cannabinol^,or</a:t>
            </a:r>
            <a:r>
              <a:rPr lang="en-US" dirty="0"/>
              <a:t>,^ </a:t>
            </a:r>
            <a:r>
              <a:rPr lang="en-US" dirty="0" err="1"/>
              <a:t>cbd</a:t>
            </a:r>
            <a:r>
              <a:rPr lang="en-US" dirty="0"/>
              <a:t> ^,or,^</a:t>
            </a:r>
            <a:r>
              <a:rPr lang="en-US" dirty="0" err="1"/>
              <a:t>cannabidiol</a:t>
            </a:r>
            <a:r>
              <a:rPr lang="en-US" dirty="0"/>
              <a:t>^,or,^ </a:t>
            </a:r>
            <a:r>
              <a:rPr lang="en-US" dirty="0" err="1"/>
              <a:t>thc</a:t>
            </a:r>
            <a:r>
              <a:rPr lang="en-US" dirty="0"/>
              <a:t> ^,or,^tetrahydrocannabinol^,or,^sativex^,or,^epidiolex^,or,^hemp oil^,or,^</a:t>
            </a:r>
            <a:r>
              <a:rPr lang="en-US" dirty="0" err="1"/>
              <a:t>cannahoney</a:t>
            </a:r>
            <a:r>
              <a:rPr lang="en-US" dirty="0"/>
              <a:t>^,</a:t>
            </a:r>
            <a:r>
              <a:rPr lang="en-US" dirty="0" err="1"/>
              <a:t>or,^hemp</a:t>
            </a:r>
            <a:r>
              <a:rPr lang="en-US" dirty="0"/>
              <a:t> </a:t>
            </a:r>
            <a:r>
              <a:rPr lang="en-US" dirty="0" err="1"/>
              <a:t>honey^,or</a:t>
            </a:r>
            <a:r>
              <a:rPr lang="en-US" dirty="0"/>
              <a:t>,^ </a:t>
            </a:r>
            <a:r>
              <a:rPr lang="en-US" dirty="0" err="1"/>
              <a:t>cbd</a:t>
            </a:r>
            <a:r>
              <a:rPr lang="en-US" dirty="0"/>
              <a:t> </a:t>
            </a:r>
            <a:r>
              <a:rPr lang="en-US" dirty="0" err="1"/>
              <a:t>rich^,or</a:t>
            </a:r>
            <a:r>
              <a:rPr lang="en-US" dirty="0"/>
              <a:t>,^ vape ^,</a:t>
            </a:r>
            <a:r>
              <a:rPr lang="en-US" dirty="0" err="1"/>
              <a:t>or,^alternate</a:t>
            </a:r>
            <a:r>
              <a:rPr lang="en-US" dirty="0"/>
              <a:t> vape^,or,^</a:t>
            </a:r>
            <a:r>
              <a:rPr lang="en-US" dirty="0" err="1"/>
              <a:t>cali</a:t>
            </a:r>
            <a:r>
              <a:rPr lang="en-US" dirty="0"/>
              <a:t> stores^,or,^</a:t>
            </a:r>
            <a:r>
              <a:rPr lang="en-US" dirty="0" err="1"/>
              <a:t>sana</a:t>
            </a:r>
            <a:r>
              <a:rPr lang="en-US" dirty="0"/>
              <a:t> </a:t>
            </a:r>
            <a:r>
              <a:rPr lang="en-US" dirty="0" err="1"/>
              <a:t>te</a:t>
            </a:r>
            <a:r>
              <a:rPr lang="en-US" dirty="0"/>
              <a:t> premium oils^,or,^</a:t>
            </a:r>
            <a:r>
              <a:rPr lang="en-US" dirty="0" err="1"/>
              <a:t>painbomb</a:t>
            </a:r>
            <a:r>
              <a:rPr lang="en-US" dirty="0"/>
              <a:t>^,</a:t>
            </a:r>
            <a:r>
              <a:rPr lang="en-US" dirty="0" err="1"/>
              <a:t>or,^</a:t>
            </a:r>
            <a:r>
              <a:rPr lang="en-US" dirty="0" err="1">
                <a:solidFill>
                  <a:srgbClr val="FF0000"/>
                </a:solidFill>
              </a:rPr>
              <a:t>morgue</a:t>
            </a:r>
            <a:r>
              <a:rPr lang="en-US" dirty="0">
                <a:solidFill>
                  <a:srgbClr val="FF0000"/>
                </a:solidFill>
              </a:rPr>
              <a:t> juice</a:t>
            </a:r>
            <a:r>
              <a:rPr lang="en-US" dirty="0"/>
              <a:t>^,or,^</a:t>
            </a:r>
            <a:r>
              <a:rPr lang="en-US" dirty="0" err="1"/>
              <a:t>michigan</a:t>
            </a:r>
            <a:r>
              <a:rPr lang="en-US" dirty="0"/>
              <a:t> herbal </a:t>
            </a:r>
            <a:r>
              <a:rPr lang="en-US" dirty="0" err="1"/>
              <a:t>remedies^,or,^</a:t>
            </a:r>
            <a:r>
              <a:rPr lang="en-US" dirty="0" err="1">
                <a:solidFill>
                  <a:srgbClr val="FF0000"/>
                </a:solidFill>
              </a:rPr>
              <a:t>green</a:t>
            </a:r>
            <a:r>
              <a:rPr lang="en-US" dirty="0">
                <a:solidFill>
                  <a:srgbClr val="FF0000"/>
                </a:solidFill>
              </a:rPr>
              <a:t> garden </a:t>
            </a:r>
            <a:r>
              <a:rPr lang="en-US" dirty="0" err="1">
                <a:solidFill>
                  <a:srgbClr val="FF0000"/>
                </a:solidFill>
              </a:rPr>
              <a:t>gold</a:t>
            </a:r>
            <a:r>
              <a:rPr lang="en-US" dirty="0" err="1"/>
              <a:t>^,or,^dose</a:t>
            </a:r>
            <a:r>
              <a:rPr lang="en-US" dirty="0"/>
              <a:t> of nature^,or,^</a:t>
            </a:r>
            <a:r>
              <a:rPr lang="en-US" dirty="0" err="1"/>
              <a:t>ihempcbd</a:t>
            </a:r>
            <a:r>
              <a:rPr lang="en-US" dirty="0"/>
              <a:t>^,or,^arisi_</a:t>
            </a:r>
            <a:r>
              <a:rPr lang="en-US" dirty="0" err="1"/>
              <a:t>tol</a:t>
            </a:r>
            <a:r>
              <a:rPr lang="en-US" dirty="0"/>
              <a:t>^,</a:t>
            </a:r>
            <a:r>
              <a:rPr lang="en-US" dirty="0" err="1"/>
              <a:t>or,^yolo^,or,^hemp</a:t>
            </a:r>
            <a:r>
              <a:rPr lang="en-US" dirty="0"/>
              <a:t> oil </a:t>
            </a:r>
            <a:r>
              <a:rPr lang="en-US" dirty="0" err="1"/>
              <a:t>care^,or,^natural</a:t>
            </a:r>
            <a:r>
              <a:rPr lang="en-US" dirty="0"/>
              <a:t> organic </a:t>
            </a:r>
            <a:r>
              <a:rPr lang="en-US" dirty="0" err="1"/>
              <a:t>solutions^,or</a:t>
            </a:r>
            <a:r>
              <a:rPr lang="en-US" dirty="0"/>
              <a:t>,^ canna pet^,or,^</a:t>
            </a:r>
            <a:r>
              <a:rPr lang="en-US" dirty="0" err="1"/>
              <a:t>cibdex</a:t>
            </a:r>
            <a:r>
              <a:rPr lang="en-US" dirty="0"/>
              <a:t> </a:t>
            </a:r>
            <a:r>
              <a:rPr lang="en-US" dirty="0" err="1"/>
              <a:t>hemp^,or,^hemp</a:t>
            </a:r>
            <a:r>
              <a:rPr lang="en-US" dirty="0"/>
              <a:t> salve^,or,^</a:t>
            </a:r>
            <a:r>
              <a:rPr lang="en-US" dirty="0" err="1"/>
              <a:t>stanley</a:t>
            </a:r>
            <a:r>
              <a:rPr lang="en-US" dirty="0"/>
              <a:t> </a:t>
            </a:r>
            <a:r>
              <a:rPr lang="en-US" dirty="0" err="1"/>
              <a:t>brothers^,or,^</a:t>
            </a:r>
            <a:r>
              <a:rPr lang="en-US" dirty="0" err="1">
                <a:solidFill>
                  <a:srgbClr val="FF0000"/>
                </a:solidFill>
              </a:rPr>
              <a:t>charlottes</a:t>
            </a:r>
            <a:r>
              <a:rPr lang="en-US" dirty="0">
                <a:solidFill>
                  <a:srgbClr val="FF0000"/>
                </a:solidFill>
              </a:rPr>
              <a:t> </a:t>
            </a:r>
            <a:r>
              <a:rPr lang="en-US" dirty="0" err="1">
                <a:solidFill>
                  <a:srgbClr val="FF0000"/>
                </a:solidFill>
              </a:rPr>
              <a:t>web</a:t>
            </a:r>
            <a:r>
              <a:rPr lang="en-US" dirty="0" err="1"/>
              <a:t>^,or,^</a:t>
            </a:r>
            <a:r>
              <a:rPr lang="en-US" dirty="0" err="1">
                <a:solidFill>
                  <a:srgbClr val="FF0000"/>
                </a:solidFill>
              </a:rPr>
              <a:t>natural</a:t>
            </a:r>
            <a:r>
              <a:rPr lang="en-US" dirty="0">
                <a:solidFill>
                  <a:srgbClr val="FF0000"/>
                </a:solidFill>
              </a:rPr>
              <a:t> </a:t>
            </a:r>
            <a:r>
              <a:rPr lang="en-US" dirty="0" err="1">
                <a:solidFill>
                  <a:srgbClr val="FF0000"/>
                </a:solidFill>
              </a:rPr>
              <a:t>alchemis</a:t>
            </a:r>
            <a:r>
              <a:rPr lang="en-US" dirty="0" err="1"/>
              <a:t>t^,or,^green</a:t>
            </a:r>
            <a:r>
              <a:rPr lang="en-US" dirty="0"/>
              <a:t> roads </a:t>
            </a:r>
            <a:r>
              <a:rPr lang="en-US" dirty="0" err="1"/>
              <a:t>health^,or</a:t>
            </a:r>
            <a:r>
              <a:rPr lang="en-US" dirty="0"/>
              <a:t>,^ </a:t>
            </a:r>
            <a:r>
              <a:rPr lang="en-US" dirty="0" err="1"/>
              <a:t>dabbing^,or</a:t>
            </a:r>
            <a:r>
              <a:rPr lang="en-US" dirty="0"/>
              <a:t>,^ spice ^,or,^ bath salts ^,or,^ synthetic marijuana ^,or,^ cannabis ^,),</a:t>
            </a:r>
            <a:r>
              <a:rPr lang="en-US" dirty="0" err="1"/>
              <a:t>andnot</a:t>
            </a:r>
            <a:r>
              <a:rPr lang="en-US" dirty="0"/>
              <a:t>,(,^CBD </a:t>
            </a:r>
            <a:r>
              <a:rPr lang="en-US" dirty="0" err="1"/>
              <a:t>stone^,or,^THC</a:t>
            </a:r>
            <a:r>
              <a:rPr lang="en-US" dirty="0"/>
              <a:t> </a:t>
            </a:r>
            <a:r>
              <a:rPr lang="en-US" dirty="0" err="1"/>
              <a:t>pt</a:t>
            </a:r>
            <a:r>
              <a:rPr lang="en-US" dirty="0"/>
              <a:t> ^,) </a:t>
            </a:r>
          </a:p>
          <a:p>
            <a:endParaRPr lang="en-US" dirty="0"/>
          </a:p>
        </p:txBody>
      </p:sp>
    </p:spTree>
    <p:extLst>
      <p:ext uri="{BB962C8B-B14F-4D97-AF65-F5344CB8AC3E}">
        <p14:creationId xmlns:p14="http://schemas.microsoft.com/office/powerpoint/2010/main" val="29216995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Conclusions</a:t>
            </a:r>
          </a:p>
        </p:txBody>
      </p:sp>
      <p:sp>
        <p:nvSpPr>
          <p:cNvPr id="3" name="Content Placeholder 2"/>
          <p:cNvSpPr>
            <a:spLocks noGrp="1"/>
          </p:cNvSpPr>
          <p:nvPr>
            <p:ph idx="1"/>
          </p:nvPr>
        </p:nvSpPr>
        <p:spPr>
          <a:xfrm>
            <a:off x="855785" y="1690687"/>
            <a:ext cx="10519281" cy="4822407"/>
          </a:xfrm>
        </p:spPr>
        <p:txBody>
          <a:bodyPr>
            <a:normAutofit/>
          </a:bodyPr>
          <a:lstStyle/>
          <a:p>
            <a:pPr>
              <a:spcAft>
                <a:spcPts val="600"/>
              </a:spcAft>
            </a:pPr>
            <a:r>
              <a:rPr lang="en-US" dirty="0"/>
              <a:t>Graphs enable analysts to visualize the relationship between the syndrome definition and search terms.  </a:t>
            </a:r>
          </a:p>
          <a:p>
            <a:pPr>
              <a:spcAft>
                <a:spcPts val="600"/>
              </a:spcAft>
            </a:pPr>
            <a:r>
              <a:rPr lang="en-US" dirty="0"/>
              <a:t>This process works for Cannabis-related syndromes of interest or broad topic areas, allowing generic trend series monitoring of the syndrome. </a:t>
            </a:r>
          </a:p>
          <a:p>
            <a:pPr>
              <a:spcAft>
                <a:spcPts val="600"/>
              </a:spcAft>
            </a:pPr>
            <a:r>
              <a:rPr lang="en-US" dirty="0"/>
              <a:t>Once a syndrome has been developed, the analyst can consider spatial or temporal analysis.    </a:t>
            </a:r>
          </a:p>
          <a:p>
            <a:pPr>
              <a:spcAft>
                <a:spcPts val="600"/>
              </a:spcAft>
            </a:pPr>
            <a:r>
              <a:rPr lang="en-US" dirty="0"/>
              <a:t>Syndromic Surveillance Communities of Practice (</a:t>
            </a:r>
            <a:r>
              <a:rPr lang="en-US" dirty="0" err="1"/>
              <a:t>CoP</a:t>
            </a:r>
            <a:r>
              <a:rPr lang="en-US" dirty="0"/>
              <a:t>) are critical to the creation of case definition queries</a:t>
            </a:r>
          </a:p>
          <a:p>
            <a:endParaRPr lang="en-US" dirty="0"/>
          </a:p>
        </p:txBody>
      </p:sp>
    </p:spTree>
    <p:extLst>
      <p:ext uri="{BB962C8B-B14F-4D97-AF65-F5344CB8AC3E}">
        <p14:creationId xmlns:p14="http://schemas.microsoft.com/office/powerpoint/2010/main" val="34698672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Considerations</a:t>
            </a:r>
          </a:p>
        </p:txBody>
      </p:sp>
      <p:sp>
        <p:nvSpPr>
          <p:cNvPr id="3" name="Content Placeholder 2"/>
          <p:cNvSpPr>
            <a:spLocks noGrp="1"/>
          </p:cNvSpPr>
          <p:nvPr>
            <p:ph idx="1"/>
          </p:nvPr>
        </p:nvSpPr>
        <p:spPr>
          <a:xfrm>
            <a:off x="844062" y="1707962"/>
            <a:ext cx="10531004" cy="5150038"/>
          </a:xfrm>
        </p:spPr>
        <p:txBody>
          <a:bodyPr>
            <a:normAutofit lnSpcReduction="10000"/>
          </a:bodyPr>
          <a:lstStyle/>
          <a:p>
            <a:r>
              <a:rPr lang="en-US" dirty="0"/>
              <a:t>Importance of National Trend Data </a:t>
            </a:r>
          </a:p>
          <a:p>
            <a:pPr lvl="1"/>
            <a:r>
              <a:rPr lang="en-US" dirty="0"/>
              <a:t>HHS Region limitations</a:t>
            </a:r>
          </a:p>
          <a:p>
            <a:pPr lvl="1"/>
            <a:r>
              <a:rPr lang="en-US" dirty="0"/>
              <a:t>Communities of Practice (</a:t>
            </a:r>
            <a:r>
              <a:rPr lang="en-US" dirty="0" err="1"/>
              <a:t>CoP</a:t>
            </a:r>
            <a:r>
              <a:rPr lang="en-US" dirty="0"/>
              <a:t>)</a:t>
            </a:r>
          </a:p>
          <a:p>
            <a:r>
              <a:rPr lang="en-US" dirty="0"/>
              <a:t>State and local relationships and data sharing</a:t>
            </a:r>
          </a:p>
          <a:p>
            <a:pPr lvl="1"/>
            <a:r>
              <a:rPr lang="en-US" dirty="0"/>
              <a:t>ED Health system data + Poison Center data</a:t>
            </a:r>
          </a:p>
          <a:p>
            <a:pPr lvl="1"/>
            <a:r>
              <a:rPr lang="en-US" dirty="0"/>
              <a:t>More validation for a standard case definition</a:t>
            </a:r>
          </a:p>
          <a:p>
            <a:r>
              <a:rPr lang="en-US" dirty="0"/>
              <a:t>Cannabis-related issues</a:t>
            </a:r>
          </a:p>
          <a:p>
            <a:pPr lvl="1"/>
            <a:r>
              <a:rPr lang="en-US" dirty="0"/>
              <a:t>CBD oil, vaping</a:t>
            </a:r>
          </a:p>
          <a:p>
            <a:pPr lvl="1"/>
            <a:r>
              <a:rPr lang="en-US" dirty="0"/>
              <a:t>Synthetic Cannabinoids</a:t>
            </a:r>
          </a:p>
          <a:p>
            <a:r>
              <a:rPr lang="en-US" dirty="0"/>
              <a:t>Vulnerable populations</a:t>
            </a:r>
          </a:p>
          <a:p>
            <a:pPr lvl="1"/>
            <a:r>
              <a:rPr lang="en-US" dirty="0"/>
              <a:t>Unintended Exposures among Children</a:t>
            </a:r>
          </a:p>
          <a:p>
            <a:pPr lvl="1"/>
            <a:r>
              <a:rPr lang="en-US" dirty="0"/>
              <a:t>Elderly populations</a:t>
            </a:r>
          </a:p>
        </p:txBody>
      </p:sp>
    </p:spTree>
    <p:extLst>
      <p:ext uri="{BB962C8B-B14F-4D97-AF65-F5344CB8AC3E}">
        <p14:creationId xmlns:p14="http://schemas.microsoft.com/office/powerpoint/2010/main" val="15550187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a:t>
            </a:r>
          </a:p>
        </p:txBody>
      </p:sp>
      <p:sp>
        <p:nvSpPr>
          <p:cNvPr id="3" name="Content Placeholder 2"/>
          <p:cNvSpPr>
            <a:spLocks noGrp="1"/>
          </p:cNvSpPr>
          <p:nvPr>
            <p:ph idx="1"/>
          </p:nvPr>
        </p:nvSpPr>
        <p:spPr/>
        <p:txBody>
          <a:bodyPr>
            <a:normAutofit lnSpcReduction="10000"/>
          </a:bodyPr>
          <a:lstStyle/>
          <a:p>
            <a:r>
              <a:rPr lang="en-US" dirty="0"/>
              <a:t>Acknowledgments:</a:t>
            </a:r>
          </a:p>
          <a:p>
            <a:pPr lvl="1"/>
            <a:r>
              <a:rPr lang="en-US" dirty="0"/>
              <a:t>This presentation summarizes work done in collaboration with the Centers for Disease Control and Prevention, National Syndromic Surveillance Program and state and local partners as well as the CDC Syndromic Surveillance workgroup, CSTE Marijuana Surveillance </a:t>
            </a:r>
            <a:r>
              <a:rPr lang="en-US" dirty="0" err="1"/>
              <a:t>Subcomittee</a:t>
            </a:r>
            <a:r>
              <a:rPr lang="en-US" dirty="0"/>
              <a:t> and the Oregon Health Authority. </a:t>
            </a:r>
          </a:p>
          <a:p>
            <a:pPr lvl="1"/>
            <a:endParaRPr lang="en-US" dirty="0"/>
          </a:p>
          <a:p>
            <a:pPr lvl="1"/>
            <a:r>
              <a:rPr lang="en-US" dirty="0"/>
              <a:t>Any questions?</a:t>
            </a:r>
          </a:p>
          <a:p>
            <a:pPr lvl="1"/>
            <a:endParaRPr lang="en-US" dirty="0"/>
          </a:p>
          <a:p>
            <a:pPr lvl="1"/>
            <a:r>
              <a:rPr lang="en-US" dirty="0"/>
              <a:t>Rashid Njai, PhD, MPH, </a:t>
            </a:r>
          </a:p>
          <a:p>
            <a:pPr lvl="2"/>
            <a:r>
              <a:rPr lang="en-US" dirty="0">
                <a:hlinkClick r:id="rId2"/>
              </a:rPr>
              <a:t>rnjai@cdc.gov</a:t>
            </a:r>
            <a:endParaRPr lang="en-US" dirty="0"/>
          </a:p>
          <a:p>
            <a:pPr lvl="2"/>
            <a:r>
              <a:rPr lang="en-US" dirty="0"/>
              <a:t>Linkedin.com/in/</a:t>
            </a:r>
            <a:r>
              <a:rPr lang="en-US" dirty="0" err="1"/>
              <a:t>rnjaiphd</a:t>
            </a:r>
            <a:endParaRPr lang="en-US" dirty="0"/>
          </a:p>
          <a:p>
            <a:pPr lvl="2"/>
            <a:endParaRPr lang="en-US" dirty="0"/>
          </a:p>
          <a:p>
            <a:endParaRPr lang="en-US" dirty="0"/>
          </a:p>
        </p:txBody>
      </p:sp>
    </p:spTree>
    <p:extLst>
      <p:ext uri="{BB962C8B-B14F-4D97-AF65-F5344CB8AC3E}">
        <p14:creationId xmlns:p14="http://schemas.microsoft.com/office/powerpoint/2010/main" val="1973533792"/>
      </p:ext>
    </p:extLst>
  </p:cSld>
  <p:clrMapOvr>
    <a:masterClrMapping/>
  </p:clrMapOvr>
</p:sld>
</file>

<file path=ppt/theme/theme1.xml><?xml version="1.0" encoding="utf-8"?>
<a:theme xmlns:a="http://schemas.openxmlformats.org/drawingml/2006/main" name="Office Theme">
  <a:themeElements>
    <a:clrScheme name="CannabisTemplate2018">
      <a:dk1>
        <a:sysClr val="windowText" lastClr="000000"/>
      </a:dk1>
      <a:lt1>
        <a:sysClr val="window" lastClr="FFFFFF"/>
      </a:lt1>
      <a:dk2>
        <a:srgbClr val="0F3E64"/>
      </a:dk2>
      <a:lt2>
        <a:srgbClr val="E7E6E6"/>
      </a:lt2>
      <a:accent1>
        <a:srgbClr val="015783"/>
      </a:accent1>
      <a:accent2>
        <a:srgbClr val="72963D"/>
      </a:accent2>
      <a:accent3>
        <a:srgbClr val="C16633"/>
      </a:accent3>
      <a:accent4>
        <a:srgbClr val="954F72"/>
      </a:accent4>
      <a:accent5>
        <a:srgbClr val="7B7B7B"/>
      </a:accent5>
      <a:accent6>
        <a:srgbClr val="567535"/>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4537</TotalTime>
  <Words>3905</Words>
  <Application>Microsoft Office PowerPoint</Application>
  <PresentationFormat>Widescreen</PresentationFormat>
  <Paragraphs>230</Paragraphs>
  <Slides>21</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Arial Black</vt:lpstr>
      <vt:lpstr>Calibri</vt:lpstr>
      <vt:lpstr>Wingdings</vt:lpstr>
      <vt:lpstr>Office Theme</vt:lpstr>
      <vt:lpstr>Syndromic Surveillance of  Cannabis-Related Outcomes:  Case Definitions, Challenges and Considerations</vt:lpstr>
      <vt:lpstr>Syndromic Surveillance of  Cannabis and Related Outcomes:  Case Definitions, Challenges and Considerations</vt:lpstr>
      <vt:lpstr>Background</vt:lpstr>
      <vt:lpstr>Syndromic Surveillance</vt:lpstr>
      <vt:lpstr>Why is Syndromic Surveillance important for cannabis? </vt:lpstr>
      <vt:lpstr>Data sources considered for Syndromic Surveillance</vt:lpstr>
      <vt:lpstr>Query Building Methods</vt:lpstr>
      <vt:lpstr>Standard Syndromic Case Definition?</vt:lpstr>
      <vt:lpstr>Challenge of Emerging Topics:  Cannabis-Related Products</vt:lpstr>
      <vt:lpstr>Adverse Event Timeline</vt:lpstr>
      <vt:lpstr>Query Building Methods con’t</vt:lpstr>
      <vt:lpstr>Results</vt:lpstr>
      <vt:lpstr>Single term CCDD</vt:lpstr>
      <vt:lpstr>Bigram CCDD</vt:lpstr>
      <vt:lpstr>Trigram CCDD</vt:lpstr>
      <vt:lpstr>Results</vt:lpstr>
      <vt:lpstr>CCDD Network graph</vt:lpstr>
      <vt:lpstr>Sample Query</vt:lpstr>
      <vt:lpstr>Conclusions</vt:lpstr>
      <vt:lpstr>Key Considerations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Debra Boisvert</dc:creator>
  <cp:lastModifiedBy>Julia Dilley</cp:lastModifiedBy>
  <cp:revision>88</cp:revision>
  <cp:lastPrinted>2018-11-28T17:37:54Z</cp:lastPrinted>
  <dcterms:created xsi:type="dcterms:W3CDTF">2018-11-16T16:52:48Z</dcterms:created>
  <dcterms:modified xsi:type="dcterms:W3CDTF">2019-03-07T16:47:36Z</dcterms:modified>
</cp:coreProperties>
</file>