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mf" ContentType="image/x-wm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808" r:id="rId1"/>
    <p:sldMasterId id="2147483830" r:id="rId2"/>
  </p:sldMasterIdLst>
  <p:notesMasterIdLst>
    <p:notesMasterId r:id="rId20"/>
  </p:notesMasterIdLst>
  <p:sldIdLst>
    <p:sldId id="275" r:id="rId3"/>
    <p:sldId id="293" r:id="rId4"/>
    <p:sldId id="257" r:id="rId5"/>
    <p:sldId id="278" r:id="rId6"/>
    <p:sldId id="279" r:id="rId7"/>
    <p:sldId id="292" r:id="rId8"/>
    <p:sldId id="281" r:id="rId9"/>
    <p:sldId id="282" r:id="rId10"/>
    <p:sldId id="283" r:id="rId11"/>
    <p:sldId id="284" r:id="rId12"/>
    <p:sldId id="285" r:id="rId13"/>
    <p:sldId id="286" r:id="rId14"/>
    <p:sldId id="287" r:id="rId15"/>
    <p:sldId id="288" r:id="rId16"/>
    <p:sldId id="289" r:id="rId17"/>
    <p:sldId id="291" r:id="rId18"/>
    <p:sldId id="290" r:id="rId19"/>
  </p:sldIdLst>
  <p:sldSz cx="9144000" cy="5143500" type="screen16x9"/>
  <p:notesSz cx="7315200" cy="9601200"/>
  <p:embeddedFontLst>
    <p:embeddedFont>
      <p:font typeface="Calibri" panose="020F0502020204030204" pitchFamily="34" charset="0"/>
      <p:regular r:id="rId21"/>
      <p:bold r:id="rId22"/>
      <p:italic r:id="rId23"/>
      <p:boldItalic r:id="rId24"/>
    </p:embeddedFont>
    <p:embeddedFont>
      <p:font typeface="Calibri Light" panose="020F0302020204030204" pitchFamily="34" charset="0"/>
      <p:regular r:id="rId25"/>
      <p:italic r:id="rId26"/>
    </p:embeddedFont>
    <p:embeddedFont>
      <p:font typeface="Myriad Web Pro" panose="020B0604020202020204" charset="0"/>
      <p:regular r:id="rId27"/>
      <p:bold r:id="rId28"/>
      <p:italic r:id="rId29"/>
    </p:embeddedFont>
  </p:embeddedFontLst>
  <p:defaultTextStyle>
    <a:defPPr>
      <a:defRPr lang="en-US"/>
    </a:defPPr>
    <a:lvl1pPr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1pPr>
    <a:lvl2pPr marL="4572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2pPr>
    <a:lvl3pPr marL="9144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3pPr>
    <a:lvl4pPr marL="13716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4pPr>
    <a:lvl5pPr marL="1828800" algn="l" rtl="0" eaLnBrk="0" fontAlgn="base" hangingPunct="0">
      <a:spcBef>
        <a:spcPct val="0"/>
      </a:spcBef>
      <a:spcAft>
        <a:spcPct val="0"/>
      </a:spcAft>
      <a:defRPr kern="1200">
        <a:solidFill>
          <a:schemeClr val="tx1"/>
        </a:solidFill>
        <a:latin typeface="Myriad Web Pro" panose="020B0503030403020204" pitchFamily="34" charset="0"/>
        <a:ea typeface="+mn-ea"/>
        <a:cs typeface="+mn-cs"/>
      </a:defRPr>
    </a:lvl5pPr>
    <a:lvl6pPr marL="2286000" algn="l" defTabSz="914400" rtl="0" eaLnBrk="1" latinLnBrk="0" hangingPunct="1">
      <a:defRPr kern="1200">
        <a:solidFill>
          <a:schemeClr val="tx1"/>
        </a:solidFill>
        <a:latin typeface="Myriad Web Pro" panose="020B0503030403020204" pitchFamily="34" charset="0"/>
        <a:ea typeface="+mn-ea"/>
        <a:cs typeface="+mn-cs"/>
      </a:defRPr>
    </a:lvl6pPr>
    <a:lvl7pPr marL="2743200" algn="l" defTabSz="914400" rtl="0" eaLnBrk="1" latinLnBrk="0" hangingPunct="1">
      <a:defRPr kern="1200">
        <a:solidFill>
          <a:schemeClr val="tx1"/>
        </a:solidFill>
        <a:latin typeface="Myriad Web Pro" panose="020B0503030403020204" pitchFamily="34" charset="0"/>
        <a:ea typeface="+mn-ea"/>
        <a:cs typeface="+mn-cs"/>
      </a:defRPr>
    </a:lvl7pPr>
    <a:lvl8pPr marL="3200400" algn="l" defTabSz="914400" rtl="0" eaLnBrk="1" latinLnBrk="0" hangingPunct="1">
      <a:defRPr kern="1200">
        <a:solidFill>
          <a:schemeClr val="tx1"/>
        </a:solidFill>
        <a:latin typeface="Myriad Web Pro" panose="020B0503030403020204" pitchFamily="34" charset="0"/>
        <a:ea typeface="+mn-ea"/>
        <a:cs typeface="+mn-cs"/>
      </a:defRPr>
    </a:lvl8pPr>
    <a:lvl9pPr marL="3657600" algn="l" defTabSz="914400" rtl="0" eaLnBrk="1" latinLnBrk="0" hangingPunct="1">
      <a:defRPr kern="1200">
        <a:solidFill>
          <a:schemeClr val="tx1"/>
        </a:solidFill>
        <a:latin typeface="Myriad Web Pro" panose="020B0503030403020204"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9A6"/>
    <a:srgbClr val="000000"/>
    <a:srgbClr val="0E66AF"/>
    <a:srgbClr val="006A71"/>
    <a:srgbClr val="695E4A"/>
    <a:srgbClr val="00853F"/>
    <a:srgbClr val="EC881D"/>
    <a:srgbClr val="781D7E"/>
    <a:srgbClr val="008BB0"/>
    <a:srgbClr val="00685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111" autoAdjust="0"/>
    <p:restoredTop sz="56586" autoAdjust="0"/>
  </p:normalViewPr>
  <p:slideViewPr>
    <p:cSldViewPr snapToGrid="0">
      <p:cViewPr varScale="1">
        <p:scale>
          <a:sx n="81" d="100"/>
          <a:sy n="81" d="100"/>
        </p:scale>
        <p:origin x="1374" y="9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6.fntdata"/><Relationship Id="rId3" Type="http://schemas.openxmlformats.org/officeDocument/2006/relationships/slide" Target="slides/slide1.xml"/><Relationship Id="rId21" Type="http://schemas.openxmlformats.org/officeDocument/2006/relationships/font" Target="fonts/font1.fntdata"/><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5.fntdata"/><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29" Type="http://schemas.openxmlformats.org/officeDocument/2006/relationships/font" Target="fonts/font9.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4.fntdata"/><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Pregnant</c:v>
                </c:pt>
              </c:strCache>
            </c:strRef>
          </c:tx>
          <c:spPr>
            <a:solidFill>
              <a:schemeClr val="accent1">
                <a:alpha val="85000"/>
              </a:schemeClr>
            </a:solidFill>
            <a:ln w="9525" cap="flat" cmpd="sng" algn="ctr">
              <a:solidFill>
                <a:schemeClr val="lt1">
                  <a:alpha val="50000"/>
                </a:schemeClr>
              </a:solidFill>
              <a:round/>
            </a:ln>
            <a:effectLst/>
          </c:spPr>
          <c:invertIfNegative val="0"/>
          <c:dPt>
            <c:idx val="1"/>
            <c:invertIfNegative val="0"/>
            <c:bubble3D val="0"/>
            <c:spPr>
              <a:solidFill>
                <a:schemeClr val="accent2">
                  <a:lumMod val="7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3009-40A3-BD7F-9E9C76DDE63B}"/>
              </c:ext>
            </c:extLst>
          </c:dPt>
          <c:dPt>
            <c:idx val="2"/>
            <c:invertIfNegative val="0"/>
            <c:bubble3D val="0"/>
            <c:spPr>
              <a:solidFill>
                <a:schemeClr val="accent6">
                  <a:lumMod val="50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4-3009-40A3-BD7F-9E9C76DDE63B}"/>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Sheet1!$A$2:$A$4</c:f>
              <c:numCache>
                <c:formatCode>General</c:formatCode>
                <c:ptCount val="3"/>
                <c:pt idx="0">
                  <c:v>2015</c:v>
                </c:pt>
                <c:pt idx="1">
                  <c:v>2016</c:v>
                </c:pt>
                <c:pt idx="2">
                  <c:v>2017</c:v>
                </c:pt>
              </c:numCache>
            </c:numRef>
          </c:cat>
          <c:val>
            <c:numRef>
              <c:f>Sheet1!$B$2:$B$4</c:f>
              <c:numCache>
                <c:formatCode>General</c:formatCode>
                <c:ptCount val="3"/>
                <c:pt idx="0">
                  <c:v>3.4</c:v>
                </c:pt>
                <c:pt idx="1">
                  <c:v>4.9000000000000004</c:v>
                </c:pt>
                <c:pt idx="2">
                  <c:v>7.1</c:v>
                </c:pt>
              </c:numCache>
            </c:numRef>
          </c:val>
          <c:extLst>
            <c:ext xmlns:c16="http://schemas.microsoft.com/office/drawing/2014/chart" uri="{C3380CC4-5D6E-409C-BE32-E72D297353CC}">
              <c16:uniqueId val="{00000000-3009-40A3-BD7F-9E9C76DDE63B}"/>
            </c:ext>
          </c:extLst>
        </c:ser>
        <c:dLbls>
          <c:dLblPos val="inEnd"/>
          <c:showLegendKey val="0"/>
          <c:showVal val="1"/>
          <c:showCatName val="0"/>
          <c:showSerName val="0"/>
          <c:showPercent val="0"/>
          <c:showBubbleSize val="0"/>
        </c:dLbls>
        <c:gapWidth val="65"/>
        <c:axId val="345747480"/>
        <c:axId val="345748136"/>
      </c:barChart>
      <c:catAx>
        <c:axId val="345747480"/>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345748136"/>
        <c:crosses val="autoZero"/>
        <c:auto val="1"/>
        <c:lblAlgn val="ctr"/>
        <c:lblOffset val="100"/>
        <c:noMultiLvlLbl val="0"/>
      </c:catAx>
      <c:valAx>
        <c:axId val="345748136"/>
        <c:scaling>
          <c:orientation val="minMax"/>
          <c:max val="14"/>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345747480"/>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Not Pregnant</c:v>
                </c:pt>
              </c:strCache>
            </c:strRef>
          </c:tx>
          <c:spPr>
            <a:solidFill>
              <a:schemeClr val="accent1">
                <a:alpha val="85000"/>
              </a:schemeClr>
            </a:solidFill>
            <a:ln w="9525" cap="flat" cmpd="sng" algn="ctr">
              <a:solidFill>
                <a:schemeClr val="lt1">
                  <a:alpha val="50000"/>
                </a:schemeClr>
              </a:solidFill>
              <a:round/>
            </a:ln>
            <a:effectLst/>
          </c:spPr>
          <c:invertIfNegative val="0"/>
          <c:dPt>
            <c:idx val="1"/>
            <c:invertIfNegative val="0"/>
            <c:bubble3D val="0"/>
            <c:spPr>
              <a:solidFill>
                <a:schemeClr val="accent2">
                  <a:lumMod val="7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3-1FEC-4605-ABA8-39445B41652E}"/>
              </c:ext>
            </c:extLst>
          </c:dPt>
          <c:dPt>
            <c:idx val="2"/>
            <c:invertIfNegative val="0"/>
            <c:bubble3D val="0"/>
            <c:spPr>
              <a:solidFill>
                <a:schemeClr val="accent6">
                  <a:lumMod val="50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4-1FEC-4605-ABA8-39445B41652E}"/>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Sheet1!$A$2:$A$4</c:f>
              <c:numCache>
                <c:formatCode>General</c:formatCode>
                <c:ptCount val="3"/>
                <c:pt idx="0">
                  <c:v>2015</c:v>
                </c:pt>
                <c:pt idx="1">
                  <c:v>2016</c:v>
                </c:pt>
                <c:pt idx="2">
                  <c:v>2017</c:v>
                </c:pt>
              </c:numCache>
            </c:numRef>
          </c:cat>
          <c:val>
            <c:numRef>
              <c:f>Sheet1!$B$2:$B$4</c:f>
              <c:numCache>
                <c:formatCode>General</c:formatCode>
                <c:ptCount val="3"/>
                <c:pt idx="0">
                  <c:v>10.3</c:v>
                </c:pt>
                <c:pt idx="1">
                  <c:v>11</c:v>
                </c:pt>
                <c:pt idx="2">
                  <c:v>12.2</c:v>
                </c:pt>
              </c:numCache>
            </c:numRef>
          </c:val>
          <c:extLst>
            <c:ext xmlns:c16="http://schemas.microsoft.com/office/drawing/2014/chart" uri="{C3380CC4-5D6E-409C-BE32-E72D297353CC}">
              <c16:uniqueId val="{00000000-1FEC-4605-ABA8-39445B41652E}"/>
            </c:ext>
          </c:extLst>
        </c:ser>
        <c:dLbls>
          <c:dLblPos val="inEnd"/>
          <c:showLegendKey val="0"/>
          <c:showVal val="1"/>
          <c:showCatName val="0"/>
          <c:showSerName val="0"/>
          <c:showPercent val="0"/>
          <c:showBubbleSize val="0"/>
        </c:dLbls>
        <c:gapWidth val="65"/>
        <c:axId val="445361384"/>
        <c:axId val="445356792"/>
      </c:barChart>
      <c:catAx>
        <c:axId val="445361384"/>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45356792"/>
        <c:crosses val="autoZero"/>
        <c:auto val="1"/>
        <c:lblAlgn val="ctr"/>
        <c:lblOffset val="100"/>
        <c:noMultiLvlLbl val="0"/>
      </c:catAx>
      <c:valAx>
        <c:axId val="445356792"/>
        <c:scaling>
          <c:orientation val="minMax"/>
          <c:min val="0"/>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4536138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Pregnant</c:v>
                </c:pt>
              </c:strCache>
            </c:strRef>
          </c:tx>
          <c:spPr>
            <a:solidFill>
              <a:schemeClr val="accent1">
                <a:alpha val="85000"/>
              </a:schemeClr>
            </a:solidFill>
            <a:ln w="9525" cap="flat" cmpd="sng" algn="ctr">
              <a:solidFill>
                <a:schemeClr val="lt1">
                  <a:alpha val="50000"/>
                </a:schemeClr>
              </a:solidFill>
              <a:round/>
            </a:ln>
            <a:effectLst/>
          </c:spPr>
          <c:invertIfNegative val="0"/>
          <c:dPt>
            <c:idx val="1"/>
            <c:invertIfNegative val="0"/>
            <c:bubble3D val="0"/>
            <c:spPr>
              <a:solidFill>
                <a:schemeClr val="accent2">
                  <a:lumMod val="7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0-3925-4462-9A54-B9DD576F63E9}"/>
              </c:ext>
            </c:extLst>
          </c:dPt>
          <c:dPt>
            <c:idx val="2"/>
            <c:invertIfNegative val="0"/>
            <c:bubble3D val="0"/>
            <c:spPr>
              <a:solidFill>
                <a:schemeClr val="accent6">
                  <a:lumMod val="50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3925-4462-9A54-B9DD576F63E9}"/>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Sheet1!$A$2:$A$4</c:f>
              <c:numCache>
                <c:formatCode>General</c:formatCode>
                <c:ptCount val="3"/>
                <c:pt idx="0">
                  <c:v>2015</c:v>
                </c:pt>
                <c:pt idx="1">
                  <c:v>2016</c:v>
                </c:pt>
                <c:pt idx="2">
                  <c:v>2017</c:v>
                </c:pt>
              </c:numCache>
            </c:numRef>
          </c:cat>
          <c:val>
            <c:numRef>
              <c:f>Sheet1!$B$2:$B$4</c:f>
              <c:numCache>
                <c:formatCode>General</c:formatCode>
                <c:ptCount val="3"/>
                <c:pt idx="0">
                  <c:v>1.2</c:v>
                </c:pt>
                <c:pt idx="1">
                  <c:v>2.6</c:v>
                </c:pt>
                <c:pt idx="2">
                  <c:v>3.1</c:v>
                </c:pt>
              </c:numCache>
            </c:numRef>
          </c:val>
          <c:extLst>
            <c:ext xmlns:c16="http://schemas.microsoft.com/office/drawing/2014/chart" uri="{C3380CC4-5D6E-409C-BE32-E72D297353CC}">
              <c16:uniqueId val="{00000000-3F42-4016-A302-A33BB48682EB}"/>
            </c:ext>
          </c:extLst>
        </c:ser>
        <c:dLbls>
          <c:dLblPos val="inEnd"/>
          <c:showLegendKey val="0"/>
          <c:showVal val="1"/>
          <c:showCatName val="0"/>
          <c:showSerName val="0"/>
          <c:showPercent val="0"/>
          <c:showBubbleSize val="0"/>
        </c:dLbls>
        <c:gapWidth val="65"/>
        <c:axId val="439644368"/>
        <c:axId val="439645024"/>
      </c:barChart>
      <c:catAx>
        <c:axId val="439644368"/>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39645024"/>
        <c:crosses val="autoZero"/>
        <c:auto val="1"/>
        <c:lblAlgn val="ctr"/>
        <c:lblOffset val="100"/>
        <c:noMultiLvlLbl val="0"/>
      </c:catAx>
      <c:valAx>
        <c:axId val="439645024"/>
        <c:scaling>
          <c:orientation val="minMax"/>
          <c:max val="4"/>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39644368"/>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2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Not Pregnant</c:v>
                </c:pt>
              </c:strCache>
            </c:strRef>
          </c:tx>
          <c:spPr>
            <a:solidFill>
              <a:schemeClr val="accent1">
                <a:alpha val="85000"/>
              </a:schemeClr>
            </a:solidFill>
            <a:ln w="9525" cap="flat" cmpd="sng" algn="ctr">
              <a:solidFill>
                <a:schemeClr val="lt1">
                  <a:alpha val="50000"/>
                </a:schemeClr>
              </a:solidFill>
              <a:round/>
            </a:ln>
            <a:effectLst/>
          </c:spPr>
          <c:invertIfNegative val="0"/>
          <c:dPt>
            <c:idx val="1"/>
            <c:invertIfNegative val="0"/>
            <c:bubble3D val="0"/>
            <c:spPr>
              <a:solidFill>
                <a:schemeClr val="accent2">
                  <a:lumMod val="75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0-9BEB-42E6-870C-BC38432BDEC3}"/>
              </c:ext>
            </c:extLst>
          </c:dPt>
          <c:dPt>
            <c:idx val="2"/>
            <c:invertIfNegative val="0"/>
            <c:bubble3D val="0"/>
            <c:spPr>
              <a:solidFill>
                <a:schemeClr val="accent6">
                  <a:lumMod val="50000"/>
                </a:schemeClr>
              </a:solidFill>
              <a:ln w="9525" cap="flat" cmpd="sng" algn="ctr">
                <a:solidFill>
                  <a:schemeClr val="lt1">
                    <a:alpha val="50000"/>
                  </a:schemeClr>
                </a:solidFill>
                <a:round/>
              </a:ln>
              <a:effectLst/>
            </c:spPr>
            <c:extLst>
              <c:ext xmlns:c16="http://schemas.microsoft.com/office/drawing/2014/chart" uri="{C3380CC4-5D6E-409C-BE32-E72D297353CC}">
                <c16:uniqueId val="{00000001-9BEB-42E6-870C-BC38432BDEC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numRef>
              <c:f>Sheet1!$A$2:$A$4</c:f>
              <c:numCache>
                <c:formatCode>General</c:formatCode>
                <c:ptCount val="3"/>
                <c:pt idx="0">
                  <c:v>2015</c:v>
                </c:pt>
                <c:pt idx="1">
                  <c:v>2016</c:v>
                </c:pt>
                <c:pt idx="2">
                  <c:v>2017</c:v>
                </c:pt>
              </c:numCache>
            </c:numRef>
          </c:cat>
          <c:val>
            <c:numRef>
              <c:f>Sheet1!$B$2:$B$4</c:f>
              <c:numCache>
                <c:formatCode>General</c:formatCode>
                <c:ptCount val="3"/>
                <c:pt idx="0">
                  <c:v>2.7</c:v>
                </c:pt>
                <c:pt idx="1">
                  <c:v>2.8</c:v>
                </c:pt>
                <c:pt idx="2">
                  <c:v>3.4</c:v>
                </c:pt>
              </c:numCache>
            </c:numRef>
          </c:val>
          <c:extLst>
            <c:ext xmlns:c16="http://schemas.microsoft.com/office/drawing/2014/chart" uri="{C3380CC4-5D6E-409C-BE32-E72D297353CC}">
              <c16:uniqueId val="{00000000-6B44-4278-90C3-714B234B8709}"/>
            </c:ext>
          </c:extLst>
        </c:ser>
        <c:dLbls>
          <c:dLblPos val="inEnd"/>
          <c:showLegendKey val="0"/>
          <c:showVal val="1"/>
          <c:showCatName val="0"/>
          <c:showSerName val="0"/>
          <c:showPercent val="0"/>
          <c:showBubbleSize val="0"/>
        </c:dLbls>
        <c:gapWidth val="65"/>
        <c:axId val="448453272"/>
        <c:axId val="448455240"/>
      </c:barChart>
      <c:catAx>
        <c:axId val="44845327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197" b="0" i="0" u="none" strike="noStrike" kern="1200" cap="all" baseline="0">
                <a:solidFill>
                  <a:schemeClr val="dk1">
                    <a:lumMod val="75000"/>
                    <a:lumOff val="25000"/>
                  </a:schemeClr>
                </a:solidFill>
                <a:latin typeface="+mn-lt"/>
                <a:ea typeface="+mn-ea"/>
                <a:cs typeface="+mn-cs"/>
              </a:defRPr>
            </a:pPr>
            <a:endParaRPr lang="en-US"/>
          </a:p>
        </c:txPr>
        <c:crossAx val="448455240"/>
        <c:crosses val="autoZero"/>
        <c:auto val="1"/>
        <c:lblAlgn val="ctr"/>
        <c:lblOffset val="100"/>
        <c:noMultiLvlLbl val="0"/>
      </c:catAx>
      <c:valAx>
        <c:axId val="448455240"/>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448453272"/>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1197"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3.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4.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defRPr sz="1197"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1197"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svg"/><Relationship Id="rId1" Type="http://schemas.openxmlformats.org/officeDocument/2006/relationships/image" Target="../media/image4.png"/><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EA4161-F530-4443-A47C-153160AD5507}" type="doc">
      <dgm:prSet loTypeId="urn:microsoft.com/office/officeart/2018/2/layout/IconVerticalSolidList" loCatId="icon" qsTypeId="urn:microsoft.com/office/officeart/2005/8/quickstyle/simple4" qsCatId="simple" csTypeId="urn:microsoft.com/office/officeart/2005/8/colors/accent0_1" csCatId="mainScheme" phldr="1"/>
      <dgm:spPr/>
      <dgm:t>
        <a:bodyPr/>
        <a:lstStyle/>
        <a:p>
          <a:endParaRPr lang="en-US"/>
        </a:p>
      </dgm:t>
    </dgm:pt>
    <dgm:pt modelId="{AF8B570B-A210-441F-959F-8A407AFFD9D1}">
      <dgm:prSet/>
      <dgm:spPr/>
      <dgm:t>
        <a:bodyPr/>
        <a:lstStyle/>
        <a:p>
          <a:pPr>
            <a:lnSpc>
              <a:spcPct val="100000"/>
            </a:lnSpc>
          </a:pPr>
          <a:r>
            <a:rPr lang="en-US"/>
            <a:t>Question Development</a:t>
          </a:r>
        </a:p>
      </dgm:t>
    </dgm:pt>
    <dgm:pt modelId="{4514EAF5-8365-4B91-BD0E-F47A8EC10482}" type="parTrans" cxnId="{1C1D5386-8087-4128-8E79-E18CAC827C21}">
      <dgm:prSet/>
      <dgm:spPr/>
      <dgm:t>
        <a:bodyPr/>
        <a:lstStyle/>
        <a:p>
          <a:endParaRPr lang="en-US"/>
        </a:p>
      </dgm:t>
    </dgm:pt>
    <dgm:pt modelId="{E401BDFD-3CB7-4888-B64B-7B73C48E8B2F}" type="sibTrans" cxnId="{1C1D5386-8087-4128-8E79-E18CAC827C21}">
      <dgm:prSet phldrT="1" phldr="0"/>
      <dgm:spPr/>
      <dgm:t>
        <a:bodyPr/>
        <a:lstStyle/>
        <a:p>
          <a:endParaRPr lang="en-US"/>
        </a:p>
      </dgm:t>
    </dgm:pt>
    <dgm:pt modelId="{6F67DF55-A6B3-467B-8F17-8EB7031EEA17}">
      <dgm:prSet/>
      <dgm:spPr/>
      <dgm:t>
        <a:bodyPr/>
        <a:lstStyle/>
        <a:p>
          <a:pPr>
            <a:lnSpc>
              <a:spcPct val="100000"/>
            </a:lnSpc>
          </a:pPr>
          <a:r>
            <a:rPr lang="en-US"/>
            <a:t>Cognitive Testing</a:t>
          </a:r>
        </a:p>
      </dgm:t>
    </dgm:pt>
    <dgm:pt modelId="{A7927894-CFAC-4EB9-A23B-E7CEB23B4987}" type="parTrans" cxnId="{47F6D914-E33A-40AD-9A6E-34E5CF1A444D}">
      <dgm:prSet/>
      <dgm:spPr/>
      <dgm:t>
        <a:bodyPr/>
        <a:lstStyle/>
        <a:p>
          <a:endParaRPr lang="en-US"/>
        </a:p>
      </dgm:t>
    </dgm:pt>
    <dgm:pt modelId="{3D25C13F-7603-4A87-B74A-2F65A2D59277}" type="sibTrans" cxnId="{47F6D914-E33A-40AD-9A6E-34E5CF1A444D}">
      <dgm:prSet phldrT="2" phldr="0"/>
      <dgm:spPr/>
      <dgm:t>
        <a:bodyPr/>
        <a:lstStyle/>
        <a:p>
          <a:endParaRPr lang="en-US"/>
        </a:p>
      </dgm:t>
    </dgm:pt>
    <dgm:pt modelId="{EC9C86A7-0D57-4A4D-90C3-2205CD0E2CB4}">
      <dgm:prSet/>
      <dgm:spPr/>
      <dgm:t>
        <a:bodyPr/>
        <a:lstStyle/>
        <a:p>
          <a:pPr>
            <a:lnSpc>
              <a:spcPct val="100000"/>
            </a:lnSpc>
          </a:pPr>
          <a:r>
            <a:rPr lang="en-US"/>
            <a:t>Question Revision</a:t>
          </a:r>
        </a:p>
      </dgm:t>
    </dgm:pt>
    <dgm:pt modelId="{2ADCE701-82BA-4F46-BB71-2F7E3F1D80E4}" type="parTrans" cxnId="{C39764D1-17C3-4F6F-A4F5-3FF63C08B489}">
      <dgm:prSet/>
      <dgm:spPr/>
      <dgm:t>
        <a:bodyPr/>
        <a:lstStyle/>
        <a:p>
          <a:endParaRPr lang="en-US"/>
        </a:p>
      </dgm:t>
    </dgm:pt>
    <dgm:pt modelId="{F28616EA-ED7F-4E68-98D9-881F787148F7}" type="sibTrans" cxnId="{C39764D1-17C3-4F6F-A4F5-3FF63C08B489}">
      <dgm:prSet phldrT="3" phldr="0"/>
      <dgm:spPr/>
      <dgm:t>
        <a:bodyPr/>
        <a:lstStyle/>
        <a:p>
          <a:endParaRPr lang="en-US"/>
        </a:p>
      </dgm:t>
    </dgm:pt>
    <dgm:pt modelId="{C061B0F4-49A8-4EA6-8658-C434B548F6BB}">
      <dgm:prSet/>
      <dgm:spPr/>
      <dgm:t>
        <a:bodyPr/>
        <a:lstStyle/>
        <a:p>
          <a:pPr>
            <a:lnSpc>
              <a:spcPct val="100000"/>
            </a:lnSpc>
          </a:pPr>
          <a:r>
            <a:rPr lang="en-US"/>
            <a:t>Pilot Testing</a:t>
          </a:r>
        </a:p>
      </dgm:t>
    </dgm:pt>
    <dgm:pt modelId="{1796A51D-639A-4B37-BA03-BF72D7AE8F29}" type="parTrans" cxnId="{71B352A5-9B69-44F4-AA9E-FE0D39662F59}">
      <dgm:prSet/>
      <dgm:spPr/>
      <dgm:t>
        <a:bodyPr/>
        <a:lstStyle/>
        <a:p>
          <a:endParaRPr lang="en-US"/>
        </a:p>
      </dgm:t>
    </dgm:pt>
    <dgm:pt modelId="{9733FA34-986A-4924-9773-650BD3AA9963}" type="sibTrans" cxnId="{71B352A5-9B69-44F4-AA9E-FE0D39662F59}">
      <dgm:prSet phldrT="4" phldr="0"/>
      <dgm:spPr/>
      <dgm:t>
        <a:bodyPr/>
        <a:lstStyle/>
        <a:p>
          <a:endParaRPr lang="en-US"/>
        </a:p>
      </dgm:t>
    </dgm:pt>
    <dgm:pt modelId="{0C85AD59-D595-4B28-BFF8-427150417BDE}" type="pres">
      <dgm:prSet presAssocID="{08EA4161-F530-4443-A47C-153160AD5507}" presName="root" presStyleCnt="0">
        <dgm:presLayoutVars>
          <dgm:dir/>
          <dgm:resizeHandles val="exact"/>
        </dgm:presLayoutVars>
      </dgm:prSet>
      <dgm:spPr/>
    </dgm:pt>
    <dgm:pt modelId="{6F35FBC5-8C8E-4BF6-8393-B820942E6C14}" type="pres">
      <dgm:prSet presAssocID="{AF8B570B-A210-441F-959F-8A407AFFD9D1}" presName="compNode" presStyleCnt="0"/>
      <dgm:spPr/>
    </dgm:pt>
    <dgm:pt modelId="{9CF43952-6693-4672-A25D-6E8BEA05A8DD}" type="pres">
      <dgm:prSet presAssocID="{AF8B570B-A210-441F-959F-8A407AFFD9D1}" presName="bgRect" presStyleLbl="bgShp" presStyleIdx="0" presStyleCnt="4"/>
      <dgm:spPr/>
    </dgm:pt>
    <dgm:pt modelId="{9E6E7B40-9699-41BB-9D4C-67AB5144FF76}" type="pres">
      <dgm:prSet presAssocID="{AF8B570B-A210-441F-959F-8A407AFFD9D1}" presName="iconRect"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Head with Gears"/>
        </a:ext>
      </dgm:extLst>
    </dgm:pt>
    <dgm:pt modelId="{99929F00-DE13-44FD-8200-B2816169F278}" type="pres">
      <dgm:prSet presAssocID="{AF8B570B-A210-441F-959F-8A407AFFD9D1}" presName="spaceRect" presStyleCnt="0"/>
      <dgm:spPr/>
    </dgm:pt>
    <dgm:pt modelId="{3D50D220-A69F-467A-96E2-4D6A8DD3DA63}" type="pres">
      <dgm:prSet presAssocID="{AF8B570B-A210-441F-959F-8A407AFFD9D1}" presName="parTx" presStyleLbl="revTx" presStyleIdx="0" presStyleCnt="4">
        <dgm:presLayoutVars>
          <dgm:chMax val="0"/>
          <dgm:chPref val="0"/>
        </dgm:presLayoutVars>
      </dgm:prSet>
      <dgm:spPr/>
    </dgm:pt>
    <dgm:pt modelId="{DE9738A7-3ABA-4EC8-9B75-0017AE1B4443}" type="pres">
      <dgm:prSet presAssocID="{E401BDFD-3CB7-4888-B64B-7B73C48E8B2F}" presName="sibTrans" presStyleCnt="0"/>
      <dgm:spPr/>
    </dgm:pt>
    <dgm:pt modelId="{C95402F5-0D52-46C2-AB40-0C8E8D5DAE43}" type="pres">
      <dgm:prSet presAssocID="{6F67DF55-A6B3-467B-8F17-8EB7031EEA17}" presName="compNode" presStyleCnt="0"/>
      <dgm:spPr/>
    </dgm:pt>
    <dgm:pt modelId="{D7B83E3C-1A29-440C-930A-19F31C10484E}" type="pres">
      <dgm:prSet presAssocID="{6F67DF55-A6B3-467B-8F17-8EB7031EEA17}" presName="bgRect" presStyleLbl="bgShp" presStyleIdx="1" presStyleCnt="4"/>
      <dgm:spPr/>
    </dgm:pt>
    <dgm:pt modelId="{80C9CC76-FA26-48E3-A0BC-EFC7F15D3DE4}" type="pres">
      <dgm:prSet presAssocID="{6F67DF55-A6B3-467B-8F17-8EB7031EEA17}" presName="iconRect" presStyleLbl="node1" presStyleIdx="1" presStyleCnt="4"/>
      <dgm:spPr>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Brain in head"/>
        </a:ext>
      </dgm:extLst>
    </dgm:pt>
    <dgm:pt modelId="{096BE5E7-46B2-4327-A759-A38A9637D267}" type="pres">
      <dgm:prSet presAssocID="{6F67DF55-A6B3-467B-8F17-8EB7031EEA17}" presName="spaceRect" presStyleCnt="0"/>
      <dgm:spPr/>
    </dgm:pt>
    <dgm:pt modelId="{20E5A66F-B254-4583-B0E9-F6A67E77307D}" type="pres">
      <dgm:prSet presAssocID="{6F67DF55-A6B3-467B-8F17-8EB7031EEA17}" presName="parTx" presStyleLbl="revTx" presStyleIdx="1" presStyleCnt="4">
        <dgm:presLayoutVars>
          <dgm:chMax val="0"/>
          <dgm:chPref val="0"/>
        </dgm:presLayoutVars>
      </dgm:prSet>
      <dgm:spPr/>
    </dgm:pt>
    <dgm:pt modelId="{74F47B96-ACC0-464A-8728-ECC10BBCBE69}" type="pres">
      <dgm:prSet presAssocID="{3D25C13F-7603-4A87-B74A-2F65A2D59277}" presName="sibTrans" presStyleCnt="0"/>
      <dgm:spPr/>
    </dgm:pt>
    <dgm:pt modelId="{E14A7EF9-3E5B-4717-9229-403BB6E0BD5B}" type="pres">
      <dgm:prSet presAssocID="{EC9C86A7-0D57-4A4D-90C3-2205CD0E2CB4}" presName="compNode" presStyleCnt="0"/>
      <dgm:spPr/>
    </dgm:pt>
    <dgm:pt modelId="{C05BDD8B-CE82-48C4-88AE-40B7D1A39B47}" type="pres">
      <dgm:prSet presAssocID="{EC9C86A7-0D57-4A4D-90C3-2205CD0E2CB4}" presName="bgRect" presStyleLbl="bgShp" presStyleIdx="2" presStyleCnt="4"/>
      <dgm:spPr/>
    </dgm:pt>
    <dgm:pt modelId="{C0E2BCC8-44E6-4983-BE36-36C89ACE9DA0}" type="pres">
      <dgm:prSet presAssocID="{EC9C86A7-0D57-4A4D-90C3-2205CD0E2CB4}" presName="iconRect" presStyleLbl="node1" presStyleIdx="2" presStyleCnt="4"/>
      <dgm:spPr>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Help"/>
        </a:ext>
      </dgm:extLst>
    </dgm:pt>
    <dgm:pt modelId="{744387AC-BBAF-4284-8417-06C890818C8B}" type="pres">
      <dgm:prSet presAssocID="{EC9C86A7-0D57-4A4D-90C3-2205CD0E2CB4}" presName="spaceRect" presStyleCnt="0"/>
      <dgm:spPr/>
    </dgm:pt>
    <dgm:pt modelId="{3F9A1110-8049-4CA8-A131-800E7BBB8C3D}" type="pres">
      <dgm:prSet presAssocID="{EC9C86A7-0D57-4A4D-90C3-2205CD0E2CB4}" presName="parTx" presStyleLbl="revTx" presStyleIdx="2" presStyleCnt="4">
        <dgm:presLayoutVars>
          <dgm:chMax val="0"/>
          <dgm:chPref val="0"/>
        </dgm:presLayoutVars>
      </dgm:prSet>
      <dgm:spPr/>
    </dgm:pt>
    <dgm:pt modelId="{AD8F5F30-E44F-44E4-B3C5-6CC90823F80F}" type="pres">
      <dgm:prSet presAssocID="{F28616EA-ED7F-4E68-98D9-881F787148F7}" presName="sibTrans" presStyleCnt="0"/>
      <dgm:spPr/>
    </dgm:pt>
    <dgm:pt modelId="{0162EB83-88CD-4028-9BE7-6D27D3C19331}" type="pres">
      <dgm:prSet presAssocID="{C061B0F4-49A8-4EA6-8658-C434B548F6BB}" presName="compNode" presStyleCnt="0"/>
      <dgm:spPr/>
    </dgm:pt>
    <dgm:pt modelId="{85D0C1AC-01E3-499B-8115-BFE51E2B00EE}" type="pres">
      <dgm:prSet presAssocID="{C061B0F4-49A8-4EA6-8658-C434B548F6BB}" presName="bgRect" presStyleLbl="bgShp" presStyleIdx="3" presStyleCnt="4"/>
      <dgm:spPr/>
    </dgm:pt>
    <dgm:pt modelId="{8AABC194-528A-4835-B473-2D6B62BA75D4}" type="pres">
      <dgm:prSet presAssocID="{C061B0F4-49A8-4EA6-8658-C434B548F6BB}" presName="iconRect" presStyleLbl="node1" presStyleIdx="3" presStyleCnt="4"/>
      <dgm:spPr>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Rocket"/>
        </a:ext>
      </dgm:extLst>
    </dgm:pt>
    <dgm:pt modelId="{8E8356F9-E8F9-4F65-B24F-C5F8FB9E4091}" type="pres">
      <dgm:prSet presAssocID="{C061B0F4-49A8-4EA6-8658-C434B548F6BB}" presName="spaceRect" presStyleCnt="0"/>
      <dgm:spPr/>
    </dgm:pt>
    <dgm:pt modelId="{3B13FFB7-BF33-448B-BF54-31CDE8A3A942}" type="pres">
      <dgm:prSet presAssocID="{C061B0F4-49A8-4EA6-8658-C434B548F6BB}" presName="parTx" presStyleLbl="revTx" presStyleIdx="3" presStyleCnt="4">
        <dgm:presLayoutVars>
          <dgm:chMax val="0"/>
          <dgm:chPref val="0"/>
        </dgm:presLayoutVars>
      </dgm:prSet>
      <dgm:spPr/>
    </dgm:pt>
  </dgm:ptLst>
  <dgm:cxnLst>
    <dgm:cxn modelId="{47F6D914-E33A-40AD-9A6E-34E5CF1A444D}" srcId="{08EA4161-F530-4443-A47C-153160AD5507}" destId="{6F67DF55-A6B3-467B-8F17-8EB7031EEA17}" srcOrd="1" destOrd="0" parTransId="{A7927894-CFAC-4EB9-A23B-E7CEB23B4987}" sibTransId="{3D25C13F-7603-4A87-B74A-2F65A2D59277}"/>
    <dgm:cxn modelId="{62E98315-6C03-406B-839E-86ECE63CEA0D}" type="presOf" srcId="{08EA4161-F530-4443-A47C-153160AD5507}" destId="{0C85AD59-D595-4B28-BFF8-427150417BDE}" srcOrd="0" destOrd="0" presId="urn:microsoft.com/office/officeart/2018/2/layout/IconVerticalSolidList"/>
    <dgm:cxn modelId="{148ABE2D-5709-4E7F-9E4C-85EC55E36345}" type="presOf" srcId="{6F67DF55-A6B3-467B-8F17-8EB7031EEA17}" destId="{20E5A66F-B254-4583-B0E9-F6A67E77307D}" srcOrd="0" destOrd="0" presId="urn:microsoft.com/office/officeart/2018/2/layout/IconVerticalSolidList"/>
    <dgm:cxn modelId="{CCDD4135-4353-47A9-8FF9-25381516648F}" type="presOf" srcId="{EC9C86A7-0D57-4A4D-90C3-2205CD0E2CB4}" destId="{3F9A1110-8049-4CA8-A131-800E7BBB8C3D}" srcOrd="0" destOrd="0" presId="urn:microsoft.com/office/officeart/2018/2/layout/IconVerticalSolidList"/>
    <dgm:cxn modelId="{A7B6DB4C-EC4C-46D4-AB6D-15E86488E947}" type="presOf" srcId="{C061B0F4-49A8-4EA6-8658-C434B548F6BB}" destId="{3B13FFB7-BF33-448B-BF54-31CDE8A3A942}" srcOrd="0" destOrd="0" presId="urn:microsoft.com/office/officeart/2018/2/layout/IconVerticalSolidList"/>
    <dgm:cxn modelId="{1C1D5386-8087-4128-8E79-E18CAC827C21}" srcId="{08EA4161-F530-4443-A47C-153160AD5507}" destId="{AF8B570B-A210-441F-959F-8A407AFFD9D1}" srcOrd="0" destOrd="0" parTransId="{4514EAF5-8365-4B91-BD0E-F47A8EC10482}" sibTransId="{E401BDFD-3CB7-4888-B64B-7B73C48E8B2F}"/>
    <dgm:cxn modelId="{71B352A5-9B69-44F4-AA9E-FE0D39662F59}" srcId="{08EA4161-F530-4443-A47C-153160AD5507}" destId="{C061B0F4-49A8-4EA6-8658-C434B548F6BB}" srcOrd="3" destOrd="0" parTransId="{1796A51D-639A-4B37-BA03-BF72D7AE8F29}" sibTransId="{9733FA34-986A-4924-9773-650BD3AA9963}"/>
    <dgm:cxn modelId="{C39764D1-17C3-4F6F-A4F5-3FF63C08B489}" srcId="{08EA4161-F530-4443-A47C-153160AD5507}" destId="{EC9C86A7-0D57-4A4D-90C3-2205CD0E2CB4}" srcOrd="2" destOrd="0" parTransId="{2ADCE701-82BA-4F46-BB71-2F7E3F1D80E4}" sibTransId="{F28616EA-ED7F-4E68-98D9-881F787148F7}"/>
    <dgm:cxn modelId="{E767B4DB-0F14-4D59-9FB7-31FF7187C1C8}" type="presOf" srcId="{AF8B570B-A210-441F-959F-8A407AFFD9D1}" destId="{3D50D220-A69F-467A-96E2-4D6A8DD3DA63}" srcOrd="0" destOrd="0" presId="urn:microsoft.com/office/officeart/2018/2/layout/IconVerticalSolidList"/>
    <dgm:cxn modelId="{0C5D0A1C-2088-4500-9846-91AD8B2EA53A}" type="presParOf" srcId="{0C85AD59-D595-4B28-BFF8-427150417BDE}" destId="{6F35FBC5-8C8E-4BF6-8393-B820942E6C14}" srcOrd="0" destOrd="0" presId="urn:microsoft.com/office/officeart/2018/2/layout/IconVerticalSolidList"/>
    <dgm:cxn modelId="{DD28B570-85CF-42F7-8FBF-A9D3D29325E9}" type="presParOf" srcId="{6F35FBC5-8C8E-4BF6-8393-B820942E6C14}" destId="{9CF43952-6693-4672-A25D-6E8BEA05A8DD}" srcOrd="0" destOrd="0" presId="urn:microsoft.com/office/officeart/2018/2/layout/IconVerticalSolidList"/>
    <dgm:cxn modelId="{B38D012A-8D6B-4383-83DD-705FD5439CF0}" type="presParOf" srcId="{6F35FBC5-8C8E-4BF6-8393-B820942E6C14}" destId="{9E6E7B40-9699-41BB-9D4C-67AB5144FF76}" srcOrd="1" destOrd="0" presId="urn:microsoft.com/office/officeart/2018/2/layout/IconVerticalSolidList"/>
    <dgm:cxn modelId="{1FAA883E-6731-40A6-A118-90E410D3D314}" type="presParOf" srcId="{6F35FBC5-8C8E-4BF6-8393-B820942E6C14}" destId="{99929F00-DE13-44FD-8200-B2816169F278}" srcOrd="2" destOrd="0" presId="urn:microsoft.com/office/officeart/2018/2/layout/IconVerticalSolidList"/>
    <dgm:cxn modelId="{DE5149CD-9EDF-4A93-AB94-A0178EDF61DF}" type="presParOf" srcId="{6F35FBC5-8C8E-4BF6-8393-B820942E6C14}" destId="{3D50D220-A69F-467A-96E2-4D6A8DD3DA63}" srcOrd="3" destOrd="0" presId="urn:microsoft.com/office/officeart/2018/2/layout/IconVerticalSolidList"/>
    <dgm:cxn modelId="{19E285A3-53C7-4D84-8661-0DF2A5EC2070}" type="presParOf" srcId="{0C85AD59-D595-4B28-BFF8-427150417BDE}" destId="{DE9738A7-3ABA-4EC8-9B75-0017AE1B4443}" srcOrd="1" destOrd="0" presId="urn:microsoft.com/office/officeart/2018/2/layout/IconVerticalSolidList"/>
    <dgm:cxn modelId="{E00FCF8E-101B-4BA9-ABDB-8C48442423FC}" type="presParOf" srcId="{0C85AD59-D595-4B28-BFF8-427150417BDE}" destId="{C95402F5-0D52-46C2-AB40-0C8E8D5DAE43}" srcOrd="2" destOrd="0" presId="urn:microsoft.com/office/officeart/2018/2/layout/IconVerticalSolidList"/>
    <dgm:cxn modelId="{47A6789E-5526-466B-8B78-7A5FE65155DC}" type="presParOf" srcId="{C95402F5-0D52-46C2-AB40-0C8E8D5DAE43}" destId="{D7B83E3C-1A29-440C-930A-19F31C10484E}" srcOrd="0" destOrd="0" presId="urn:microsoft.com/office/officeart/2018/2/layout/IconVerticalSolidList"/>
    <dgm:cxn modelId="{F81E1CF8-8B79-44F2-AB6C-B58B72AC1302}" type="presParOf" srcId="{C95402F5-0D52-46C2-AB40-0C8E8D5DAE43}" destId="{80C9CC76-FA26-48E3-A0BC-EFC7F15D3DE4}" srcOrd="1" destOrd="0" presId="urn:microsoft.com/office/officeart/2018/2/layout/IconVerticalSolidList"/>
    <dgm:cxn modelId="{96AA4D86-9677-4B83-A064-C17924805532}" type="presParOf" srcId="{C95402F5-0D52-46C2-AB40-0C8E8D5DAE43}" destId="{096BE5E7-46B2-4327-A759-A38A9637D267}" srcOrd="2" destOrd="0" presId="urn:microsoft.com/office/officeart/2018/2/layout/IconVerticalSolidList"/>
    <dgm:cxn modelId="{14BAFC98-7CFB-46C3-A3B4-B7023F27C934}" type="presParOf" srcId="{C95402F5-0D52-46C2-AB40-0C8E8D5DAE43}" destId="{20E5A66F-B254-4583-B0E9-F6A67E77307D}" srcOrd="3" destOrd="0" presId="urn:microsoft.com/office/officeart/2018/2/layout/IconVerticalSolidList"/>
    <dgm:cxn modelId="{618BCBD3-1A40-489D-B051-1EA276C32886}" type="presParOf" srcId="{0C85AD59-D595-4B28-BFF8-427150417BDE}" destId="{74F47B96-ACC0-464A-8728-ECC10BBCBE69}" srcOrd="3" destOrd="0" presId="urn:microsoft.com/office/officeart/2018/2/layout/IconVerticalSolidList"/>
    <dgm:cxn modelId="{BCBE654B-71DA-41C6-8A79-D3D3E582E8F8}" type="presParOf" srcId="{0C85AD59-D595-4B28-BFF8-427150417BDE}" destId="{E14A7EF9-3E5B-4717-9229-403BB6E0BD5B}" srcOrd="4" destOrd="0" presId="urn:microsoft.com/office/officeart/2018/2/layout/IconVerticalSolidList"/>
    <dgm:cxn modelId="{3C44E50A-3259-4184-8564-7A36E3058446}" type="presParOf" srcId="{E14A7EF9-3E5B-4717-9229-403BB6E0BD5B}" destId="{C05BDD8B-CE82-48C4-88AE-40B7D1A39B47}" srcOrd="0" destOrd="0" presId="urn:microsoft.com/office/officeart/2018/2/layout/IconVerticalSolidList"/>
    <dgm:cxn modelId="{DF1A796D-C527-4366-8E9E-186C8AB59EFC}" type="presParOf" srcId="{E14A7EF9-3E5B-4717-9229-403BB6E0BD5B}" destId="{C0E2BCC8-44E6-4983-BE36-36C89ACE9DA0}" srcOrd="1" destOrd="0" presId="urn:microsoft.com/office/officeart/2018/2/layout/IconVerticalSolidList"/>
    <dgm:cxn modelId="{72255CAB-7534-40AD-9D3E-F4E868E97340}" type="presParOf" srcId="{E14A7EF9-3E5B-4717-9229-403BB6E0BD5B}" destId="{744387AC-BBAF-4284-8417-06C890818C8B}" srcOrd="2" destOrd="0" presId="urn:microsoft.com/office/officeart/2018/2/layout/IconVerticalSolidList"/>
    <dgm:cxn modelId="{96AE9125-4A4C-4F56-9EBD-C353F4A4026D}" type="presParOf" srcId="{E14A7EF9-3E5B-4717-9229-403BB6E0BD5B}" destId="{3F9A1110-8049-4CA8-A131-800E7BBB8C3D}" srcOrd="3" destOrd="0" presId="urn:microsoft.com/office/officeart/2018/2/layout/IconVerticalSolidList"/>
    <dgm:cxn modelId="{F2ED1DF4-5908-4587-B406-23404D7E2B69}" type="presParOf" srcId="{0C85AD59-D595-4B28-BFF8-427150417BDE}" destId="{AD8F5F30-E44F-44E4-B3C5-6CC90823F80F}" srcOrd="5" destOrd="0" presId="urn:microsoft.com/office/officeart/2018/2/layout/IconVerticalSolidList"/>
    <dgm:cxn modelId="{71CD8899-9242-45A2-B4B4-3E46C5568A42}" type="presParOf" srcId="{0C85AD59-D595-4B28-BFF8-427150417BDE}" destId="{0162EB83-88CD-4028-9BE7-6D27D3C19331}" srcOrd="6" destOrd="0" presId="urn:microsoft.com/office/officeart/2018/2/layout/IconVerticalSolidList"/>
    <dgm:cxn modelId="{3E25B333-3F4A-4145-BA3B-0AB5DEA008CB}" type="presParOf" srcId="{0162EB83-88CD-4028-9BE7-6D27D3C19331}" destId="{85D0C1AC-01E3-499B-8115-BFE51E2B00EE}" srcOrd="0" destOrd="0" presId="urn:microsoft.com/office/officeart/2018/2/layout/IconVerticalSolidList"/>
    <dgm:cxn modelId="{32B7ABCC-E169-456F-94EA-BD12A9774980}" type="presParOf" srcId="{0162EB83-88CD-4028-9BE7-6D27D3C19331}" destId="{8AABC194-528A-4835-B473-2D6B62BA75D4}" srcOrd="1" destOrd="0" presId="urn:microsoft.com/office/officeart/2018/2/layout/IconVerticalSolidList"/>
    <dgm:cxn modelId="{C2E216BD-34E6-4A5F-8E7D-2DD1D6CB21FD}" type="presParOf" srcId="{0162EB83-88CD-4028-9BE7-6D27D3C19331}" destId="{8E8356F9-E8F9-4F65-B24F-C5F8FB9E4091}" srcOrd="2" destOrd="0" presId="urn:microsoft.com/office/officeart/2018/2/layout/IconVerticalSolidList"/>
    <dgm:cxn modelId="{6D2D64D0-8E6B-483A-AF95-205288293374}" type="presParOf" srcId="{0162EB83-88CD-4028-9BE7-6D27D3C19331}" destId="{3B13FFB7-BF33-448B-BF54-31CDE8A3A942}"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F43952-6693-4672-A25D-6E8BEA05A8DD}">
      <dsp:nvSpPr>
        <dsp:cNvPr id="0" name=""/>
        <dsp:cNvSpPr/>
      </dsp:nvSpPr>
      <dsp:spPr>
        <a:xfrm>
          <a:off x="0" y="1832"/>
          <a:ext cx="4885203" cy="928506"/>
        </a:xfrm>
        <a:prstGeom prst="roundRect">
          <a:avLst>
            <a:gd name="adj" fmla="val 10000"/>
          </a:avLst>
        </a:prstGeom>
        <a:solidFill>
          <a:schemeClr val="dk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9E6E7B40-9699-41BB-9D4C-67AB5144FF76}">
      <dsp:nvSpPr>
        <dsp:cNvPr id="0" name=""/>
        <dsp:cNvSpPr/>
      </dsp:nvSpPr>
      <dsp:spPr>
        <a:xfrm>
          <a:off x="280873" y="210745"/>
          <a:ext cx="510678" cy="510678"/>
        </a:xfrm>
        <a:prstGeom prst="rect">
          <a:avLst/>
        </a:prstGeom>
        <a:blipFill>
          <a:blip xmlns:r="http://schemas.openxmlformats.org/officeDocument/2006/relationships" r:embed="rId1"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D50D220-A69F-467A-96E2-4D6A8DD3DA63}">
      <dsp:nvSpPr>
        <dsp:cNvPr id="0" name=""/>
        <dsp:cNvSpPr/>
      </dsp:nvSpPr>
      <dsp:spPr>
        <a:xfrm>
          <a:off x="1072425" y="1832"/>
          <a:ext cx="3812777" cy="92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67" tIns="98267" rIns="98267" bIns="98267" numCol="1" spcCol="1270" anchor="ctr" anchorCtr="0">
          <a:noAutofit/>
        </a:bodyPr>
        <a:lstStyle/>
        <a:p>
          <a:pPr marL="0" lvl="0" indent="0" algn="l" defTabSz="977900">
            <a:lnSpc>
              <a:spcPct val="100000"/>
            </a:lnSpc>
            <a:spcBef>
              <a:spcPct val="0"/>
            </a:spcBef>
            <a:spcAft>
              <a:spcPct val="35000"/>
            </a:spcAft>
            <a:buNone/>
          </a:pPr>
          <a:r>
            <a:rPr lang="en-US" sz="2200" kern="1200"/>
            <a:t>Question Development</a:t>
          </a:r>
        </a:p>
      </dsp:txBody>
      <dsp:txXfrm>
        <a:off x="1072425" y="1832"/>
        <a:ext cx="3812777" cy="928506"/>
      </dsp:txXfrm>
    </dsp:sp>
    <dsp:sp modelId="{D7B83E3C-1A29-440C-930A-19F31C10484E}">
      <dsp:nvSpPr>
        <dsp:cNvPr id="0" name=""/>
        <dsp:cNvSpPr/>
      </dsp:nvSpPr>
      <dsp:spPr>
        <a:xfrm>
          <a:off x="0" y="1162465"/>
          <a:ext cx="4885203" cy="928506"/>
        </a:xfrm>
        <a:prstGeom prst="roundRect">
          <a:avLst>
            <a:gd name="adj" fmla="val 10000"/>
          </a:avLst>
        </a:prstGeom>
        <a:solidFill>
          <a:schemeClr val="dk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0C9CC76-FA26-48E3-A0BC-EFC7F15D3DE4}">
      <dsp:nvSpPr>
        <dsp:cNvPr id="0" name=""/>
        <dsp:cNvSpPr/>
      </dsp:nvSpPr>
      <dsp:spPr>
        <a:xfrm>
          <a:off x="280873" y="1371379"/>
          <a:ext cx="510678" cy="510678"/>
        </a:xfrm>
        <a:prstGeom prst="rect">
          <a:avLst/>
        </a:prstGeom>
        <a:blipFill>
          <a:blip xmlns:r="http://schemas.openxmlformats.org/officeDocument/2006/relationships"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20E5A66F-B254-4583-B0E9-F6A67E77307D}">
      <dsp:nvSpPr>
        <dsp:cNvPr id="0" name=""/>
        <dsp:cNvSpPr/>
      </dsp:nvSpPr>
      <dsp:spPr>
        <a:xfrm>
          <a:off x="1072425" y="1162465"/>
          <a:ext cx="3812777" cy="92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67" tIns="98267" rIns="98267" bIns="98267" numCol="1" spcCol="1270" anchor="ctr" anchorCtr="0">
          <a:noAutofit/>
        </a:bodyPr>
        <a:lstStyle/>
        <a:p>
          <a:pPr marL="0" lvl="0" indent="0" algn="l" defTabSz="977900">
            <a:lnSpc>
              <a:spcPct val="100000"/>
            </a:lnSpc>
            <a:spcBef>
              <a:spcPct val="0"/>
            </a:spcBef>
            <a:spcAft>
              <a:spcPct val="35000"/>
            </a:spcAft>
            <a:buNone/>
          </a:pPr>
          <a:r>
            <a:rPr lang="en-US" sz="2200" kern="1200"/>
            <a:t>Cognitive Testing</a:t>
          </a:r>
        </a:p>
      </dsp:txBody>
      <dsp:txXfrm>
        <a:off x="1072425" y="1162465"/>
        <a:ext cx="3812777" cy="928506"/>
      </dsp:txXfrm>
    </dsp:sp>
    <dsp:sp modelId="{C05BDD8B-CE82-48C4-88AE-40B7D1A39B47}">
      <dsp:nvSpPr>
        <dsp:cNvPr id="0" name=""/>
        <dsp:cNvSpPr/>
      </dsp:nvSpPr>
      <dsp:spPr>
        <a:xfrm>
          <a:off x="0" y="2323098"/>
          <a:ext cx="4885203" cy="928506"/>
        </a:xfrm>
        <a:prstGeom prst="roundRect">
          <a:avLst>
            <a:gd name="adj" fmla="val 10000"/>
          </a:avLst>
        </a:prstGeom>
        <a:solidFill>
          <a:schemeClr val="dk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C0E2BCC8-44E6-4983-BE36-36C89ACE9DA0}">
      <dsp:nvSpPr>
        <dsp:cNvPr id="0" name=""/>
        <dsp:cNvSpPr/>
      </dsp:nvSpPr>
      <dsp:spPr>
        <a:xfrm>
          <a:off x="280873" y="2532012"/>
          <a:ext cx="510678" cy="510678"/>
        </a:xfrm>
        <a:prstGeom prst="rect">
          <a:avLst/>
        </a:prstGeom>
        <a:blipFill>
          <a:blip xmlns:r="http://schemas.openxmlformats.org/officeDocument/2006/relationships"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F9A1110-8049-4CA8-A131-800E7BBB8C3D}">
      <dsp:nvSpPr>
        <dsp:cNvPr id="0" name=""/>
        <dsp:cNvSpPr/>
      </dsp:nvSpPr>
      <dsp:spPr>
        <a:xfrm>
          <a:off x="1072425" y="2323098"/>
          <a:ext cx="3812777" cy="92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67" tIns="98267" rIns="98267" bIns="98267" numCol="1" spcCol="1270" anchor="ctr" anchorCtr="0">
          <a:noAutofit/>
        </a:bodyPr>
        <a:lstStyle/>
        <a:p>
          <a:pPr marL="0" lvl="0" indent="0" algn="l" defTabSz="977900">
            <a:lnSpc>
              <a:spcPct val="100000"/>
            </a:lnSpc>
            <a:spcBef>
              <a:spcPct val="0"/>
            </a:spcBef>
            <a:spcAft>
              <a:spcPct val="35000"/>
            </a:spcAft>
            <a:buNone/>
          </a:pPr>
          <a:r>
            <a:rPr lang="en-US" sz="2200" kern="1200"/>
            <a:t>Question Revision</a:t>
          </a:r>
        </a:p>
      </dsp:txBody>
      <dsp:txXfrm>
        <a:off x="1072425" y="2323098"/>
        <a:ext cx="3812777" cy="928506"/>
      </dsp:txXfrm>
    </dsp:sp>
    <dsp:sp modelId="{85D0C1AC-01E3-499B-8115-BFE51E2B00EE}">
      <dsp:nvSpPr>
        <dsp:cNvPr id="0" name=""/>
        <dsp:cNvSpPr/>
      </dsp:nvSpPr>
      <dsp:spPr>
        <a:xfrm>
          <a:off x="0" y="3483731"/>
          <a:ext cx="4885203" cy="928506"/>
        </a:xfrm>
        <a:prstGeom prst="roundRect">
          <a:avLst>
            <a:gd name="adj" fmla="val 10000"/>
          </a:avLst>
        </a:prstGeom>
        <a:solidFill>
          <a:schemeClr val="dk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8AABC194-528A-4835-B473-2D6B62BA75D4}">
      <dsp:nvSpPr>
        <dsp:cNvPr id="0" name=""/>
        <dsp:cNvSpPr/>
      </dsp:nvSpPr>
      <dsp:spPr>
        <a:xfrm>
          <a:off x="280873" y="3692645"/>
          <a:ext cx="510678" cy="510678"/>
        </a:xfrm>
        <a:prstGeom prst="rect">
          <a:avLst/>
        </a:prstGeom>
        <a:blipFill>
          <a:blip xmlns:r="http://schemas.openxmlformats.org/officeDocument/2006/relationships"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B13FFB7-BF33-448B-BF54-31CDE8A3A942}">
      <dsp:nvSpPr>
        <dsp:cNvPr id="0" name=""/>
        <dsp:cNvSpPr/>
      </dsp:nvSpPr>
      <dsp:spPr>
        <a:xfrm>
          <a:off x="1072425" y="3483731"/>
          <a:ext cx="3812777" cy="9285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8267" tIns="98267" rIns="98267" bIns="98267" numCol="1" spcCol="1270" anchor="ctr" anchorCtr="0">
          <a:noAutofit/>
        </a:bodyPr>
        <a:lstStyle/>
        <a:p>
          <a:pPr marL="0" lvl="0" indent="0" algn="l" defTabSz="977900">
            <a:lnSpc>
              <a:spcPct val="100000"/>
            </a:lnSpc>
            <a:spcBef>
              <a:spcPct val="0"/>
            </a:spcBef>
            <a:spcAft>
              <a:spcPct val="35000"/>
            </a:spcAft>
            <a:buNone/>
          </a:pPr>
          <a:r>
            <a:rPr lang="en-US" sz="2200" kern="1200"/>
            <a:t>Pilot Testing</a:t>
          </a:r>
        </a:p>
      </dsp:txBody>
      <dsp:txXfrm>
        <a:off x="1072425" y="3483731"/>
        <a:ext cx="3812777" cy="92850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4143375" y="0"/>
            <a:ext cx="3170238" cy="479425"/>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33C03299-4BB1-4AD2-828F-715F084383AD}" type="datetimeFigureOut">
              <a:rPr lang="en-US"/>
              <a:pPr>
                <a:defRPr/>
              </a:pPr>
              <a:t>3/7/2019</a:t>
            </a:fld>
            <a:endParaRPr lang="en-US"/>
          </a:p>
        </p:txBody>
      </p:sp>
      <p:sp>
        <p:nvSpPr>
          <p:cNvPr id="4" name="Slide Image Placeholder 3"/>
          <p:cNvSpPr>
            <a:spLocks noGrp="1" noRot="1" noChangeAspect="1"/>
          </p:cNvSpPr>
          <p:nvPr>
            <p:ph type="sldImg" idx="2"/>
          </p:nvPr>
        </p:nvSpPr>
        <p:spPr>
          <a:xfrm>
            <a:off x="457200" y="720725"/>
            <a:ext cx="6400800" cy="36004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731838" y="4560888"/>
            <a:ext cx="5851525" cy="4319587"/>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120188"/>
            <a:ext cx="3170238" cy="479425"/>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4143375" y="9120188"/>
            <a:ext cx="3170238" cy="479425"/>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EB38CAEC-4554-485B-9189-C45C7447A404}" type="slidenum">
              <a:rPr lang="en-US"/>
              <a:pPr>
                <a:defRPr/>
              </a:pPr>
              <a:t>‹#›</a:t>
            </a:fld>
            <a:endParaRPr lang="en-US"/>
          </a:p>
        </p:txBody>
      </p:sp>
    </p:spTree>
    <p:extLst>
      <p:ext uri="{BB962C8B-B14F-4D97-AF65-F5344CB8AC3E}">
        <p14:creationId xmlns:p14="http://schemas.microsoft.com/office/powerpoint/2010/main" val="1503583859"/>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i.org/10.1136/bmjopen-2015-009986" TargetMode="External"/><Relationship Id="rId2" Type="http://schemas.openxmlformats.org/officeDocument/2006/relationships/slide" Target="../slides/slide4.xml"/><Relationship Id="rId1" Type="http://schemas.openxmlformats.org/officeDocument/2006/relationships/notesMaster" Target="../notesMasters/notesMaster1.xml"/><Relationship Id="rId5" Type="http://schemas.openxmlformats.org/officeDocument/2006/relationships/hyperlink" Target="https://doi.org/10.1016/j.neubiorev.2017.08.014" TargetMode="External"/><Relationship Id="rId4" Type="http://schemas.openxmlformats.org/officeDocument/2006/relationships/hyperlink" Target="https://doi.org/10.1097/AOG.0000000000001649"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sciencedirect.com/topics/social-sciences/urban-areas" TargetMode="External"/><Relationship Id="rId7" Type="http://schemas.openxmlformats.org/officeDocument/2006/relationships/hyperlink" Target="http://www.cdc.gov/PRAMS" TargetMode="External"/><Relationship Id="rId2" Type="http://schemas.openxmlformats.org/officeDocument/2006/relationships/slide" Target="../slides/slide7.xml"/><Relationship Id="rId1" Type="http://schemas.openxmlformats.org/officeDocument/2006/relationships/notesMaster" Target="../notesMasters/notesMaster1.xml"/><Relationship Id="rId6" Type="http://schemas.openxmlformats.org/officeDocument/2006/relationships/hyperlink" Target="https://www.sciencedirect.com/topics/medicine-and-dentistry/birth-certificates" TargetMode="External"/><Relationship Id="rId5" Type="http://schemas.openxmlformats.org/officeDocument/2006/relationships/hyperlink" Target="https://www.sciencedirect.com/topics/social-sciences/early-childhood" TargetMode="External"/><Relationship Id="rId4" Type="http://schemas.openxmlformats.org/officeDocument/2006/relationships/hyperlink" Target="https://www.sciencedirect.com/topics/social-sciences/preventive-medicine"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3A9A35D-3D69-48BB-8A23-917E7E04172E}" type="slidenum">
              <a:rPr lang="en-US" smtClean="0"/>
              <a:t>1</a:t>
            </a:fld>
            <a:endParaRPr lang="en-US"/>
          </a:p>
        </p:txBody>
      </p:sp>
    </p:spTree>
    <p:extLst>
      <p:ext uri="{BB962C8B-B14F-4D97-AF65-F5344CB8AC3E}">
        <p14:creationId xmlns:p14="http://schemas.microsoft.com/office/powerpoint/2010/main" val="3800029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228600" marR="0" lvl="0" indent="-228600" algn="l" defTabSz="914400" rtl="0" eaLnBrk="1" fontAlgn="base" latinLnBrk="0" hangingPunct="1">
              <a:lnSpc>
                <a:spcPct val="90000"/>
              </a:lnSpc>
              <a:spcBef>
                <a:spcPts val="1000"/>
              </a:spcBef>
              <a:spcAft>
                <a:spcPct val="0"/>
              </a:spcAft>
              <a:buClrTx/>
              <a:buSzTx/>
              <a:buFont typeface="Arial"/>
              <a:buChar char="•"/>
              <a:tabLst/>
              <a:defRPr/>
            </a:pPr>
            <a:r>
              <a:rPr lang="en-US" dirty="0">
                <a:cs typeface="Calibri"/>
              </a:rPr>
              <a:t>The reason</a:t>
            </a:r>
            <a:r>
              <a:rPr lang="en-US" baseline="0" dirty="0">
                <a:cs typeface="Calibri"/>
              </a:rPr>
              <a:t> for the concern over this trend in increasing marijuana use among pregnant women is that hat although there </a:t>
            </a:r>
            <a:r>
              <a:rPr lang="en-US" baseline="0" dirty="0">
                <a:cs typeface="+mn-cs"/>
              </a:rPr>
              <a:t>s</a:t>
            </a:r>
            <a:r>
              <a:rPr lang="en-US" dirty="0"/>
              <a:t>ignificant limitations to the existing literature</a:t>
            </a:r>
            <a:r>
              <a:rPr lang="en-US" baseline="0" dirty="0">
                <a:cs typeface="Calibri"/>
              </a:rPr>
              <a:t> the evidence suggests that marijuana use by pregnant women can lead to adverse health outcomes for the infant</a:t>
            </a:r>
            <a:endParaRPr lang="en-US" dirty="0">
              <a:cs typeface="Calibri"/>
            </a:endParaRPr>
          </a:p>
          <a:p>
            <a:pPr marL="228600" indent="-228600">
              <a:lnSpc>
                <a:spcPct val="90000"/>
              </a:lnSpc>
              <a:spcBef>
                <a:spcPts val="1000"/>
              </a:spcBef>
              <a:buFont typeface="Arial"/>
              <a:buChar char="•"/>
            </a:pPr>
            <a:endParaRPr lang="en-US" dirty="0"/>
          </a:p>
          <a:p>
            <a:pPr marL="228600" indent="-228600">
              <a:lnSpc>
                <a:spcPct val="90000"/>
              </a:lnSpc>
              <a:spcBef>
                <a:spcPts val="1000"/>
              </a:spcBef>
              <a:buFont typeface="Arial"/>
              <a:buChar char="•"/>
            </a:pPr>
            <a:r>
              <a:rPr lang="en-US" dirty="0"/>
              <a:t>Association between prenatal marijuana use and adverse pregnancy outcomes is mixed</a:t>
            </a:r>
          </a:p>
          <a:p>
            <a:pPr marL="228600" indent="-228600">
              <a:lnSpc>
                <a:spcPct val="90000"/>
              </a:lnSpc>
              <a:spcBef>
                <a:spcPts val="1000"/>
              </a:spcBef>
              <a:buFont typeface="Arial"/>
              <a:buChar char="•"/>
            </a:pPr>
            <a:r>
              <a:rPr lang="en-US" dirty="0"/>
              <a:t>Significant limitations to the existing literature</a:t>
            </a:r>
            <a:endParaRPr lang="en-US" dirty="0">
              <a:cs typeface="Calibri"/>
            </a:endParaRPr>
          </a:p>
          <a:p>
            <a:pPr marL="685800" lvl="1" indent="-228600">
              <a:lnSpc>
                <a:spcPct val="90000"/>
              </a:lnSpc>
              <a:spcBef>
                <a:spcPts val="1000"/>
              </a:spcBef>
              <a:buFont typeface="Arial"/>
              <a:buChar char="•"/>
            </a:pPr>
            <a:r>
              <a:rPr lang="en-US" dirty="0"/>
              <a:t>Marijuana use is often not quantified (most studies are limited by ascertainment of marijuana exposure through self-report which likely underestimates the prevalence of use and may</a:t>
            </a:r>
            <a:r>
              <a:rPr lang="en-US" baseline="0" dirty="0"/>
              <a:t> make it difficult to ascertain the frequency and intensity of use</a:t>
            </a:r>
            <a:endParaRPr lang="en-US" dirty="0"/>
          </a:p>
          <a:p>
            <a:pPr marL="685800" lvl="1" indent="-228600">
              <a:lnSpc>
                <a:spcPct val="90000"/>
              </a:lnSpc>
              <a:spcBef>
                <a:spcPts val="1000"/>
              </a:spcBef>
              <a:buFont typeface="Arial"/>
              <a:buChar char="•"/>
            </a:pPr>
            <a:r>
              <a:rPr lang="en-US" dirty="0"/>
              <a:t>Important confounders exist such as education level, other risk factors including concurrent tobacco or alcohol use need to controlled  for to determine the independent role of marijuana use in pregnancy outcomes</a:t>
            </a:r>
            <a:endParaRPr lang="en-US" dirty="0">
              <a:cs typeface="Calibri"/>
            </a:endParaRPr>
          </a:p>
          <a:p>
            <a:pPr marL="685800" lvl="1" indent="-228600">
              <a:lnSpc>
                <a:spcPct val="90000"/>
              </a:lnSpc>
              <a:spcBef>
                <a:spcPts val="1000"/>
              </a:spcBef>
              <a:buFont typeface="Arial"/>
              <a:buChar char="•"/>
            </a:pPr>
            <a:endParaRPr lang="en-US" dirty="0">
              <a:cs typeface="Calibri"/>
            </a:endParaRPr>
          </a:p>
          <a:p>
            <a:pPr marL="0" indent="0">
              <a:lnSpc>
                <a:spcPct val="90000"/>
              </a:lnSpc>
              <a:spcBef>
                <a:spcPts val="1000"/>
              </a:spcBef>
              <a:buFont typeface="Arial"/>
              <a:buNone/>
            </a:pPr>
            <a:r>
              <a:rPr lang="en-US" dirty="0"/>
              <a:t>Despite</a:t>
            </a:r>
            <a:r>
              <a:rPr lang="en-US" baseline="0" dirty="0"/>
              <a:t> these limitations</a:t>
            </a:r>
            <a:endParaRPr lang="en-US" dirty="0"/>
          </a:p>
          <a:p>
            <a:pPr marL="228600" indent="-228600">
              <a:lnSpc>
                <a:spcPct val="90000"/>
              </a:lnSpc>
              <a:spcBef>
                <a:spcPts val="1000"/>
              </a:spcBef>
              <a:buFont typeface="Arial"/>
              <a:buChar char="•"/>
            </a:pPr>
            <a:r>
              <a:rPr lang="en-US" dirty="0"/>
              <a:t>A recent meta-analysis found that marijuana use during pregnancy maybe associated  adverse infant outcomes including low birth weight, anemia, increased odds of NICU Admission</a:t>
            </a:r>
          </a:p>
          <a:p>
            <a:pPr marL="228600" indent="-228600">
              <a:lnSpc>
                <a:spcPct val="90000"/>
              </a:lnSpc>
              <a:spcBef>
                <a:spcPts val="1000"/>
              </a:spcBef>
              <a:buFont typeface="Arial"/>
              <a:buChar char="•"/>
            </a:pPr>
            <a:r>
              <a:rPr lang="en-US" dirty="0"/>
              <a:t>And some studies have observed associations of marijuana use in pregnancy with outcomes including preterm birth, fetal growth restriction and stillbirth</a:t>
            </a:r>
            <a:endParaRPr lang="en-US" dirty="0">
              <a:cs typeface="Calibri"/>
            </a:endParaRPr>
          </a:p>
          <a:p>
            <a:pPr marL="171450" indent="-171450">
              <a:buFont typeface="Arial" panose="020B0604020202020204" pitchFamily="34" charset="0"/>
              <a:buChar char="•"/>
            </a:pPr>
            <a:r>
              <a:rPr lang="en-US" dirty="0"/>
              <a:t>Problems with neurological development, resulting in hyperactivity, poor cognitive function, as</a:t>
            </a:r>
            <a:r>
              <a:rPr lang="en-US" baseline="0" dirty="0"/>
              <a:t> well as impairments</a:t>
            </a:r>
            <a:r>
              <a:rPr lang="en-US" dirty="0"/>
              <a:t> impulse control, visual memory, and attention during the school years have also</a:t>
            </a:r>
            <a:r>
              <a:rPr lang="en-US" baseline="0" dirty="0"/>
              <a:t> been observed in some studies</a:t>
            </a:r>
            <a:r>
              <a:rPr lang="en-US" dirty="0"/>
              <a:t> (Metz TD and Stickrath EH, 2015) (</a:t>
            </a:r>
            <a:r>
              <a:rPr lang="en-US" dirty="0" err="1"/>
              <a:t>Ruisch</a:t>
            </a:r>
            <a:r>
              <a:rPr lang="en-US" dirty="0"/>
              <a:t> I, 2018)</a:t>
            </a:r>
          </a:p>
          <a:p>
            <a:pPr marL="171450" indent="-171450">
              <a:buFont typeface="Arial" panose="020B0604020202020204" pitchFamily="34" charset="0"/>
              <a:buChar char="•"/>
            </a:pPr>
            <a:endParaRPr lang="en-US" dirty="0"/>
          </a:p>
          <a:p>
            <a:pPr marL="0" indent="0">
              <a:buFont typeface="Arial" panose="020B0604020202020204" pitchFamily="34" charset="0"/>
              <a:buNone/>
            </a:pPr>
            <a:endParaRPr lang="en-US" dirty="0">
              <a:cs typeface="Calibri"/>
            </a:endParaRPr>
          </a:p>
          <a:p>
            <a:pPr marL="171450" indent="-171450">
              <a:buFont typeface="Arial" panose="020B0604020202020204" pitchFamily="34" charset="0"/>
              <a:buChar char="•"/>
            </a:pPr>
            <a:endParaRPr lang="en-US" dirty="0">
              <a:cs typeface="Calibri"/>
            </a:endParaRPr>
          </a:p>
          <a:p>
            <a:pPr marL="0" indent="0">
              <a:buNone/>
            </a:pPr>
            <a:r>
              <a:rPr lang="en-US" dirty="0">
                <a:cs typeface="Calibri"/>
              </a:rPr>
              <a:t>References:</a:t>
            </a:r>
            <a:r>
              <a:rPr lang="en-US" baseline="0" dirty="0">
                <a:cs typeface="Calibri"/>
              </a:rPr>
              <a:t> </a:t>
            </a:r>
          </a:p>
          <a:p>
            <a:pPr marL="342900" indent="-342900">
              <a:buAutoNum type="arabicPeriod"/>
            </a:pPr>
            <a:r>
              <a:rPr lang="en-US" sz="1200" dirty="0"/>
              <a:t>Gunn, J. K. L., Rosales, C. B., Center, K. E., </a:t>
            </a:r>
            <a:r>
              <a:rPr lang="en-US" sz="1200" dirty="0" err="1"/>
              <a:t>Nuñez</a:t>
            </a:r>
            <a:r>
              <a:rPr lang="en-US" sz="1200" dirty="0"/>
              <a:t>, A., Gibson, S. J., Christ, C., &amp; </a:t>
            </a:r>
            <a:r>
              <a:rPr lang="en-US" sz="1200" dirty="0" err="1"/>
              <a:t>Ehiri</a:t>
            </a:r>
            <a:r>
              <a:rPr lang="en-US" sz="1200" dirty="0"/>
              <a:t>, J. E. (2016). Prenatal exposure to cannabis and maternal and child health outcomes: a systematic review and meta-analysis. BMJ Open, 6(4), e009986. </a:t>
            </a:r>
            <a:r>
              <a:rPr lang="en-US" sz="1200" dirty="0">
                <a:hlinkClick r:id="rId3"/>
              </a:rPr>
              <a:t>https://doi.org/10.1136/bmjopen-2015-009986</a:t>
            </a:r>
            <a:endParaRPr lang="en-US" sz="1200" dirty="0"/>
          </a:p>
          <a:p>
            <a:pPr marL="342900" indent="-342900">
              <a:buFontTx/>
              <a:buAutoNum type="arabicPeriod"/>
            </a:pPr>
            <a:r>
              <a:rPr lang="en-US" sz="1200" dirty="0"/>
              <a:t>Conner, S. N., </a:t>
            </a:r>
            <a:r>
              <a:rPr lang="en-US" sz="1200" dirty="0" err="1"/>
              <a:t>Bedell</a:t>
            </a:r>
            <a:r>
              <a:rPr lang="en-US" sz="1200" dirty="0"/>
              <a:t>, V., </a:t>
            </a:r>
            <a:r>
              <a:rPr lang="en-US" sz="1200" dirty="0" err="1"/>
              <a:t>Lipsey</a:t>
            </a:r>
            <a:r>
              <a:rPr lang="en-US" sz="1200" dirty="0"/>
              <a:t>, K., </a:t>
            </a:r>
            <a:r>
              <a:rPr lang="en-US" sz="1200" dirty="0" err="1"/>
              <a:t>Macones</a:t>
            </a:r>
            <a:r>
              <a:rPr lang="en-US" sz="1200" dirty="0"/>
              <a:t>, G. A., Cahill, A. G., &amp; </a:t>
            </a:r>
            <a:r>
              <a:rPr lang="en-US" sz="1200" dirty="0" err="1"/>
              <a:t>Tuuli</a:t>
            </a:r>
            <a:r>
              <a:rPr lang="en-US" sz="1200" dirty="0"/>
              <a:t>, M. G. (2016). Maternal Marijuana Use and Adverse Neonatal Outcomes. </a:t>
            </a:r>
            <a:r>
              <a:rPr lang="en-US" sz="1200" i="1" dirty="0"/>
              <a:t>Obstetrics &amp; Gynecology</a:t>
            </a:r>
            <a:r>
              <a:rPr lang="en-US" sz="1200" dirty="0"/>
              <a:t>, </a:t>
            </a:r>
            <a:r>
              <a:rPr lang="en-US" sz="1200" i="1" dirty="0"/>
              <a:t>128</a:t>
            </a:r>
            <a:r>
              <a:rPr lang="en-US" sz="1200" dirty="0"/>
              <a:t>(4), 713–723. </a:t>
            </a:r>
            <a:r>
              <a:rPr lang="en-US" sz="1200" dirty="0">
                <a:hlinkClick r:id="rId4"/>
              </a:rPr>
              <a:t>https://doi.org/10.1097/AOG.0000000000001649</a:t>
            </a:r>
            <a:endParaRPr lang="en-US" sz="1200" dirty="0"/>
          </a:p>
          <a:p>
            <a:pPr marL="342900" indent="-342900">
              <a:buFontTx/>
              <a:buAutoNum type="arabicPeriod"/>
            </a:pPr>
            <a:r>
              <a:rPr lang="en-US" sz="1200" dirty="0"/>
              <a:t>Metz, T. D., &amp; </a:t>
            </a:r>
            <a:r>
              <a:rPr lang="en-US" sz="1200" dirty="0" err="1"/>
              <a:t>Borgelt</a:t>
            </a:r>
            <a:r>
              <a:rPr lang="en-US" sz="1200" dirty="0"/>
              <a:t>, L. M. (2018). Marijuana Use in Pregnancy and While Breastfeeding. </a:t>
            </a:r>
            <a:r>
              <a:rPr lang="en-US" sz="1200" i="1" dirty="0" err="1"/>
              <a:t>Obstet</a:t>
            </a:r>
            <a:r>
              <a:rPr lang="en-US" sz="1200" i="1" dirty="0"/>
              <a:t> </a:t>
            </a:r>
            <a:r>
              <a:rPr lang="en-US" sz="1200" i="1" dirty="0" err="1"/>
              <a:t>Gynecol</a:t>
            </a:r>
            <a:r>
              <a:rPr lang="en-US" sz="1200" dirty="0"/>
              <a:t>, </a:t>
            </a:r>
            <a:r>
              <a:rPr lang="en-US" sz="1200" i="1" dirty="0"/>
              <a:t>132</a:t>
            </a:r>
            <a:r>
              <a:rPr lang="en-US" sz="1200" dirty="0"/>
              <a:t>(5), 1198–1210. https://doi.org/10.1097/AOG.0000000000002878</a:t>
            </a:r>
          </a:p>
          <a:p>
            <a:pPr marL="342900" indent="-342900">
              <a:buFontTx/>
              <a:buAutoNum type="arabicPeriod"/>
            </a:pPr>
            <a:r>
              <a:rPr lang="en-US" sz="1200" dirty="0" err="1"/>
              <a:t>Ruisch</a:t>
            </a:r>
            <a:r>
              <a:rPr lang="en-US" sz="1200" dirty="0"/>
              <a:t>, I. H., Dietrich, A., </a:t>
            </a:r>
            <a:r>
              <a:rPr lang="en-US" sz="1200" dirty="0" err="1"/>
              <a:t>Glennon</a:t>
            </a:r>
            <a:r>
              <a:rPr lang="en-US" sz="1200" dirty="0"/>
              <a:t>, J. C., </a:t>
            </a:r>
            <a:r>
              <a:rPr lang="en-US" sz="1200" dirty="0" err="1"/>
              <a:t>Buitelaar</a:t>
            </a:r>
            <a:r>
              <a:rPr lang="en-US" sz="1200" dirty="0"/>
              <a:t>, J. K., &amp; Hoekstra, P. J. (2018). Maternal substance use during pregnancy and offspring conduct problems: A meta-analysis. </a:t>
            </a:r>
            <a:r>
              <a:rPr lang="en-US" sz="1200" i="1" dirty="0"/>
              <a:t>Neuroscience &amp; </a:t>
            </a:r>
            <a:r>
              <a:rPr lang="en-US" sz="1200" i="1" dirty="0" err="1"/>
              <a:t>Biobehavioral</a:t>
            </a:r>
            <a:r>
              <a:rPr lang="en-US" sz="1200" i="1" dirty="0"/>
              <a:t> Reviews</a:t>
            </a:r>
            <a:r>
              <a:rPr lang="en-US" sz="1200" dirty="0"/>
              <a:t>, </a:t>
            </a:r>
            <a:r>
              <a:rPr lang="en-US" sz="1200" i="1" dirty="0"/>
              <a:t>84</a:t>
            </a:r>
            <a:r>
              <a:rPr lang="en-US" sz="1200" dirty="0"/>
              <a:t>, 325–336. </a:t>
            </a:r>
            <a:r>
              <a:rPr lang="en-US" sz="1200" dirty="0">
                <a:hlinkClick r:id="rId5"/>
              </a:rPr>
              <a:t>https://doi.org/10.1016/j.neubiorev.2017.08.014</a:t>
            </a:r>
            <a:endParaRPr lang="en-US" sz="1200" dirty="0"/>
          </a:p>
          <a:p>
            <a:pPr marL="342900" indent="-342900">
              <a:buFontTx/>
              <a:buAutoNum type="arabicPeriod"/>
            </a:pPr>
            <a:r>
              <a:rPr lang="en-US" sz="1200" b="0" i="0" u="none" strike="noStrike" kern="1200" dirty="0">
                <a:solidFill>
                  <a:schemeClr val="tx1"/>
                </a:solidFill>
                <a:effectLst/>
                <a:latin typeface="+mn-lt"/>
                <a:ea typeface="+mn-ea"/>
                <a:cs typeface="+mn-cs"/>
              </a:rPr>
              <a:t>Metz, T. D., &amp; </a:t>
            </a:r>
            <a:r>
              <a:rPr lang="en-US" sz="1200" b="0" i="0" u="none" strike="noStrike" kern="1200" dirty="0" err="1">
                <a:solidFill>
                  <a:schemeClr val="tx1"/>
                </a:solidFill>
                <a:effectLst/>
                <a:latin typeface="+mn-lt"/>
                <a:ea typeface="+mn-ea"/>
                <a:cs typeface="+mn-cs"/>
              </a:rPr>
              <a:t>Stickrath</a:t>
            </a:r>
            <a:r>
              <a:rPr lang="en-US" sz="1200" b="0" i="0" u="none" strike="noStrike" kern="1200" dirty="0">
                <a:solidFill>
                  <a:schemeClr val="tx1"/>
                </a:solidFill>
                <a:effectLst/>
                <a:latin typeface="+mn-lt"/>
                <a:ea typeface="+mn-ea"/>
                <a:cs typeface="+mn-cs"/>
              </a:rPr>
              <a:t>, E. H. (2015). Marijuana use in pregnancy and lactation: a review of the evidence. American Journal of Obstetrics and Gynecology, 213(6), 761–778. https://doi.org/10.1016/j.ajog.2015.05.025</a:t>
            </a:r>
            <a:endParaRPr lang="en-US" sz="1200" dirty="0"/>
          </a:p>
          <a:p>
            <a:pPr marL="171450" indent="-17145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10"/>
          </p:nvPr>
        </p:nvSpPr>
        <p:spPr/>
        <p:txBody>
          <a:bodyPr/>
          <a:lstStyle/>
          <a:p>
            <a:fld id="{C3A9A35D-3D69-48BB-8A23-917E7E04172E}" type="slidenum">
              <a:rPr lang="en-US" smtClean="0"/>
              <a:t>4</a:t>
            </a:fld>
            <a:endParaRPr lang="en-US"/>
          </a:p>
        </p:txBody>
      </p:sp>
    </p:spTree>
    <p:extLst>
      <p:ext uri="{BB962C8B-B14F-4D97-AF65-F5344CB8AC3E}">
        <p14:creationId xmlns:p14="http://schemas.microsoft.com/office/powerpoint/2010/main" val="18634713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Given</a:t>
            </a:r>
            <a:r>
              <a:rPr lang="en-US" baseline="0" dirty="0"/>
              <a:t> the trend towards increasing rates of marijuana use  and the potential for adverse health effects it has become increasingly important to monitor trends in marijuana use among pregnant women </a:t>
            </a:r>
            <a:endParaRPr lang="en-US" dirty="0"/>
          </a:p>
        </p:txBody>
      </p:sp>
      <p:sp>
        <p:nvSpPr>
          <p:cNvPr id="4" name="Slide Number Placeholder 3"/>
          <p:cNvSpPr>
            <a:spLocks noGrp="1"/>
          </p:cNvSpPr>
          <p:nvPr>
            <p:ph type="sldNum" sz="quarter" idx="10"/>
          </p:nvPr>
        </p:nvSpPr>
        <p:spPr/>
        <p:txBody>
          <a:bodyPr/>
          <a:lstStyle/>
          <a:p>
            <a:fld id="{C3A9A35D-3D69-48BB-8A23-917E7E04172E}" type="slidenum">
              <a:rPr lang="en-US" smtClean="0"/>
              <a:t>5</a:t>
            </a:fld>
            <a:endParaRPr lang="en-US"/>
          </a:p>
        </p:txBody>
      </p:sp>
    </p:spTree>
    <p:extLst>
      <p:ext uri="{BB962C8B-B14F-4D97-AF65-F5344CB8AC3E}">
        <p14:creationId xmlns:p14="http://schemas.microsoft.com/office/powerpoint/2010/main" val="13618280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u="sng" dirty="0"/>
              <a:t>Limitations of Current Sources of Data</a:t>
            </a:r>
          </a:p>
          <a:p>
            <a:pPr marL="171450" indent="-171450">
              <a:buFont typeface="Arial" panose="020B0604020202020204" pitchFamily="34" charset="0"/>
              <a:buChar char="•"/>
            </a:pPr>
            <a:r>
              <a:rPr lang="en-US" dirty="0"/>
              <a:t>NSDUH  can generate estimates of marijuana use among pregnant but lacks ability to link to infant health outcomes and other pregnancy-related risk factors</a:t>
            </a:r>
          </a:p>
          <a:p>
            <a:pPr marL="171450" indent="-171450">
              <a:buFont typeface="Arial" panose="020B0604020202020204" pitchFamily="34" charset="0"/>
              <a:buChar char="•"/>
            </a:pPr>
            <a:r>
              <a:rPr lang="en-US" dirty="0"/>
              <a:t>NSDUH asks respondent if currently pregnant and marijuana use is past 30 days so potential for misclassification due to timing not quite matching</a:t>
            </a:r>
          </a:p>
          <a:p>
            <a:pPr marL="171450" indent="-171450">
              <a:buFont typeface="Arial" panose="020B0604020202020204" pitchFamily="34" charset="0"/>
              <a:buChar char="•"/>
            </a:pPr>
            <a:r>
              <a:rPr lang="en-US" dirty="0"/>
              <a:t>CDC’s existing pregnancy surveillance system , PRAMS collects information of pregnancy outcomes but does not universally and uniformly collect marijuana use data currently</a:t>
            </a:r>
          </a:p>
          <a:p>
            <a:pPr marL="628650" lvl="1" indent="-171450">
              <a:buFont typeface="Arial" panose="020B0604020202020204" pitchFamily="34" charset="0"/>
              <a:buChar char="•"/>
            </a:pPr>
            <a:r>
              <a:rPr lang="en-US" dirty="0"/>
              <a:t>But given the fact that PRAMS already collects</a:t>
            </a:r>
            <a:r>
              <a:rPr lang="en-US" baseline="0" dirty="0"/>
              <a:t> </a:t>
            </a:r>
            <a:r>
              <a:rPr lang="en-US" dirty="0"/>
              <a:t> information about the pregnancy and can link to infant outcomes,</a:t>
            </a:r>
            <a:r>
              <a:rPr lang="en-US" baseline="0" dirty="0"/>
              <a:t> adding question about marijuana use offers a unique opportunity to gather information about marijuana use pregnant women that could be analyzed for association with infant outcomes</a:t>
            </a:r>
          </a:p>
          <a:p>
            <a:pPr marL="171450" lvl="0" indent="-171450">
              <a:buFont typeface="Arial" panose="020B0604020202020204" pitchFamily="34" charset="0"/>
              <a:buChar char="•"/>
            </a:pPr>
            <a:r>
              <a:rPr lang="en-US" baseline="0" dirty="0"/>
              <a:t>The next few slides will discuss our efforts to strengthen PRAMS’ ability to monitor marijuana use</a:t>
            </a: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6</a:t>
            </a:fld>
            <a:endParaRPr lang="en-US"/>
          </a:p>
        </p:txBody>
      </p:sp>
    </p:spTree>
    <p:extLst>
      <p:ext uri="{BB962C8B-B14F-4D97-AF65-F5344CB8AC3E}">
        <p14:creationId xmlns:p14="http://schemas.microsoft.com/office/powerpoint/2010/main" val="2436632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But first let’s discuss what PRAMS is</a:t>
            </a:r>
          </a:p>
          <a:p>
            <a:pPr marL="171450" indent="-171450">
              <a:buFont typeface="Arial" panose="020B0604020202020204" pitchFamily="34" charset="0"/>
              <a:buChar char="•"/>
            </a:pPr>
            <a:r>
              <a:rPr lang="en-US" dirty="0"/>
              <a:t>The Pregnancy</a:t>
            </a:r>
            <a:r>
              <a:rPr lang="en-US" baseline="0" dirty="0"/>
              <a:t> Risk Assessment Monitoring System or </a:t>
            </a:r>
            <a:r>
              <a:rPr lang="en-US" dirty="0"/>
              <a:t>PRAMS is an on-going state-based and  population-based surveillance system conducted by state and </a:t>
            </a:r>
            <a:r>
              <a:rPr lang="en-US" dirty="0">
                <a:hlinkClick r:id="rId3"/>
              </a:rPr>
              <a:t>city</a:t>
            </a:r>
            <a:r>
              <a:rPr lang="en-US" dirty="0"/>
              <a:t> (NYC) health departments in collaboration with the Centers for </a:t>
            </a:r>
            <a:r>
              <a:rPr lang="en-US" dirty="0">
                <a:hlinkClick r:id="rId4"/>
              </a:rPr>
              <a:t>Disease Control and Prevention</a:t>
            </a:r>
            <a:r>
              <a:rPr lang="en-US" dirty="0"/>
              <a:t> (CDC). </a:t>
            </a:r>
          </a:p>
          <a:p>
            <a:pPr marL="171450" indent="-171450">
              <a:buFont typeface="Arial" panose="020B0604020202020204" pitchFamily="34" charset="0"/>
              <a:buChar char="•"/>
            </a:pPr>
            <a:r>
              <a:rPr lang="en-US" dirty="0"/>
              <a:t>It currently represents 83% of live births in the</a:t>
            </a:r>
            <a:r>
              <a:rPr lang="en-US" baseline="0" dirty="0"/>
              <a:t> US</a:t>
            </a:r>
            <a:endParaRPr lang="en-US" dirty="0"/>
          </a:p>
          <a:p>
            <a:pPr marL="171450" indent="-171450">
              <a:buFont typeface="Arial" panose="020B0604020202020204" pitchFamily="34" charset="0"/>
              <a:buChar char="•"/>
            </a:pPr>
            <a:r>
              <a:rPr lang="en-US" dirty="0"/>
              <a:t>PRAMS collects data on self-reported</a:t>
            </a:r>
            <a:r>
              <a:rPr lang="en-US" baseline="0" dirty="0"/>
              <a:t> </a:t>
            </a:r>
            <a:r>
              <a:rPr lang="en-US" dirty="0"/>
              <a:t>maternal experiences and behaviors before, during, and after pregnancy among women who delivered a live-born </a:t>
            </a:r>
            <a:r>
              <a:rPr lang="en-US" dirty="0">
                <a:hlinkClick r:id="rId5"/>
              </a:rPr>
              <a:t>infant</a:t>
            </a:r>
            <a:r>
              <a:rPr lang="en-US" dirty="0"/>
              <a:t>. (Questionnaire  sent from 2 to 9 months after delivery)</a:t>
            </a:r>
            <a:endParaRPr lang="en-US" dirty="0">
              <a:cs typeface="Calibri"/>
            </a:endParaRPr>
          </a:p>
          <a:p>
            <a:pPr marL="171450" indent="-171450">
              <a:buFont typeface="Arial" panose="020B0604020202020204" pitchFamily="34" charset="0"/>
              <a:buChar char="•"/>
            </a:pPr>
            <a:r>
              <a:rPr lang="en-US" dirty="0"/>
              <a:t>PRAMS also links to </a:t>
            </a:r>
            <a:r>
              <a:rPr lang="en-US" dirty="0">
                <a:hlinkClick r:id="rId6"/>
              </a:rPr>
              <a:t>birth certificate</a:t>
            </a:r>
            <a:r>
              <a:rPr lang="en-US" dirty="0"/>
              <a:t> information</a:t>
            </a:r>
          </a:p>
          <a:p>
            <a:pPr lvl="1"/>
            <a:r>
              <a:rPr lang="en-US" dirty="0">
                <a:cs typeface="Calibri"/>
              </a:rPr>
              <a:t>Because of these features,  PRAMS is able to </a:t>
            </a:r>
            <a:r>
              <a:rPr lang="en-US" sz="1800" dirty="0">
                <a:cs typeface="+mn-cs"/>
              </a:rPr>
              <a:t>a</a:t>
            </a:r>
            <a:r>
              <a:rPr lang="en-US" sz="1800" dirty="0"/>
              <a:t>ble to generate state-level estimates</a:t>
            </a:r>
          </a:p>
          <a:p>
            <a:pPr lvl="1"/>
            <a:r>
              <a:rPr lang="en-US" sz="1800" dirty="0"/>
              <a:t>And can incorporate</a:t>
            </a:r>
            <a:r>
              <a:rPr lang="en-US" sz="1800" baseline="0" dirty="0"/>
              <a:t> </a:t>
            </a:r>
            <a:r>
              <a:rPr lang="en-US" sz="1800" dirty="0"/>
              <a:t>infant health outcomes and other pregnancy-related risk factors into analysis of data</a:t>
            </a:r>
          </a:p>
          <a:p>
            <a:pPr marL="171450" indent="-171450">
              <a:buFont typeface="Arial" panose="020B0604020202020204" pitchFamily="34" charset="0"/>
              <a:buChar char="•"/>
            </a:pPr>
            <a:endParaRPr lang="en-US" dirty="0">
              <a:cs typeface="Calibri"/>
            </a:endParaRP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sz="1200" dirty="0"/>
              <a:t>To learn more go to: </a:t>
            </a:r>
            <a:r>
              <a:rPr lang="en-US" sz="1200" dirty="0">
                <a:hlinkClick r:id="rId7"/>
              </a:rPr>
              <a:t>www.cdc.gov/PRAMS</a:t>
            </a:r>
            <a:endParaRPr lang="en-US" dirty="0">
              <a:cs typeface="Calibri"/>
            </a:endParaRPr>
          </a:p>
        </p:txBody>
      </p:sp>
      <p:sp>
        <p:nvSpPr>
          <p:cNvPr id="4" name="Slide Number Placeholder 3"/>
          <p:cNvSpPr>
            <a:spLocks noGrp="1"/>
          </p:cNvSpPr>
          <p:nvPr>
            <p:ph type="sldNum" sz="quarter" idx="5"/>
          </p:nvPr>
        </p:nvSpPr>
        <p:spPr/>
        <p:txBody>
          <a:bodyPr/>
          <a:lstStyle/>
          <a:p>
            <a:fld id="{C3A9A35D-3D69-48BB-8A23-917E7E04172E}" type="slidenum">
              <a:rPr lang="en-US" smtClean="0"/>
              <a:t>7</a:t>
            </a:fld>
            <a:endParaRPr lang="en-US"/>
          </a:p>
        </p:txBody>
      </p:sp>
    </p:spTree>
    <p:extLst>
      <p:ext uri="{BB962C8B-B14F-4D97-AF65-F5344CB8AC3E}">
        <p14:creationId xmlns:p14="http://schemas.microsoft.com/office/powerpoint/2010/main" val="31359351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US" dirty="0"/>
              <a:t>As mentioned earlier</a:t>
            </a:r>
            <a:r>
              <a:rPr lang="en-US" baseline="0" dirty="0"/>
              <a:t>, PRAMS does not collect data on marijuana use universally or uniformly but </a:t>
            </a:r>
          </a:p>
          <a:p>
            <a:pPr marL="171450" indent="-171450">
              <a:buFont typeface="Arial" panose="020B0604020202020204" pitchFamily="34" charset="0"/>
              <a:buChar char="•"/>
            </a:pPr>
            <a:r>
              <a:rPr lang="en-US" baseline="0" dirty="0"/>
              <a:t>Data marijuana use is </a:t>
            </a:r>
            <a:r>
              <a:rPr lang="en-US" dirty="0"/>
              <a:t>collected </a:t>
            </a:r>
            <a:r>
              <a:rPr lang="en-US" b="1" dirty="0"/>
              <a:t>optionally</a:t>
            </a:r>
            <a:r>
              <a:rPr lang="en-US" dirty="0"/>
              <a:t> by participating PRAMS states. </a:t>
            </a:r>
          </a:p>
          <a:p>
            <a:pPr marL="628650" lvl="1" indent="-171450">
              <a:buFont typeface="Arial" panose="020B0604020202020204" pitchFamily="34" charset="0"/>
              <a:buChar char="•"/>
            </a:pPr>
            <a:r>
              <a:rPr lang="en-US" dirty="0" err="1"/>
              <a:t>ome</a:t>
            </a:r>
            <a:r>
              <a:rPr lang="en-US" dirty="0"/>
              <a:t> states </a:t>
            </a:r>
            <a:r>
              <a:rPr lang="en-US" dirty="0" err="1"/>
              <a:t>collecSt</a:t>
            </a:r>
            <a:r>
              <a:rPr lang="en-US" dirty="0"/>
              <a:t> data on marijuana use specifically but most states do not collect information on marijuana use</a:t>
            </a:r>
          </a:p>
          <a:p>
            <a:pPr marL="628650" lvl="1" indent="-171450">
              <a:buFont typeface="Arial" panose="020B0604020202020204" pitchFamily="34" charset="0"/>
              <a:buChar char="•"/>
            </a:pPr>
            <a:r>
              <a:rPr lang="en-US" dirty="0"/>
              <a:t>This makes it difficult to generate national estimates.</a:t>
            </a:r>
          </a:p>
          <a:p>
            <a:r>
              <a:rPr lang="en-US" dirty="0"/>
              <a:t>Different states have collected different years making it challenging to analyze trends overtime as well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Additionally the states that collect information don’t all use the same question to collect the same information.</a:t>
            </a:r>
            <a:r>
              <a:rPr lang="en-US" baseline="0" dirty="0"/>
              <a:t> This makes it</a:t>
            </a:r>
            <a:r>
              <a:rPr lang="en-US" dirty="0"/>
              <a:t> challenging to compare data across all the states</a:t>
            </a:r>
            <a:r>
              <a:rPr lang="en-US" baseline="0" dirty="0"/>
              <a:t> who collect data.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the states collecting data</a:t>
            </a:r>
            <a:r>
              <a:rPr lang="en-US" baseline="0" dirty="0"/>
              <a:t> on marijuana, t</a:t>
            </a:r>
            <a:r>
              <a:rPr lang="en-US" dirty="0"/>
              <a:t>he current types of questions include those about</a:t>
            </a:r>
          </a:p>
          <a:p>
            <a:pPr marL="171450" indent="-171450">
              <a:buFont typeface="Arial" panose="020B0604020202020204" pitchFamily="34" charset="0"/>
              <a:buChar char="•"/>
            </a:pPr>
            <a:r>
              <a:rPr lang="en-US" dirty="0"/>
              <a:t>	Marijuana use (pre-, during, and post pregnancy)</a:t>
            </a:r>
          </a:p>
          <a:p>
            <a:pPr marL="171450" indent="-171450">
              <a:buFont typeface="Arial" panose="020B0604020202020204" pitchFamily="34" charset="0"/>
              <a:buChar char="•"/>
            </a:pPr>
            <a:r>
              <a:rPr lang="en-US" dirty="0"/>
              <a:t>	Reason for use (only New Hampshire)</a:t>
            </a:r>
          </a:p>
          <a:p>
            <a:pPr marL="171450" indent="-171450">
              <a:buFont typeface="Arial" panose="020B0604020202020204" pitchFamily="34" charset="0"/>
              <a:buChar char="•"/>
            </a:pPr>
            <a:r>
              <a:rPr lang="en-US" i="1" dirty="0"/>
              <a:t>	Drug use before and during pregnancy with marijuana as a option among a long list of drugs</a:t>
            </a:r>
          </a:p>
          <a:p>
            <a:pPr marL="171450" indent="-171450">
              <a:buFont typeface="Arial" panose="020B0604020202020204" pitchFamily="34" charset="0"/>
              <a:buChar char="•"/>
            </a:pPr>
            <a:r>
              <a:rPr lang="en-US" i="1" dirty="0"/>
              <a:t>	Healthcare provider counseling or screening (marijuana as an option)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 </a:t>
            </a:r>
            <a:endParaRPr lang="en-US" dirty="0">
              <a:cs typeface="Calibri"/>
            </a:endParaRPr>
          </a:p>
        </p:txBody>
      </p:sp>
      <p:sp>
        <p:nvSpPr>
          <p:cNvPr id="4" name="Slide Number Placeholder 3"/>
          <p:cNvSpPr>
            <a:spLocks noGrp="1"/>
          </p:cNvSpPr>
          <p:nvPr>
            <p:ph type="sldNum" sz="quarter" idx="5"/>
          </p:nvPr>
        </p:nvSpPr>
        <p:spPr/>
        <p:txBody>
          <a:bodyPr/>
          <a:lstStyle/>
          <a:p>
            <a:fld id="{C3A9A35D-3D69-48BB-8A23-917E7E04172E}" type="slidenum">
              <a:rPr lang="en-US" smtClean="0"/>
              <a:t>8</a:t>
            </a:fld>
            <a:endParaRPr lang="en-US"/>
          </a:p>
        </p:txBody>
      </p:sp>
    </p:spTree>
    <p:extLst>
      <p:ext uri="{BB962C8B-B14F-4D97-AF65-F5344CB8AC3E}">
        <p14:creationId xmlns:p14="http://schemas.microsoft.com/office/powerpoint/2010/main" val="6946248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Three states that have collected information using a similar question over multiple years include HI, AK, VT.</a:t>
            </a:r>
          </a:p>
          <a:p>
            <a:endParaRPr lang="en-US" dirty="0"/>
          </a:p>
          <a:p>
            <a:pPr rtl="0"/>
            <a:r>
              <a:rPr lang="en-US" sz="1200" b="0" i="0" u="none" strike="noStrike" kern="1200" dirty="0">
                <a:solidFill>
                  <a:schemeClr val="tx1"/>
                </a:solidFill>
                <a:effectLst/>
                <a:latin typeface="+mn-lt"/>
                <a:ea typeface="+mn-ea"/>
                <a:cs typeface="+mn-cs"/>
              </a:rPr>
              <a:t>A paper by Ko and colleagues published in 2018,</a:t>
            </a:r>
            <a:r>
              <a:rPr lang="en-US" sz="1200" b="0" i="0" u="none" strike="noStrike" kern="1200" baseline="0" dirty="0">
                <a:solidFill>
                  <a:schemeClr val="tx1"/>
                </a:solidFill>
                <a:effectLst/>
                <a:latin typeface="+mn-lt"/>
                <a:ea typeface="+mn-ea"/>
                <a:cs typeface="+mn-cs"/>
              </a:rPr>
              <a:t> using data from these states from  2009-2011 </a:t>
            </a:r>
            <a:r>
              <a:rPr lang="en-US" sz="1200" b="0" i="0" u="none" strike="noStrike" kern="1200" dirty="0">
                <a:solidFill>
                  <a:schemeClr val="tx1"/>
                </a:solidFill>
                <a:effectLst/>
                <a:latin typeface="+mn-lt"/>
                <a:ea typeface="+mn-ea"/>
                <a:cs typeface="+mn-cs"/>
              </a:rPr>
              <a:t>demonstrates the utility of PRAMS for examining marijuana use among pregnant women. </a:t>
            </a:r>
            <a:r>
              <a:rPr lang="en-US" sz="1200" b="0" i="0" u="none" strike="noStrike" kern="1200" baseline="0" dirty="0">
                <a:solidFill>
                  <a:schemeClr val="tx1"/>
                </a:solidFill>
                <a:effectLst/>
                <a:latin typeface="+mn-lt"/>
                <a:ea typeface="+mn-ea"/>
                <a:cs typeface="+mn-cs"/>
              </a:rPr>
              <a:t> T</a:t>
            </a:r>
            <a:r>
              <a:rPr lang="en-US" sz="1200" b="0" i="0" u="none" strike="noStrike" kern="1200" dirty="0">
                <a:solidFill>
                  <a:schemeClr val="tx1"/>
                </a:solidFill>
                <a:effectLst/>
                <a:latin typeface="+mn-lt"/>
                <a:ea typeface="+mn-ea"/>
                <a:cs typeface="+mn-cs"/>
              </a:rPr>
              <a:t>he authors were able to estimate rates of marijuana use among pregnant women by state (see table on</a:t>
            </a:r>
            <a:r>
              <a:rPr lang="en-US" sz="1200" b="0" i="0" u="none" strike="noStrike" kern="1200" baseline="0" dirty="0">
                <a:solidFill>
                  <a:schemeClr val="tx1"/>
                </a:solidFill>
                <a:effectLst/>
                <a:latin typeface="+mn-lt"/>
                <a:ea typeface="+mn-ea"/>
                <a:cs typeface="+mn-cs"/>
              </a:rPr>
              <a:t> slide)</a:t>
            </a:r>
            <a:r>
              <a:rPr lang="en-US" sz="1200" b="0" i="0" u="none" strike="noStrike" kern="1200" dirty="0">
                <a:solidFill>
                  <a:schemeClr val="tx1"/>
                </a:solidFill>
                <a:effectLst/>
                <a:latin typeface="+mn-lt"/>
                <a:ea typeface="+mn-ea"/>
                <a:cs typeface="+mn-cs"/>
              </a:rPr>
              <a:t>, as</a:t>
            </a:r>
            <a:r>
              <a:rPr lang="en-US" sz="1200" b="0" i="0" u="none" strike="noStrike" kern="1200" baseline="0" dirty="0">
                <a:solidFill>
                  <a:schemeClr val="tx1"/>
                </a:solidFill>
                <a:effectLst/>
                <a:latin typeface="+mn-lt"/>
                <a:ea typeface="+mn-ea"/>
                <a:cs typeface="+mn-cs"/>
              </a:rPr>
              <a:t> well as </a:t>
            </a:r>
            <a:r>
              <a:rPr lang="en-US" sz="1200" b="0" i="0" u="none" strike="noStrike" kern="1200" dirty="0">
                <a:solidFill>
                  <a:schemeClr val="tx1"/>
                </a:solidFill>
                <a:effectLst/>
                <a:latin typeface="+mn-lt"/>
                <a:ea typeface="+mn-ea"/>
                <a:cs typeface="+mn-cs"/>
              </a:rPr>
              <a:t> examine the association of marijuana use with other risk factors such as insurance status,  education, marital status, age, income, parity, prenatal care initiation, pregnancy intention, life stressors, alcohol use, smoking,  physical abuse and others. Additionally they were able to examine whether there was an association with marijuana use with infant outcomes including low birthweight, preterm birth, and NICU admissions while adjusting for other risk factors. In this study, the authors did not observe a significant association of marijuana use with low birthweight,  preterm birth, or NICU admissions after adjustment but the marijuana use questions have the limitations discussed earlier.</a:t>
            </a:r>
            <a:endParaRPr lang="en-US" b="0" dirty="0">
              <a:effectLst/>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3A9A35D-3D69-48BB-8A23-917E7E04172E}" type="slidenum">
              <a:rPr lang="en-US" smtClean="0"/>
              <a:t>9</a:t>
            </a:fld>
            <a:endParaRPr lang="en-US"/>
          </a:p>
        </p:txBody>
      </p:sp>
    </p:spTree>
    <p:extLst>
      <p:ext uri="{BB962C8B-B14F-4D97-AF65-F5344CB8AC3E}">
        <p14:creationId xmlns:p14="http://schemas.microsoft.com/office/powerpoint/2010/main" val="32654803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strengthen surveillance of cannabis</a:t>
            </a:r>
            <a:r>
              <a:rPr lang="en-US" baseline="0" dirty="0"/>
              <a:t> use and its potential outcomes, CDC in collaboration with partners embarked on developing a set a questions that could be incorporated into PRAMS </a:t>
            </a:r>
          </a:p>
          <a:p>
            <a:endParaRPr lang="en-US" baseline="0" dirty="0"/>
          </a:p>
          <a:p>
            <a:r>
              <a:rPr lang="en-US" baseline="0" dirty="0"/>
              <a:t>Thus far the process has included </a:t>
            </a:r>
          </a:p>
          <a:p>
            <a:pPr marL="171450" indent="-171450">
              <a:buFont typeface="Arial" panose="020B0604020202020204" pitchFamily="34" charset="0"/>
              <a:buChar char="•"/>
            </a:pPr>
            <a:r>
              <a:rPr lang="en-US" baseline="0" dirty="0"/>
              <a:t>Questions development</a:t>
            </a:r>
          </a:p>
          <a:p>
            <a:pPr marL="171450" indent="-171450">
              <a:buFont typeface="Arial" panose="020B0604020202020204" pitchFamily="34" charset="0"/>
              <a:buChar char="•"/>
            </a:pPr>
            <a:r>
              <a:rPr lang="en-US" baseline="0" dirty="0" err="1"/>
              <a:t>Cognitve</a:t>
            </a:r>
            <a:r>
              <a:rPr lang="en-US" baseline="0" dirty="0"/>
              <a:t> Testing of Questions</a:t>
            </a:r>
          </a:p>
          <a:p>
            <a:pPr marL="171450" indent="-171450">
              <a:buFont typeface="Arial" panose="020B0604020202020204" pitchFamily="34" charset="0"/>
              <a:buChar char="•"/>
            </a:pPr>
            <a:r>
              <a:rPr lang="en-US" baseline="0" dirty="0"/>
              <a:t>Revision of questions based on results of testing and</a:t>
            </a:r>
          </a:p>
          <a:p>
            <a:pPr marL="171450" indent="-171450">
              <a:buFont typeface="Arial" panose="020B0604020202020204" pitchFamily="34" charset="0"/>
              <a:buChar char="•"/>
            </a:pPr>
            <a:r>
              <a:rPr lang="en-US" baseline="0" dirty="0"/>
              <a:t>Pilot testing the questions in selected states as part PRAMS </a:t>
            </a:r>
            <a:endParaRPr lang="en-US" dirty="0"/>
          </a:p>
        </p:txBody>
      </p:sp>
      <p:sp>
        <p:nvSpPr>
          <p:cNvPr id="4" name="Slide Number Placeholder 3"/>
          <p:cNvSpPr>
            <a:spLocks noGrp="1"/>
          </p:cNvSpPr>
          <p:nvPr>
            <p:ph type="sldNum" sz="quarter" idx="10"/>
          </p:nvPr>
        </p:nvSpPr>
        <p:spPr/>
        <p:txBody>
          <a:bodyPr/>
          <a:lstStyle/>
          <a:p>
            <a:fld id="{C3A9A35D-3D69-48BB-8A23-917E7E04172E}" type="slidenum">
              <a:rPr lang="en-US" smtClean="0"/>
              <a:t>10</a:t>
            </a:fld>
            <a:endParaRPr lang="en-US"/>
          </a:p>
        </p:txBody>
      </p:sp>
    </p:spTree>
    <p:extLst>
      <p:ext uri="{BB962C8B-B14F-4D97-AF65-F5344CB8AC3E}">
        <p14:creationId xmlns:p14="http://schemas.microsoft.com/office/powerpoint/2010/main" val="1725195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sz="1800" dirty="0"/>
              <a:t>In collaboration with CSTE Marijuana Workgroup potential questions were developed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sz="1800" dirty="0"/>
              <a:t>The group developed questions about marijuana use (before during and after pregnancy) and Reason for use</a:t>
            </a:r>
          </a:p>
          <a:p>
            <a:r>
              <a:rPr lang="en-US" sz="1800" dirty="0"/>
              <a:t> based on existing questions</a:t>
            </a:r>
          </a:p>
          <a:p>
            <a:r>
              <a:rPr lang="en-US" sz="1800" dirty="0"/>
              <a:t>The group also added other question based on their wording from other surveys including </a:t>
            </a:r>
          </a:p>
          <a:p>
            <a:pPr lvl="1"/>
            <a:r>
              <a:rPr lang="en-US" sz="1800" dirty="0"/>
              <a:t>Mode of use</a:t>
            </a:r>
          </a:p>
          <a:p>
            <a:r>
              <a:rPr lang="en-US" sz="1800" dirty="0"/>
              <a:t>Some  of the questions developed were new questions; including questions about</a:t>
            </a:r>
          </a:p>
          <a:p>
            <a:pPr lvl="1"/>
            <a:r>
              <a:rPr lang="en-US" sz="1800" dirty="0"/>
              <a:t>Marijuana use during breast feeding</a:t>
            </a:r>
          </a:p>
          <a:p>
            <a:pPr lvl="1"/>
            <a:r>
              <a:rPr lang="en-US" sz="1800" dirty="0"/>
              <a:t>Physician counseling and/or recommendation</a:t>
            </a:r>
          </a:p>
          <a:p>
            <a:pPr lvl="1"/>
            <a:r>
              <a:rPr lang="en-US" sz="1800" dirty="0"/>
              <a:t>Exposure to cannabis within home</a:t>
            </a:r>
          </a:p>
          <a:p>
            <a:pPr lvl="1"/>
            <a:r>
              <a:rPr lang="en-US" sz="1800" dirty="0"/>
              <a:t>Perception of harm</a:t>
            </a:r>
          </a:p>
          <a:p>
            <a:pPr lvl="1"/>
            <a:r>
              <a:rPr lang="en-US" sz="1800" dirty="0"/>
              <a:t>Safe storage</a:t>
            </a:r>
          </a:p>
          <a:p>
            <a:r>
              <a:rPr lang="en-US" sz="1800" dirty="0"/>
              <a:t>At the end of this process – there were 16 questions that moved onto cognitive testing</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25328790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step was to cognitively test the 16 marijuana questions</a:t>
            </a:r>
          </a:p>
          <a:p>
            <a:endParaRPr lang="en-US" dirty="0"/>
          </a:p>
          <a:p>
            <a:r>
              <a:rPr lang="en-US" dirty="0"/>
              <a:t>The</a:t>
            </a:r>
            <a:r>
              <a:rPr lang="en-US" baseline="0" dirty="0"/>
              <a:t> questions were tested</a:t>
            </a:r>
            <a:r>
              <a:rPr lang="en-US" dirty="0"/>
              <a:t> in 40 Respondents (postpartum women) , 20 in</a:t>
            </a:r>
            <a:r>
              <a:rPr lang="en-US" baseline="0" dirty="0"/>
              <a:t> English and 20 in Spanish</a:t>
            </a:r>
          </a:p>
          <a:p>
            <a:r>
              <a:rPr lang="en-US" dirty="0"/>
              <a:t>Some issues were identified from cognitive testing</a:t>
            </a:r>
          </a:p>
          <a:p>
            <a:pPr marL="685800" lvl="1" indent="-342900">
              <a:buFont typeface="+mj-lt"/>
              <a:buAutoNum type="arabicPeriod"/>
            </a:pPr>
            <a:r>
              <a:rPr lang="en-US" dirty="0"/>
              <a:t>Timeframe of use with respect to pregnancy was not accurately taken into account by  many respondents.</a:t>
            </a:r>
          </a:p>
          <a:p>
            <a:pPr marL="800100" marR="0" lvl="2" indent="0" algn="l" defTabSz="914400" rtl="0" eaLnBrk="1" fontAlgn="base" latinLnBrk="0" hangingPunct="1">
              <a:lnSpc>
                <a:spcPct val="100000"/>
              </a:lnSpc>
              <a:spcBef>
                <a:spcPct val="30000"/>
              </a:spcBef>
              <a:spcAft>
                <a:spcPct val="0"/>
              </a:spcAft>
              <a:buClrTx/>
              <a:buSzTx/>
              <a:buFont typeface="+mj-lt"/>
              <a:buNone/>
              <a:tabLst/>
              <a:defRPr/>
            </a:pPr>
            <a:r>
              <a:rPr lang="en-US" dirty="0"/>
              <a:t>For Example: False negative</a:t>
            </a:r>
            <a:r>
              <a:rPr lang="en-US" baseline="0" dirty="0"/>
              <a:t> were detected</a:t>
            </a:r>
            <a:r>
              <a:rPr lang="en-US" dirty="0"/>
              <a:t> if use occurred prior to participant knowing that they were pregnant</a:t>
            </a:r>
          </a:p>
          <a:p>
            <a:pPr marL="685800" lvl="1" indent="-342900">
              <a:buFont typeface="+mj-lt"/>
              <a:buAutoNum type="arabicPeriod"/>
            </a:pPr>
            <a:r>
              <a:rPr lang="en-US" dirty="0"/>
              <a:t>Evidence of social desirability playing a role in respondents’ answers</a:t>
            </a:r>
          </a:p>
          <a:p>
            <a:pPr marL="685800" lvl="1" indent="-342900">
              <a:buFont typeface="+mj-lt"/>
              <a:buAutoNum type="arabicPeriod"/>
            </a:pPr>
            <a:r>
              <a:rPr lang="en-US" dirty="0"/>
              <a:t>Many questions (like mode of use) could not adequately be tested because so few women responded that they used marijuana</a:t>
            </a:r>
          </a:p>
          <a:p>
            <a:endParaRPr lang="en-US" dirty="0"/>
          </a:p>
        </p:txBody>
      </p:sp>
      <p:sp>
        <p:nvSpPr>
          <p:cNvPr id="4" name="Slide Number Placeholder 3"/>
          <p:cNvSpPr>
            <a:spLocks noGrp="1"/>
          </p:cNvSpPr>
          <p:nvPr>
            <p:ph type="sldNum" sz="quarter" idx="10"/>
          </p:nvPr>
        </p:nvSpPr>
        <p:spPr/>
        <p:txBody>
          <a:bodyPr/>
          <a:lstStyle/>
          <a:p>
            <a:fld id="{C3A9A35D-3D69-48BB-8A23-917E7E04172E}" type="slidenum">
              <a:rPr lang="en-US" smtClean="0"/>
              <a:t>12</a:t>
            </a:fld>
            <a:endParaRPr lang="en-US"/>
          </a:p>
        </p:txBody>
      </p:sp>
    </p:spTree>
    <p:extLst>
      <p:ext uri="{BB962C8B-B14F-4D97-AF65-F5344CB8AC3E}">
        <p14:creationId xmlns:p14="http://schemas.microsoft.com/office/powerpoint/2010/main" val="32765330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questions were modified after cognitive testing based on results and priorities</a:t>
            </a:r>
          </a:p>
          <a:p>
            <a:r>
              <a:rPr lang="en-US" dirty="0"/>
              <a:t>In the end , 8 questions were chosen for pilot testing covering the following areas</a:t>
            </a:r>
          </a:p>
          <a:p>
            <a:pPr lvl="1"/>
            <a:r>
              <a:rPr lang="en-US" dirty="0"/>
              <a:t>Use  (immediately before, during, and after pregnancy)</a:t>
            </a:r>
          </a:p>
          <a:p>
            <a:pPr lvl="1"/>
            <a:r>
              <a:rPr lang="en-US" dirty="0"/>
              <a:t>Reason for Use</a:t>
            </a:r>
          </a:p>
          <a:p>
            <a:pPr lvl="1"/>
            <a:r>
              <a:rPr lang="en-US" dirty="0"/>
              <a:t>Mode of Use</a:t>
            </a:r>
          </a:p>
          <a:p>
            <a:pPr lvl="1"/>
            <a:r>
              <a:rPr lang="en-US" dirty="0"/>
              <a:t>Healthcare provider screening or recommendation</a:t>
            </a:r>
          </a:p>
          <a:p>
            <a:pPr lvl="1"/>
            <a:r>
              <a:rPr lang="en-US" dirty="0"/>
              <a:t>Perception of harm of marijuana use during breastfeeding</a:t>
            </a:r>
          </a:p>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13</a:t>
            </a:fld>
            <a:endParaRPr lang="en-US"/>
          </a:p>
        </p:txBody>
      </p:sp>
    </p:spTree>
    <p:extLst>
      <p:ext uri="{BB962C8B-B14F-4D97-AF65-F5344CB8AC3E}">
        <p14:creationId xmlns:p14="http://schemas.microsoft.com/office/powerpoint/2010/main" val="3935461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States (AK, ME, NY, ND, PA,  WV and NM) implemented supplemental module containing the 8 marijuana questions in 2018</a:t>
            </a:r>
          </a:p>
          <a:p>
            <a:r>
              <a:rPr lang="en-US" dirty="0"/>
              <a:t>Data will be received at the end of January and analysis will begin</a:t>
            </a:r>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212869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immediate next step is analyze</a:t>
            </a:r>
            <a:r>
              <a:rPr lang="en-US" baseline="0" dirty="0"/>
              <a:t> data from pilot states and </a:t>
            </a:r>
            <a:r>
              <a:rPr lang="en-US" dirty="0"/>
              <a:t>Identify the questions performed well from pilot implementation </a:t>
            </a:r>
          </a:p>
          <a:p>
            <a:endParaRPr lang="en-US" dirty="0"/>
          </a:p>
          <a:p>
            <a:r>
              <a:rPr lang="en-US" dirty="0"/>
              <a:t>Depending on the results of pilot and availability</a:t>
            </a:r>
            <a:r>
              <a:rPr lang="en-US" baseline="0" dirty="0"/>
              <a:t> of resources, other next steps may include</a:t>
            </a:r>
            <a:endParaRPr lang="en-US" dirty="0"/>
          </a:p>
          <a:p>
            <a:pPr marL="171450" indent="-171450">
              <a:buFont typeface="Arial" panose="020B0604020202020204" pitchFamily="34" charset="0"/>
              <a:buChar char="•"/>
            </a:pPr>
            <a:r>
              <a:rPr lang="en-US" dirty="0"/>
              <a:t>Developing and test additional questions that may be needed to improve our understanding of use patterns and outcomes in the future</a:t>
            </a:r>
          </a:p>
          <a:p>
            <a:pPr marL="628650" lvl="1" indent="-171450">
              <a:buFont typeface="Arial" panose="020B0604020202020204" pitchFamily="34" charset="0"/>
              <a:buChar char="•"/>
            </a:pPr>
            <a:r>
              <a:rPr lang="en-US" dirty="0"/>
              <a:t>Example – CBD vs THC</a:t>
            </a:r>
          </a:p>
          <a:p>
            <a:pPr marL="171450" indent="-171450">
              <a:buFont typeface="Arial" panose="020B0604020202020204" pitchFamily="34" charset="0"/>
              <a:buChar char="•"/>
            </a:pPr>
            <a:r>
              <a:rPr lang="en-US" dirty="0"/>
              <a:t>Scaling up the use of uniform marijuana questions that worked well</a:t>
            </a:r>
          </a:p>
          <a:p>
            <a:pPr marL="628650" lvl="1" indent="-171450">
              <a:buFont typeface="Arial" panose="020B0604020202020204" pitchFamily="34" charset="0"/>
              <a:buChar char="•"/>
            </a:pPr>
            <a:r>
              <a:rPr lang="en-US" dirty="0"/>
              <a:t> This</a:t>
            </a:r>
            <a:r>
              <a:rPr lang="en-US" baseline="0" dirty="0"/>
              <a:t> </a:t>
            </a:r>
            <a:r>
              <a:rPr lang="en-US" dirty="0"/>
              <a:t>could include another year of pilot, expand pilot more states, or consideration of some questions for core survey</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17961836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14798066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OD">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print">
            <a:extLst>
              <a:ext uri="{28A0092B-C50C-407E-A947-70E740481C1C}">
                <a14:useLocalDpi xmlns:a14="http://schemas.microsoft.com/office/drawing/2010/main" val="0"/>
              </a:ext>
            </a:extLst>
          </a:blip>
          <a:srcRect t="-1" b="12824"/>
          <a:stretch/>
        </p:blipFill>
        <p:spPr>
          <a:xfrm>
            <a:off x="1" y="0"/>
            <a:ext cx="9157648" cy="940526"/>
          </a:xfrm>
          <a:prstGeom prst="rect">
            <a:avLst/>
          </a:prstGeom>
        </p:spPr>
      </p:pic>
      <p:sp>
        <p:nvSpPr>
          <p:cNvPr id="11" name="Title 1"/>
          <p:cNvSpPr>
            <a:spLocks noGrp="1"/>
          </p:cNvSpPr>
          <p:nvPr>
            <p:ph type="title"/>
          </p:nvPr>
        </p:nvSpPr>
        <p:spPr>
          <a:xfrm>
            <a:off x="457200" y="956741"/>
            <a:ext cx="8229600" cy="866834"/>
          </a:xfrm>
          <a:prstGeom prst="rect">
            <a:avLst/>
          </a:prstGeom>
        </p:spPr>
        <p:txBody>
          <a:bodyPr/>
          <a:lstStyle>
            <a:lvl1pPr algn="l">
              <a:lnSpc>
                <a:spcPts val="3000"/>
              </a:lnSpc>
              <a:defRPr sz="2800" b="1" baseline="0">
                <a:solidFill>
                  <a:srgbClr val="0039A6"/>
                </a:solidFill>
                <a:effectLst/>
                <a:latin typeface="Calibri" pitchFamily="34" charset="0"/>
              </a:defRPr>
            </a:lvl1pPr>
          </a:lstStyle>
          <a:p>
            <a:endParaRPr lang="en-US" dirty="0"/>
          </a:p>
        </p:txBody>
      </p:sp>
      <p:sp>
        <p:nvSpPr>
          <p:cNvPr id="5" name="Subtitle 2"/>
          <p:cNvSpPr>
            <a:spLocks noGrp="1"/>
          </p:cNvSpPr>
          <p:nvPr>
            <p:ph type="subTitle" idx="1"/>
          </p:nvPr>
        </p:nvSpPr>
        <p:spPr>
          <a:xfrm>
            <a:off x="457200" y="2061700"/>
            <a:ext cx="6400800" cy="342900"/>
          </a:xfrm>
          <a:prstGeom prst="rect">
            <a:avLst/>
          </a:prstGeom>
        </p:spPr>
        <p:txBody>
          <a:bodyPr/>
          <a:lstStyle>
            <a:lvl1pPr marL="0" indent="0" algn="l">
              <a:buNone/>
              <a:defRPr sz="2000" b="1" baseline="0">
                <a:solidFill>
                  <a:srgbClr val="0039A6"/>
                </a:solidFill>
                <a:effectLst/>
                <a:latin typeface="Calibri"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endParaRPr lang="en-US" dirty="0"/>
          </a:p>
        </p:txBody>
      </p:sp>
      <p:sp>
        <p:nvSpPr>
          <p:cNvPr id="9" name="Text Placeholder 8"/>
          <p:cNvSpPr>
            <a:spLocks noGrp="1"/>
          </p:cNvSpPr>
          <p:nvPr>
            <p:ph type="body" sz="quarter" idx="10"/>
          </p:nvPr>
        </p:nvSpPr>
        <p:spPr>
          <a:xfrm>
            <a:off x="457200" y="2876702"/>
            <a:ext cx="6400800" cy="971550"/>
          </a:xfrm>
          <a:prstGeom prst="rect">
            <a:avLst/>
          </a:prstGeom>
        </p:spPr>
        <p:txBody>
          <a:bodyPr/>
          <a:lstStyle>
            <a:lvl1pPr marL="0" indent="0" algn="l">
              <a:lnSpc>
                <a:spcPts val="2000"/>
              </a:lnSpc>
              <a:buNone/>
              <a:defRPr sz="1800" baseline="0">
                <a:solidFill>
                  <a:srgbClr val="0039A6"/>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10" name="TextBox 9"/>
          <p:cNvSpPr txBox="1"/>
          <p:nvPr userDrawn="1"/>
        </p:nvSpPr>
        <p:spPr>
          <a:xfrm>
            <a:off x="457200" y="90152"/>
            <a:ext cx="6903076" cy="369332"/>
          </a:xfrm>
          <a:prstGeom prst="rect">
            <a:avLst/>
          </a:prstGeom>
          <a:noFill/>
        </p:spPr>
        <p:txBody>
          <a:bodyPr wrap="square" rtlCol="0">
            <a:spAutoFit/>
          </a:bodyPr>
          <a:lstStyle/>
          <a:p>
            <a:r>
              <a:rPr lang="en-US" b="1" dirty="0">
                <a:solidFill>
                  <a:schemeClr val="tx2">
                    <a:lumMod val="95000"/>
                  </a:schemeClr>
                </a:solidFill>
                <a:latin typeface="Calibri" panose="020F0502020204030204" pitchFamily="34" charset="0"/>
              </a:rPr>
              <a:t>Centers for Disease Control and Prevention</a:t>
            </a:r>
          </a:p>
        </p:txBody>
      </p:sp>
    </p:spTree>
    <p:extLst>
      <p:ext uri="{BB962C8B-B14F-4D97-AF65-F5344CB8AC3E}">
        <p14:creationId xmlns:p14="http://schemas.microsoft.com/office/powerpoint/2010/main" val="3298130443"/>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05979"/>
            <a:ext cx="8229600" cy="857250"/>
          </a:xfrm>
          <a:prstGeom prst="rect">
            <a:avLst/>
          </a:prstGeom>
        </p:spPr>
        <p:txBody>
          <a:bodyPr anchor="b" anchorCtr="0"/>
          <a:lstStyle>
            <a:lvl1pPr algn="l">
              <a:lnSpc>
                <a:spcPts val="3000"/>
              </a:lnSpc>
              <a:defRPr sz="2800" b="1" baseline="0">
                <a:solidFill>
                  <a:srgbClr val="005DAA"/>
                </a:solidFill>
                <a:effectLst/>
                <a:latin typeface="Calibri" pitchFamily="34" charset="0"/>
              </a:defRPr>
            </a:lvl1pPr>
          </a:lstStyle>
          <a:p>
            <a:r>
              <a:rPr lang="en-US" dirty="0"/>
              <a:t>Bottom band: OD</a:t>
            </a:r>
          </a:p>
        </p:txBody>
      </p:sp>
      <p:pic>
        <p:nvPicPr>
          <p:cNvPr id="18" name="Picture 17"/>
          <p:cNvPicPr>
            <a:picLocks noChangeAspect="1"/>
          </p:cNvPicPr>
          <p:nvPr userDrawn="1"/>
        </p:nvPicPr>
        <p:blipFill rotWithShape="1">
          <a:blip r:embed="rId2" cstate="print">
            <a:extLst>
              <a:ext uri="{28A0092B-C50C-407E-A947-70E740481C1C}">
                <a14:useLocalDpi xmlns:a14="http://schemas.microsoft.com/office/drawing/2010/main" val="0"/>
              </a:ext>
            </a:extLst>
          </a:blip>
          <a:srcRect t="87742" b="-5052"/>
          <a:stretch/>
        </p:blipFill>
        <p:spPr>
          <a:xfrm>
            <a:off x="6438" y="5018218"/>
            <a:ext cx="9144001" cy="186744"/>
          </a:xfrm>
          <a:prstGeom prst="rect">
            <a:avLst/>
          </a:prstGeom>
        </p:spPr>
      </p:pic>
      <p:sp>
        <p:nvSpPr>
          <p:cNvPr id="5" name="Text Placeholder 7"/>
          <p:cNvSpPr>
            <a:spLocks noGrp="1"/>
          </p:cNvSpPr>
          <p:nvPr>
            <p:ph type="body" sz="quarter" idx="10"/>
          </p:nvPr>
        </p:nvSpPr>
        <p:spPr>
          <a:xfrm>
            <a:off x="457200" y="1158875"/>
            <a:ext cx="8229600" cy="3341688"/>
          </a:xfrm>
        </p:spPr>
        <p:txBody>
          <a:bodyPr/>
          <a:lstStyle>
            <a:lvl1pPr marL="342900" indent="-342900">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828527430"/>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ATA SLIDE 2 column_O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a:prstGeom prst="rect">
            <a:avLst/>
          </a:prstGeom>
        </p:spPr>
        <p:txBody>
          <a:bodyPr anchor="b" anchorCtr="0"/>
          <a:lstStyle>
            <a:lvl1pPr algn="l">
              <a:lnSpc>
                <a:spcPts val="3000"/>
              </a:lnSpc>
              <a:defRPr sz="2800" b="1" baseline="0">
                <a:solidFill>
                  <a:srgbClr val="005DAB"/>
                </a:solidFill>
                <a:effectLst/>
                <a:latin typeface="Calibri" pitchFamily="34" charset="0"/>
              </a:defRPr>
            </a:lvl1pPr>
          </a:lstStyle>
          <a:p>
            <a:endParaRPr lang="en-US" dirty="0"/>
          </a:p>
        </p:txBody>
      </p:sp>
      <p:sp>
        <p:nvSpPr>
          <p:cNvPr id="3" name="Content Placeholder 2"/>
          <p:cNvSpPr>
            <a:spLocks noGrp="1"/>
          </p:cNvSpPr>
          <p:nvPr>
            <p:ph idx="1"/>
          </p:nvPr>
        </p:nvSpPr>
        <p:spPr>
          <a:xfrm>
            <a:off x="457200"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sp>
        <p:nvSpPr>
          <p:cNvPr id="13" name="Content Placeholder 2"/>
          <p:cNvSpPr>
            <a:spLocks noGrp="1"/>
          </p:cNvSpPr>
          <p:nvPr userDrawn="1">
            <p:ph idx="10"/>
          </p:nvPr>
        </p:nvSpPr>
        <p:spPr>
          <a:xfrm>
            <a:off x="4807131" y="1200151"/>
            <a:ext cx="3879669" cy="3143250"/>
          </a:xfrm>
          <a:prstGeom prst="rect">
            <a:avLst/>
          </a:prstGeom>
        </p:spPr>
        <p:txBody>
          <a:bodyPr/>
          <a:lstStyle>
            <a:lvl1pPr marL="342900" indent="-342900">
              <a:buClr>
                <a:srgbClr val="541900"/>
              </a:buClr>
              <a:buSzPct val="70000"/>
              <a:buFont typeface="Wingdings" panose="05000000000000000000" pitchFamily="2" charset="2"/>
              <a:buChar char="§"/>
              <a:defRPr sz="2400" b="1" baseline="0">
                <a:solidFill>
                  <a:srgbClr val="000000"/>
                </a:solidFill>
                <a:latin typeface="Calibri" pitchFamily="34" charset="0"/>
              </a:defRPr>
            </a:lvl1pPr>
            <a:lvl2pPr marL="742950" indent="-285750">
              <a:buClr>
                <a:srgbClr val="005984"/>
              </a:buClr>
              <a:buSzPct val="100000"/>
              <a:buFont typeface="Arial" panose="020B0604020202020204" pitchFamily="34" charset="0"/>
              <a:buChar char="•"/>
              <a:defRPr sz="2000">
                <a:solidFill>
                  <a:schemeClr val="accent4">
                    <a:lumMod val="75000"/>
                  </a:schemeClr>
                </a:solidFill>
              </a:defRPr>
            </a:lvl2pPr>
            <a:lvl3pPr>
              <a:buClrTx/>
              <a:buSzPct val="100000"/>
              <a:buFont typeface="Arial" pitchFamily="34" charset="0"/>
              <a:buChar char="•"/>
              <a:defRPr sz="1800">
                <a:solidFill>
                  <a:schemeClr val="accent4">
                    <a:lumMod val="75000"/>
                  </a:schemeClr>
                </a:solidFill>
              </a:defRPr>
            </a:lvl3pPr>
            <a:lvl4pPr>
              <a:buClr>
                <a:schemeClr val="bg1"/>
              </a:buClr>
              <a:buSzPct val="70000"/>
              <a:buFont typeface="Courier New" pitchFamily="49" charset="0"/>
              <a:buChar char="o"/>
              <a:defRPr sz="1800" baseline="0">
                <a:solidFill>
                  <a:schemeClr val="bg2"/>
                </a:solidFill>
              </a:defRPr>
            </a:lvl4pPr>
            <a:lvl5pPr>
              <a:buClr>
                <a:schemeClr val="bg1"/>
              </a:buClr>
              <a:buSzPct val="70000"/>
              <a:buFont typeface="Arial" pitchFamily="34" charset="0"/>
              <a:buChar char="•"/>
              <a:defRPr sz="1800">
                <a:solidFill>
                  <a:schemeClr val="bg2"/>
                </a:solidFill>
              </a:defRPr>
            </a:lvl5pPr>
          </a:lstStyle>
          <a:p>
            <a:pPr lvl="2"/>
            <a:endParaRPr lang="en-US" dirty="0"/>
          </a:p>
          <a:p>
            <a:pPr lvl="0"/>
            <a:endParaRPr lang="en-US" dirty="0"/>
          </a:p>
          <a:p>
            <a:pPr lvl="2"/>
            <a:endParaRPr lang="en-US" dirty="0"/>
          </a:p>
          <a:p>
            <a:pPr lvl="1"/>
            <a:endParaRPr lang="en-US" dirty="0"/>
          </a:p>
          <a:p>
            <a:pPr lvl="1"/>
            <a:endParaRPr lang="en-US" dirty="0"/>
          </a:p>
          <a:p>
            <a:pPr lvl="1"/>
            <a:endParaRPr lang="en-US" dirty="0"/>
          </a:p>
        </p:txBody>
      </p:sp>
      <p:pic>
        <p:nvPicPr>
          <p:cNvPr id="4" name="Picture 3"/>
          <p:cNvPicPr>
            <a:picLocks noChangeAspect="1"/>
          </p:cNvPicPr>
          <p:nvPr userDrawn="1"/>
        </p:nvPicPr>
        <p:blipFill rotWithShape="1">
          <a:blip r:embed="rId2" cstate="print">
            <a:extLst>
              <a:ext uri="{28A0092B-C50C-407E-A947-70E740481C1C}">
                <a14:useLocalDpi xmlns:a14="http://schemas.microsoft.com/office/drawing/2010/main" val="0"/>
              </a:ext>
            </a:extLst>
          </a:blip>
          <a:srcRect t="89544"/>
          <a:stretch/>
        </p:blipFill>
        <p:spPr>
          <a:xfrm>
            <a:off x="0" y="5039853"/>
            <a:ext cx="9144000" cy="112810"/>
          </a:xfrm>
          <a:prstGeom prst="rect">
            <a:avLst/>
          </a:prstGeom>
        </p:spPr>
      </p:pic>
    </p:spTree>
    <p:extLst>
      <p:ext uri="{BB962C8B-B14F-4D97-AF65-F5344CB8AC3E}">
        <p14:creationId xmlns:p14="http://schemas.microsoft.com/office/powerpoint/2010/main" val="2926551043"/>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1" y="3350323"/>
            <a:ext cx="8294913" cy="871538"/>
          </a:xfrm>
          <a:prstGeom prst="rect">
            <a:avLst/>
          </a:prstGeom>
        </p:spPr>
        <p:txBody>
          <a:bodyPr anchor="b"/>
          <a:lstStyle>
            <a:lvl1pPr algn="l">
              <a:defRPr sz="3600" b="1" baseline="0">
                <a:solidFill>
                  <a:schemeClr val="bg2"/>
                </a:solidFill>
                <a:effectLst/>
                <a:latin typeface="Calibri" pitchFamily="34" charset="0"/>
              </a:defRPr>
            </a:lvl1pPr>
          </a:lstStyle>
          <a:p>
            <a:endParaRPr lang="en-US" dirty="0"/>
          </a:p>
        </p:txBody>
      </p:sp>
      <p:sp>
        <p:nvSpPr>
          <p:cNvPr id="5" name="Text Placeholder 2"/>
          <p:cNvSpPr>
            <a:spLocks noGrp="1"/>
          </p:cNvSpPr>
          <p:nvPr>
            <p:ph type="body" idx="1"/>
          </p:nvPr>
        </p:nvSpPr>
        <p:spPr>
          <a:xfrm>
            <a:off x="457201" y="4425696"/>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endParaRPr lang="en-US" dirty="0"/>
          </a:p>
        </p:txBody>
      </p:sp>
    </p:spTree>
    <p:extLst>
      <p:ext uri="{BB962C8B-B14F-4D97-AF65-F5344CB8AC3E}">
        <p14:creationId xmlns:p14="http://schemas.microsoft.com/office/powerpoint/2010/main" val="29820960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LOSING_OD">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cstate="print">
            <a:extLst>
              <a:ext uri="{28A0092B-C50C-407E-A947-70E740481C1C}">
                <a14:useLocalDpi xmlns:a14="http://schemas.microsoft.com/office/drawing/2010/main" val="0"/>
              </a:ext>
            </a:extLst>
          </a:blip>
          <a:srcRect b="18140"/>
          <a:stretch/>
        </p:blipFill>
        <p:spPr>
          <a:xfrm>
            <a:off x="1956" y="4251554"/>
            <a:ext cx="9144000" cy="883169"/>
          </a:xfrm>
          <a:prstGeom prst="rect">
            <a:avLst/>
          </a:prstGeom>
        </p:spPr>
      </p:pic>
      <p:sp>
        <p:nvSpPr>
          <p:cNvPr id="3" name="TextBox 2"/>
          <p:cNvSpPr txBox="1"/>
          <p:nvPr userDrawn="1"/>
        </p:nvSpPr>
        <p:spPr>
          <a:xfrm>
            <a:off x="127218" y="2746824"/>
            <a:ext cx="6639341" cy="1384995"/>
          </a:xfrm>
          <a:prstGeom prst="rect">
            <a:avLst/>
          </a:prstGeom>
          <a:noFill/>
        </p:spPr>
        <p:txBody>
          <a:bodyPr wrap="square" rtlCol="0">
            <a:spAutoFit/>
          </a:bodyPr>
          <a:lstStyle/>
          <a:p>
            <a:r>
              <a:rPr lang="en-US" sz="1200" dirty="0">
                <a:solidFill>
                  <a:srgbClr val="695E4A"/>
                </a:solidFill>
                <a:latin typeface="Calibri" panose="020F0502020204030204" pitchFamily="34" charset="0"/>
              </a:rPr>
              <a:t>For more information, contact CDC</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1-800-CDC-INFO (232-4636)</a:t>
            </a: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TTY:  1-888-232-6348    www.cdc.gov</a:t>
            </a: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br>
              <a:rPr lang="en-US" sz="1200" dirty="0">
                <a:solidFill>
                  <a:srgbClr val="695E4A"/>
                </a:solidFill>
                <a:latin typeface="Calibri" panose="020F0502020204030204" pitchFamily="34" charset="0"/>
              </a:rPr>
            </a:br>
            <a:r>
              <a:rPr lang="en-US" sz="1200" dirty="0">
                <a:solidFill>
                  <a:srgbClr val="695E4A"/>
                </a:solidFill>
                <a:latin typeface="Calibri" panose="020F0502020204030204" pitchFamily="34" charset="0"/>
              </a:rPr>
              <a:t>The findings and conclusions in this report are those of the authors and do not necessarily represent the official position of the Centers for Disease Control and Prevention.</a:t>
            </a:r>
          </a:p>
        </p:txBody>
      </p:sp>
    </p:spTree>
    <p:extLst>
      <p:ext uri="{BB962C8B-B14F-4D97-AF65-F5344CB8AC3E}">
        <p14:creationId xmlns:p14="http://schemas.microsoft.com/office/powerpoint/2010/main" val="146084295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1FCF23E3-DB64-48EE-9982-5200357F9ACB}"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20DE0-F54A-4C3E-A8BF-4DE67F294EF9}" type="slidenum">
              <a:rPr lang="en-US" smtClean="0"/>
              <a:t>‹#›</a:t>
            </a:fld>
            <a:endParaRPr lang="en-US"/>
          </a:p>
        </p:txBody>
      </p:sp>
    </p:spTree>
    <p:extLst>
      <p:ext uri="{BB962C8B-B14F-4D97-AF65-F5344CB8AC3E}">
        <p14:creationId xmlns:p14="http://schemas.microsoft.com/office/powerpoint/2010/main" val="20610624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CF23E3-DB64-48EE-9982-5200357F9ACB}" type="datetimeFigureOut">
              <a:rPr lang="en-US" smtClean="0"/>
              <a:t>3/7/2019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D20DE0-F54A-4C3E-A8BF-4DE67F294EF9}" type="slidenum">
              <a:rPr lang="en-US" smtClean="0"/>
              <a:t>‹#›</a:t>
            </a:fld>
            <a:endParaRPr lang="en-US"/>
          </a:p>
        </p:txBody>
      </p:sp>
    </p:spTree>
    <p:extLst>
      <p:ext uri="{BB962C8B-B14F-4D97-AF65-F5344CB8AC3E}">
        <p14:creationId xmlns:p14="http://schemas.microsoft.com/office/powerpoint/2010/main" val="2449767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FCF23E3-DB64-48EE-9982-5200357F9ACB}"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20DE0-F54A-4C3E-A8BF-4DE67F294EF9}" type="slidenum">
              <a:rPr lang="en-US" smtClean="0"/>
              <a:t>‹#›</a:t>
            </a:fld>
            <a:endParaRPr lang="en-US"/>
          </a:p>
        </p:txBody>
      </p:sp>
    </p:spTree>
    <p:extLst>
      <p:ext uri="{BB962C8B-B14F-4D97-AF65-F5344CB8AC3E}">
        <p14:creationId xmlns:p14="http://schemas.microsoft.com/office/powerpoint/2010/main" val="4004822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CF23E3-DB64-48EE-9982-5200357F9ACB}" type="datetimeFigureOut">
              <a:rPr lang="en-US" smtClean="0"/>
              <a:t>3/7/2019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D20DE0-F54A-4C3E-A8BF-4DE67F294EF9}" type="slidenum">
              <a:rPr lang="en-US" smtClean="0"/>
              <a:t>‹#›</a:t>
            </a:fld>
            <a:endParaRPr lang="en-US"/>
          </a:p>
        </p:txBody>
      </p:sp>
    </p:spTree>
    <p:extLst>
      <p:ext uri="{BB962C8B-B14F-4D97-AF65-F5344CB8AC3E}">
        <p14:creationId xmlns:p14="http://schemas.microsoft.com/office/powerpoint/2010/main" val="31327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CF23E3-DB64-48EE-9982-5200357F9ACB}" type="datetimeFigureOut">
              <a:rPr lang="en-US" smtClean="0"/>
              <a:t>3/7/2019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D20DE0-F54A-4C3E-A8BF-4DE67F294EF9}" type="slidenum">
              <a:rPr lang="en-US" smtClean="0"/>
              <a:t>‹#›</a:t>
            </a:fld>
            <a:endParaRPr lang="en-US"/>
          </a:p>
        </p:txBody>
      </p:sp>
    </p:spTree>
    <p:extLst>
      <p:ext uri="{BB962C8B-B14F-4D97-AF65-F5344CB8AC3E}">
        <p14:creationId xmlns:p14="http://schemas.microsoft.com/office/powerpoint/2010/main" val="2804116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5123E-7253-4C4B-A020-BC493E003FDB}"/>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AEF0C03C-47D4-455E-A2CB-73E51C2914B0}"/>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1D8DB387-AE77-41AB-BFBF-2C60DFD088F3}"/>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5" name="Footer Placeholder 4">
            <a:extLst>
              <a:ext uri="{FF2B5EF4-FFF2-40B4-BE49-F238E27FC236}">
                <a16:creationId xmlns:a16="http://schemas.microsoft.com/office/drawing/2014/main" id="{9B798722-BB66-4DB8-9DC2-3787390FF2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1D49D4-A700-43A6-9D30-FAC7488F1453}"/>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21990684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A3081-33A9-4A14-A0ED-6A8266CF4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1514C9-4643-4522-8A66-E4106F876E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4090819-835D-4C65-A2F9-045F41460670}"/>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5" name="Footer Placeholder 4">
            <a:extLst>
              <a:ext uri="{FF2B5EF4-FFF2-40B4-BE49-F238E27FC236}">
                <a16:creationId xmlns:a16="http://schemas.microsoft.com/office/drawing/2014/main" id="{D4153160-949D-4226-8CA5-CCA2D4FB2B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3E6B954-2DD1-4F06-8519-70AD4DA6DDB5}"/>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8527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ED2D7-1C23-4309-9EDF-AE27280B1A5D}"/>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9B94144B-F6FA-4CF4-A919-E0A66702F504}"/>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C18A0DF-1219-4335-8D48-97E9D4530A04}"/>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5" name="Footer Placeholder 4">
            <a:extLst>
              <a:ext uri="{FF2B5EF4-FFF2-40B4-BE49-F238E27FC236}">
                <a16:creationId xmlns:a16="http://schemas.microsoft.com/office/drawing/2014/main" id="{A0E9CF61-C1E5-4E8C-8991-2DA2E3A89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B30A2E-E484-4154-B9BD-1B73099C567E}"/>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27149650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341B00-8494-41CB-A378-739F1D3959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332C82B-03C5-45C9-AC84-5D675C9E2B85}"/>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F22D3AB-B47C-4B12-92F4-F4F870D2881B}"/>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1FB695-2AB1-4ED7-8035-7AE7AC1DC41A}"/>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6" name="Footer Placeholder 5">
            <a:extLst>
              <a:ext uri="{FF2B5EF4-FFF2-40B4-BE49-F238E27FC236}">
                <a16:creationId xmlns:a16="http://schemas.microsoft.com/office/drawing/2014/main" id="{08E0966B-3414-4647-909B-D3B161BFDF5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2CDD9-A88B-4EAC-B9C8-FA57F876A9C0}"/>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33379598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BBD35D-2F6B-466D-9EA7-2AE593ACA607}"/>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09EBCA74-E7C2-4C9D-8BBB-D24044E6A8E9}"/>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5FB09C85-9B97-4EED-84DB-894997C8CC59}"/>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DB4ACD-F6EA-47E1-AE84-244CED4CA3C8}"/>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B66395C4-B736-4AAB-B56D-F399E376231F}"/>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6E1C62A-7D87-46B0-BD91-B4DD0B2E420E}"/>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8" name="Footer Placeholder 7">
            <a:extLst>
              <a:ext uri="{FF2B5EF4-FFF2-40B4-BE49-F238E27FC236}">
                <a16:creationId xmlns:a16="http://schemas.microsoft.com/office/drawing/2014/main" id="{B5D91173-FDB2-47CB-823B-F7E5CD87790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F44922E-28CC-4EDB-8659-05258ED77615}"/>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2359002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68CF2D-5D24-4D79-B622-C3534227CB3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8F78106-0DE7-46F0-9FC7-872D35FCA3D0}"/>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4" name="Footer Placeholder 3">
            <a:extLst>
              <a:ext uri="{FF2B5EF4-FFF2-40B4-BE49-F238E27FC236}">
                <a16:creationId xmlns:a16="http://schemas.microsoft.com/office/drawing/2014/main" id="{BA76BDAF-D1B5-423A-AD84-77A7F2E6B4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AFD9394-C253-4436-BAFD-6E46F9F1DB45}"/>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11140036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5D07AB1-CDF2-4D3D-BEFA-64C8746AE6BD}"/>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3" name="Footer Placeholder 2">
            <a:extLst>
              <a:ext uri="{FF2B5EF4-FFF2-40B4-BE49-F238E27FC236}">
                <a16:creationId xmlns:a16="http://schemas.microsoft.com/office/drawing/2014/main" id="{A2237103-1FCA-4764-9C1C-879906167B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783FE77-A3E5-4A30-AF56-05E693AB2B2C}"/>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112783922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3F66C-2512-4D23-B862-1A3CE0E56F5B}"/>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4AFF8034-4631-407C-B6DF-88784AC40ABD}"/>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8980DD-E188-4CE3-8D1C-6ED90B1144D8}"/>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A9B4C20-250E-4400-8FA8-6CC6F2851D60}"/>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6" name="Footer Placeholder 5">
            <a:extLst>
              <a:ext uri="{FF2B5EF4-FFF2-40B4-BE49-F238E27FC236}">
                <a16:creationId xmlns:a16="http://schemas.microsoft.com/office/drawing/2014/main" id="{307679F0-7B31-4EB6-980C-8A67DB25712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644A01-D3E9-4782-85FF-0C4984A0F3E5}"/>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1403768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5F7D3-22CE-43B3-B5D4-BD534B1BE662}"/>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477B61F2-8339-44AB-A93E-BF3AB2A72528}"/>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1A62D948-D4BE-4C08-A667-543ADCB8CF96}"/>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688587E-C2F9-4E38-9B87-841919903FCC}"/>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6" name="Footer Placeholder 5">
            <a:extLst>
              <a:ext uri="{FF2B5EF4-FFF2-40B4-BE49-F238E27FC236}">
                <a16:creationId xmlns:a16="http://schemas.microsoft.com/office/drawing/2014/main" id="{0818A062-8319-4C1D-9644-3EFBA38672E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FF3191-B721-4871-B5DA-9032A1E8816A}"/>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2326235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1FEA8A-D6CE-450E-A170-894A024070D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5FCD834-6D1D-447F-9C8F-9A4D1A68F45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F5F542-E3E9-4A47-950A-BDD49C4F92FA}"/>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5" name="Footer Placeholder 4">
            <a:extLst>
              <a:ext uri="{FF2B5EF4-FFF2-40B4-BE49-F238E27FC236}">
                <a16:creationId xmlns:a16="http://schemas.microsoft.com/office/drawing/2014/main" id="{59905E7A-2FDA-4D6A-8E9A-2503474839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037715-14D6-4D4E-AA71-D4DEF8CA4408}"/>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32561688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13AF26E-C8CB-4A0A-8BA1-283F93B015C6}"/>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474764-78BB-406D-8AA8-E87B96110E60}"/>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476128-8B13-4EE5-BA32-AB81BF3A774B}"/>
              </a:ext>
            </a:extLst>
          </p:cNvPr>
          <p:cNvSpPr>
            <a:spLocks noGrp="1"/>
          </p:cNvSpPr>
          <p:nvPr>
            <p:ph type="dt" sz="half" idx="10"/>
          </p:nvPr>
        </p:nvSpPr>
        <p:spPr/>
        <p:txBody>
          <a:bodyPr/>
          <a:lstStyle/>
          <a:p>
            <a:fld id="{712B778F-A6A5-4B1D-B0C0-34664331E4DB}" type="datetimeFigureOut">
              <a:rPr lang="en-US" smtClean="0"/>
              <a:t>3/7/2019</a:t>
            </a:fld>
            <a:endParaRPr lang="en-US"/>
          </a:p>
        </p:txBody>
      </p:sp>
      <p:sp>
        <p:nvSpPr>
          <p:cNvPr id="5" name="Footer Placeholder 4">
            <a:extLst>
              <a:ext uri="{FF2B5EF4-FFF2-40B4-BE49-F238E27FC236}">
                <a16:creationId xmlns:a16="http://schemas.microsoft.com/office/drawing/2014/main" id="{86756A08-ED21-4704-BE49-33F46FE1B3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540F8D-F61D-4022-8F58-CE5457FD8922}"/>
              </a:ext>
            </a:extLst>
          </p:cNvPr>
          <p:cNvSpPr>
            <a:spLocks noGrp="1"/>
          </p:cNvSpPr>
          <p:nvPr>
            <p:ph type="sldNum" sz="quarter" idx="12"/>
          </p:nvPr>
        </p:nvSpPr>
        <p:spPr/>
        <p:txBody>
          <a:bodyPr/>
          <a:lstStyle/>
          <a:p>
            <a:fld id="{328CBA94-C27D-429B-91C3-04EE8C35CEB8}" type="slidenum">
              <a:rPr lang="en-US" smtClean="0"/>
              <a:t>‹#›</a:t>
            </a:fld>
            <a:endParaRPr lang="en-US"/>
          </a:p>
        </p:txBody>
      </p:sp>
    </p:spTree>
    <p:extLst>
      <p:ext uri="{BB962C8B-B14F-4D97-AF65-F5344CB8AC3E}">
        <p14:creationId xmlns:p14="http://schemas.microsoft.com/office/powerpoint/2010/main" val="3528243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Tree>
    <p:extLst>
      <p:ext uri="{BB962C8B-B14F-4D97-AF65-F5344CB8AC3E}">
        <p14:creationId xmlns:p14="http://schemas.microsoft.com/office/powerpoint/2010/main" val="2969961348"/>
      </p:ext>
    </p:extLst>
  </p:cSld>
  <p:clrMap bg1="lt1" tx1="dk1" bg2="lt2" tx2="dk2" accent1="accent1" accent2="accent2" accent3="accent3" accent4="accent4" accent5="accent5" accent6="accent6" hlink="hlink" folHlink="folHlink"/>
  <p:sldLayoutIdLst>
    <p:sldLayoutId id="2147483810" r:id="rId1"/>
    <p:sldLayoutId id="2147483811" r:id="rId2"/>
    <p:sldLayoutId id="2147483815" r:id="rId3"/>
    <p:sldLayoutId id="2147483823" r:id="rId4"/>
    <p:sldLayoutId id="2147483822" r:id="rId5"/>
    <p:sldLayoutId id="2147483824" r:id="rId6"/>
    <p:sldLayoutId id="2147483826" r:id="rId7"/>
    <p:sldLayoutId id="2147483827" r:id="rId8"/>
    <p:sldLayoutId id="2147483828" r:id="rId9"/>
    <p:sldLayoutId id="2147483829" r:id="rId10"/>
  </p:sldLayoutIdLst>
  <p:transition>
    <p:fade/>
  </p:transition>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rgbClr val="7F7F7F"/>
          </a:solidFill>
          <a:latin typeface="Calibri" panose="020F0502020204030204" pitchFamily="34"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rgbClr val="7F7F7F"/>
          </a:solidFill>
          <a:latin typeface="Calibri" panose="020F0502020204030204" pitchFamily="34"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rgbClr val="7F7F7F"/>
          </a:solidFill>
          <a:latin typeface="Calibri" panose="020F0502020204030204" pitchFamily="34"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7F7F7F"/>
          </a:solidFill>
          <a:latin typeface="Calibri" panose="020F0502020204030204"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8929A7-7D7C-4AC4-BCA6-04E59B0F2751}"/>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13EDBC1-055E-4046-A246-C14F29EFD09D}"/>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5E4DF36-1425-4BAF-86C3-19A7F86F94EA}"/>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712B778F-A6A5-4B1D-B0C0-34664331E4DB}" type="datetimeFigureOut">
              <a:rPr lang="en-US" smtClean="0"/>
              <a:t>3/7/2019</a:t>
            </a:fld>
            <a:endParaRPr lang="en-US"/>
          </a:p>
        </p:txBody>
      </p:sp>
      <p:sp>
        <p:nvSpPr>
          <p:cNvPr id="5" name="Footer Placeholder 4">
            <a:extLst>
              <a:ext uri="{FF2B5EF4-FFF2-40B4-BE49-F238E27FC236}">
                <a16:creationId xmlns:a16="http://schemas.microsoft.com/office/drawing/2014/main" id="{AA21564C-99FF-47CF-BB91-5E2C836592CE}"/>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9B41A1-8B68-4F99-9B12-E77C0893C180}"/>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328CBA94-C27D-429B-91C3-04EE8C35CEB8}" type="slidenum">
              <a:rPr lang="en-US" smtClean="0"/>
              <a:t>‹#›</a:t>
            </a:fld>
            <a:endParaRPr lang="en-US"/>
          </a:p>
        </p:txBody>
      </p:sp>
    </p:spTree>
    <p:extLst>
      <p:ext uri="{BB962C8B-B14F-4D97-AF65-F5344CB8AC3E}">
        <p14:creationId xmlns:p14="http://schemas.microsoft.com/office/powerpoint/2010/main" val="1249740715"/>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hyperlink" Target="http://www.cdc.gov/PRAMS" TargetMode="Externa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doi.org/10.1136/bmjopen-2015-009986"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s://doi.org/10.1016/j.neubiorev.2017.08.014" TargetMode="External"/><Relationship Id="rId4" Type="http://schemas.openxmlformats.org/officeDocument/2006/relationships/hyperlink" Target="https://doi.org/10.1097/AOG.0000000000001649"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6523" y="1216993"/>
            <a:ext cx="8229600" cy="866834"/>
          </a:xfrm>
        </p:spPr>
        <p:txBody>
          <a:bodyPr>
            <a:noAutofit/>
          </a:bodyPr>
          <a:lstStyle/>
          <a:p>
            <a:pPr algn="ctr"/>
            <a:r>
              <a:rPr lang="en-US" sz="3300" dirty="0"/>
              <a:t>Strengthening Cannabis Surveillance Among Pregnant and Postpartum Women</a:t>
            </a:r>
          </a:p>
        </p:txBody>
      </p:sp>
      <p:sp>
        <p:nvSpPr>
          <p:cNvPr id="3" name="Text Placeholder 2"/>
          <p:cNvSpPr>
            <a:spLocks noGrp="1"/>
          </p:cNvSpPr>
          <p:nvPr>
            <p:ph type="body" sz="quarter" idx="10"/>
          </p:nvPr>
        </p:nvSpPr>
        <p:spPr>
          <a:xfrm>
            <a:off x="856672" y="2581138"/>
            <a:ext cx="7003473" cy="971550"/>
          </a:xfrm>
        </p:spPr>
        <p:txBody>
          <a:bodyPr/>
          <a:lstStyle/>
          <a:p>
            <a:pPr algn="ctr"/>
            <a:r>
              <a:rPr lang="en-US" dirty="0"/>
              <a:t>Althea Grant-Lenzy, PhD</a:t>
            </a:r>
          </a:p>
          <a:p>
            <a:pPr algn="ctr"/>
            <a:r>
              <a:rPr lang="en-US" dirty="0"/>
              <a:t>Senior Science Advisor for Deputy Director of Non-Infectious Diseases</a:t>
            </a:r>
          </a:p>
          <a:p>
            <a:pPr algn="ctr"/>
            <a:r>
              <a:rPr lang="en-US" dirty="0"/>
              <a:t>Centers for Disease Control and Prevention</a:t>
            </a:r>
          </a:p>
          <a:p>
            <a:pPr algn="ctr"/>
            <a:r>
              <a:rPr lang="en-US" dirty="0"/>
              <a:t>Captain, U.S. Public Health Service</a:t>
            </a:r>
          </a:p>
          <a:p>
            <a:endParaRPr lang="en-US" dirty="0"/>
          </a:p>
        </p:txBody>
      </p:sp>
    </p:spTree>
    <p:extLst>
      <p:ext uri="{BB962C8B-B14F-4D97-AF65-F5344CB8AC3E}">
        <p14:creationId xmlns:p14="http://schemas.microsoft.com/office/powerpoint/2010/main" val="154857953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409CF29-39F7-4A6D-9254-A0758A3C1204}"/>
              </a:ext>
            </a:extLst>
          </p:cNvPr>
          <p:cNvSpPr>
            <a:spLocks noGrp="1"/>
          </p:cNvSpPr>
          <p:nvPr>
            <p:ph type="title"/>
          </p:nvPr>
        </p:nvSpPr>
        <p:spPr/>
        <p:txBody>
          <a:bodyPr>
            <a:normAutofit/>
          </a:bodyPr>
          <a:lstStyle/>
          <a:p>
            <a:r>
              <a:rPr lang="en-US" sz="2800" b="1" dirty="0">
                <a:solidFill>
                  <a:srgbClr val="0039A6"/>
                </a:solidFill>
                <a:latin typeface="+mn-lt"/>
              </a:rPr>
              <a:t>Marijuana Use among Women by Pregnancy Status</a:t>
            </a:r>
          </a:p>
        </p:txBody>
      </p:sp>
      <p:graphicFrame>
        <p:nvGraphicFramePr>
          <p:cNvPr id="9" name="Content Placeholder 8">
            <a:extLst>
              <a:ext uri="{FF2B5EF4-FFF2-40B4-BE49-F238E27FC236}">
                <a16:creationId xmlns:a16="http://schemas.microsoft.com/office/drawing/2014/main" id="{DDC23EFE-F2BA-436E-A91A-CBAFD612D5AE}"/>
              </a:ext>
            </a:extLst>
          </p:cNvPr>
          <p:cNvGraphicFramePr>
            <a:graphicFrameLocks noGrp="1"/>
          </p:cNvGraphicFramePr>
          <p:nvPr>
            <p:ph sz="half" idx="1"/>
            <p:extLst>
              <p:ext uri="{D42A27DB-BD31-4B8C-83A1-F6EECF244321}">
                <p14:modId xmlns:p14="http://schemas.microsoft.com/office/powerpoint/2010/main" val="275701193"/>
              </p:ext>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Content Placeholder 11">
            <a:extLst>
              <a:ext uri="{FF2B5EF4-FFF2-40B4-BE49-F238E27FC236}">
                <a16:creationId xmlns:a16="http://schemas.microsoft.com/office/drawing/2014/main" id="{8E8C3FDA-9B4A-4F50-8192-B1ECB8D004B7}"/>
              </a:ext>
            </a:extLst>
          </p:cNvPr>
          <p:cNvGraphicFramePr>
            <a:graphicFrameLocks noGrp="1"/>
          </p:cNvGraphicFramePr>
          <p:nvPr>
            <p:ph sz="half" idx="2"/>
            <p:extLst>
              <p:ext uri="{D42A27DB-BD31-4B8C-83A1-F6EECF244321}">
                <p14:modId xmlns:p14="http://schemas.microsoft.com/office/powerpoint/2010/main" val="1472303817"/>
              </p:ext>
            </p:extLst>
          </p:nvPr>
        </p:nvGraphicFramePr>
        <p:xfrm>
          <a:off x="4629150" y="1369219"/>
          <a:ext cx="3886200" cy="326350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7E6124FE-B39E-4487-901A-186D592A1F69}"/>
              </a:ext>
            </a:extLst>
          </p:cNvPr>
          <p:cNvSpPr txBox="1"/>
          <p:nvPr/>
        </p:nvSpPr>
        <p:spPr>
          <a:xfrm>
            <a:off x="356052" y="4670096"/>
            <a:ext cx="8546195" cy="399119"/>
          </a:xfrm>
          <a:prstGeom prst="rect">
            <a:avLst/>
          </a:prstGeom>
          <a:noFill/>
        </p:spPr>
        <p:txBody>
          <a:bodyPr wrap="square" rtlCol="0">
            <a:spAutoFit/>
          </a:bodyPr>
          <a:lstStyle/>
          <a:p>
            <a:r>
              <a:rPr lang="en-US" sz="1000" dirty="0">
                <a:solidFill>
                  <a:srgbClr val="0039A6"/>
                </a:solidFill>
              </a:rPr>
              <a:t>Substance Abuse and Mental Health Services Administration. (2018). The National Survey on Drug Use and Health:2017. Retrieved from https://www.samhsa.gov/data/sites/default/files/nsduh-ppt-09-2018.pdf</a:t>
            </a:r>
            <a:endParaRPr lang="en-US" sz="1000" dirty="0">
              <a:solidFill>
                <a:srgbClr val="0039A6"/>
              </a:solidFill>
              <a:latin typeface="Calibri" panose="020F0502020204030204" pitchFamily="34" charset="0"/>
            </a:endParaRPr>
          </a:p>
        </p:txBody>
      </p:sp>
    </p:spTree>
    <p:extLst>
      <p:ext uri="{BB962C8B-B14F-4D97-AF65-F5344CB8AC3E}">
        <p14:creationId xmlns:p14="http://schemas.microsoft.com/office/powerpoint/2010/main" val="39850806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2279-B990-4FB9-AE38-DE9AC17F8824}"/>
              </a:ext>
            </a:extLst>
          </p:cNvPr>
          <p:cNvSpPr>
            <a:spLocks noGrp="1"/>
          </p:cNvSpPr>
          <p:nvPr>
            <p:ph type="title"/>
          </p:nvPr>
        </p:nvSpPr>
        <p:spPr/>
        <p:txBody>
          <a:bodyPr>
            <a:normAutofit/>
          </a:bodyPr>
          <a:lstStyle/>
          <a:p>
            <a:pPr algn="ctr"/>
            <a:r>
              <a:rPr lang="en-US" sz="2800" b="1" dirty="0">
                <a:solidFill>
                  <a:srgbClr val="0039A6"/>
                </a:solidFill>
                <a:latin typeface="+mn-lt"/>
              </a:rPr>
              <a:t>Daily or Almost Daily Marijuana Use among Women by Pregnancy Status</a:t>
            </a:r>
          </a:p>
        </p:txBody>
      </p:sp>
      <p:graphicFrame>
        <p:nvGraphicFramePr>
          <p:cNvPr id="7" name="Content Placeholder 6">
            <a:extLst>
              <a:ext uri="{FF2B5EF4-FFF2-40B4-BE49-F238E27FC236}">
                <a16:creationId xmlns:a16="http://schemas.microsoft.com/office/drawing/2014/main" id="{111D310D-3210-417A-86F9-C3C6038DE7E9}"/>
              </a:ext>
            </a:extLst>
          </p:cNvPr>
          <p:cNvGraphicFramePr>
            <a:graphicFrameLocks noGrp="1"/>
          </p:cNvGraphicFramePr>
          <p:nvPr>
            <p:ph sz="half" idx="1"/>
            <p:extLst>
              <p:ext uri="{D42A27DB-BD31-4B8C-83A1-F6EECF244321}">
                <p14:modId xmlns:p14="http://schemas.microsoft.com/office/powerpoint/2010/main" val="2807970020"/>
              </p:ext>
            </p:extLst>
          </p:nvPr>
        </p:nvGraphicFramePr>
        <p:xfrm>
          <a:off x="628650" y="1369219"/>
          <a:ext cx="3886200" cy="326350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a:extLst>
              <a:ext uri="{FF2B5EF4-FFF2-40B4-BE49-F238E27FC236}">
                <a16:creationId xmlns:a16="http://schemas.microsoft.com/office/drawing/2014/main" id="{222B7041-A399-4E2B-8F0E-437E50A4BBCD}"/>
              </a:ext>
            </a:extLst>
          </p:cNvPr>
          <p:cNvGraphicFramePr>
            <a:graphicFrameLocks noGrp="1"/>
          </p:cNvGraphicFramePr>
          <p:nvPr>
            <p:ph sz="half" idx="2"/>
            <p:extLst>
              <p:ext uri="{D42A27DB-BD31-4B8C-83A1-F6EECF244321}">
                <p14:modId xmlns:p14="http://schemas.microsoft.com/office/powerpoint/2010/main" val="298336369"/>
              </p:ext>
            </p:extLst>
          </p:nvPr>
        </p:nvGraphicFramePr>
        <p:xfrm>
          <a:off x="4629150" y="1369219"/>
          <a:ext cx="3886200" cy="3263504"/>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BE88A93-9AAC-4F7E-BF4A-D6F55AF7EE77}"/>
              </a:ext>
            </a:extLst>
          </p:cNvPr>
          <p:cNvSpPr txBox="1"/>
          <p:nvPr/>
        </p:nvSpPr>
        <p:spPr>
          <a:xfrm>
            <a:off x="443622" y="4640760"/>
            <a:ext cx="8401614" cy="400110"/>
          </a:xfrm>
          <a:prstGeom prst="rect">
            <a:avLst/>
          </a:prstGeom>
          <a:noFill/>
        </p:spPr>
        <p:txBody>
          <a:bodyPr wrap="square" rtlCol="0">
            <a:spAutoFit/>
          </a:bodyPr>
          <a:lstStyle/>
          <a:p>
            <a:r>
              <a:rPr lang="en-US" sz="1000" dirty="0">
                <a:solidFill>
                  <a:srgbClr val="0039A6"/>
                </a:solidFill>
              </a:rPr>
              <a:t>Adapted from Substance Abuse and Mental Health Services Administration. (2018). The National Survey on Drug Use and Health:2017. Retrieved from https://www.samhsa.gov/data/sites/default/files/nsduh-ppt-09-2018.pdf</a:t>
            </a:r>
            <a:endParaRPr lang="en-US" sz="1000" dirty="0">
              <a:solidFill>
                <a:srgbClr val="0039A6"/>
              </a:solidFill>
              <a:latin typeface="Calibri" panose="020F0502020204030204" pitchFamily="34" charset="0"/>
            </a:endParaRPr>
          </a:p>
        </p:txBody>
      </p:sp>
    </p:spTree>
    <p:extLst>
      <p:ext uri="{BB962C8B-B14F-4D97-AF65-F5344CB8AC3E}">
        <p14:creationId xmlns:p14="http://schemas.microsoft.com/office/powerpoint/2010/main" val="458559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39A6"/>
                </a:solidFill>
              </a:rPr>
              <a:t>Marijuana Use During Pregnancy </a:t>
            </a:r>
          </a:p>
        </p:txBody>
      </p:sp>
      <p:sp>
        <p:nvSpPr>
          <p:cNvPr id="5" name="Text Placeholder 4">
            <a:extLst>
              <a:ext uri="{FF2B5EF4-FFF2-40B4-BE49-F238E27FC236}">
                <a16:creationId xmlns:a16="http://schemas.microsoft.com/office/drawing/2014/main" id="{5381D940-DCE1-4D2B-A47A-91F40008B173}"/>
              </a:ext>
            </a:extLst>
          </p:cNvPr>
          <p:cNvSpPr>
            <a:spLocks noGrp="1"/>
          </p:cNvSpPr>
          <p:nvPr>
            <p:ph idx="1"/>
          </p:nvPr>
        </p:nvSpPr>
        <p:spPr/>
        <p:txBody>
          <a:bodyPr/>
          <a:lstStyle/>
          <a:p>
            <a:pPr marL="0" indent="0">
              <a:buNone/>
            </a:pPr>
            <a:r>
              <a:rPr lang="en-US" dirty="0">
                <a:cs typeface="Calibri"/>
              </a:rPr>
              <a:t>Probable Associations</a:t>
            </a:r>
            <a:endParaRPr lang="en-US" dirty="0"/>
          </a:p>
        </p:txBody>
      </p:sp>
      <p:sp>
        <p:nvSpPr>
          <p:cNvPr id="3" name="Content Placeholder 2"/>
          <p:cNvSpPr>
            <a:spLocks noGrp="1"/>
          </p:cNvSpPr>
          <p:nvPr>
            <p:ph idx="10"/>
          </p:nvPr>
        </p:nvSpPr>
        <p:spPr/>
        <p:txBody>
          <a:bodyPr/>
          <a:lstStyle/>
          <a:p>
            <a:pPr marL="0" indent="0">
              <a:buNone/>
            </a:pPr>
            <a:r>
              <a:rPr lang="en-US" dirty="0">
                <a:cs typeface="Calibri"/>
              </a:rPr>
              <a:t>Possible Association</a:t>
            </a:r>
            <a:endParaRPr lang="en-US" dirty="0"/>
          </a:p>
          <a:p>
            <a:pPr marL="0" indent="0">
              <a:buNone/>
            </a:pPr>
            <a:endParaRPr lang="en-US" dirty="0"/>
          </a:p>
        </p:txBody>
      </p:sp>
      <p:sp>
        <p:nvSpPr>
          <p:cNvPr id="4" name="Content Placeholder 3">
            <a:extLst>
              <a:ext uri="{FF2B5EF4-FFF2-40B4-BE49-F238E27FC236}">
                <a16:creationId xmlns:a16="http://schemas.microsoft.com/office/drawing/2014/main" id="{22F899F4-82E8-4137-8596-A946B3EEB7A2}"/>
              </a:ext>
            </a:extLst>
          </p:cNvPr>
          <p:cNvSpPr>
            <a:spLocks noGrp="1"/>
          </p:cNvSpPr>
          <p:nvPr>
            <p:ph sz="half" idx="4294967295"/>
          </p:nvPr>
        </p:nvSpPr>
        <p:spPr>
          <a:xfrm>
            <a:off x="496266" y="1597355"/>
            <a:ext cx="3868738" cy="2763837"/>
          </a:xfrm>
        </p:spPr>
        <p:txBody>
          <a:bodyPr vert="horz" wrap="square" lIns="68580" tIns="34290" rIns="68580" bIns="34290" numCol="1" rtlCol="0" anchor="t" anchorCtr="0" compatLnSpc="1">
            <a:prstTxWarp prst="textNoShape">
              <a:avLst/>
            </a:prstTxWarp>
            <a:normAutofit/>
          </a:bodyPr>
          <a:lstStyle/>
          <a:p>
            <a:r>
              <a:rPr lang="en-US" sz="2400" dirty="0">
                <a:solidFill>
                  <a:srgbClr val="000000"/>
                </a:solidFill>
                <a:cs typeface="Calibri"/>
              </a:rPr>
              <a:t>Low Birth Weight </a:t>
            </a:r>
            <a:r>
              <a:rPr lang="en-US" sz="2400" baseline="30000" dirty="0">
                <a:solidFill>
                  <a:srgbClr val="000000"/>
                </a:solidFill>
                <a:cs typeface="Calibri"/>
              </a:rPr>
              <a:t>1,2</a:t>
            </a:r>
            <a:endParaRPr lang="en-US" sz="2400" dirty="0">
              <a:solidFill>
                <a:srgbClr val="000000"/>
              </a:solidFill>
              <a:cs typeface="Calibri"/>
            </a:endParaRPr>
          </a:p>
          <a:p>
            <a:r>
              <a:rPr lang="en-US" sz="2400" dirty="0">
                <a:solidFill>
                  <a:srgbClr val="000000"/>
                </a:solidFill>
                <a:cs typeface="Calibri"/>
              </a:rPr>
              <a:t>Anemia </a:t>
            </a:r>
            <a:r>
              <a:rPr lang="en-US" sz="2400" baseline="30000" dirty="0">
                <a:solidFill>
                  <a:srgbClr val="000000"/>
                </a:solidFill>
                <a:cs typeface="Calibri"/>
              </a:rPr>
              <a:t>1</a:t>
            </a:r>
            <a:endParaRPr lang="en-US" sz="2400" dirty="0">
              <a:solidFill>
                <a:srgbClr val="000000"/>
              </a:solidFill>
              <a:cs typeface="Calibri"/>
            </a:endParaRPr>
          </a:p>
          <a:p>
            <a:r>
              <a:rPr lang="en-US" sz="2400" dirty="0">
                <a:solidFill>
                  <a:srgbClr val="000000"/>
                </a:solidFill>
                <a:cs typeface="Calibri"/>
              </a:rPr>
              <a:t>NICU Admission </a:t>
            </a:r>
            <a:r>
              <a:rPr lang="en-US" sz="2400" baseline="30000" dirty="0">
                <a:solidFill>
                  <a:srgbClr val="000000"/>
                </a:solidFill>
                <a:cs typeface="Calibri"/>
              </a:rPr>
              <a:t>1</a:t>
            </a:r>
            <a:endParaRPr lang="en-US" sz="2400" dirty="0">
              <a:solidFill>
                <a:srgbClr val="000000"/>
              </a:solidFill>
              <a:cs typeface="Calibri"/>
            </a:endParaRPr>
          </a:p>
          <a:p>
            <a:endParaRPr lang="en-US" dirty="0">
              <a:cs typeface="Calibri"/>
            </a:endParaRPr>
          </a:p>
        </p:txBody>
      </p:sp>
      <p:sp>
        <p:nvSpPr>
          <p:cNvPr id="11" name="Content Placeholder 10">
            <a:extLst>
              <a:ext uri="{FF2B5EF4-FFF2-40B4-BE49-F238E27FC236}">
                <a16:creationId xmlns:a16="http://schemas.microsoft.com/office/drawing/2014/main" id="{815994EB-478B-4687-A474-18E5D7672322}"/>
              </a:ext>
            </a:extLst>
          </p:cNvPr>
          <p:cNvSpPr>
            <a:spLocks noGrp="1"/>
          </p:cNvSpPr>
          <p:nvPr>
            <p:ph sz="quarter" idx="4294967295"/>
          </p:nvPr>
        </p:nvSpPr>
        <p:spPr>
          <a:xfrm>
            <a:off x="4807131" y="1716486"/>
            <a:ext cx="3887787" cy="2763837"/>
          </a:xfrm>
        </p:spPr>
        <p:txBody>
          <a:bodyPr vert="horz" wrap="square" lIns="68580" tIns="34290" rIns="68580" bIns="34290" numCol="1" rtlCol="0" anchor="t" anchorCtr="0" compatLnSpc="1">
            <a:prstTxWarp prst="textNoShape">
              <a:avLst/>
            </a:prstTxWarp>
            <a:normAutofit/>
          </a:bodyPr>
          <a:lstStyle/>
          <a:p>
            <a:r>
              <a:rPr lang="en-US" sz="2400" dirty="0">
                <a:solidFill>
                  <a:srgbClr val="000000"/>
                </a:solidFill>
                <a:cs typeface="Calibri"/>
              </a:rPr>
              <a:t>Preterm Birth </a:t>
            </a:r>
            <a:r>
              <a:rPr lang="en-US" sz="2400" baseline="30000" dirty="0">
                <a:solidFill>
                  <a:srgbClr val="000000"/>
                </a:solidFill>
                <a:cs typeface="Calibri"/>
              </a:rPr>
              <a:t>2</a:t>
            </a:r>
            <a:endParaRPr lang="en-US" sz="2400" dirty="0">
              <a:solidFill>
                <a:srgbClr val="000000"/>
              </a:solidFill>
              <a:cs typeface="Calibri"/>
            </a:endParaRPr>
          </a:p>
          <a:p>
            <a:r>
              <a:rPr lang="en-US" sz="2400" dirty="0">
                <a:solidFill>
                  <a:srgbClr val="000000"/>
                </a:solidFill>
                <a:cs typeface="Calibri"/>
              </a:rPr>
              <a:t>Fetal Growth Restriction </a:t>
            </a:r>
            <a:r>
              <a:rPr lang="en-US" sz="2400" baseline="30000" dirty="0">
                <a:solidFill>
                  <a:srgbClr val="000000"/>
                </a:solidFill>
                <a:cs typeface="Calibri"/>
              </a:rPr>
              <a:t>3</a:t>
            </a:r>
          </a:p>
          <a:p>
            <a:r>
              <a:rPr lang="en-US" sz="2400" dirty="0">
                <a:solidFill>
                  <a:srgbClr val="000000"/>
                </a:solidFill>
                <a:cs typeface="Calibri"/>
              </a:rPr>
              <a:t>Stillbirth </a:t>
            </a:r>
            <a:r>
              <a:rPr lang="en-US" sz="2400" baseline="30000" dirty="0">
                <a:solidFill>
                  <a:srgbClr val="000000"/>
                </a:solidFill>
                <a:cs typeface="Calibri"/>
              </a:rPr>
              <a:t>3</a:t>
            </a:r>
          </a:p>
          <a:p>
            <a:r>
              <a:rPr lang="en-US" sz="2400" dirty="0">
                <a:solidFill>
                  <a:srgbClr val="000000"/>
                </a:solidFill>
                <a:cs typeface="Calibri"/>
              </a:rPr>
              <a:t>Neurological Development</a:t>
            </a:r>
            <a:r>
              <a:rPr lang="en-US" sz="2400" baseline="30000" dirty="0">
                <a:solidFill>
                  <a:srgbClr val="000000"/>
                </a:solidFill>
                <a:cs typeface="Calibri"/>
              </a:rPr>
              <a:t>4,5</a:t>
            </a:r>
          </a:p>
        </p:txBody>
      </p:sp>
    </p:spTree>
    <p:extLst>
      <p:ext uri="{BB962C8B-B14F-4D97-AF65-F5344CB8AC3E}">
        <p14:creationId xmlns:p14="http://schemas.microsoft.com/office/powerpoint/2010/main" val="3599209273"/>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3CDE5-C45F-4A95-9384-65AE1197137E}"/>
              </a:ext>
            </a:extLst>
          </p:cNvPr>
          <p:cNvSpPr>
            <a:spLocks noGrp="1"/>
          </p:cNvSpPr>
          <p:nvPr>
            <p:ph type="ctrTitle"/>
          </p:nvPr>
        </p:nvSpPr>
        <p:spPr>
          <a:xfrm>
            <a:off x="1106786" y="1538889"/>
            <a:ext cx="6858000" cy="1790700"/>
          </a:xfrm>
        </p:spPr>
        <p:txBody>
          <a:bodyPr vert="horz" lIns="68580" tIns="34290" rIns="68580" bIns="34290" rtlCol="0" anchor="ctr">
            <a:normAutofit/>
          </a:bodyPr>
          <a:lstStyle/>
          <a:p>
            <a:pPr algn="ctr"/>
            <a:r>
              <a:rPr lang="en-US" sz="3000" b="1" dirty="0">
                <a:solidFill>
                  <a:srgbClr val="0039A6"/>
                </a:solidFill>
              </a:rPr>
              <a:t>Monitoring Marijuana Use Among Pregnant Women</a:t>
            </a:r>
          </a:p>
        </p:txBody>
      </p:sp>
    </p:spTree>
    <p:extLst>
      <p:ext uri="{BB962C8B-B14F-4D97-AF65-F5344CB8AC3E}">
        <p14:creationId xmlns:p14="http://schemas.microsoft.com/office/powerpoint/2010/main" val="1278075729"/>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solidFill>
                  <a:srgbClr val="0039A6"/>
                </a:solidFill>
              </a:rPr>
              <a:t>Limitations of Current Sources of Data on Marijuana Use by Pregnant Women</a:t>
            </a:r>
            <a:endParaRPr lang="en-US" dirty="0"/>
          </a:p>
        </p:txBody>
      </p:sp>
      <p:sp>
        <p:nvSpPr>
          <p:cNvPr id="5" name="Text Placeholder 4"/>
          <p:cNvSpPr>
            <a:spLocks noGrp="1"/>
          </p:cNvSpPr>
          <p:nvPr>
            <p:ph type="body" sz="quarter" idx="10"/>
          </p:nvPr>
        </p:nvSpPr>
        <p:spPr/>
        <p:txBody>
          <a:bodyPr/>
          <a:lstStyle/>
          <a:p>
            <a:r>
              <a:rPr lang="en-US" dirty="0"/>
              <a:t>National Survey of Drug Use and Health (NSDUH)</a:t>
            </a:r>
          </a:p>
          <a:p>
            <a:pPr lvl="1"/>
            <a:r>
              <a:rPr lang="en-US" dirty="0"/>
              <a:t>Can generate estimates of marijuana use among pregnant but lacks ability to link to infant health outcomes and other pregnancy-related risk factors</a:t>
            </a:r>
          </a:p>
          <a:p>
            <a:pPr lvl="1"/>
            <a:r>
              <a:rPr lang="en-US" dirty="0"/>
              <a:t>Timing of use may not be clear</a:t>
            </a:r>
          </a:p>
          <a:p>
            <a:r>
              <a:rPr lang="en-US" dirty="0"/>
              <a:t>Pregnancy Risk Assessment Monitoring System (PRAMS)</a:t>
            </a:r>
          </a:p>
          <a:p>
            <a:pPr lvl="1"/>
            <a:r>
              <a:rPr lang="en-US" dirty="0"/>
              <a:t>CDC’s existing pregnancy surveillance system , PRAMS offers an opportunity to collect information of pregnancy outcomes but does not universally and uniformly collect marijuana use data currently</a:t>
            </a:r>
          </a:p>
          <a:p>
            <a:endParaRPr lang="en-US" dirty="0"/>
          </a:p>
          <a:p>
            <a:endParaRPr lang="en-US" dirty="0"/>
          </a:p>
        </p:txBody>
      </p:sp>
    </p:spTree>
    <p:extLst>
      <p:ext uri="{BB962C8B-B14F-4D97-AF65-F5344CB8AC3E}">
        <p14:creationId xmlns:p14="http://schemas.microsoft.com/office/powerpoint/2010/main" val="405939542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69F00-CF3B-44F8-B24A-9D6DC0B66C41}"/>
              </a:ext>
            </a:extLst>
          </p:cNvPr>
          <p:cNvSpPr>
            <a:spLocks noGrp="1"/>
          </p:cNvSpPr>
          <p:nvPr>
            <p:ph type="title"/>
          </p:nvPr>
        </p:nvSpPr>
        <p:spPr/>
        <p:txBody>
          <a:bodyPr vert="horz" lIns="68580" tIns="34290" rIns="68580" bIns="34290" rtlCol="0" anchor="ctr">
            <a:normAutofit/>
          </a:bodyPr>
          <a:lstStyle/>
          <a:p>
            <a:r>
              <a:rPr lang="en-US" kern="1200" dirty="0">
                <a:solidFill>
                  <a:srgbClr val="0039A6"/>
                </a:solidFill>
                <a:latin typeface="+mj-lt"/>
                <a:ea typeface="+mj-ea"/>
                <a:cs typeface="+mj-cs"/>
              </a:rPr>
              <a:t>What is PRAMS?</a:t>
            </a:r>
          </a:p>
        </p:txBody>
      </p:sp>
      <p:pic>
        <p:nvPicPr>
          <p:cNvPr id="7" name="Picture 7" descr="A close up of a logo&#10;&#10;Description generated with very high confidence">
            <a:extLst>
              <a:ext uri="{FF2B5EF4-FFF2-40B4-BE49-F238E27FC236}">
                <a16:creationId xmlns:a16="http://schemas.microsoft.com/office/drawing/2014/main" id="{335D7AFD-7623-453E-8DA1-3B22CF6B25E0}"/>
              </a:ext>
            </a:extLst>
          </p:cNvPr>
          <p:cNvPicPr>
            <a:picLocks noGrp="1" noChangeAspect="1"/>
          </p:cNvPicPr>
          <p:nvPr>
            <p:ph idx="1"/>
          </p:nvPr>
        </p:nvPicPr>
        <p:blipFill>
          <a:blip r:embed="rId3"/>
          <a:stretch>
            <a:fillRect/>
          </a:stretch>
        </p:blipFill>
        <p:spPr>
          <a:xfrm>
            <a:off x="1096083" y="1344223"/>
            <a:ext cx="2561517" cy="2385328"/>
          </a:xfrm>
          <a:prstGeom prst="rect">
            <a:avLst/>
          </a:prstGeom>
        </p:spPr>
      </p:pic>
      <p:sp>
        <p:nvSpPr>
          <p:cNvPr id="3" name="Content Placeholder 2"/>
          <p:cNvSpPr>
            <a:spLocks noGrp="1"/>
          </p:cNvSpPr>
          <p:nvPr>
            <p:ph idx="10"/>
          </p:nvPr>
        </p:nvSpPr>
        <p:spPr>
          <a:xfrm>
            <a:off x="4199206" y="586301"/>
            <a:ext cx="4712677" cy="3143250"/>
          </a:xfrm>
        </p:spPr>
        <p:txBody>
          <a:bodyPr/>
          <a:lstStyle/>
          <a:p>
            <a:r>
              <a:rPr lang="en-US" sz="1800" dirty="0"/>
              <a:t>Population-based surveillance system</a:t>
            </a:r>
          </a:p>
          <a:p>
            <a:pPr lvl="1"/>
            <a:r>
              <a:rPr lang="en-US" sz="1800" dirty="0"/>
              <a:t>States and NYC</a:t>
            </a:r>
          </a:p>
          <a:p>
            <a:pPr lvl="1"/>
            <a:r>
              <a:rPr lang="en-US" sz="1800" dirty="0"/>
              <a:t>83% of live births</a:t>
            </a:r>
          </a:p>
          <a:p>
            <a:r>
              <a:rPr lang="en-US" sz="1800" dirty="0"/>
              <a:t>Collect data on maternal experiences and behaviors before, during, and after pregnancy</a:t>
            </a:r>
          </a:p>
          <a:p>
            <a:r>
              <a:rPr lang="en-US" sz="1800" dirty="0"/>
              <a:t>Also links to birth certificate data</a:t>
            </a:r>
          </a:p>
          <a:p>
            <a:r>
              <a:rPr lang="en-US" sz="1800" dirty="0"/>
              <a:t>Advantages:</a:t>
            </a:r>
          </a:p>
          <a:p>
            <a:pPr lvl="1"/>
            <a:r>
              <a:rPr lang="en-US" sz="1800" dirty="0"/>
              <a:t>Able to generate state-level estimates</a:t>
            </a:r>
          </a:p>
          <a:p>
            <a:pPr lvl="1"/>
            <a:r>
              <a:rPr lang="en-US" sz="1800" dirty="0"/>
              <a:t>Ability to gather data on infant health outcomes and other pregnancy-related -related risk factors</a:t>
            </a:r>
          </a:p>
          <a:p>
            <a:r>
              <a:rPr lang="en-US" sz="1800" dirty="0"/>
              <a:t>To learn more go to: </a:t>
            </a:r>
            <a:r>
              <a:rPr lang="en-US" sz="1800" dirty="0">
                <a:hlinkClick r:id="rId4"/>
              </a:rPr>
              <a:t>www.cdc.gov/PRAMS</a:t>
            </a:r>
            <a:endParaRPr lang="en-US" sz="1800" dirty="0"/>
          </a:p>
          <a:p>
            <a:endParaRPr lang="en-US" dirty="0"/>
          </a:p>
        </p:txBody>
      </p:sp>
    </p:spTree>
    <p:extLst>
      <p:ext uri="{BB962C8B-B14F-4D97-AF65-F5344CB8AC3E}">
        <p14:creationId xmlns:p14="http://schemas.microsoft.com/office/powerpoint/2010/main" val="3734551966"/>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2C58D-B627-4D9F-B396-957CC9020B78}"/>
              </a:ext>
            </a:extLst>
          </p:cNvPr>
          <p:cNvSpPr>
            <a:spLocks noGrp="1"/>
          </p:cNvSpPr>
          <p:nvPr>
            <p:ph type="title"/>
          </p:nvPr>
        </p:nvSpPr>
        <p:spPr>
          <a:xfrm>
            <a:off x="446961" y="575667"/>
            <a:ext cx="7886700" cy="994172"/>
          </a:xfrm>
        </p:spPr>
        <p:txBody>
          <a:bodyPr/>
          <a:lstStyle/>
          <a:p>
            <a:r>
              <a:rPr lang="en-US" sz="2800" b="1" dirty="0">
                <a:solidFill>
                  <a:srgbClr val="0039A6"/>
                </a:solidFill>
                <a:cs typeface="Calibri Light"/>
              </a:rPr>
              <a:t>PRAMS and Marijuana Monitoring</a:t>
            </a:r>
            <a:endParaRPr lang="en-US" sz="2800" b="1" dirty="0" err="1">
              <a:solidFill>
                <a:srgbClr val="0039A6"/>
              </a:solidFill>
            </a:endParaRPr>
          </a:p>
        </p:txBody>
      </p:sp>
      <p:sp>
        <p:nvSpPr>
          <p:cNvPr id="4" name="Text Placeholder 3">
            <a:extLst>
              <a:ext uri="{FF2B5EF4-FFF2-40B4-BE49-F238E27FC236}">
                <a16:creationId xmlns:a16="http://schemas.microsoft.com/office/drawing/2014/main" id="{742CA5DB-2057-4CCA-879A-435C0E82EE6D}"/>
              </a:ext>
            </a:extLst>
          </p:cNvPr>
          <p:cNvSpPr>
            <a:spLocks noGrp="1"/>
          </p:cNvSpPr>
          <p:nvPr>
            <p:ph type="body" idx="1"/>
          </p:nvPr>
        </p:nvSpPr>
        <p:spPr/>
        <p:txBody>
          <a:bodyPr/>
          <a:lstStyle/>
          <a:p>
            <a:r>
              <a:rPr lang="en-US" dirty="0">
                <a:solidFill>
                  <a:srgbClr val="000000"/>
                </a:solidFill>
                <a:cs typeface="Calibri"/>
              </a:rPr>
              <a:t>Before/Current Situation</a:t>
            </a:r>
          </a:p>
        </p:txBody>
      </p:sp>
      <p:sp>
        <p:nvSpPr>
          <p:cNvPr id="3" name="Content Placeholder 2">
            <a:extLst>
              <a:ext uri="{FF2B5EF4-FFF2-40B4-BE49-F238E27FC236}">
                <a16:creationId xmlns:a16="http://schemas.microsoft.com/office/drawing/2014/main" id="{8C37349E-D247-4C8D-B5AB-C9D9115D2C6B}"/>
              </a:ext>
            </a:extLst>
          </p:cNvPr>
          <p:cNvSpPr>
            <a:spLocks noGrp="1"/>
          </p:cNvSpPr>
          <p:nvPr>
            <p:ph sz="half" idx="2"/>
          </p:nvPr>
        </p:nvSpPr>
        <p:spPr/>
        <p:txBody>
          <a:bodyPr>
            <a:normAutofit fontScale="55000" lnSpcReduction="20000"/>
          </a:bodyPr>
          <a:lstStyle/>
          <a:p>
            <a:r>
              <a:rPr lang="en-US" dirty="0"/>
              <a:t>Use of marijuana question is optional</a:t>
            </a:r>
          </a:p>
          <a:p>
            <a:r>
              <a:rPr lang="en-US" dirty="0"/>
              <a:t>Different states have collected different years</a:t>
            </a:r>
          </a:p>
          <a:p>
            <a:r>
              <a:rPr lang="en-US" dirty="0"/>
              <a:t>Most states do not collect information on marijuana use</a:t>
            </a:r>
          </a:p>
          <a:p>
            <a:pPr lvl="1"/>
            <a:r>
              <a:rPr lang="en-US" dirty="0"/>
              <a:t>Some that have collected include: </a:t>
            </a:r>
            <a:r>
              <a:rPr lang="en-US" b="1" dirty="0"/>
              <a:t>HI, AK, VT</a:t>
            </a:r>
            <a:r>
              <a:rPr lang="en-US" dirty="0"/>
              <a:t>, CO, WA, NH. ME, MI, OR, CO</a:t>
            </a:r>
          </a:p>
          <a:p>
            <a:r>
              <a:rPr lang="en-US" dirty="0"/>
              <a:t>The states that collect information don’t all use the same question</a:t>
            </a:r>
          </a:p>
        </p:txBody>
      </p:sp>
      <p:sp>
        <p:nvSpPr>
          <p:cNvPr id="5" name="Text Placeholder 4">
            <a:extLst>
              <a:ext uri="{FF2B5EF4-FFF2-40B4-BE49-F238E27FC236}">
                <a16:creationId xmlns:a16="http://schemas.microsoft.com/office/drawing/2014/main" id="{8C86243C-AE19-4782-9391-18960B62CB24}"/>
              </a:ext>
            </a:extLst>
          </p:cNvPr>
          <p:cNvSpPr>
            <a:spLocks noGrp="1"/>
          </p:cNvSpPr>
          <p:nvPr>
            <p:ph type="body" sz="quarter" idx="3"/>
          </p:nvPr>
        </p:nvSpPr>
        <p:spPr/>
        <p:txBody>
          <a:bodyPr/>
          <a:lstStyle/>
          <a:p>
            <a:r>
              <a:rPr lang="en-US" dirty="0">
                <a:solidFill>
                  <a:srgbClr val="000000"/>
                </a:solidFill>
              </a:rPr>
              <a:t>Current Types of Questions</a:t>
            </a:r>
          </a:p>
        </p:txBody>
      </p:sp>
      <p:sp>
        <p:nvSpPr>
          <p:cNvPr id="6" name="Content Placeholder 5">
            <a:extLst>
              <a:ext uri="{FF2B5EF4-FFF2-40B4-BE49-F238E27FC236}">
                <a16:creationId xmlns:a16="http://schemas.microsoft.com/office/drawing/2014/main" id="{2A2D8E0D-1947-4C52-ABBA-F4ABA020031F}"/>
              </a:ext>
            </a:extLst>
          </p:cNvPr>
          <p:cNvSpPr>
            <a:spLocks noGrp="1"/>
          </p:cNvSpPr>
          <p:nvPr>
            <p:ph sz="quarter" idx="4"/>
          </p:nvPr>
        </p:nvSpPr>
        <p:spPr/>
        <p:txBody>
          <a:bodyPr>
            <a:normAutofit fontScale="55000" lnSpcReduction="20000"/>
          </a:bodyPr>
          <a:lstStyle/>
          <a:p>
            <a:r>
              <a:rPr lang="en-US" dirty="0"/>
              <a:t>Marijuana use (pre-, during, and post pregnancy)</a:t>
            </a:r>
          </a:p>
          <a:p>
            <a:r>
              <a:rPr lang="en-US" dirty="0"/>
              <a:t>Reason for use (only New Hampshire)</a:t>
            </a:r>
          </a:p>
          <a:p>
            <a:r>
              <a:rPr lang="en-US" i="1" dirty="0"/>
              <a:t>Drug use before and during pregnancy with marijuana as a option among a long list of drugs</a:t>
            </a:r>
          </a:p>
          <a:p>
            <a:r>
              <a:rPr lang="en-US" i="1" dirty="0"/>
              <a:t>Healthcare provider counseling or screening (marijuana as an option)</a:t>
            </a:r>
          </a:p>
        </p:txBody>
      </p:sp>
    </p:spTree>
    <p:extLst>
      <p:ext uri="{BB962C8B-B14F-4D97-AF65-F5344CB8AC3E}">
        <p14:creationId xmlns:p14="http://schemas.microsoft.com/office/powerpoint/2010/main" val="529937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561261" y="266701"/>
            <a:ext cx="7955280" cy="900917"/>
          </a:xfrm>
        </p:spPr>
        <p:txBody>
          <a:bodyPr/>
          <a:lstStyle/>
          <a:p>
            <a:r>
              <a:rPr lang="en-US" sz="2800" b="1" dirty="0">
                <a:solidFill>
                  <a:srgbClr val="0039A6"/>
                </a:solidFill>
              </a:rPr>
              <a:t>Prevalence of Marijuana Use Among Pregnant Women</a:t>
            </a:r>
          </a:p>
        </p:txBody>
      </p:sp>
      <p:sp>
        <p:nvSpPr>
          <p:cNvPr id="13" name="Text Placeholder 12"/>
          <p:cNvSpPr>
            <a:spLocks noGrp="1"/>
          </p:cNvSpPr>
          <p:nvPr>
            <p:ph type="body" idx="1"/>
          </p:nvPr>
        </p:nvSpPr>
        <p:spPr/>
        <p:txBody>
          <a:bodyPr/>
          <a:lstStyle/>
          <a:p>
            <a:r>
              <a:rPr lang="en-US" dirty="0">
                <a:solidFill>
                  <a:srgbClr val="000000"/>
                </a:solidFill>
              </a:rPr>
              <a:t>Also looked at association with</a:t>
            </a:r>
          </a:p>
        </p:txBody>
      </p:sp>
      <p:sp>
        <p:nvSpPr>
          <p:cNvPr id="14" name="Content Placeholder 13"/>
          <p:cNvSpPr>
            <a:spLocks noGrp="1"/>
          </p:cNvSpPr>
          <p:nvPr>
            <p:ph sz="half" idx="2"/>
          </p:nvPr>
        </p:nvSpPr>
        <p:spPr/>
        <p:txBody>
          <a:bodyPr/>
          <a:lstStyle/>
          <a:p>
            <a:r>
              <a:rPr lang="en-US" sz="1800" dirty="0">
                <a:solidFill>
                  <a:srgbClr val="000000"/>
                </a:solidFill>
              </a:rPr>
              <a:t>Low birthweight</a:t>
            </a:r>
          </a:p>
          <a:p>
            <a:r>
              <a:rPr lang="en-US" sz="1800" dirty="0">
                <a:solidFill>
                  <a:srgbClr val="000000"/>
                </a:solidFill>
              </a:rPr>
              <a:t>Preterm birth, </a:t>
            </a:r>
          </a:p>
          <a:p>
            <a:r>
              <a:rPr lang="en-US" sz="1800" dirty="0">
                <a:solidFill>
                  <a:srgbClr val="000000"/>
                </a:solidFill>
              </a:rPr>
              <a:t>NICU admissions</a:t>
            </a:r>
            <a:endParaRPr lang="en-US" dirty="0">
              <a:solidFill>
                <a:srgbClr val="000000"/>
              </a:solidFill>
            </a:endParaRPr>
          </a:p>
        </p:txBody>
      </p:sp>
      <p:sp>
        <p:nvSpPr>
          <p:cNvPr id="15" name="Text Placeholder 14"/>
          <p:cNvSpPr>
            <a:spLocks noGrp="1"/>
          </p:cNvSpPr>
          <p:nvPr>
            <p:ph type="body" sz="quarter" idx="3"/>
          </p:nvPr>
        </p:nvSpPr>
        <p:spPr/>
        <p:txBody>
          <a:bodyPr/>
          <a:lstStyle/>
          <a:p>
            <a:r>
              <a:rPr lang="en-US" dirty="0">
                <a:solidFill>
                  <a:srgbClr val="000000"/>
                </a:solidFill>
              </a:rPr>
              <a:t>Table 1. Characteristics of the sample by prenatal marijuana use status</a:t>
            </a:r>
          </a:p>
        </p:txBody>
      </p:sp>
      <p:graphicFrame>
        <p:nvGraphicFramePr>
          <p:cNvPr id="18" name="Content Placeholder 17"/>
          <p:cNvGraphicFramePr>
            <a:graphicFrameLocks noGrp="1"/>
          </p:cNvGraphicFramePr>
          <p:nvPr>
            <p:ph sz="quarter" idx="4"/>
            <p:extLst/>
          </p:nvPr>
        </p:nvGraphicFramePr>
        <p:xfrm>
          <a:off x="4629151" y="1878806"/>
          <a:ext cx="3887391" cy="2263140"/>
        </p:xfrm>
        <a:graphic>
          <a:graphicData uri="http://schemas.openxmlformats.org/drawingml/2006/table">
            <a:tbl>
              <a:tblPr firstRow="1" bandRow="1">
                <a:tableStyleId>{5C22544A-7EE6-4342-B048-85BDC9FD1C3A}</a:tableStyleId>
              </a:tblPr>
              <a:tblGrid>
                <a:gridCol w="1295797">
                  <a:extLst>
                    <a:ext uri="{9D8B030D-6E8A-4147-A177-3AD203B41FA5}">
                      <a16:colId xmlns:a16="http://schemas.microsoft.com/office/drawing/2014/main" val="1729972121"/>
                    </a:ext>
                  </a:extLst>
                </a:gridCol>
                <a:gridCol w="1295797">
                  <a:extLst>
                    <a:ext uri="{9D8B030D-6E8A-4147-A177-3AD203B41FA5}">
                      <a16:colId xmlns:a16="http://schemas.microsoft.com/office/drawing/2014/main" val="3927291713"/>
                    </a:ext>
                  </a:extLst>
                </a:gridCol>
                <a:gridCol w="1295797">
                  <a:extLst>
                    <a:ext uri="{9D8B030D-6E8A-4147-A177-3AD203B41FA5}">
                      <a16:colId xmlns:a16="http://schemas.microsoft.com/office/drawing/2014/main" val="3130544989"/>
                    </a:ext>
                  </a:extLst>
                </a:gridCol>
              </a:tblGrid>
              <a:tr h="1097280">
                <a:tc>
                  <a:txBody>
                    <a:bodyPr/>
                    <a:lstStyle/>
                    <a:p>
                      <a:r>
                        <a:rPr lang="en-US" sz="1400" dirty="0"/>
                        <a:t>State</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Unweighted N</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Marijuana Use During Pregnancy% (95% CI)</a:t>
                      </a:r>
                    </a:p>
                    <a:p>
                      <a:endParaRPr lang="en-US" sz="1400" dirty="0"/>
                    </a:p>
                  </a:txBody>
                  <a:tcPr marL="68580" marR="68580" marT="34290" marB="34290"/>
                </a:tc>
                <a:extLst>
                  <a:ext uri="{0D108BD9-81ED-4DB2-BD59-A6C34878D82A}">
                    <a16:rowId xmlns:a16="http://schemas.microsoft.com/office/drawing/2014/main" val="3138137822"/>
                  </a:ext>
                </a:extLst>
              </a:tr>
              <a:tr h="278130">
                <a:tc>
                  <a:txBody>
                    <a:bodyPr/>
                    <a:lstStyle/>
                    <a:p>
                      <a:r>
                        <a:rPr lang="en-US" sz="1400" dirty="0"/>
                        <a:t>Overall</a:t>
                      </a:r>
                    </a:p>
                  </a:txBody>
                  <a:tcPr marL="68580" marR="68580" marT="34290" marB="34290"/>
                </a:tc>
                <a:tc>
                  <a:txBody>
                    <a:bodyPr/>
                    <a:lstStyle/>
                    <a:p>
                      <a:r>
                        <a:rPr lang="en-US" sz="1400" dirty="0"/>
                        <a:t>9013</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4.2 (3.8–4.7)</a:t>
                      </a:r>
                    </a:p>
                  </a:txBody>
                  <a:tcPr marL="68580" marR="68580" marT="34290" marB="34290"/>
                </a:tc>
                <a:extLst>
                  <a:ext uri="{0D108BD9-81ED-4DB2-BD59-A6C34878D82A}">
                    <a16:rowId xmlns:a16="http://schemas.microsoft.com/office/drawing/2014/main" val="3819507983"/>
                  </a:ext>
                </a:extLst>
              </a:tr>
              <a:tr h="278130">
                <a:tc>
                  <a:txBody>
                    <a:bodyPr/>
                    <a:lstStyle/>
                    <a:p>
                      <a:r>
                        <a:rPr lang="en-US" sz="1400" dirty="0"/>
                        <a:t>Alaska</a:t>
                      </a:r>
                    </a:p>
                  </a:txBody>
                  <a:tcPr marL="68580" marR="68580" marT="34290" marB="34290"/>
                </a:tc>
                <a:tc>
                  <a:txBody>
                    <a:bodyPr/>
                    <a:lstStyle/>
                    <a:p>
                      <a:r>
                        <a:rPr lang="en-US" sz="1400" dirty="0"/>
                        <a:t>2003</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6.6 (5.4–8.1)</a:t>
                      </a:r>
                    </a:p>
                  </a:txBody>
                  <a:tcPr marL="68580" marR="68580" marT="34290" marB="34290"/>
                </a:tc>
                <a:extLst>
                  <a:ext uri="{0D108BD9-81ED-4DB2-BD59-A6C34878D82A}">
                    <a16:rowId xmlns:a16="http://schemas.microsoft.com/office/drawing/2014/main" val="248613203"/>
                  </a:ext>
                </a:extLst>
              </a:tr>
              <a:tr h="278130">
                <a:tc>
                  <a:txBody>
                    <a:bodyPr/>
                    <a:lstStyle/>
                    <a:p>
                      <a:r>
                        <a:rPr lang="en-US" sz="1400" dirty="0"/>
                        <a:t>Hawaii</a:t>
                      </a:r>
                    </a:p>
                  </a:txBody>
                  <a:tcPr marL="68580" marR="68580" marT="34290" marB="34290"/>
                </a:tc>
                <a:tc>
                  <a:txBody>
                    <a:bodyPr/>
                    <a:lstStyle/>
                    <a:p>
                      <a:r>
                        <a:rPr lang="en-US" sz="1400" dirty="0"/>
                        <a:t>4051</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2.8 (2.3–3.4)</a:t>
                      </a:r>
                    </a:p>
                  </a:txBody>
                  <a:tcPr marL="68580" marR="68580" marT="34290" marB="34290"/>
                </a:tc>
                <a:extLst>
                  <a:ext uri="{0D108BD9-81ED-4DB2-BD59-A6C34878D82A}">
                    <a16:rowId xmlns:a16="http://schemas.microsoft.com/office/drawing/2014/main" val="1770798738"/>
                  </a:ext>
                </a:extLst>
              </a:tr>
              <a:tr h="278130">
                <a:tc>
                  <a:txBody>
                    <a:bodyPr/>
                    <a:lstStyle/>
                    <a:p>
                      <a:r>
                        <a:rPr lang="en-US" sz="1400" dirty="0"/>
                        <a:t>Vermont</a:t>
                      </a:r>
                    </a:p>
                  </a:txBody>
                  <a:tcPr marL="68580" marR="68580" marT="34290" marB="34290"/>
                </a:tc>
                <a:tc>
                  <a:txBody>
                    <a:bodyPr/>
                    <a:lstStyle/>
                    <a:p>
                      <a:r>
                        <a:rPr lang="en-US" sz="1400" dirty="0"/>
                        <a:t>2959</a:t>
                      </a:r>
                    </a:p>
                  </a:txBody>
                  <a:tcPr marL="68580" marR="68580" marT="34290" marB="3429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5.5 (4.8–6.5)</a:t>
                      </a:r>
                    </a:p>
                  </a:txBody>
                  <a:tcPr marL="68580" marR="68580" marT="34290" marB="34290"/>
                </a:tc>
                <a:extLst>
                  <a:ext uri="{0D108BD9-81ED-4DB2-BD59-A6C34878D82A}">
                    <a16:rowId xmlns:a16="http://schemas.microsoft.com/office/drawing/2014/main" val="1162870525"/>
                  </a:ext>
                </a:extLst>
              </a:tr>
            </a:tbl>
          </a:graphicData>
        </a:graphic>
      </p:graphicFrame>
      <p:sp>
        <p:nvSpPr>
          <p:cNvPr id="2" name="TextBox 1"/>
          <p:cNvSpPr txBox="1"/>
          <p:nvPr/>
        </p:nvSpPr>
        <p:spPr>
          <a:xfrm>
            <a:off x="239912" y="4622301"/>
            <a:ext cx="8516540" cy="461665"/>
          </a:xfrm>
          <a:prstGeom prst="rect">
            <a:avLst/>
          </a:prstGeom>
          <a:noFill/>
        </p:spPr>
        <p:txBody>
          <a:bodyPr wrap="square" rtlCol="0">
            <a:spAutoFit/>
          </a:bodyPr>
          <a:lstStyle/>
          <a:p>
            <a:r>
              <a:rPr lang="en-US" sz="1200" dirty="0">
                <a:solidFill>
                  <a:srgbClr val="000000"/>
                </a:solidFill>
              </a:rPr>
              <a:t>Ko, J. Y., Tong, V. T., Bombard, J. M., Hayes, D. K., Davy, J., &amp; Perham-Hester, K. A. (2018). Marijuana use during and after pregnancy and association of prenatal use on birth outcomes: A population-based study. Drug Alcohol Depend, 187, 72–78. </a:t>
            </a:r>
            <a:endParaRPr lang="en-US" sz="1200" dirty="0">
              <a:solidFill>
                <a:srgbClr val="000000"/>
              </a:solidFill>
              <a:latin typeface="Calibri" panose="020F0502020204030204" pitchFamily="34" charset="0"/>
            </a:endParaRPr>
          </a:p>
        </p:txBody>
      </p:sp>
    </p:spTree>
    <p:extLst>
      <p:ext uri="{BB962C8B-B14F-4D97-AF65-F5344CB8AC3E}">
        <p14:creationId xmlns:p14="http://schemas.microsoft.com/office/powerpoint/2010/main" val="39807178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62605" y="775936"/>
            <a:ext cx="2773262" cy="3596556"/>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br>
              <a:rPr lang="en-US" sz="2800" dirty="0">
                <a:solidFill>
                  <a:srgbClr val="0039A6"/>
                </a:solidFill>
              </a:rPr>
            </a:br>
            <a:r>
              <a:rPr lang="en-US" sz="2800" b="1" dirty="0">
                <a:solidFill>
                  <a:srgbClr val="0039A6"/>
                </a:solidFill>
                <a:latin typeface="Calibri" panose="020F0502020204030204" pitchFamily="34" charset="0"/>
                <a:cs typeface="Calibri" panose="020F0502020204030204" pitchFamily="34" charset="0"/>
              </a:rPr>
              <a:t>PRAMS and Marijuana Monitoring</a:t>
            </a:r>
          </a:p>
        </p:txBody>
      </p:sp>
      <p:graphicFrame>
        <p:nvGraphicFramePr>
          <p:cNvPr id="7" name="Content Placeholder 4">
            <a:extLst>
              <a:ext uri="{FF2B5EF4-FFF2-40B4-BE49-F238E27FC236}">
                <a16:creationId xmlns:a16="http://schemas.microsoft.com/office/drawing/2014/main" id="{A7998FB7-8A56-464C-8F00-5483396A082C}"/>
              </a:ext>
            </a:extLst>
          </p:cNvPr>
          <p:cNvGraphicFramePr>
            <a:graphicFrameLocks noGrp="1"/>
          </p:cNvGraphicFramePr>
          <p:nvPr>
            <p:ph idx="1"/>
            <p:extLst>
              <p:ext uri="{D42A27DB-BD31-4B8C-83A1-F6EECF244321}">
                <p14:modId xmlns:p14="http://schemas.microsoft.com/office/powerpoint/2010/main" val="4278737524"/>
              </p:ext>
            </p:extLst>
          </p:nvPr>
        </p:nvGraphicFramePr>
        <p:xfrm>
          <a:off x="3811058" y="370126"/>
          <a:ext cx="4885203" cy="4414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22147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14B20-9A2E-42B6-8AC1-6AC5466B3940}"/>
              </a:ext>
            </a:extLst>
          </p:cNvPr>
          <p:cNvSpPr>
            <a:spLocks noGrp="1"/>
          </p:cNvSpPr>
          <p:nvPr>
            <p:ph type="title"/>
          </p:nvPr>
        </p:nvSpPr>
        <p:spPr/>
        <p:txBody>
          <a:bodyPr/>
          <a:lstStyle/>
          <a:p>
            <a:r>
              <a:rPr lang="en-US" dirty="0"/>
              <a:t>Question Development</a:t>
            </a:r>
          </a:p>
        </p:txBody>
      </p:sp>
      <p:sp>
        <p:nvSpPr>
          <p:cNvPr id="5" name="Content Placeholder 4"/>
          <p:cNvSpPr>
            <a:spLocks noGrp="1"/>
          </p:cNvSpPr>
          <p:nvPr>
            <p:ph idx="1"/>
          </p:nvPr>
        </p:nvSpPr>
        <p:spPr>
          <a:xfrm>
            <a:off x="457200" y="1173081"/>
            <a:ext cx="3879669" cy="3143250"/>
          </a:xfrm>
        </p:spPr>
        <p:txBody>
          <a:bodyPr/>
          <a:lstStyle/>
          <a:p>
            <a:r>
              <a:rPr lang="en-US" sz="1800" dirty="0"/>
              <a:t>In collaboration with CSTE Marijuana Workgroup potential questions were developed </a:t>
            </a:r>
          </a:p>
          <a:p>
            <a:r>
              <a:rPr lang="en-US" sz="1800" dirty="0"/>
              <a:t>At the end of this process – there were 16 questions that moved onto cognitive testing</a:t>
            </a:r>
          </a:p>
          <a:p>
            <a:endParaRPr lang="en-US" sz="1800" dirty="0"/>
          </a:p>
          <a:p>
            <a:endParaRPr lang="en-US" sz="1800" dirty="0"/>
          </a:p>
        </p:txBody>
      </p:sp>
      <p:sp>
        <p:nvSpPr>
          <p:cNvPr id="4" name="Text Placeholder 3"/>
          <p:cNvSpPr>
            <a:spLocks noGrp="1"/>
          </p:cNvSpPr>
          <p:nvPr>
            <p:ph idx="10"/>
          </p:nvPr>
        </p:nvSpPr>
        <p:spPr>
          <a:xfrm>
            <a:off x="4336869" y="675149"/>
            <a:ext cx="4240616" cy="3143250"/>
          </a:xfrm>
        </p:spPr>
        <p:txBody>
          <a:bodyPr/>
          <a:lstStyle/>
          <a:p>
            <a:r>
              <a:rPr lang="en-US" sz="1800" dirty="0"/>
              <a:t>Types of questions</a:t>
            </a:r>
          </a:p>
          <a:p>
            <a:pPr lvl="1"/>
            <a:r>
              <a:rPr lang="en-US" sz="1800" dirty="0"/>
              <a:t>Marijuana use (before during and after pregnancy) </a:t>
            </a:r>
          </a:p>
          <a:p>
            <a:pPr lvl="1"/>
            <a:r>
              <a:rPr lang="en-US" sz="1800" dirty="0"/>
              <a:t>Mode of use</a:t>
            </a:r>
          </a:p>
          <a:p>
            <a:pPr lvl="1"/>
            <a:r>
              <a:rPr lang="en-US" sz="1800" dirty="0"/>
              <a:t>Reason for use</a:t>
            </a:r>
          </a:p>
          <a:p>
            <a:pPr lvl="1"/>
            <a:r>
              <a:rPr lang="en-US" sz="1800" dirty="0"/>
              <a:t>Marijuana use during breast feeding</a:t>
            </a:r>
          </a:p>
          <a:p>
            <a:pPr lvl="1"/>
            <a:r>
              <a:rPr lang="en-US" sz="1800" dirty="0"/>
              <a:t>Physician counseling and/or recommendation</a:t>
            </a:r>
          </a:p>
          <a:p>
            <a:pPr lvl="1"/>
            <a:r>
              <a:rPr lang="en-US" sz="1800" dirty="0"/>
              <a:t>Exposure to cannabis within home</a:t>
            </a:r>
          </a:p>
          <a:p>
            <a:pPr lvl="1"/>
            <a:r>
              <a:rPr lang="en-US" sz="1800" dirty="0"/>
              <a:t>Perception of harm</a:t>
            </a:r>
          </a:p>
          <a:p>
            <a:pPr lvl="1"/>
            <a:r>
              <a:rPr lang="en-US" sz="1800" dirty="0"/>
              <a:t>Safe storage</a:t>
            </a:r>
          </a:p>
          <a:p>
            <a:endParaRPr lang="en-US" sz="1800" dirty="0"/>
          </a:p>
        </p:txBody>
      </p:sp>
    </p:spTree>
    <p:extLst>
      <p:ext uri="{BB962C8B-B14F-4D97-AF65-F5344CB8AC3E}">
        <p14:creationId xmlns:p14="http://schemas.microsoft.com/office/powerpoint/2010/main" val="860899813"/>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4F0B3-307C-4874-916D-354AF6A0E30E}"/>
              </a:ext>
            </a:extLst>
          </p:cNvPr>
          <p:cNvSpPr>
            <a:spLocks noGrp="1"/>
          </p:cNvSpPr>
          <p:nvPr>
            <p:ph type="title"/>
          </p:nvPr>
        </p:nvSpPr>
        <p:spPr/>
        <p:txBody>
          <a:bodyPr/>
          <a:lstStyle/>
          <a:p>
            <a:r>
              <a:rPr lang="en-US" dirty="0">
                <a:solidFill>
                  <a:srgbClr val="0039A6"/>
                </a:solidFill>
              </a:rPr>
              <a:t>Cognitive Testing</a:t>
            </a:r>
          </a:p>
        </p:txBody>
      </p:sp>
      <p:sp>
        <p:nvSpPr>
          <p:cNvPr id="4" name="Text Placeholder 3"/>
          <p:cNvSpPr>
            <a:spLocks noGrp="1"/>
          </p:cNvSpPr>
          <p:nvPr>
            <p:ph type="body" sz="quarter" idx="10"/>
          </p:nvPr>
        </p:nvSpPr>
        <p:spPr/>
        <p:txBody>
          <a:bodyPr/>
          <a:lstStyle/>
          <a:p>
            <a:r>
              <a:rPr lang="en-US" dirty="0"/>
              <a:t>16 marijuana questions along with other question</a:t>
            </a:r>
          </a:p>
          <a:p>
            <a:r>
              <a:rPr lang="en-US" dirty="0"/>
              <a:t>Testing in 40 Respondents (postpartum women)</a:t>
            </a:r>
          </a:p>
          <a:p>
            <a:r>
              <a:rPr lang="en-US" dirty="0"/>
              <a:t>Some issues identified from cognitive testing</a:t>
            </a:r>
          </a:p>
          <a:p>
            <a:pPr marL="685800" lvl="1" indent="-342900">
              <a:buFont typeface="+mj-lt"/>
              <a:buAutoNum type="arabicPeriod"/>
            </a:pPr>
            <a:r>
              <a:rPr lang="en-US" dirty="0"/>
              <a:t>Timeframe of use with respect to pregnancy not accurately taken into account by  many respondents.</a:t>
            </a:r>
          </a:p>
          <a:p>
            <a:pPr marL="685800" lvl="1" indent="-342900">
              <a:buFont typeface="+mj-lt"/>
              <a:buAutoNum type="arabicPeriod"/>
            </a:pPr>
            <a:r>
              <a:rPr lang="en-US" dirty="0"/>
              <a:t>Evidence of social desirability playing a role in respondents’ answers</a:t>
            </a:r>
          </a:p>
          <a:p>
            <a:pPr marL="685800" lvl="1" indent="-342900">
              <a:buFont typeface="+mj-lt"/>
              <a:buAutoNum type="arabicPeriod"/>
            </a:pPr>
            <a:r>
              <a:rPr lang="en-US" dirty="0"/>
              <a:t>Many questions could not adequately be tested because so few women responded that used marijuana</a:t>
            </a:r>
          </a:p>
          <a:p>
            <a:pPr lvl="1">
              <a:buFont typeface="Wingdings" panose="05000000000000000000" pitchFamily="2" charset="2"/>
              <a:buChar char="§"/>
            </a:pPr>
            <a:endParaRPr lang="en-US" dirty="0"/>
          </a:p>
          <a:p>
            <a:pPr lvl="2">
              <a:buFont typeface="Wingdings" panose="05000000000000000000" pitchFamily="2" charset="2"/>
              <a:buChar char="§"/>
            </a:pPr>
            <a:endParaRPr lang="en-US" dirty="0"/>
          </a:p>
          <a:p>
            <a:endParaRPr lang="en-US" dirty="0"/>
          </a:p>
        </p:txBody>
      </p:sp>
    </p:spTree>
    <p:extLst>
      <p:ext uri="{BB962C8B-B14F-4D97-AF65-F5344CB8AC3E}">
        <p14:creationId xmlns:p14="http://schemas.microsoft.com/office/powerpoint/2010/main" val="2018457168"/>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FAA7-6F65-42AF-8D92-4DADB5E432BF}"/>
              </a:ext>
            </a:extLst>
          </p:cNvPr>
          <p:cNvSpPr>
            <a:spLocks noGrp="1"/>
          </p:cNvSpPr>
          <p:nvPr>
            <p:ph type="title"/>
          </p:nvPr>
        </p:nvSpPr>
        <p:spPr/>
        <p:txBody>
          <a:bodyPr/>
          <a:lstStyle/>
          <a:p>
            <a:r>
              <a:rPr lang="en-US" dirty="0">
                <a:solidFill>
                  <a:srgbClr val="0039A6"/>
                </a:solidFill>
              </a:rPr>
              <a:t>Question Revision</a:t>
            </a:r>
          </a:p>
        </p:txBody>
      </p:sp>
      <p:sp>
        <p:nvSpPr>
          <p:cNvPr id="4" name="Text Placeholder 3"/>
          <p:cNvSpPr>
            <a:spLocks noGrp="1"/>
          </p:cNvSpPr>
          <p:nvPr>
            <p:ph type="body" sz="quarter" idx="10"/>
          </p:nvPr>
        </p:nvSpPr>
        <p:spPr/>
        <p:txBody>
          <a:bodyPr/>
          <a:lstStyle/>
          <a:p>
            <a:r>
              <a:rPr lang="en-US" dirty="0"/>
              <a:t>The questions were modified after cognitive testing based on results and priorities</a:t>
            </a:r>
          </a:p>
          <a:p>
            <a:r>
              <a:rPr lang="en-US" dirty="0"/>
              <a:t>8 questions were chosen for pilot covering the following areas</a:t>
            </a:r>
          </a:p>
          <a:p>
            <a:pPr lvl="1"/>
            <a:r>
              <a:rPr lang="en-US" dirty="0"/>
              <a:t>Use  (immediately before, during, and after pregnancy)</a:t>
            </a:r>
          </a:p>
          <a:p>
            <a:pPr lvl="1"/>
            <a:r>
              <a:rPr lang="en-US" dirty="0"/>
              <a:t>Reason for Use</a:t>
            </a:r>
          </a:p>
          <a:p>
            <a:pPr lvl="1"/>
            <a:r>
              <a:rPr lang="en-US" dirty="0"/>
              <a:t>Mode of Use</a:t>
            </a:r>
          </a:p>
          <a:p>
            <a:pPr lvl="1"/>
            <a:r>
              <a:rPr lang="en-US" dirty="0"/>
              <a:t>Healthcare provider screening or recommendation</a:t>
            </a:r>
          </a:p>
          <a:p>
            <a:pPr lvl="1"/>
            <a:r>
              <a:rPr lang="en-US" dirty="0"/>
              <a:t>Perception of marijuana use during breastfeeding</a:t>
            </a:r>
          </a:p>
          <a:p>
            <a:endParaRPr lang="en-US" dirty="0"/>
          </a:p>
        </p:txBody>
      </p:sp>
    </p:spTree>
    <p:extLst>
      <p:ext uri="{BB962C8B-B14F-4D97-AF65-F5344CB8AC3E}">
        <p14:creationId xmlns:p14="http://schemas.microsoft.com/office/powerpoint/2010/main" val="552584612"/>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ADEDAD-546D-4CB4-BEE9-EDC9E211C3B1}"/>
              </a:ext>
            </a:extLst>
          </p:cNvPr>
          <p:cNvSpPr>
            <a:spLocks noGrp="1"/>
          </p:cNvSpPr>
          <p:nvPr>
            <p:ph type="title"/>
          </p:nvPr>
        </p:nvSpPr>
        <p:spPr/>
        <p:txBody>
          <a:bodyPr/>
          <a:lstStyle/>
          <a:p>
            <a:r>
              <a:rPr lang="en-US" dirty="0">
                <a:solidFill>
                  <a:srgbClr val="0039A6"/>
                </a:solidFill>
              </a:rPr>
              <a:t>Pilot Testing</a:t>
            </a:r>
          </a:p>
        </p:txBody>
      </p:sp>
      <p:sp>
        <p:nvSpPr>
          <p:cNvPr id="4" name="Text Placeholder 3"/>
          <p:cNvSpPr>
            <a:spLocks noGrp="1"/>
          </p:cNvSpPr>
          <p:nvPr>
            <p:ph type="body" sz="quarter" idx="10"/>
          </p:nvPr>
        </p:nvSpPr>
        <p:spPr/>
        <p:txBody>
          <a:bodyPr/>
          <a:lstStyle/>
          <a:p>
            <a:r>
              <a:rPr lang="en-US" dirty="0"/>
              <a:t>7 States (AK, ME, NY, ND, PA,  WV and NM) implemented supplemental module containing the 8 marijuana questions in 2018</a:t>
            </a:r>
          </a:p>
          <a:p>
            <a:r>
              <a:rPr lang="en-US" dirty="0"/>
              <a:t>Data will be received at the end of January and analysis will begin</a:t>
            </a:r>
          </a:p>
          <a:p>
            <a:pPr marL="0" indent="0">
              <a:buNone/>
            </a:pPr>
            <a:endParaRPr lang="en-US" dirty="0"/>
          </a:p>
        </p:txBody>
      </p:sp>
    </p:spTree>
    <p:extLst>
      <p:ext uri="{BB962C8B-B14F-4D97-AF65-F5344CB8AC3E}">
        <p14:creationId xmlns:p14="http://schemas.microsoft.com/office/powerpoint/2010/main" val="379932307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39A6"/>
                </a:solidFill>
              </a:rPr>
              <a:t>Next steps</a:t>
            </a:r>
          </a:p>
        </p:txBody>
      </p:sp>
      <p:sp>
        <p:nvSpPr>
          <p:cNvPr id="4" name="Text Placeholder 3"/>
          <p:cNvSpPr>
            <a:spLocks noGrp="1"/>
          </p:cNvSpPr>
          <p:nvPr>
            <p:ph type="body" sz="quarter" idx="10"/>
          </p:nvPr>
        </p:nvSpPr>
        <p:spPr/>
        <p:txBody>
          <a:bodyPr/>
          <a:lstStyle/>
          <a:p>
            <a:r>
              <a:rPr lang="en-US" dirty="0"/>
              <a:t>Identify the questions that performed well from pilot implementation </a:t>
            </a:r>
          </a:p>
          <a:p>
            <a:endParaRPr lang="en-US" dirty="0"/>
          </a:p>
          <a:p>
            <a:pPr marL="0" indent="0">
              <a:buNone/>
            </a:pPr>
            <a:endParaRPr lang="en-US" dirty="0"/>
          </a:p>
          <a:p>
            <a:r>
              <a:rPr lang="en-US" dirty="0"/>
              <a:t>Develop and test additional questions that may be needed to improve our understanding of use patterns and outcomes</a:t>
            </a:r>
          </a:p>
          <a:p>
            <a:pPr lvl="1"/>
            <a:r>
              <a:rPr lang="en-US" dirty="0"/>
              <a:t>Example – CBD vs THC</a:t>
            </a:r>
          </a:p>
          <a:p>
            <a:r>
              <a:rPr lang="en-US" dirty="0"/>
              <a:t>Scale up use of uniform marijuana questions (depending on pilot options could include another year of pilot, expand pilot more states, or consideration of some questions for core survey) </a:t>
            </a:r>
          </a:p>
          <a:p>
            <a:pPr marL="0" indent="0">
              <a:buNone/>
            </a:pPr>
            <a:endParaRPr lang="en-US" dirty="0"/>
          </a:p>
        </p:txBody>
      </p:sp>
      <p:sp>
        <p:nvSpPr>
          <p:cNvPr id="6" name="Title 1"/>
          <p:cNvSpPr txBox="1">
            <a:spLocks/>
          </p:cNvSpPr>
          <p:nvPr/>
        </p:nvSpPr>
        <p:spPr>
          <a:xfrm>
            <a:off x="457200" y="1417158"/>
            <a:ext cx="8229600" cy="857250"/>
          </a:xfrm>
          <a:prstGeom prst="rect">
            <a:avLst/>
          </a:prstGeom>
        </p:spPr>
        <p:txBody>
          <a:bodyPr anchor="b" anchorCtr="0"/>
          <a:lstStyle>
            <a:lvl1pPr algn="l" rtl="0" eaLnBrk="0" fontAlgn="base" hangingPunct="0">
              <a:lnSpc>
                <a:spcPts val="3000"/>
              </a:lnSpc>
              <a:spcBef>
                <a:spcPct val="0"/>
              </a:spcBef>
              <a:spcAft>
                <a:spcPct val="0"/>
              </a:spcAft>
              <a:defRPr sz="2800" b="1" kern="1200" baseline="0">
                <a:solidFill>
                  <a:srgbClr val="005DAA"/>
                </a:solidFill>
                <a:effectLst/>
                <a:latin typeface="Calibri" pitchFamily="34" charset="0"/>
                <a:ea typeface="+mj-ea"/>
                <a:cs typeface="+mj-cs"/>
              </a:defRPr>
            </a:lvl1pPr>
            <a:lvl2pPr algn="ctr" rtl="0" eaLnBrk="0" fontAlgn="base" hangingPunct="0">
              <a:spcBef>
                <a:spcPct val="0"/>
              </a:spcBef>
              <a:spcAft>
                <a:spcPct val="0"/>
              </a:spcAft>
              <a:defRPr sz="4400">
                <a:solidFill>
                  <a:schemeClr val="tx1"/>
                </a:solidFill>
                <a:latin typeface="Myriad Web Pro" panose="020B0503030403020204" pitchFamily="34" charset="0"/>
              </a:defRPr>
            </a:lvl2pPr>
            <a:lvl3pPr algn="ctr" rtl="0" eaLnBrk="0" fontAlgn="base" hangingPunct="0">
              <a:spcBef>
                <a:spcPct val="0"/>
              </a:spcBef>
              <a:spcAft>
                <a:spcPct val="0"/>
              </a:spcAft>
              <a:defRPr sz="4400">
                <a:solidFill>
                  <a:schemeClr val="tx1"/>
                </a:solidFill>
                <a:latin typeface="Myriad Web Pro" panose="020B0503030403020204" pitchFamily="34" charset="0"/>
              </a:defRPr>
            </a:lvl3pPr>
            <a:lvl4pPr algn="ctr" rtl="0" eaLnBrk="0" fontAlgn="base" hangingPunct="0">
              <a:spcBef>
                <a:spcPct val="0"/>
              </a:spcBef>
              <a:spcAft>
                <a:spcPct val="0"/>
              </a:spcAft>
              <a:defRPr sz="4400">
                <a:solidFill>
                  <a:schemeClr val="tx1"/>
                </a:solidFill>
                <a:latin typeface="Myriad Web Pro" panose="020B0503030403020204" pitchFamily="34" charset="0"/>
              </a:defRPr>
            </a:lvl4pPr>
            <a:lvl5pPr algn="ctr" rtl="0" eaLnBrk="0" fontAlgn="base" hangingPunct="0">
              <a:spcBef>
                <a:spcPct val="0"/>
              </a:spcBef>
              <a:spcAft>
                <a:spcPct val="0"/>
              </a:spcAft>
              <a:defRPr sz="4400">
                <a:solidFill>
                  <a:schemeClr val="tx1"/>
                </a:solidFill>
                <a:latin typeface="Myriad Web Pro" panose="020B0503030403020204" pitchFamily="34" charset="0"/>
              </a:defRPr>
            </a:lvl5pPr>
            <a:lvl6pPr marL="457200" algn="ctr" rtl="0" fontAlgn="base">
              <a:spcBef>
                <a:spcPct val="0"/>
              </a:spcBef>
              <a:spcAft>
                <a:spcPct val="0"/>
              </a:spcAft>
              <a:defRPr sz="4400">
                <a:solidFill>
                  <a:schemeClr val="tx1"/>
                </a:solidFill>
                <a:latin typeface="Myriad Web Pro" panose="020B0503030403020204" pitchFamily="34" charset="0"/>
              </a:defRPr>
            </a:lvl6pPr>
            <a:lvl7pPr marL="914400" algn="ctr" rtl="0" fontAlgn="base">
              <a:spcBef>
                <a:spcPct val="0"/>
              </a:spcBef>
              <a:spcAft>
                <a:spcPct val="0"/>
              </a:spcAft>
              <a:defRPr sz="4400">
                <a:solidFill>
                  <a:schemeClr val="tx1"/>
                </a:solidFill>
                <a:latin typeface="Myriad Web Pro" panose="020B0503030403020204" pitchFamily="34" charset="0"/>
              </a:defRPr>
            </a:lvl7pPr>
            <a:lvl8pPr marL="1371600" algn="ctr" rtl="0" fontAlgn="base">
              <a:spcBef>
                <a:spcPct val="0"/>
              </a:spcBef>
              <a:spcAft>
                <a:spcPct val="0"/>
              </a:spcAft>
              <a:defRPr sz="4400">
                <a:solidFill>
                  <a:schemeClr val="tx1"/>
                </a:solidFill>
                <a:latin typeface="Myriad Web Pro" panose="020B0503030403020204" pitchFamily="34" charset="0"/>
              </a:defRPr>
            </a:lvl8pPr>
            <a:lvl9pPr marL="1828800" algn="ctr" rtl="0" fontAlgn="base">
              <a:spcBef>
                <a:spcPct val="0"/>
              </a:spcBef>
              <a:spcAft>
                <a:spcPct val="0"/>
              </a:spcAft>
              <a:defRPr sz="4400">
                <a:solidFill>
                  <a:schemeClr val="tx1"/>
                </a:solidFill>
                <a:latin typeface="Myriad Web Pro" panose="020B0503030403020204" pitchFamily="34" charset="0"/>
              </a:defRPr>
            </a:lvl9pPr>
          </a:lstStyle>
          <a:p>
            <a:r>
              <a:rPr lang="en-US" dirty="0">
                <a:solidFill>
                  <a:srgbClr val="0039A6"/>
                </a:solidFill>
              </a:rPr>
              <a:t>Possible next steps</a:t>
            </a:r>
          </a:p>
        </p:txBody>
      </p:sp>
    </p:spTree>
    <p:extLst>
      <p:ext uri="{BB962C8B-B14F-4D97-AF65-F5344CB8AC3E}">
        <p14:creationId xmlns:p14="http://schemas.microsoft.com/office/powerpoint/2010/main" val="230172231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Additional References</a:t>
            </a:r>
          </a:p>
        </p:txBody>
      </p:sp>
      <p:sp>
        <p:nvSpPr>
          <p:cNvPr id="3" name="Text Placeholder 2"/>
          <p:cNvSpPr>
            <a:spLocks noGrp="1"/>
          </p:cNvSpPr>
          <p:nvPr>
            <p:ph type="body" sz="quarter" idx="10"/>
          </p:nvPr>
        </p:nvSpPr>
        <p:spPr/>
        <p:txBody>
          <a:bodyPr/>
          <a:lstStyle/>
          <a:p>
            <a:pPr>
              <a:buAutoNum type="arabicPeriod"/>
            </a:pPr>
            <a:r>
              <a:rPr lang="en-US" sz="1400" dirty="0"/>
              <a:t>Gunn, J. K. L., Rosales, C. B., Center, K. E., </a:t>
            </a:r>
            <a:r>
              <a:rPr lang="en-US" sz="1400" dirty="0" err="1"/>
              <a:t>Nuñez</a:t>
            </a:r>
            <a:r>
              <a:rPr lang="en-US" sz="1400" dirty="0"/>
              <a:t>, A., Gibson, S. J., Christ, C., &amp; </a:t>
            </a:r>
            <a:r>
              <a:rPr lang="en-US" sz="1400" dirty="0" err="1"/>
              <a:t>Ehiri</a:t>
            </a:r>
            <a:r>
              <a:rPr lang="en-US" sz="1400" dirty="0"/>
              <a:t>, J. E. (2016). Prenatal exposure to cannabis and maternal and child health outcomes: a systematic review and meta-analysis. BMJ Open, 6(4), e009986. </a:t>
            </a:r>
            <a:r>
              <a:rPr lang="en-US" sz="1400" dirty="0">
                <a:hlinkClick r:id="rId3"/>
              </a:rPr>
              <a:t>https://doi.org/10.1136/bmjopen-2015-009986</a:t>
            </a:r>
            <a:endParaRPr lang="en-US" sz="1400" dirty="0"/>
          </a:p>
          <a:p>
            <a:pPr>
              <a:buFontTx/>
              <a:buAutoNum type="arabicPeriod"/>
            </a:pPr>
            <a:r>
              <a:rPr lang="en-US" sz="1400" dirty="0"/>
              <a:t>Conner, S. N., </a:t>
            </a:r>
            <a:r>
              <a:rPr lang="en-US" sz="1400" dirty="0" err="1"/>
              <a:t>Bedell</a:t>
            </a:r>
            <a:r>
              <a:rPr lang="en-US" sz="1400" dirty="0"/>
              <a:t>, V., </a:t>
            </a:r>
            <a:r>
              <a:rPr lang="en-US" sz="1400" dirty="0" err="1"/>
              <a:t>Lipsey</a:t>
            </a:r>
            <a:r>
              <a:rPr lang="en-US" sz="1400" dirty="0"/>
              <a:t>, K., </a:t>
            </a:r>
            <a:r>
              <a:rPr lang="en-US" sz="1400" dirty="0" err="1"/>
              <a:t>Macones</a:t>
            </a:r>
            <a:r>
              <a:rPr lang="en-US" sz="1400" dirty="0"/>
              <a:t>, G. A., Cahill, A. G., &amp; </a:t>
            </a:r>
            <a:r>
              <a:rPr lang="en-US" sz="1400" dirty="0" err="1"/>
              <a:t>Tuuli</a:t>
            </a:r>
            <a:r>
              <a:rPr lang="en-US" sz="1400" dirty="0"/>
              <a:t>, M. G. (2016). Maternal Marijuana Use and Adverse Neonatal Outcomes. </a:t>
            </a:r>
            <a:r>
              <a:rPr lang="en-US" sz="1400" i="1" dirty="0"/>
              <a:t>Obstetrics &amp; Gynecology</a:t>
            </a:r>
            <a:r>
              <a:rPr lang="en-US" sz="1400" dirty="0"/>
              <a:t>, </a:t>
            </a:r>
            <a:r>
              <a:rPr lang="en-US" sz="1400" i="1" dirty="0"/>
              <a:t>128</a:t>
            </a:r>
            <a:r>
              <a:rPr lang="en-US" sz="1400" dirty="0"/>
              <a:t>(4), 713–723. </a:t>
            </a:r>
            <a:r>
              <a:rPr lang="en-US" sz="1400" dirty="0">
                <a:hlinkClick r:id="rId4"/>
              </a:rPr>
              <a:t>https://doi.org/10.1097/AOG.0000000000001649</a:t>
            </a:r>
            <a:endParaRPr lang="en-US" sz="1400" dirty="0"/>
          </a:p>
          <a:p>
            <a:pPr>
              <a:buFontTx/>
              <a:buAutoNum type="arabicPeriod"/>
            </a:pPr>
            <a:r>
              <a:rPr lang="en-US" sz="1400" dirty="0"/>
              <a:t>Metz, T. D., &amp; </a:t>
            </a:r>
            <a:r>
              <a:rPr lang="en-US" sz="1400" dirty="0" err="1"/>
              <a:t>Borgelt</a:t>
            </a:r>
            <a:r>
              <a:rPr lang="en-US" sz="1400" dirty="0"/>
              <a:t>, L. M. (2018). Marijuana Use in Pregnancy and While Breastfeeding. </a:t>
            </a:r>
            <a:r>
              <a:rPr lang="en-US" sz="1400" i="1" dirty="0" err="1"/>
              <a:t>Obstet</a:t>
            </a:r>
            <a:r>
              <a:rPr lang="en-US" sz="1400" i="1" dirty="0"/>
              <a:t> </a:t>
            </a:r>
            <a:r>
              <a:rPr lang="en-US" sz="1400" i="1" dirty="0" err="1"/>
              <a:t>Gynecol</a:t>
            </a:r>
            <a:r>
              <a:rPr lang="en-US" sz="1400" dirty="0"/>
              <a:t>, </a:t>
            </a:r>
            <a:r>
              <a:rPr lang="en-US" sz="1400" i="1" dirty="0"/>
              <a:t>132</a:t>
            </a:r>
            <a:r>
              <a:rPr lang="en-US" sz="1400" dirty="0"/>
              <a:t>(5), 1198–1210. https://doi.org/10.1097/AOG.0000000000002878</a:t>
            </a:r>
          </a:p>
          <a:p>
            <a:pPr>
              <a:buFontTx/>
              <a:buAutoNum type="arabicPeriod"/>
            </a:pPr>
            <a:r>
              <a:rPr lang="en-US" sz="1400" dirty="0" err="1"/>
              <a:t>Ruisch</a:t>
            </a:r>
            <a:r>
              <a:rPr lang="en-US" sz="1400" dirty="0"/>
              <a:t>, I. H., Dietrich, A., </a:t>
            </a:r>
            <a:r>
              <a:rPr lang="en-US" sz="1400" dirty="0" err="1"/>
              <a:t>Glennon</a:t>
            </a:r>
            <a:r>
              <a:rPr lang="en-US" sz="1400" dirty="0"/>
              <a:t>, J. C., </a:t>
            </a:r>
            <a:r>
              <a:rPr lang="en-US" sz="1400" dirty="0" err="1"/>
              <a:t>Buitelaar</a:t>
            </a:r>
            <a:r>
              <a:rPr lang="en-US" sz="1400" dirty="0"/>
              <a:t>, J. K., &amp; Hoekstra, P. J. (2018). Maternal substance use during pregnancy and offspring conduct problems: A meta-analysis. </a:t>
            </a:r>
            <a:r>
              <a:rPr lang="en-US" sz="1400" i="1" dirty="0"/>
              <a:t>Neuroscience &amp; </a:t>
            </a:r>
            <a:r>
              <a:rPr lang="en-US" sz="1400" i="1" dirty="0" err="1"/>
              <a:t>Biobehavioral</a:t>
            </a:r>
            <a:r>
              <a:rPr lang="en-US" sz="1400" i="1" dirty="0"/>
              <a:t> Reviews</a:t>
            </a:r>
            <a:r>
              <a:rPr lang="en-US" sz="1400" dirty="0"/>
              <a:t>, </a:t>
            </a:r>
            <a:r>
              <a:rPr lang="en-US" sz="1400" i="1" dirty="0"/>
              <a:t>84</a:t>
            </a:r>
            <a:r>
              <a:rPr lang="en-US" sz="1400" dirty="0"/>
              <a:t>, 325–336. </a:t>
            </a:r>
            <a:r>
              <a:rPr lang="en-US" sz="1400" dirty="0">
                <a:hlinkClick r:id="rId5"/>
              </a:rPr>
              <a:t>https://doi.org/10.1016/j.neubiorev.2017.08.014</a:t>
            </a:r>
            <a:endParaRPr lang="en-US" sz="1400" dirty="0"/>
          </a:p>
          <a:p>
            <a:pPr>
              <a:buFontTx/>
              <a:buAutoNum type="arabicPeriod"/>
            </a:pPr>
            <a:r>
              <a:rPr lang="en-US" sz="1400" dirty="0">
                <a:solidFill>
                  <a:schemeClr val="tx1"/>
                </a:solidFill>
              </a:rPr>
              <a:t>Metz, T. D., &amp; </a:t>
            </a:r>
            <a:r>
              <a:rPr lang="en-US" sz="1400" dirty="0" err="1">
                <a:solidFill>
                  <a:schemeClr val="tx1"/>
                </a:solidFill>
              </a:rPr>
              <a:t>Stickrath</a:t>
            </a:r>
            <a:r>
              <a:rPr lang="en-US" sz="1400" dirty="0">
                <a:solidFill>
                  <a:schemeClr val="tx1"/>
                </a:solidFill>
              </a:rPr>
              <a:t>, E. H. (2015). Marijuana use in pregnancy and lactation: a review of the evidence. American Journal of Obstetrics and Gynecology, 213(6), 761–778. https://doi.org/10.1016/j.ajog.2015.05.025</a:t>
            </a:r>
            <a:endParaRPr lang="en-US" sz="1400" dirty="0"/>
          </a:p>
          <a:p>
            <a:endParaRPr lang="en-US" sz="1400" dirty="0"/>
          </a:p>
        </p:txBody>
      </p:sp>
    </p:spTree>
    <p:extLst>
      <p:ext uri="{BB962C8B-B14F-4D97-AF65-F5344CB8AC3E}">
        <p14:creationId xmlns:p14="http://schemas.microsoft.com/office/powerpoint/2010/main" val="359707117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11945" y="1282700"/>
            <a:ext cx="7886700" cy="2139950"/>
          </a:xfrm>
        </p:spPr>
        <p:txBody>
          <a:bodyPr/>
          <a:lstStyle/>
          <a:p>
            <a:r>
              <a:rPr lang="en-US" b="1" dirty="0">
                <a:solidFill>
                  <a:srgbClr val="0039A6"/>
                </a:solidFill>
              </a:rPr>
              <a:t>Questions</a:t>
            </a:r>
          </a:p>
        </p:txBody>
      </p:sp>
    </p:spTree>
    <p:extLst>
      <p:ext uri="{BB962C8B-B14F-4D97-AF65-F5344CB8AC3E}">
        <p14:creationId xmlns:p14="http://schemas.microsoft.com/office/powerpoint/2010/main" val="1645894768"/>
      </p:ext>
    </p:extLst>
  </p:cSld>
  <p:clrMapOvr>
    <a:masterClrMapping/>
  </p:clrMapOvr>
  <p:transition>
    <p:fade/>
  </p:transition>
</p:sld>
</file>

<file path=ppt/theme/theme1.xml><?xml version="1.0" encoding="utf-8"?>
<a:theme xmlns:a="http://schemas.openxmlformats.org/drawingml/2006/main" name="NCEH_ATSDR_combined">
  <a:themeElements>
    <a:clrScheme name="Custom 2">
      <a:dk1>
        <a:srgbClr val="0F56DC"/>
      </a:dk1>
      <a:lt1>
        <a:srgbClr val="FFC000"/>
      </a:lt1>
      <a:dk2>
        <a:srgbClr val="FFFFFF"/>
      </a:dk2>
      <a:lt2>
        <a:srgbClr val="FFFFFF"/>
      </a:lt2>
      <a:accent1>
        <a:srgbClr val="4983F2"/>
      </a:accent1>
      <a:accent2>
        <a:srgbClr val="007D57"/>
      </a:accent2>
      <a:accent3>
        <a:srgbClr val="9A3B26"/>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2461</TotalTime>
  <Words>2127</Words>
  <Application>Microsoft Office PowerPoint</Application>
  <PresentationFormat>On-screen Show (16:9)</PresentationFormat>
  <Paragraphs>238</Paragraphs>
  <Slides>17</Slides>
  <Notes>14</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17</vt:i4>
      </vt:variant>
    </vt:vector>
  </HeadingPairs>
  <TitlesOfParts>
    <vt:vector size="25" baseType="lpstr">
      <vt:lpstr>Calibri Light</vt:lpstr>
      <vt:lpstr>Courier New</vt:lpstr>
      <vt:lpstr>Arial</vt:lpstr>
      <vt:lpstr>Calibri</vt:lpstr>
      <vt:lpstr>Myriad Web Pro</vt:lpstr>
      <vt:lpstr>Wingdings</vt:lpstr>
      <vt:lpstr>NCEH_ATSDR_combined</vt:lpstr>
      <vt:lpstr>Office Theme</vt:lpstr>
      <vt:lpstr>Strengthening Cannabis Surveillance Among Pregnant and Postpartum Women</vt:lpstr>
      <vt:lpstr>Marijuana Use among Women by Pregnancy Status</vt:lpstr>
      <vt:lpstr>Daily or Almost Daily Marijuana Use among Women by Pregnancy Status</vt:lpstr>
      <vt:lpstr>Marijuana Use During Pregnancy </vt:lpstr>
      <vt:lpstr>Monitoring Marijuana Use Among Pregnant Women</vt:lpstr>
      <vt:lpstr>Limitations of Current Sources of Data on Marijuana Use by Pregnant Women</vt:lpstr>
      <vt:lpstr>What is PRAMS?</vt:lpstr>
      <vt:lpstr>PRAMS and Marijuana Monitoring</vt:lpstr>
      <vt:lpstr>Prevalence of Marijuana Use Among Pregnant Women</vt:lpstr>
      <vt:lpstr> PRAMS and Marijuana Monitoring</vt:lpstr>
      <vt:lpstr>Question Development</vt:lpstr>
      <vt:lpstr>Cognitive Testing</vt:lpstr>
      <vt:lpstr>Question Revision</vt:lpstr>
      <vt:lpstr>Pilot Testing</vt:lpstr>
      <vt:lpstr>Next steps</vt:lpstr>
      <vt:lpstr>Additional References</vt:lpstr>
      <vt:lpstr>Questions</vt:lpstr>
    </vt:vector>
  </TitlesOfParts>
  <Company>CDC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Centers for Disease Control and Prevention</dc:creator>
  <cp:lastModifiedBy>Julia Dilley</cp:lastModifiedBy>
  <cp:revision>224</cp:revision>
  <dcterms:created xsi:type="dcterms:W3CDTF">2011-03-17T17:43:16Z</dcterms:created>
  <dcterms:modified xsi:type="dcterms:W3CDTF">2019-03-07T16:34:30Z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