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2" r:id="rId3"/>
    <p:sldId id="257" r:id="rId4"/>
    <p:sldId id="270" r:id="rId5"/>
    <p:sldId id="259" r:id="rId6"/>
    <p:sldId id="260" r:id="rId7"/>
    <p:sldId id="272" r:id="rId8"/>
    <p:sldId id="261" r:id="rId9"/>
    <p:sldId id="27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chemeClr val="tx1"/>
                </a:solidFill>
              </a:rPr>
              <a:t>Marijuana</a:t>
            </a:r>
            <a:r>
              <a:rPr lang="en-US" sz="1800" b="1" baseline="0" dirty="0">
                <a:solidFill>
                  <a:schemeClr val="tx1"/>
                </a:solidFill>
              </a:rPr>
              <a:t> or Hash Usage Across Pregnancy</a:t>
            </a:r>
          </a:p>
          <a:p>
            <a:pPr>
              <a:defRPr/>
            </a:pPr>
            <a:r>
              <a:rPr lang="en-US" sz="1800" b="1" baseline="0" dirty="0">
                <a:solidFill>
                  <a:schemeClr val="tx1"/>
                </a:solidFill>
              </a:rPr>
              <a:t>MI PRAMS 2016-2017</a:t>
            </a:r>
            <a:endParaRPr lang="en-US" sz="1800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70AD47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solidFill>
                <a:sysClr val="window" lastClr="FFFFFF">
                  <a:alpha val="70000"/>
                </a:sys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'Graphs - Overall'!$G$4:$G$6</c:f>
                <c:numCache>
                  <c:formatCode>General</c:formatCode>
                  <c:ptCount val="3"/>
                  <c:pt idx="0">
                    <c:v>1.4</c:v>
                  </c:pt>
                  <c:pt idx="1">
                    <c:v>0.8</c:v>
                  </c:pt>
                  <c:pt idx="2">
                    <c:v>1</c:v>
                  </c:pt>
                </c:numCache>
              </c:numRef>
            </c:plus>
            <c:minus>
              <c:numRef>
                <c:f>'Graphs - Overall'!$H$4:$H$6</c:f>
                <c:numCache>
                  <c:formatCode>General</c:formatCode>
                  <c:ptCount val="3"/>
                  <c:pt idx="0">
                    <c:v>1.3</c:v>
                  </c:pt>
                  <c:pt idx="1">
                    <c:v>0.6</c:v>
                  </c:pt>
                  <c:pt idx="2">
                    <c:v>0.8</c:v>
                  </c:pt>
                </c:numCache>
              </c:numRef>
            </c:minus>
            <c:spPr>
              <a:noFill/>
              <a:ln w="19050" cap="flat" cmpd="sng" algn="ctr">
                <a:solidFill>
                  <a:sysClr val="windowText" lastClr="000000"/>
                </a:solidFill>
                <a:round/>
              </a:ln>
              <a:effectLst/>
            </c:spPr>
          </c:errBars>
          <c:cat>
            <c:strRef>
              <c:f>'Graphs - Overall'!$B$4:$B$6</c:f>
              <c:strCache>
                <c:ptCount val="3"/>
                <c:pt idx="0">
                  <c:v>MJ-HASH - Before</c:v>
                </c:pt>
                <c:pt idx="1">
                  <c:v>MJ-HASH - During</c:v>
                </c:pt>
                <c:pt idx="2">
                  <c:v>MJ-HASH - After</c:v>
                </c:pt>
              </c:strCache>
            </c:strRef>
          </c:cat>
          <c:val>
            <c:numRef>
              <c:f>'Graphs - Overall'!$E$4:$E$6</c:f>
              <c:numCache>
                <c:formatCode>###,##0.0</c:formatCode>
                <c:ptCount val="3"/>
                <c:pt idx="0">
                  <c:v>12.4</c:v>
                </c:pt>
                <c:pt idx="1">
                  <c:v>3.1</c:v>
                </c:pt>
                <c:pt idx="2">
                  <c:v>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35-4C7C-9D53-892B67AE38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9913544"/>
        <c:axId val="479903704"/>
      </c:barChart>
      <c:catAx>
        <c:axId val="479913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9903704"/>
        <c:crosses val="autoZero"/>
        <c:auto val="1"/>
        <c:lblAlgn val="ctr"/>
        <c:lblOffset val="100"/>
        <c:noMultiLvlLbl val="0"/>
      </c:catAx>
      <c:valAx>
        <c:axId val="47990370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 dirty="0">
                    <a:solidFill>
                      <a:schemeClr val="tx1"/>
                    </a:solidFill>
                  </a:rPr>
                  <a:t>Weighted Population Proportion of Mothers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9913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chemeClr val="tx1"/>
                </a:solidFill>
              </a:rPr>
              <a:t>Any Marijuana or Hash Use in Year Before Pregnancy by Maternal</a:t>
            </a:r>
            <a:r>
              <a:rPr lang="en-US" sz="1800" b="1" baseline="0" dirty="0">
                <a:solidFill>
                  <a:schemeClr val="tx1"/>
                </a:solidFill>
              </a:rPr>
              <a:t> Demographics</a:t>
            </a:r>
            <a:endParaRPr lang="en-US" sz="1800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sz="1800" b="1" dirty="0">
                <a:solidFill>
                  <a:schemeClr val="tx1"/>
                </a:solidFill>
              </a:rPr>
              <a:t>MI PRAMS 2016-2017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70AD47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70AD47">
                  <a:lumMod val="75000"/>
                </a:srgb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DC75-4345-986E-57DFA7409402}"/>
              </c:ext>
            </c:extLst>
          </c:dPt>
          <c:dLbls>
            <c:spPr>
              <a:solidFill>
                <a:sysClr val="window" lastClr="FFFFFF">
                  <a:alpha val="70000"/>
                </a:sys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Sheet2!$H$4:$H$32</c:f>
                <c:numCache>
                  <c:formatCode>General</c:formatCode>
                  <c:ptCount val="29"/>
                  <c:pt idx="0">
                    <c:v>1.4</c:v>
                  </c:pt>
                  <c:pt idx="2">
                    <c:v>9</c:v>
                  </c:pt>
                  <c:pt idx="3">
                    <c:v>3.8</c:v>
                  </c:pt>
                  <c:pt idx="4">
                    <c:v>2.9</c:v>
                  </c:pt>
                  <c:pt idx="5">
                    <c:v>2.2999999999999998</c:v>
                  </c:pt>
                  <c:pt idx="6">
                    <c:v>3.1</c:v>
                  </c:pt>
                  <c:pt idx="8">
                    <c:v>6</c:v>
                  </c:pt>
                  <c:pt idx="9">
                    <c:v>3.6</c:v>
                  </c:pt>
                  <c:pt idx="10">
                    <c:v>2.6</c:v>
                  </c:pt>
                  <c:pt idx="11">
                    <c:v>1.8</c:v>
                  </c:pt>
                  <c:pt idx="13">
                    <c:v>1.3</c:v>
                  </c:pt>
                  <c:pt idx="14">
                    <c:v>2.9</c:v>
                  </c:pt>
                  <c:pt idx="16">
                    <c:v>2.7</c:v>
                  </c:pt>
                  <c:pt idx="17">
                    <c:v>2.4</c:v>
                  </c:pt>
                  <c:pt idx="18">
                    <c:v>2.7</c:v>
                  </c:pt>
                  <c:pt idx="20">
                    <c:v>1.9</c:v>
                  </c:pt>
                  <c:pt idx="21">
                    <c:v>2.1</c:v>
                  </c:pt>
                  <c:pt idx="22">
                    <c:v>4.3</c:v>
                  </c:pt>
                  <c:pt idx="24">
                    <c:v>4.2</c:v>
                  </c:pt>
                  <c:pt idx="25">
                    <c:v>5.3</c:v>
                  </c:pt>
                  <c:pt idx="26">
                    <c:v>4.3</c:v>
                  </c:pt>
                  <c:pt idx="27">
                    <c:v>4.0999999999999996</c:v>
                  </c:pt>
                  <c:pt idx="28">
                    <c:v>1.9</c:v>
                  </c:pt>
                </c:numCache>
              </c:numRef>
            </c:plus>
            <c:minus>
              <c:numRef>
                <c:f>Sheet2!$I$4:$I$32</c:f>
                <c:numCache>
                  <c:formatCode>General</c:formatCode>
                  <c:ptCount val="29"/>
                  <c:pt idx="0">
                    <c:v>1.3</c:v>
                  </c:pt>
                  <c:pt idx="2">
                    <c:v>7.3</c:v>
                  </c:pt>
                  <c:pt idx="3">
                    <c:v>3.2</c:v>
                  </c:pt>
                  <c:pt idx="4">
                    <c:v>2.4</c:v>
                  </c:pt>
                  <c:pt idx="5">
                    <c:v>1.8</c:v>
                  </c:pt>
                  <c:pt idx="6">
                    <c:v>2.2999999999999998</c:v>
                  </c:pt>
                  <c:pt idx="8">
                    <c:v>5</c:v>
                  </c:pt>
                  <c:pt idx="9">
                    <c:v>3.1</c:v>
                  </c:pt>
                  <c:pt idx="10">
                    <c:v>2.2999999999999998</c:v>
                  </c:pt>
                  <c:pt idx="11">
                    <c:v>1.4</c:v>
                  </c:pt>
                  <c:pt idx="13">
                    <c:v>1.1000000000000001</c:v>
                  </c:pt>
                  <c:pt idx="14">
                    <c:v>2.7</c:v>
                  </c:pt>
                  <c:pt idx="16">
                    <c:v>2.2999999999999998</c:v>
                  </c:pt>
                  <c:pt idx="17">
                    <c:v>2</c:v>
                  </c:pt>
                  <c:pt idx="18">
                    <c:v>2.2000000000000002</c:v>
                  </c:pt>
                  <c:pt idx="20">
                    <c:v>1.7</c:v>
                  </c:pt>
                  <c:pt idx="21">
                    <c:v>2</c:v>
                  </c:pt>
                  <c:pt idx="22">
                    <c:v>3.1</c:v>
                  </c:pt>
                  <c:pt idx="24">
                    <c:v>3.7</c:v>
                  </c:pt>
                  <c:pt idx="25">
                    <c:v>4.3</c:v>
                  </c:pt>
                  <c:pt idx="26">
                    <c:v>3.2</c:v>
                  </c:pt>
                  <c:pt idx="27">
                    <c:v>2.9</c:v>
                  </c:pt>
                  <c:pt idx="28">
                    <c:v>1.4</c:v>
                  </c:pt>
                </c:numCache>
              </c:numRef>
            </c:minus>
            <c:spPr>
              <a:noFill/>
              <a:ln w="19050" cap="flat" cmpd="sng" algn="ctr">
                <a:solidFill>
                  <a:sysClr val="windowText" lastClr="000000"/>
                </a:solidFill>
                <a:round/>
              </a:ln>
              <a:effectLst/>
            </c:spPr>
          </c:errBars>
          <c:cat>
            <c:strRef>
              <c:f>Sheet2!$B$4:$B$32</c:f>
              <c:strCache>
                <c:ptCount val="29"/>
                <c:pt idx="0">
                  <c:v>TOTAL</c:v>
                </c:pt>
                <c:pt idx="2">
                  <c:v>&lt;20</c:v>
                </c:pt>
                <c:pt idx="3">
                  <c:v>20-24</c:v>
                </c:pt>
                <c:pt idx="4">
                  <c:v>25-29</c:v>
                </c:pt>
                <c:pt idx="5">
                  <c:v>30-34</c:v>
                </c:pt>
                <c:pt idx="6">
                  <c:v>35+</c:v>
                </c:pt>
                <c:pt idx="8">
                  <c:v>&lt;HS</c:v>
                </c:pt>
                <c:pt idx="9">
                  <c:v>HS-GED</c:v>
                </c:pt>
                <c:pt idx="10">
                  <c:v>Some College</c:v>
                </c:pt>
                <c:pt idx="11">
                  <c:v>College+</c:v>
                </c:pt>
                <c:pt idx="13">
                  <c:v>Married</c:v>
                </c:pt>
                <c:pt idx="14">
                  <c:v>Other</c:v>
                </c:pt>
                <c:pt idx="16">
                  <c:v>Nulliparous</c:v>
                </c:pt>
                <c:pt idx="17">
                  <c:v>Primiparous</c:v>
                </c:pt>
                <c:pt idx="18">
                  <c:v>Multiparous</c:v>
                </c:pt>
                <c:pt idx="20">
                  <c:v>NH White</c:v>
                </c:pt>
                <c:pt idx="21">
                  <c:v>NH Black</c:v>
                </c:pt>
                <c:pt idx="22">
                  <c:v>Other</c:v>
                </c:pt>
                <c:pt idx="24">
                  <c:v>&lt;$16K</c:v>
                </c:pt>
                <c:pt idx="25">
                  <c:v>$16K-$24K</c:v>
                </c:pt>
                <c:pt idx="26">
                  <c:v>$24K-$40K</c:v>
                </c:pt>
                <c:pt idx="27">
                  <c:v>$40K-$60K</c:v>
                </c:pt>
                <c:pt idx="28">
                  <c:v>$60K+</c:v>
                </c:pt>
              </c:strCache>
            </c:strRef>
          </c:cat>
          <c:val>
            <c:numRef>
              <c:f>Sheet2!$F$4:$F$32</c:f>
              <c:numCache>
                <c:formatCode>General</c:formatCode>
                <c:ptCount val="29"/>
                <c:pt idx="0" formatCode="###,##0.0">
                  <c:v>12.4</c:v>
                </c:pt>
                <c:pt idx="2" formatCode="###,##0.0">
                  <c:v>24.8</c:v>
                </c:pt>
                <c:pt idx="3" formatCode="###,##0.0">
                  <c:v>16.7</c:v>
                </c:pt>
                <c:pt idx="4" formatCode="###,##0.0">
                  <c:v>14</c:v>
                </c:pt>
                <c:pt idx="5" formatCode="###,##0.0">
                  <c:v>7.6</c:v>
                </c:pt>
                <c:pt idx="6" formatCode="###,##0.0">
                  <c:v>8.1</c:v>
                </c:pt>
                <c:pt idx="8" formatCode="###,##0.0">
                  <c:v>21.5</c:v>
                </c:pt>
                <c:pt idx="9" formatCode="###,##0.0">
                  <c:v>17.600000000000001</c:v>
                </c:pt>
                <c:pt idx="10" formatCode="###,##0.0">
                  <c:v>12.9</c:v>
                </c:pt>
                <c:pt idx="11" formatCode="###,##0.0">
                  <c:v>5.5</c:v>
                </c:pt>
                <c:pt idx="13" formatCode="###,##0.0">
                  <c:v>5.2</c:v>
                </c:pt>
                <c:pt idx="14" formatCode="###,##0.0">
                  <c:v>23.6</c:v>
                </c:pt>
                <c:pt idx="16" formatCode="###,##0.0">
                  <c:v>15.5</c:v>
                </c:pt>
                <c:pt idx="17" formatCode="###,##0.0">
                  <c:v>10.1</c:v>
                </c:pt>
                <c:pt idx="18" formatCode="###,##0.0">
                  <c:v>11.3</c:v>
                </c:pt>
                <c:pt idx="20" formatCode="###,##0.0">
                  <c:v>11.2</c:v>
                </c:pt>
                <c:pt idx="21" formatCode="###,##0.0">
                  <c:v>19.600000000000001</c:v>
                </c:pt>
                <c:pt idx="22" formatCode="###,##0.0">
                  <c:v>9.6</c:v>
                </c:pt>
                <c:pt idx="24" formatCode="###,##0.0">
                  <c:v>24</c:v>
                </c:pt>
                <c:pt idx="25" formatCode="###,##0.0">
                  <c:v>18.399999999999999</c:v>
                </c:pt>
                <c:pt idx="26" formatCode="###,##0.0">
                  <c:v>11.1</c:v>
                </c:pt>
                <c:pt idx="27" formatCode="###,##0.0">
                  <c:v>9.6</c:v>
                </c:pt>
                <c:pt idx="28" formatCode="###,##0.0">
                  <c:v>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48-4CE0-90F9-2EFBC74FFC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-27"/>
        <c:axId val="600659392"/>
        <c:axId val="600650208"/>
      </c:barChart>
      <c:catAx>
        <c:axId val="600659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0650208"/>
        <c:crosses val="autoZero"/>
        <c:auto val="1"/>
        <c:lblAlgn val="ctr"/>
        <c:lblOffset val="100"/>
        <c:noMultiLvlLbl val="0"/>
      </c:catAx>
      <c:valAx>
        <c:axId val="60065020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 i="0" baseline="0" dirty="0">
                    <a:solidFill>
                      <a:schemeClr val="tx1"/>
                    </a:solidFill>
                    <a:effectLst/>
                  </a:rPr>
                  <a:t>Weighted Population Proportion of Mothers (%)</a:t>
                </a:r>
                <a:endParaRPr lang="en-US" sz="1600" dirty="0">
                  <a:solidFill>
                    <a:schemeClr val="tx1"/>
                  </a:solidFill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0659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chemeClr val="tx1"/>
                </a:solidFill>
              </a:rPr>
              <a:t>Any Marijuana or Hash Use During Pregnancy by Maternal</a:t>
            </a:r>
            <a:r>
              <a:rPr lang="en-US" sz="1800" b="1" baseline="0" dirty="0">
                <a:solidFill>
                  <a:schemeClr val="tx1"/>
                </a:solidFill>
              </a:rPr>
              <a:t> Demographics</a:t>
            </a:r>
            <a:endParaRPr lang="en-US" sz="1800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sz="1800" b="1" dirty="0">
                <a:solidFill>
                  <a:schemeClr val="tx1"/>
                </a:solidFill>
              </a:rPr>
              <a:t>MI PRAMS 2016-2017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70AD47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70AD47">
                  <a:lumMod val="75000"/>
                </a:srgb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DC75-4345-986E-57DFA7409402}"/>
              </c:ext>
            </c:extLst>
          </c:dPt>
          <c:dLbls>
            <c:spPr>
              <a:solidFill>
                <a:sysClr val="window" lastClr="FFFFFF">
                  <a:alpha val="70000"/>
                </a:sys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Sheet2!$H$4:$H$32</c:f>
                <c:numCache>
                  <c:formatCode>General</c:formatCode>
                  <c:ptCount val="29"/>
                  <c:pt idx="0">
                    <c:v>0.8</c:v>
                  </c:pt>
                  <c:pt idx="2">
                    <c:v>5.3</c:v>
                  </c:pt>
                  <c:pt idx="3">
                    <c:v>2</c:v>
                  </c:pt>
                  <c:pt idx="4">
                    <c:v>1.8</c:v>
                  </c:pt>
                  <c:pt idx="5">
                    <c:v>1.1000000000000001</c:v>
                  </c:pt>
                  <c:pt idx="6">
                    <c:v>1.9</c:v>
                  </c:pt>
                  <c:pt idx="8">
                    <c:v>3.6</c:v>
                  </c:pt>
                  <c:pt idx="9">
                    <c:v>2.2999999999999998</c:v>
                  </c:pt>
                  <c:pt idx="10">
                    <c:v>1.2</c:v>
                  </c:pt>
                  <c:pt idx="11">
                    <c:v>1</c:v>
                  </c:pt>
                  <c:pt idx="13">
                    <c:v>0.8</c:v>
                  </c:pt>
                  <c:pt idx="14">
                    <c:v>1.6</c:v>
                  </c:pt>
                  <c:pt idx="16">
                    <c:v>1.2</c:v>
                  </c:pt>
                  <c:pt idx="17">
                    <c:v>1.4</c:v>
                  </c:pt>
                  <c:pt idx="18">
                    <c:v>1.7</c:v>
                  </c:pt>
                  <c:pt idx="20">
                    <c:v>1.1000000000000001</c:v>
                  </c:pt>
                  <c:pt idx="21">
                    <c:v>1.3</c:v>
                  </c:pt>
                  <c:pt idx="22">
                    <c:v>2.5</c:v>
                  </c:pt>
                  <c:pt idx="24">
                    <c:v>3</c:v>
                  </c:pt>
                  <c:pt idx="25">
                    <c:v>2.8</c:v>
                  </c:pt>
                  <c:pt idx="26">
                    <c:v>2.6</c:v>
                  </c:pt>
                  <c:pt idx="27">
                    <c:v>1.9</c:v>
                  </c:pt>
                  <c:pt idx="28">
                    <c:v>0.8</c:v>
                  </c:pt>
                </c:numCache>
              </c:numRef>
            </c:plus>
            <c:minus>
              <c:numRef>
                <c:f>Sheet2!$I$4:$I$32</c:f>
                <c:numCache>
                  <c:formatCode>General</c:formatCode>
                  <c:ptCount val="29"/>
                  <c:pt idx="0">
                    <c:v>0.6</c:v>
                  </c:pt>
                  <c:pt idx="2">
                    <c:v>2.5</c:v>
                  </c:pt>
                  <c:pt idx="3">
                    <c:v>1.4</c:v>
                  </c:pt>
                  <c:pt idx="4">
                    <c:v>1.2</c:v>
                  </c:pt>
                  <c:pt idx="5">
                    <c:v>0.6</c:v>
                  </c:pt>
                  <c:pt idx="6">
                    <c:v>0.9</c:v>
                  </c:pt>
                  <c:pt idx="8">
                    <c:v>2.4</c:v>
                  </c:pt>
                  <c:pt idx="9">
                    <c:v>1.6</c:v>
                  </c:pt>
                  <c:pt idx="10">
                    <c:v>0.9</c:v>
                  </c:pt>
                  <c:pt idx="11">
                    <c:v>0.5</c:v>
                  </c:pt>
                  <c:pt idx="13">
                    <c:v>0.5</c:v>
                  </c:pt>
                  <c:pt idx="14">
                    <c:v>1.2</c:v>
                  </c:pt>
                  <c:pt idx="16">
                    <c:v>0.9</c:v>
                  </c:pt>
                  <c:pt idx="17">
                    <c:v>1</c:v>
                  </c:pt>
                  <c:pt idx="18">
                    <c:v>1.1000000000000001</c:v>
                  </c:pt>
                  <c:pt idx="20">
                    <c:v>0.8</c:v>
                  </c:pt>
                  <c:pt idx="21">
                    <c:v>1</c:v>
                  </c:pt>
                  <c:pt idx="22">
                    <c:v>1.3</c:v>
                  </c:pt>
                  <c:pt idx="24">
                    <c:v>2.2999999999999998</c:v>
                  </c:pt>
                  <c:pt idx="25">
                    <c:v>1.7</c:v>
                  </c:pt>
                  <c:pt idx="26">
                    <c:v>1.4</c:v>
                  </c:pt>
                  <c:pt idx="27">
                    <c:v>0.8</c:v>
                  </c:pt>
                  <c:pt idx="28">
                    <c:v>0.3</c:v>
                  </c:pt>
                </c:numCache>
              </c:numRef>
            </c:minus>
            <c:spPr>
              <a:noFill/>
              <a:ln w="19050" cap="flat" cmpd="sng" algn="ctr">
                <a:solidFill>
                  <a:sysClr val="windowText" lastClr="000000"/>
                </a:solidFill>
                <a:round/>
              </a:ln>
              <a:effectLst/>
            </c:spPr>
          </c:errBars>
          <c:cat>
            <c:strRef>
              <c:f>Sheet2!$B$4:$B$32</c:f>
              <c:strCache>
                <c:ptCount val="29"/>
                <c:pt idx="0">
                  <c:v>TOTAL</c:v>
                </c:pt>
                <c:pt idx="2">
                  <c:v>* &lt;20</c:v>
                </c:pt>
                <c:pt idx="3">
                  <c:v>20-24</c:v>
                </c:pt>
                <c:pt idx="4">
                  <c:v>25-29</c:v>
                </c:pt>
                <c:pt idx="5">
                  <c:v>* 30-34</c:v>
                </c:pt>
                <c:pt idx="6">
                  <c:v>* 35+</c:v>
                </c:pt>
                <c:pt idx="8">
                  <c:v>&lt;HS</c:v>
                </c:pt>
                <c:pt idx="9">
                  <c:v>HS-GED</c:v>
                </c:pt>
                <c:pt idx="10">
                  <c:v>Some College</c:v>
                </c:pt>
                <c:pt idx="11">
                  <c:v>*  College+</c:v>
                </c:pt>
                <c:pt idx="13">
                  <c:v>Married</c:v>
                </c:pt>
                <c:pt idx="14">
                  <c:v>Other</c:v>
                </c:pt>
                <c:pt idx="16">
                  <c:v>Nulliparous</c:v>
                </c:pt>
                <c:pt idx="17">
                  <c:v>Primiparous</c:v>
                </c:pt>
                <c:pt idx="18">
                  <c:v>Multiparous</c:v>
                </c:pt>
                <c:pt idx="20">
                  <c:v>NH White</c:v>
                </c:pt>
                <c:pt idx="21">
                  <c:v>NH Black</c:v>
                </c:pt>
                <c:pt idx="22">
                  <c:v>*  Other</c:v>
                </c:pt>
                <c:pt idx="24">
                  <c:v>&lt;$16K</c:v>
                </c:pt>
                <c:pt idx="25">
                  <c:v>$16K-$24K</c:v>
                </c:pt>
                <c:pt idx="26">
                  <c:v>*  $24K-$40K</c:v>
                </c:pt>
                <c:pt idx="27">
                  <c:v>*  $40K-$60K</c:v>
                </c:pt>
                <c:pt idx="28">
                  <c:v>*  $60K+</c:v>
                </c:pt>
              </c:strCache>
            </c:strRef>
          </c:cat>
          <c:val>
            <c:numRef>
              <c:f>Sheet2!$F$4:$F$32</c:f>
              <c:numCache>
                <c:formatCode>General</c:formatCode>
                <c:ptCount val="29"/>
                <c:pt idx="0" formatCode="###,##0.0">
                  <c:v>3.1</c:v>
                </c:pt>
                <c:pt idx="2" formatCode="###,##0.0">
                  <c:v>4.5999999999999996</c:v>
                </c:pt>
                <c:pt idx="3" formatCode="###,##0.0">
                  <c:v>4.5</c:v>
                </c:pt>
                <c:pt idx="4" formatCode="###,##0.0">
                  <c:v>4</c:v>
                </c:pt>
                <c:pt idx="5" formatCode="###,##0.0">
                  <c:v>1.3</c:v>
                </c:pt>
                <c:pt idx="6" formatCode="###,##0.0">
                  <c:v>1.8</c:v>
                </c:pt>
                <c:pt idx="8" formatCode="###,##0.0">
                  <c:v>6.4</c:v>
                </c:pt>
                <c:pt idx="9" formatCode="###,##0.0">
                  <c:v>5.0999999999999996</c:v>
                </c:pt>
                <c:pt idx="10" formatCode="###,##0.0">
                  <c:v>2.8</c:v>
                </c:pt>
                <c:pt idx="11" formatCode="###,##0.0">
                  <c:v>0.9</c:v>
                </c:pt>
                <c:pt idx="13" formatCode="###,##0.0">
                  <c:v>1.4</c:v>
                </c:pt>
                <c:pt idx="14" formatCode="###,##0.0">
                  <c:v>5.6</c:v>
                </c:pt>
                <c:pt idx="16" formatCode="###,##0.0">
                  <c:v>2.7</c:v>
                </c:pt>
                <c:pt idx="17" formatCode="###,##0.0">
                  <c:v>3.1</c:v>
                </c:pt>
                <c:pt idx="18" formatCode="###,##0.0">
                  <c:v>3.5</c:v>
                </c:pt>
                <c:pt idx="20" formatCode="###,##0.0">
                  <c:v>2.6</c:v>
                </c:pt>
                <c:pt idx="21" formatCode="###,##0.0">
                  <c:v>5.3</c:v>
                </c:pt>
                <c:pt idx="22" formatCode="###,##0.0">
                  <c:v>2.6</c:v>
                </c:pt>
                <c:pt idx="24" formatCode="###,##0.0">
                  <c:v>8.8000000000000007</c:v>
                </c:pt>
                <c:pt idx="25" formatCode="###,##0.0">
                  <c:v>4.3</c:v>
                </c:pt>
                <c:pt idx="26" formatCode="###,##0.0">
                  <c:v>2.8</c:v>
                </c:pt>
                <c:pt idx="27" formatCode="###,##0.0">
                  <c:v>1.3</c:v>
                </c:pt>
                <c:pt idx="28" formatCode="###,##0.0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48-4CE0-90F9-2EFBC74FFC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-27"/>
        <c:axId val="600659392"/>
        <c:axId val="600650208"/>
      </c:barChart>
      <c:catAx>
        <c:axId val="600659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0650208"/>
        <c:crosses val="autoZero"/>
        <c:auto val="1"/>
        <c:lblAlgn val="ctr"/>
        <c:lblOffset val="100"/>
        <c:noMultiLvlLbl val="0"/>
      </c:catAx>
      <c:valAx>
        <c:axId val="60065020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 i="0" baseline="0" dirty="0">
                    <a:solidFill>
                      <a:schemeClr val="tx1"/>
                    </a:solidFill>
                    <a:effectLst/>
                  </a:rPr>
                  <a:t>Weighted Population Proportion of Mothers (%)</a:t>
                </a:r>
                <a:endParaRPr lang="en-US" sz="1600" dirty="0">
                  <a:solidFill>
                    <a:schemeClr val="tx1"/>
                  </a:solidFill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0659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chemeClr val="tx1"/>
                </a:solidFill>
              </a:rPr>
              <a:t>Proportion of</a:t>
            </a:r>
            <a:r>
              <a:rPr lang="en-US" sz="1800" b="1" baseline="0" dirty="0">
                <a:solidFill>
                  <a:schemeClr val="tx1"/>
                </a:solidFill>
              </a:rPr>
              <a:t> Prepregnancy MJ/HSH Users Reporting No Use in Pregnancy</a:t>
            </a:r>
            <a:endParaRPr lang="en-US" sz="1800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sz="1800" b="1" dirty="0">
                <a:solidFill>
                  <a:schemeClr val="tx1"/>
                </a:solidFill>
              </a:rPr>
              <a:t>MI PRAMS 2016-2017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70AD47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70AD47">
                  <a:lumMod val="75000"/>
                </a:srgb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DC75-4345-986E-57DFA7409402}"/>
              </c:ext>
            </c:extLst>
          </c:dPt>
          <c:dLbls>
            <c:spPr>
              <a:solidFill>
                <a:sysClr val="window" lastClr="FFFFFF">
                  <a:alpha val="70000"/>
                </a:sys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Sheet2!$H$4:$H$32</c:f>
                <c:numCache>
                  <c:formatCode>General</c:formatCode>
                  <c:ptCount val="29"/>
                  <c:pt idx="0">
                    <c:v>4.5</c:v>
                  </c:pt>
                  <c:pt idx="2">
                    <c:v>9.8000000000000007</c:v>
                  </c:pt>
                  <c:pt idx="3">
                    <c:v>7.9</c:v>
                  </c:pt>
                  <c:pt idx="4">
                    <c:v>7.9</c:v>
                  </c:pt>
                  <c:pt idx="5">
                    <c:v>7.5</c:v>
                  </c:pt>
                  <c:pt idx="6">
                    <c:v>11</c:v>
                  </c:pt>
                  <c:pt idx="8">
                    <c:v>10</c:v>
                  </c:pt>
                  <c:pt idx="9">
                    <c:v>8.3000000000000007</c:v>
                  </c:pt>
                  <c:pt idx="10">
                    <c:v>5.7</c:v>
                  </c:pt>
                  <c:pt idx="11">
                    <c:v>7.5</c:v>
                  </c:pt>
                  <c:pt idx="13">
                    <c:v>8.4</c:v>
                  </c:pt>
                  <c:pt idx="14">
                    <c:v>5</c:v>
                  </c:pt>
                  <c:pt idx="16">
                    <c:v>5.4</c:v>
                  </c:pt>
                  <c:pt idx="17">
                    <c:v>8.6999999999999993</c:v>
                  </c:pt>
                  <c:pt idx="18">
                    <c:v>8.9</c:v>
                  </c:pt>
                  <c:pt idx="20">
                    <c:v>6.1</c:v>
                  </c:pt>
                  <c:pt idx="21">
                    <c:v>4.7</c:v>
                  </c:pt>
                  <c:pt idx="22">
                    <c:v>12</c:v>
                  </c:pt>
                  <c:pt idx="24">
                    <c:v>8.4</c:v>
                  </c:pt>
                  <c:pt idx="25">
                    <c:v>8.6999999999999993</c:v>
                  </c:pt>
                  <c:pt idx="26">
                    <c:v>11</c:v>
                  </c:pt>
                  <c:pt idx="27">
                    <c:v>8.1999999999999993</c:v>
                  </c:pt>
                  <c:pt idx="28">
                    <c:v>5.6</c:v>
                  </c:pt>
                </c:numCache>
              </c:numRef>
            </c:plus>
            <c:minus>
              <c:numRef>
                <c:f>Sheet2!$I$4:$I$32</c:f>
                <c:numCache>
                  <c:formatCode>General</c:formatCode>
                  <c:ptCount val="29"/>
                  <c:pt idx="0">
                    <c:v>5.2</c:v>
                  </c:pt>
                  <c:pt idx="2">
                    <c:v>18</c:v>
                  </c:pt>
                  <c:pt idx="3">
                    <c:v>10</c:v>
                  </c:pt>
                  <c:pt idx="4">
                    <c:v>9.8000000000000007</c:v>
                  </c:pt>
                  <c:pt idx="5">
                    <c:v>12</c:v>
                  </c:pt>
                  <c:pt idx="6">
                    <c:v>17</c:v>
                  </c:pt>
                  <c:pt idx="8">
                    <c:v>14</c:v>
                  </c:pt>
                  <c:pt idx="9">
                    <c:v>10</c:v>
                  </c:pt>
                  <c:pt idx="10">
                    <c:v>7.6</c:v>
                  </c:pt>
                  <c:pt idx="11">
                    <c:v>15</c:v>
                  </c:pt>
                  <c:pt idx="13">
                    <c:v>12</c:v>
                  </c:pt>
                  <c:pt idx="14">
                    <c:v>5.9</c:v>
                  </c:pt>
                  <c:pt idx="16">
                    <c:v>7.1</c:v>
                  </c:pt>
                  <c:pt idx="17">
                    <c:v>11</c:v>
                  </c:pt>
                  <c:pt idx="18">
                    <c:v>11</c:v>
                  </c:pt>
                  <c:pt idx="20">
                    <c:v>7.7</c:v>
                  </c:pt>
                  <c:pt idx="21">
                    <c:v>5.4</c:v>
                  </c:pt>
                  <c:pt idx="22">
                    <c:v>19</c:v>
                  </c:pt>
                  <c:pt idx="24">
                    <c:v>9.5</c:v>
                  </c:pt>
                  <c:pt idx="25">
                    <c:v>13</c:v>
                  </c:pt>
                  <c:pt idx="26">
                    <c:v>17</c:v>
                  </c:pt>
                  <c:pt idx="27">
                    <c:v>16</c:v>
                  </c:pt>
                  <c:pt idx="28">
                    <c:v>13</c:v>
                  </c:pt>
                </c:numCache>
              </c:numRef>
            </c:minus>
            <c:spPr>
              <a:noFill/>
              <a:ln w="19050" cap="flat" cmpd="sng" algn="ctr">
                <a:solidFill>
                  <a:sysClr val="windowText" lastClr="000000"/>
                </a:solidFill>
                <a:round/>
              </a:ln>
              <a:effectLst/>
            </c:spPr>
          </c:errBars>
          <c:cat>
            <c:strRef>
              <c:f>Sheet2!$B$4:$B$32</c:f>
              <c:strCache>
                <c:ptCount val="29"/>
                <c:pt idx="0">
                  <c:v>TOTAL</c:v>
                </c:pt>
                <c:pt idx="2">
                  <c:v>* &lt;20</c:v>
                </c:pt>
                <c:pt idx="3">
                  <c:v>20-24</c:v>
                </c:pt>
                <c:pt idx="4">
                  <c:v>25-29</c:v>
                </c:pt>
                <c:pt idx="5">
                  <c:v>* 30-34</c:v>
                </c:pt>
                <c:pt idx="6">
                  <c:v>* 35+</c:v>
                </c:pt>
                <c:pt idx="8">
                  <c:v>&lt;HS</c:v>
                </c:pt>
                <c:pt idx="9">
                  <c:v>HS-GED</c:v>
                </c:pt>
                <c:pt idx="10">
                  <c:v>Some College</c:v>
                </c:pt>
                <c:pt idx="11">
                  <c:v>*  College+</c:v>
                </c:pt>
                <c:pt idx="13">
                  <c:v>Married</c:v>
                </c:pt>
                <c:pt idx="14">
                  <c:v>Other</c:v>
                </c:pt>
                <c:pt idx="16">
                  <c:v>Nulliparous</c:v>
                </c:pt>
                <c:pt idx="17">
                  <c:v>Primiparous</c:v>
                </c:pt>
                <c:pt idx="18">
                  <c:v>Multiparous</c:v>
                </c:pt>
                <c:pt idx="20">
                  <c:v>NH White</c:v>
                </c:pt>
                <c:pt idx="21">
                  <c:v>NH Black</c:v>
                </c:pt>
                <c:pt idx="22">
                  <c:v>*  Other</c:v>
                </c:pt>
                <c:pt idx="24">
                  <c:v>&lt;$16K</c:v>
                </c:pt>
                <c:pt idx="25">
                  <c:v>$16K-$24K</c:v>
                </c:pt>
                <c:pt idx="26">
                  <c:v>*  $24K-$40K</c:v>
                </c:pt>
                <c:pt idx="27">
                  <c:v>*  $40K-$60K</c:v>
                </c:pt>
                <c:pt idx="28">
                  <c:v>*  $60K+</c:v>
                </c:pt>
              </c:strCache>
            </c:strRef>
          </c:cat>
          <c:val>
            <c:numRef>
              <c:f>Sheet2!$F$4:$F$32</c:f>
              <c:numCache>
                <c:formatCode>General</c:formatCode>
                <c:ptCount val="29"/>
                <c:pt idx="0" formatCode="###,##0.0">
                  <c:v>77.400000000000006</c:v>
                </c:pt>
                <c:pt idx="2" formatCode="###,##0.0">
                  <c:v>82.8</c:v>
                </c:pt>
                <c:pt idx="3" formatCode="###,##0.0">
                  <c:v>75.8</c:v>
                </c:pt>
                <c:pt idx="4" formatCode="###,##0.0">
                  <c:v>73.900000000000006</c:v>
                </c:pt>
                <c:pt idx="5" formatCode="###,##0.0">
                  <c:v>84.7</c:v>
                </c:pt>
                <c:pt idx="6" formatCode="###,##0.0">
                  <c:v>77.5</c:v>
                </c:pt>
                <c:pt idx="8" formatCode="###,##0.0">
                  <c:v>72.400000000000006</c:v>
                </c:pt>
                <c:pt idx="9" formatCode="###,##0.0">
                  <c:v>72.5</c:v>
                </c:pt>
                <c:pt idx="10" formatCode="###,##0.0">
                  <c:v>81.5</c:v>
                </c:pt>
                <c:pt idx="11" formatCode="###,##0.0">
                  <c:v>86.8</c:v>
                </c:pt>
                <c:pt idx="13" formatCode="###,##0.0">
                  <c:v>78.400000000000006</c:v>
                </c:pt>
                <c:pt idx="14" formatCode="###,##0.0">
                  <c:v>77.2</c:v>
                </c:pt>
                <c:pt idx="16" formatCode="###,##0.0">
                  <c:v>82.9</c:v>
                </c:pt>
                <c:pt idx="17" formatCode="###,##0.0">
                  <c:v>73</c:v>
                </c:pt>
                <c:pt idx="18" formatCode="###,##0.0">
                  <c:v>72.7</c:v>
                </c:pt>
                <c:pt idx="20" formatCode="###,##0.0">
                  <c:v>78.400000000000006</c:v>
                </c:pt>
                <c:pt idx="21" formatCode="###,##0.0">
                  <c:v>75.400000000000006</c:v>
                </c:pt>
                <c:pt idx="22" formatCode="###,##0.0">
                  <c:v>76.900000000000006</c:v>
                </c:pt>
                <c:pt idx="24" formatCode="###,##0.0">
                  <c:v>65.599999999999994</c:v>
                </c:pt>
                <c:pt idx="25" formatCode="###,##0.0">
                  <c:v>79.8</c:v>
                </c:pt>
                <c:pt idx="26" formatCode="###,##0.0">
                  <c:v>78.599999999999994</c:v>
                </c:pt>
                <c:pt idx="27" formatCode="###,##0.0">
                  <c:v>86.4</c:v>
                </c:pt>
                <c:pt idx="28" formatCode="###,##0.0">
                  <c:v>91.1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48-4CE0-90F9-2EFBC74FFC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-27"/>
        <c:axId val="600659392"/>
        <c:axId val="600650208"/>
      </c:barChart>
      <c:catAx>
        <c:axId val="600659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0650208"/>
        <c:crosses val="autoZero"/>
        <c:auto val="1"/>
        <c:lblAlgn val="ctr"/>
        <c:lblOffset val="100"/>
        <c:noMultiLvlLbl val="0"/>
      </c:catAx>
      <c:valAx>
        <c:axId val="600650208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 i="0" baseline="0" dirty="0">
                    <a:solidFill>
                      <a:schemeClr val="tx1"/>
                    </a:solidFill>
                    <a:effectLst/>
                  </a:rPr>
                  <a:t>Weighted Population Proportion of Prepregnancy MJ/HSH Users  (%)</a:t>
                </a:r>
                <a:endParaRPr lang="en-US" sz="1600" dirty="0">
                  <a:solidFill>
                    <a:schemeClr val="tx1"/>
                  </a:solidFill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0659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chemeClr val="tx1"/>
                </a:solidFill>
              </a:rPr>
              <a:t>Any Marijuana or Hash Use Following Pregnancy by Maternal</a:t>
            </a:r>
            <a:r>
              <a:rPr lang="en-US" sz="1800" b="1" baseline="0" dirty="0">
                <a:solidFill>
                  <a:schemeClr val="tx1"/>
                </a:solidFill>
              </a:rPr>
              <a:t> Demographics</a:t>
            </a:r>
            <a:endParaRPr lang="en-US" sz="1800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sz="1800" b="1" dirty="0">
                <a:solidFill>
                  <a:schemeClr val="tx1"/>
                </a:solidFill>
              </a:rPr>
              <a:t>MI PRAMS 2016-2017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70AD47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70AD47">
                  <a:lumMod val="75000"/>
                </a:srgb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DC75-4345-986E-57DFA7409402}"/>
              </c:ext>
            </c:extLst>
          </c:dPt>
          <c:dLbls>
            <c:spPr>
              <a:solidFill>
                <a:sysClr val="window" lastClr="FFFFFF">
                  <a:alpha val="70000"/>
                </a:sys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Sheet2!$H$4:$H$32</c:f>
                <c:numCache>
                  <c:formatCode>General</c:formatCode>
                  <c:ptCount val="29"/>
                  <c:pt idx="0">
                    <c:v>1</c:v>
                  </c:pt>
                  <c:pt idx="2">
                    <c:v>7.5</c:v>
                  </c:pt>
                  <c:pt idx="3">
                    <c:v>2.7</c:v>
                  </c:pt>
                  <c:pt idx="4">
                    <c:v>1.8</c:v>
                  </c:pt>
                  <c:pt idx="5">
                    <c:v>1.8</c:v>
                  </c:pt>
                  <c:pt idx="6">
                    <c:v>2.4</c:v>
                  </c:pt>
                  <c:pt idx="8">
                    <c:v>4.0999999999999996</c:v>
                  </c:pt>
                  <c:pt idx="9">
                    <c:v>2.4</c:v>
                  </c:pt>
                  <c:pt idx="10">
                    <c:v>2</c:v>
                  </c:pt>
                  <c:pt idx="11">
                    <c:v>1.3</c:v>
                  </c:pt>
                  <c:pt idx="13">
                    <c:v>1</c:v>
                  </c:pt>
                  <c:pt idx="14">
                    <c:v>2</c:v>
                  </c:pt>
                  <c:pt idx="16">
                    <c:v>1.7</c:v>
                  </c:pt>
                  <c:pt idx="17">
                    <c:v>1.9</c:v>
                  </c:pt>
                  <c:pt idx="18">
                    <c:v>1.9</c:v>
                  </c:pt>
                  <c:pt idx="20">
                    <c:v>1.3</c:v>
                  </c:pt>
                  <c:pt idx="21">
                    <c:v>1.4</c:v>
                  </c:pt>
                  <c:pt idx="22">
                    <c:v>3</c:v>
                  </c:pt>
                  <c:pt idx="24">
                    <c:v>3.1</c:v>
                  </c:pt>
                  <c:pt idx="25">
                    <c:v>4.5999999999999996</c:v>
                  </c:pt>
                  <c:pt idx="26">
                    <c:v>2.5</c:v>
                  </c:pt>
                  <c:pt idx="27">
                    <c:v>2.8</c:v>
                  </c:pt>
                  <c:pt idx="28">
                    <c:v>1.2</c:v>
                  </c:pt>
                </c:numCache>
              </c:numRef>
            </c:plus>
            <c:minus>
              <c:numRef>
                <c:f>Sheet2!$I$4:$I$32</c:f>
                <c:numCache>
                  <c:formatCode>General</c:formatCode>
                  <c:ptCount val="29"/>
                  <c:pt idx="0">
                    <c:v>0.8</c:v>
                  </c:pt>
                  <c:pt idx="2">
                    <c:v>4.5999999999999996</c:v>
                  </c:pt>
                  <c:pt idx="3">
                    <c:v>2</c:v>
                  </c:pt>
                  <c:pt idx="4">
                    <c:v>1.3</c:v>
                  </c:pt>
                  <c:pt idx="5">
                    <c:v>1.2</c:v>
                  </c:pt>
                  <c:pt idx="6">
                    <c:v>1.4</c:v>
                  </c:pt>
                  <c:pt idx="8">
                    <c:v>2.8</c:v>
                  </c:pt>
                  <c:pt idx="9">
                    <c:v>1.8</c:v>
                  </c:pt>
                  <c:pt idx="10">
                    <c:v>1.4</c:v>
                  </c:pt>
                  <c:pt idx="11">
                    <c:v>0.9</c:v>
                  </c:pt>
                  <c:pt idx="13">
                    <c:v>0.7</c:v>
                  </c:pt>
                  <c:pt idx="14">
                    <c:v>1.6</c:v>
                  </c:pt>
                  <c:pt idx="16">
                    <c:v>1.2</c:v>
                  </c:pt>
                  <c:pt idx="17">
                    <c:v>1.4</c:v>
                  </c:pt>
                  <c:pt idx="18">
                    <c:v>1.3</c:v>
                  </c:pt>
                  <c:pt idx="20">
                    <c:v>1</c:v>
                  </c:pt>
                  <c:pt idx="21">
                    <c:v>1.2</c:v>
                  </c:pt>
                  <c:pt idx="22">
                    <c:v>1.7</c:v>
                  </c:pt>
                  <c:pt idx="24">
                    <c:v>2.2999999999999998</c:v>
                  </c:pt>
                  <c:pt idx="25">
                    <c:v>3.3</c:v>
                  </c:pt>
                  <c:pt idx="26">
                    <c:v>1.5</c:v>
                  </c:pt>
                  <c:pt idx="27">
                    <c:v>1.5</c:v>
                  </c:pt>
                  <c:pt idx="28">
                    <c:v>0.7</c:v>
                  </c:pt>
                </c:numCache>
              </c:numRef>
            </c:minus>
            <c:spPr>
              <a:noFill/>
              <a:ln w="19050" cap="flat" cmpd="sng" algn="ctr">
                <a:solidFill>
                  <a:sysClr val="windowText" lastClr="000000"/>
                </a:solidFill>
                <a:round/>
              </a:ln>
              <a:effectLst/>
            </c:spPr>
          </c:errBars>
          <c:cat>
            <c:strRef>
              <c:f>Sheet2!$B$4:$B$32</c:f>
              <c:strCache>
                <c:ptCount val="29"/>
                <c:pt idx="0">
                  <c:v>TOTAL</c:v>
                </c:pt>
                <c:pt idx="2">
                  <c:v>&lt;20</c:v>
                </c:pt>
                <c:pt idx="3">
                  <c:v>20-24</c:v>
                </c:pt>
                <c:pt idx="4">
                  <c:v>25-29</c:v>
                </c:pt>
                <c:pt idx="5">
                  <c:v>30-34</c:v>
                </c:pt>
                <c:pt idx="6">
                  <c:v>35+</c:v>
                </c:pt>
                <c:pt idx="8">
                  <c:v>&lt;HS</c:v>
                </c:pt>
                <c:pt idx="9">
                  <c:v>HS-GED</c:v>
                </c:pt>
                <c:pt idx="10">
                  <c:v>Some College</c:v>
                </c:pt>
                <c:pt idx="11">
                  <c:v>College+</c:v>
                </c:pt>
                <c:pt idx="13">
                  <c:v>Married</c:v>
                </c:pt>
                <c:pt idx="14">
                  <c:v>Other</c:v>
                </c:pt>
                <c:pt idx="16">
                  <c:v>Nulliparous</c:v>
                </c:pt>
                <c:pt idx="17">
                  <c:v>Primiparous</c:v>
                </c:pt>
                <c:pt idx="18">
                  <c:v>Multiparous</c:v>
                </c:pt>
                <c:pt idx="20">
                  <c:v>NH White</c:v>
                </c:pt>
                <c:pt idx="21">
                  <c:v>NH Black</c:v>
                </c:pt>
                <c:pt idx="22">
                  <c:v>Other</c:v>
                </c:pt>
                <c:pt idx="24">
                  <c:v>&lt;$16K</c:v>
                </c:pt>
                <c:pt idx="25">
                  <c:v>$16K-$24K</c:v>
                </c:pt>
                <c:pt idx="26">
                  <c:v>$24K-$40K</c:v>
                </c:pt>
                <c:pt idx="27">
                  <c:v>*  $40K-$60K</c:v>
                </c:pt>
                <c:pt idx="28">
                  <c:v>$60K+</c:v>
                </c:pt>
              </c:strCache>
            </c:strRef>
          </c:cat>
          <c:val>
            <c:numRef>
              <c:f>Sheet2!$F$4:$F$32</c:f>
              <c:numCache>
                <c:formatCode>General</c:formatCode>
                <c:ptCount val="29"/>
                <c:pt idx="0" formatCode="###,##0.0">
                  <c:v>4.8</c:v>
                </c:pt>
                <c:pt idx="2" formatCode="###,##0.0">
                  <c:v>10.199999999999999</c:v>
                </c:pt>
                <c:pt idx="3" formatCode="###,##0.0">
                  <c:v>6.7</c:v>
                </c:pt>
                <c:pt idx="4" formatCode="###,##0.0">
                  <c:v>4.5</c:v>
                </c:pt>
                <c:pt idx="5" formatCode="###,##0.0">
                  <c:v>3.4</c:v>
                </c:pt>
                <c:pt idx="6" formatCode="###,##0.0">
                  <c:v>3.4</c:v>
                </c:pt>
                <c:pt idx="8" formatCode="###,##0.0">
                  <c:v>7.7</c:v>
                </c:pt>
                <c:pt idx="9" formatCode="###,##0.0">
                  <c:v>6.6</c:v>
                </c:pt>
                <c:pt idx="10" formatCode="###,##0.0">
                  <c:v>5.0999999999999996</c:v>
                </c:pt>
                <c:pt idx="11" formatCode="###,##0.0">
                  <c:v>2.2999999999999998</c:v>
                </c:pt>
                <c:pt idx="13" formatCode="###,##0.0">
                  <c:v>2.5</c:v>
                </c:pt>
                <c:pt idx="14" formatCode="###,##0.0">
                  <c:v>8.3000000000000007</c:v>
                </c:pt>
                <c:pt idx="16" formatCode="###,##0.0">
                  <c:v>4.7</c:v>
                </c:pt>
                <c:pt idx="17" formatCode="###,##0.0">
                  <c:v>5.2</c:v>
                </c:pt>
                <c:pt idx="18" formatCode="###,##0.0">
                  <c:v>4.4000000000000004</c:v>
                </c:pt>
                <c:pt idx="20" formatCode="###,##0.0">
                  <c:v>4.4000000000000004</c:v>
                </c:pt>
                <c:pt idx="21" formatCode="###,##0.0">
                  <c:v>7</c:v>
                </c:pt>
                <c:pt idx="22" formatCode="###,##0.0">
                  <c:v>3.9</c:v>
                </c:pt>
                <c:pt idx="24" formatCode="###,##0.0">
                  <c:v>9.1</c:v>
                </c:pt>
                <c:pt idx="25" formatCode="###,##0.0">
                  <c:v>10.5</c:v>
                </c:pt>
                <c:pt idx="26" formatCode="###,##0.0">
                  <c:v>3.4</c:v>
                </c:pt>
                <c:pt idx="27" formatCode="###,##0.0">
                  <c:v>3.4</c:v>
                </c:pt>
                <c:pt idx="28" formatCode="###,##0.0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48-4CE0-90F9-2EFBC74FFC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-27"/>
        <c:axId val="600659392"/>
        <c:axId val="600650208"/>
      </c:barChart>
      <c:catAx>
        <c:axId val="600659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0650208"/>
        <c:crosses val="autoZero"/>
        <c:auto val="1"/>
        <c:lblAlgn val="ctr"/>
        <c:lblOffset val="100"/>
        <c:noMultiLvlLbl val="0"/>
      </c:catAx>
      <c:valAx>
        <c:axId val="60065020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 i="0" baseline="0" dirty="0">
                    <a:solidFill>
                      <a:schemeClr val="tx1"/>
                    </a:solidFill>
                    <a:effectLst/>
                  </a:rPr>
                  <a:t>Weighted Population Proportion of Mothers (%)</a:t>
                </a:r>
                <a:endParaRPr lang="en-US" sz="1600" dirty="0">
                  <a:solidFill>
                    <a:schemeClr val="tx1"/>
                  </a:solidFill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0659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chemeClr val="tx1"/>
                </a:solidFill>
              </a:rPr>
              <a:t>Proportion of</a:t>
            </a:r>
            <a:r>
              <a:rPr lang="en-US" sz="1800" b="1" baseline="0" dirty="0">
                <a:solidFill>
                  <a:schemeClr val="tx1"/>
                </a:solidFill>
              </a:rPr>
              <a:t> Pregnancy MJ/HSH Quitters Resuming Use After Pregnancy</a:t>
            </a:r>
            <a:endParaRPr lang="en-US" sz="1800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sz="1800" b="1" dirty="0">
                <a:solidFill>
                  <a:schemeClr val="tx1"/>
                </a:solidFill>
              </a:rPr>
              <a:t>MI PRAMS 2016-2017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70AD47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70AD47">
                  <a:lumMod val="75000"/>
                </a:srgbClr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DC75-4345-986E-57DFA7409402}"/>
              </c:ext>
            </c:extLst>
          </c:dPt>
          <c:dLbls>
            <c:spPr>
              <a:solidFill>
                <a:sysClr val="window" lastClr="FFFFFF">
                  <a:alpha val="70000"/>
                </a:sys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Sheet2!$H$4:$H$32</c:f>
                <c:numCache>
                  <c:formatCode>General</c:formatCode>
                  <c:ptCount val="29"/>
                  <c:pt idx="0">
                    <c:v>5.9</c:v>
                  </c:pt>
                  <c:pt idx="2">
                    <c:v>22</c:v>
                  </c:pt>
                  <c:pt idx="3">
                    <c:v>13</c:v>
                  </c:pt>
                  <c:pt idx="4">
                    <c:v>9.6999999999999993</c:v>
                  </c:pt>
                  <c:pt idx="5">
                    <c:v>15</c:v>
                  </c:pt>
                  <c:pt idx="6">
                    <c:v>19</c:v>
                  </c:pt>
                  <c:pt idx="8">
                    <c:v>15</c:v>
                  </c:pt>
                  <c:pt idx="9">
                    <c:v>11</c:v>
                  </c:pt>
                  <c:pt idx="10">
                    <c:v>11</c:v>
                  </c:pt>
                  <c:pt idx="11">
                    <c:v>16</c:v>
                  </c:pt>
                  <c:pt idx="13">
                    <c:v>13</c:v>
                  </c:pt>
                  <c:pt idx="14">
                    <c:v>6.8</c:v>
                  </c:pt>
                  <c:pt idx="16">
                    <c:v>8.6</c:v>
                  </c:pt>
                  <c:pt idx="17">
                    <c:v>12</c:v>
                  </c:pt>
                  <c:pt idx="18">
                    <c:v>13</c:v>
                  </c:pt>
                  <c:pt idx="20">
                    <c:v>8.6999999999999993</c:v>
                  </c:pt>
                  <c:pt idx="21">
                    <c:v>5.9</c:v>
                  </c:pt>
                  <c:pt idx="22">
                    <c:v>24</c:v>
                  </c:pt>
                  <c:pt idx="24">
                    <c:v>6.8</c:v>
                  </c:pt>
                  <c:pt idx="25">
                    <c:v>17</c:v>
                  </c:pt>
                  <c:pt idx="26">
                    <c:v>18</c:v>
                  </c:pt>
                  <c:pt idx="27">
                    <c:v>21</c:v>
                  </c:pt>
                  <c:pt idx="28">
                    <c:v>15</c:v>
                  </c:pt>
                </c:numCache>
              </c:numRef>
            </c:plus>
            <c:minus>
              <c:numRef>
                <c:f>Sheet2!$I$4:$I$32</c:f>
                <c:numCache>
                  <c:formatCode>General</c:formatCode>
                  <c:ptCount val="29"/>
                  <c:pt idx="0">
                    <c:v>4.9000000000000004</c:v>
                  </c:pt>
                  <c:pt idx="2">
                    <c:v>16</c:v>
                  </c:pt>
                  <c:pt idx="3">
                    <c:v>9.4</c:v>
                  </c:pt>
                  <c:pt idx="4">
                    <c:v>6.2</c:v>
                  </c:pt>
                  <c:pt idx="5">
                    <c:v>11</c:v>
                  </c:pt>
                  <c:pt idx="6">
                    <c:v>9.8000000000000007</c:v>
                  </c:pt>
                  <c:pt idx="8">
                    <c:v>9</c:v>
                  </c:pt>
                  <c:pt idx="9">
                    <c:v>7.4</c:v>
                  </c:pt>
                  <c:pt idx="10">
                    <c:v>8.1</c:v>
                  </c:pt>
                  <c:pt idx="11">
                    <c:v>11</c:v>
                  </c:pt>
                  <c:pt idx="13">
                    <c:v>9.8000000000000007</c:v>
                  </c:pt>
                  <c:pt idx="14">
                    <c:v>5.3</c:v>
                  </c:pt>
                  <c:pt idx="16">
                    <c:v>6.3</c:v>
                  </c:pt>
                  <c:pt idx="17">
                    <c:v>8.9</c:v>
                  </c:pt>
                  <c:pt idx="18">
                    <c:v>9.1999999999999993</c:v>
                  </c:pt>
                  <c:pt idx="20">
                    <c:v>6.7</c:v>
                  </c:pt>
                  <c:pt idx="21">
                    <c:v>4.8</c:v>
                  </c:pt>
                  <c:pt idx="22">
                    <c:v>13</c:v>
                  </c:pt>
                  <c:pt idx="24">
                    <c:v>4.4000000000000004</c:v>
                  </c:pt>
                  <c:pt idx="25">
                    <c:v>14</c:v>
                  </c:pt>
                  <c:pt idx="26">
                    <c:v>11</c:v>
                  </c:pt>
                  <c:pt idx="27">
                    <c:v>13</c:v>
                  </c:pt>
                  <c:pt idx="28">
                    <c:v>9.5</c:v>
                  </c:pt>
                </c:numCache>
              </c:numRef>
            </c:minus>
            <c:spPr>
              <a:noFill/>
              <a:ln w="19050" cap="flat" cmpd="sng" algn="ctr">
                <a:solidFill>
                  <a:sysClr val="windowText" lastClr="000000"/>
                </a:solidFill>
                <a:round/>
              </a:ln>
              <a:effectLst/>
            </c:spPr>
          </c:errBars>
          <c:cat>
            <c:strRef>
              <c:f>Sheet2!$B$4:$B$32</c:f>
              <c:strCache>
                <c:ptCount val="29"/>
                <c:pt idx="0">
                  <c:v>TOTAL</c:v>
                </c:pt>
                <c:pt idx="2">
                  <c:v>* &lt;20</c:v>
                </c:pt>
                <c:pt idx="3">
                  <c:v>20-24</c:v>
                </c:pt>
                <c:pt idx="4">
                  <c:v>25-29</c:v>
                </c:pt>
                <c:pt idx="5">
                  <c:v>30-34</c:v>
                </c:pt>
                <c:pt idx="6">
                  <c:v>* 35+</c:v>
                </c:pt>
                <c:pt idx="8">
                  <c:v>&lt;HS</c:v>
                </c:pt>
                <c:pt idx="9">
                  <c:v>HS-GED</c:v>
                </c:pt>
                <c:pt idx="10">
                  <c:v>Some College</c:v>
                </c:pt>
                <c:pt idx="11">
                  <c:v>College+</c:v>
                </c:pt>
                <c:pt idx="13">
                  <c:v>Married</c:v>
                </c:pt>
                <c:pt idx="14">
                  <c:v>Other</c:v>
                </c:pt>
                <c:pt idx="16">
                  <c:v>Nulliparous</c:v>
                </c:pt>
                <c:pt idx="17">
                  <c:v>Primiparous</c:v>
                </c:pt>
                <c:pt idx="18">
                  <c:v>Multiparous</c:v>
                </c:pt>
                <c:pt idx="20">
                  <c:v>NH White</c:v>
                </c:pt>
                <c:pt idx="21">
                  <c:v>NH Black</c:v>
                </c:pt>
                <c:pt idx="22">
                  <c:v>&amp;  Other</c:v>
                </c:pt>
                <c:pt idx="24">
                  <c:v>&lt;$16K</c:v>
                </c:pt>
                <c:pt idx="25">
                  <c:v>$16K-$24K</c:v>
                </c:pt>
                <c:pt idx="26">
                  <c:v>*  $24K-$40K</c:v>
                </c:pt>
                <c:pt idx="27">
                  <c:v>*  $40K-$60K</c:v>
                </c:pt>
                <c:pt idx="28">
                  <c:v>*  $60K+</c:v>
                </c:pt>
              </c:strCache>
            </c:strRef>
          </c:cat>
          <c:val>
            <c:numRef>
              <c:f>Sheet2!$F$4:$F$32</c:f>
              <c:numCache>
                <c:formatCode>General</c:formatCode>
                <c:ptCount val="29"/>
                <c:pt idx="0" formatCode="###,##0.0">
                  <c:v>20.5</c:v>
                </c:pt>
                <c:pt idx="2" formatCode="###,##0.0">
                  <c:v>31.3</c:v>
                </c:pt>
                <c:pt idx="3" formatCode="###,##0.0">
                  <c:v>22.9</c:v>
                </c:pt>
                <c:pt idx="4" formatCode="###,##0.0">
                  <c:v>14.4</c:v>
                </c:pt>
                <c:pt idx="5" formatCode="###,##0.0">
                  <c:v>25</c:v>
                </c:pt>
                <c:pt idx="6" formatCode="###,##0.0">
                  <c:v>16.600000000000001</c:v>
                </c:pt>
                <c:pt idx="8" formatCode="###,##0.0">
                  <c:v>17.100000000000001</c:v>
                </c:pt>
                <c:pt idx="9" formatCode="###,##0.0">
                  <c:v>19.100000000000001</c:v>
                </c:pt>
                <c:pt idx="10" formatCode="###,##0.0">
                  <c:v>20.7</c:v>
                </c:pt>
                <c:pt idx="11" formatCode="###,##0.0">
                  <c:v>26.6</c:v>
                </c:pt>
                <c:pt idx="13" formatCode="###,##0.0">
                  <c:v>27.2</c:v>
                </c:pt>
                <c:pt idx="14" formatCode="###,##0.0">
                  <c:v>18.2</c:v>
                </c:pt>
                <c:pt idx="16" formatCode="###,##0.0">
                  <c:v>18.5</c:v>
                </c:pt>
                <c:pt idx="17" formatCode="###,##0.0">
                  <c:v>22.9</c:v>
                </c:pt>
                <c:pt idx="18" formatCode="###,##0.0">
                  <c:v>22</c:v>
                </c:pt>
                <c:pt idx="20" formatCode="###,##0.0">
                  <c:v>21.4</c:v>
                </c:pt>
                <c:pt idx="21" formatCode="###,##0.0">
                  <c:v>18.899999999999999</c:v>
                </c:pt>
                <c:pt idx="22" formatCode="###,##0.0">
                  <c:v>19.8</c:v>
                </c:pt>
                <c:pt idx="24" formatCode="###,##0.0">
                  <c:v>10.8</c:v>
                </c:pt>
                <c:pt idx="25" formatCode="###,##0.0">
                  <c:v>37.1</c:v>
                </c:pt>
                <c:pt idx="26" formatCode="###,##0.0">
                  <c:v>19.899999999999999</c:v>
                </c:pt>
                <c:pt idx="27" formatCode="###,##0.0">
                  <c:v>23.5</c:v>
                </c:pt>
                <c:pt idx="28" formatCode="###,##0.0">
                  <c:v>19.600000000000001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48-4CE0-90F9-2EFBC74FFC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-27"/>
        <c:axId val="600659392"/>
        <c:axId val="600650208"/>
      </c:barChart>
      <c:catAx>
        <c:axId val="600659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0650208"/>
        <c:crosses val="autoZero"/>
        <c:auto val="1"/>
        <c:lblAlgn val="ctr"/>
        <c:lblOffset val="100"/>
        <c:noMultiLvlLbl val="0"/>
      </c:catAx>
      <c:valAx>
        <c:axId val="60065020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 i="0" baseline="0" dirty="0">
                    <a:solidFill>
                      <a:schemeClr val="tx1"/>
                    </a:solidFill>
                    <a:effectLst/>
                  </a:rPr>
                  <a:t>Weighted Population Proportion of Pregnancy MJ/HSH Quitters  (%)</a:t>
                </a:r>
                <a:endParaRPr lang="en-US" sz="1600" dirty="0">
                  <a:solidFill>
                    <a:schemeClr val="tx1"/>
                  </a:solidFill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0659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9E63B3-6486-4617-AA09-34FD41C394BC}" type="datetimeFigureOut">
              <a:rPr lang="en-US" smtClean="0"/>
              <a:t>4/19/2019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27DD3F-6D78-46A3-B870-3704B9BB80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526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 SKIPS TO 16-17 NUMBERS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52ECE8-31E8-4983-8A6E-9717CFA29F5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048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52ECE8-31E8-4983-8A6E-9717CFA29F5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276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52ECE8-31E8-4983-8A6E-9717CFA29F5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4301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 at weighted versus unweighted use for age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52ECE8-31E8-4983-8A6E-9717CFA29F5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8855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52ECE8-31E8-4983-8A6E-9717CFA29F5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979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52ECE8-31E8-4983-8A6E-9717CFA29F5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8533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52ECE8-31E8-4983-8A6E-9717CFA29F5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4899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52ECE8-31E8-4983-8A6E-9717CFA29F5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400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F4C0A-B5A6-40A1-A470-54F0C68696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D7E143-F3BE-462B-BCF3-7359FF678B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C7C6CB-2653-4612-B3C5-2A22A6B6E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3C2EE-AE74-46E2-B29F-4C58143BF41E}" type="datetimeFigureOut">
              <a:rPr lang="en-US" smtClean="0"/>
              <a:t>4/19/2019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168D4F-8F9C-4F3A-8470-2180F457E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502947-BF76-4ADC-B91C-75CF695C7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B33F6-9463-4482-8A4D-1F4F78A69D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997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61DB1-0354-44D1-9658-3601DD9DF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C6D84-D828-409F-9B80-A74DFDE8E7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9BBBAE-B60B-425B-B4DB-F352648E2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3C2EE-AE74-46E2-B29F-4C58143BF41E}" type="datetimeFigureOut">
              <a:rPr lang="en-US" smtClean="0"/>
              <a:t>4/19/2019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6A3CB8-0044-4977-B93F-D26439ECE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967F93-158D-4EEF-B961-AA9974702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B33F6-9463-4482-8A4D-1F4F78A69D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575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0378A-DFB1-427F-82F0-4D2913C0E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331043-B5D8-44C5-AE7C-6DE224BD5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094807-DCA0-474C-A50B-BC4FC0DF6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3C2EE-AE74-46E2-B29F-4C58143BF41E}" type="datetimeFigureOut">
              <a:rPr lang="en-US" smtClean="0"/>
              <a:t>4/19/2019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CA16EC-85FE-41B1-92FE-A7F5F8CAA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C09032-170D-45E0-B3AA-B1A6F3993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B33F6-9463-4482-8A4D-1F4F78A69D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371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3ADBA-6CC9-4E55-8510-15DD9430A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EDF761-7C1D-4025-B4F8-19C3E0346D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DE82BD-82D1-4A71-BABF-C6868599FA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7E2B30-2851-4E48-95B0-2DAB8CE73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3C2EE-AE74-46E2-B29F-4C58143BF41E}" type="datetimeFigureOut">
              <a:rPr lang="en-US" smtClean="0"/>
              <a:t>4/19/2019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E7042A-B42D-47F7-95A1-FEAA6892E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F38C04-B246-4C45-A4AF-341923173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B33F6-9463-4482-8A4D-1F4F78A69D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750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48189-B1DE-4B09-8FDD-ABDAF75D4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1D559F-2CBE-4787-AB0A-41828D224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FC04B7-976C-495F-B8A7-3A73A22506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337EB-9FD5-4192-AE2F-53E93AFC81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7D7802-A970-4036-A252-EFCC084BED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26406A-026A-489A-9785-BC735F8DD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3C2EE-AE74-46E2-B29F-4C58143BF41E}" type="datetimeFigureOut">
              <a:rPr lang="en-US" smtClean="0"/>
              <a:t>4/19/2019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CC3AB1-1EFE-472E-87A3-73CF1A792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80EF7B-A125-4B01-A7B2-2923EEDDA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B33F6-9463-4482-8A4D-1F4F78A69D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572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9E40A-59C6-4853-9C61-FF80A2540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2609BB-78B9-483E-ACD6-4D94137BF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3C2EE-AE74-46E2-B29F-4C58143BF41E}" type="datetimeFigureOut">
              <a:rPr lang="en-US" smtClean="0"/>
              <a:t>4/19/2019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18D505-73A4-4BE0-AD3D-14293B41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57220B-F894-4747-98E6-4BAEC6034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B33F6-9463-4482-8A4D-1F4F78A69D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482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CC2877-562C-4D07-AC6B-3E34984DE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3C2EE-AE74-46E2-B29F-4C58143BF41E}" type="datetimeFigureOut">
              <a:rPr lang="en-US" smtClean="0"/>
              <a:t>4/19/2019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B47DDB-C957-4DC8-9349-90447F1AD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C15B39-F4C9-4229-BD1E-9FE0FBA45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B33F6-9463-4482-8A4D-1F4F78A69D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620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E3DD5-27AD-4327-83BD-5EC51C576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EC3B2-EED7-4DE3-B4A9-8C41851EC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65B93-E33A-41BF-8B35-372810C658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C9E457-D596-4007-B005-E387274D5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3C2EE-AE74-46E2-B29F-4C58143BF41E}" type="datetimeFigureOut">
              <a:rPr lang="en-US" smtClean="0"/>
              <a:t>4/19/2019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A855EC-EDB7-4AE9-AF9E-9600DB2A3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006F8B-428C-41AB-B65B-9F0508066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B33F6-9463-4482-8A4D-1F4F78A69D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595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0174D-CC63-41BD-B768-76B04D292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16F641-20D2-4EE8-9BBE-0D302E5443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781CA3-02D1-407C-8CBA-771FB4D6C3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09DCFC-D130-475F-92F4-977B7EEBC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3C2EE-AE74-46E2-B29F-4C58143BF41E}" type="datetimeFigureOut">
              <a:rPr lang="en-US" smtClean="0"/>
              <a:t>4/19/2019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210CE0-D13A-4FEC-9D4E-C811264FE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D7F144-A578-499A-8ABD-D22EB2B4A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B33F6-9463-4482-8A4D-1F4F78A69D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909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D46A0-2E67-4A9C-8F19-599494CF9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A7D724-5418-4453-AF52-E9F527C42C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6F436A-7A44-4A27-B237-82948EE66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3C2EE-AE74-46E2-B29F-4C58143BF41E}" type="datetimeFigureOut">
              <a:rPr lang="en-US" smtClean="0"/>
              <a:t>4/19/2019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210787-AF88-4620-970E-6F682E842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0F45BA-4DCC-4424-B24E-7B3D7DE9E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B33F6-9463-4482-8A4D-1F4F78A69D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35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498D7F-F821-4AF0-8D49-039E00F828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8BE9A9-B6DD-4B79-87F5-13F711E0AA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DFBBE-9F09-4B8F-9567-E1749BBDB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3C2EE-AE74-46E2-B29F-4C58143BF41E}" type="datetimeFigureOut">
              <a:rPr lang="en-US" smtClean="0"/>
              <a:t>4/19/2019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DC188-4644-4451-A88B-E0FA0B459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FD4FC8-2822-4B75-8BDE-64A6E0472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B33F6-9463-4482-8A4D-1F4F78A69D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354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9DDB02-AB6E-4B77-B0AD-890C6A162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64D24B-4FC1-41AD-BD84-13B286097E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8BBEAD-4228-42E4-9983-DC2C0D0FB3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A3C2EE-AE74-46E2-B29F-4C58143BF41E}" type="datetimeFigureOut">
              <a:rPr lang="en-US" smtClean="0"/>
              <a:t>4/19/2019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B4740E-2898-41E8-A7EE-761F79C57F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E55423-442D-46F7-9C8D-2417559683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B33F6-9463-4482-8A4D-1F4F78A69D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51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490E3-AC61-40F5-A1D6-B70CA3588C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Marijuana Use Around Pregnancy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EDA54B-3BA6-407A-B3B2-3AE6F242F0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MI PRAMS 2016 - 2017 Combined Estimates</a:t>
            </a:r>
          </a:p>
        </p:txBody>
      </p:sp>
    </p:spTree>
    <p:extLst>
      <p:ext uri="{BB962C8B-B14F-4D97-AF65-F5344CB8AC3E}">
        <p14:creationId xmlns:p14="http://schemas.microsoft.com/office/powerpoint/2010/main" val="775407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FC296-32B3-47B9-9923-B2C1037BC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Marijuana or Hash Use Before, During, After Pregnancy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DE7AFC6-7023-4B0C-95B3-1E1CC92B3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96124" y="1825625"/>
            <a:ext cx="4257675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Few women chose to skipped this survey question</a:t>
            </a:r>
          </a:p>
          <a:p>
            <a:r>
              <a:rPr lang="en-US" dirty="0"/>
              <a:t>MJHSH_B4</a:t>
            </a:r>
          </a:p>
          <a:p>
            <a:pPr lvl="1"/>
            <a:r>
              <a:rPr lang="en-US" dirty="0"/>
              <a:t>3.8% unweighted</a:t>
            </a:r>
          </a:p>
          <a:p>
            <a:pPr lvl="1"/>
            <a:r>
              <a:rPr lang="en-US" dirty="0"/>
              <a:t>2.5% weighted</a:t>
            </a:r>
          </a:p>
          <a:p>
            <a:r>
              <a:rPr lang="en-US" dirty="0"/>
              <a:t>MJHSH_PG</a:t>
            </a:r>
          </a:p>
          <a:p>
            <a:pPr lvl="1"/>
            <a:r>
              <a:rPr lang="en-US" dirty="0"/>
              <a:t>4.1% unweighted</a:t>
            </a:r>
          </a:p>
          <a:p>
            <a:pPr lvl="1"/>
            <a:r>
              <a:rPr lang="en-US" dirty="0"/>
              <a:t>2.7% weighted</a:t>
            </a:r>
          </a:p>
          <a:p>
            <a:r>
              <a:rPr lang="en-US" dirty="0"/>
              <a:t>MJHSH_PP</a:t>
            </a:r>
          </a:p>
          <a:p>
            <a:pPr lvl="1"/>
            <a:r>
              <a:rPr lang="en-US" dirty="0"/>
              <a:t>3.9% unweighted</a:t>
            </a:r>
          </a:p>
          <a:p>
            <a:pPr lvl="1"/>
            <a:r>
              <a:rPr lang="en-US" dirty="0"/>
              <a:t>2.7% weighted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61C166-97DF-4C04-BF00-26D56817A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654" y="2352538"/>
            <a:ext cx="5898391" cy="316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627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8106542-B4EC-4A37-9F51-4C749185C774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516384" y="281865"/>
          <a:ext cx="5999826" cy="60124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2A69305-37A1-4A8D-9F31-0AD16A8220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473800"/>
            <a:ext cx="5183188" cy="823912"/>
          </a:xfrm>
        </p:spPr>
        <p:txBody>
          <a:bodyPr anchor="ctr">
            <a:normAutofit fontScale="92500"/>
          </a:bodyPr>
          <a:lstStyle/>
          <a:p>
            <a:r>
              <a:rPr lang="en-US" sz="3600" u="sng" dirty="0"/>
              <a:t>USE AROUND PREGNANCY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0774210-F7FA-41D2-9FE2-2DD1C968CC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7613" y="1296140"/>
            <a:ext cx="5183188" cy="4893523"/>
          </a:xfrm>
        </p:spPr>
        <p:txBody>
          <a:bodyPr/>
          <a:lstStyle/>
          <a:p>
            <a:r>
              <a:rPr lang="en-US" dirty="0"/>
              <a:t>~ 1/8 report any use before pregnancy</a:t>
            </a:r>
          </a:p>
          <a:p>
            <a:r>
              <a:rPr lang="en-US" dirty="0"/>
              <a:t>~ 1/30 report any use during pregnancy</a:t>
            </a:r>
          </a:p>
          <a:p>
            <a:pPr lvl="1"/>
            <a:r>
              <a:rPr lang="en-US" dirty="0"/>
              <a:t>~3/4 prepregnancy users quit by pregnancy</a:t>
            </a:r>
          </a:p>
          <a:p>
            <a:pPr lvl="1"/>
            <a:r>
              <a:rPr lang="en-US" dirty="0"/>
              <a:t>Very few new users during pregnancy</a:t>
            </a:r>
          </a:p>
          <a:p>
            <a:r>
              <a:rPr lang="en-US" dirty="0"/>
              <a:t>~1/20 report any use following birth of their new baby</a:t>
            </a:r>
          </a:p>
          <a:p>
            <a:pPr lvl="1"/>
            <a:r>
              <a:rPr lang="en-US" dirty="0"/>
              <a:t>~1/5 pregnancy quitters resume</a:t>
            </a:r>
          </a:p>
          <a:p>
            <a:pPr lvl="1"/>
            <a:r>
              <a:rPr lang="en-US" dirty="0"/>
              <a:t>Again, very few new users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318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55C2C-C541-48C2-98E0-07B6793BF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Changes in Use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3B759C-F2C3-455D-881D-64F8807C408D}"/>
              </a:ext>
            </a:extLst>
          </p:cNvPr>
          <p:cNvSpPr/>
          <p:nvPr/>
        </p:nvSpPr>
        <p:spPr>
          <a:xfrm>
            <a:off x="1053293" y="1737360"/>
            <a:ext cx="4206240" cy="1053296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12 Months Before Pregnancy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9C05FD-6CCB-4C9A-B6A4-E0D7577BF28B}"/>
              </a:ext>
            </a:extLst>
          </p:cNvPr>
          <p:cNvSpPr/>
          <p:nvPr/>
        </p:nvSpPr>
        <p:spPr>
          <a:xfrm>
            <a:off x="5256830" y="1737360"/>
            <a:ext cx="3154680" cy="1053296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During Pregnancy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038EFA-B640-4867-B9E7-7A79A2E5091B}"/>
              </a:ext>
            </a:extLst>
          </p:cNvPr>
          <p:cNvSpPr/>
          <p:nvPr/>
        </p:nvSpPr>
        <p:spPr>
          <a:xfrm>
            <a:off x="8430220" y="1737360"/>
            <a:ext cx="2103120" cy="1053296"/>
          </a:xfrm>
          <a:prstGeom prst="rect">
            <a:avLst/>
          </a:prstGeom>
          <a:solidFill>
            <a:schemeClr val="accent6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After Pregnancy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53A42DE0-EECD-4349-924E-714EA302EE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8806103"/>
              </p:ext>
            </p:extLst>
          </p:nvPr>
        </p:nvGraphicFramePr>
        <p:xfrm>
          <a:off x="775503" y="3234633"/>
          <a:ext cx="10698480" cy="248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>
                  <a:extLst>
                    <a:ext uri="{9D8B030D-6E8A-4147-A177-3AD203B41FA5}">
                      <a16:colId xmlns:a16="http://schemas.microsoft.com/office/drawing/2014/main" val="2458974817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1159610722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1784400685"/>
                    </a:ext>
                  </a:extLst>
                </a:gridCol>
                <a:gridCol w="4663440">
                  <a:extLst>
                    <a:ext uri="{9D8B030D-6E8A-4147-A177-3AD203B41FA5}">
                      <a16:colId xmlns:a16="http://schemas.microsoft.com/office/drawing/2014/main" val="1425941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BEFORE PREGNANCY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DURING PREGNANCY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AFTER PREGNANCY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TYPE OF CHANGE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6702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YES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New use during pregnancy*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551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Stopped before pregnancy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4396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Stopped before pregnancy, resumed after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428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New use after pregnancy*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778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Persistent use around pregnancy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37308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EB35A2B-5E14-4CE8-8C28-5D52223F459C}"/>
              </a:ext>
            </a:extLst>
          </p:cNvPr>
          <p:cNvSpPr txBox="1"/>
          <p:nvPr/>
        </p:nvSpPr>
        <p:spPr>
          <a:xfrm>
            <a:off x="1695635" y="5965794"/>
            <a:ext cx="7865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* New users during pregnancy, after pregnancy are too small for any meaningful demographic breakdowns</a:t>
            </a:r>
          </a:p>
        </p:txBody>
      </p:sp>
    </p:spTree>
    <p:extLst>
      <p:ext uri="{BB962C8B-B14F-4D97-AF65-F5344CB8AC3E}">
        <p14:creationId xmlns:p14="http://schemas.microsoft.com/office/powerpoint/2010/main" val="1599150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8F975B6-A8D8-419C-91CF-2B2FC8A52AE8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37160" y="137160"/>
          <a:ext cx="11887200" cy="640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20798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8F975B6-A8D8-419C-91CF-2B2FC8A52AE8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37160" y="137160"/>
          <a:ext cx="11887200" cy="640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F41D9AC4-F32E-4C22-BD20-4FBAF743965B}"/>
              </a:ext>
            </a:extLst>
          </p:cNvPr>
          <p:cNvSpPr txBox="1"/>
          <p:nvPr/>
        </p:nvSpPr>
        <p:spPr>
          <a:xfrm>
            <a:off x="247650" y="6550223"/>
            <a:ext cx="4800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* Relative Standard Error exceeds 30%; Interpret with Caution</a:t>
            </a:r>
          </a:p>
        </p:txBody>
      </p:sp>
    </p:spTree>
    <p:extLst>
      <p:ext uri="{BB962C8B-B14F-4D97-AF65-F5344CB8AC3E}">
        <p14:creationId xmlns:p14="http://schemas.microsoft.com/office/powerpoint/2010/main" val="2969510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8F975B6-A8D8-419C-91CF-2B2FC8A52AE8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37160" y="137160"/>
          <a:ext cx="11887200" cy="640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F41D9AC4-F32E-4C22-BD20-4FBAF743965B}"/>
              </a:ext>
            </a:extLst>
          </p:cNvPr>
          <p:cNvSpPr txBox="1"/>
          <p:nvPr/>
        </p:nvSpPr>
        <p:spPr>
          <a:xfrm>
            <a:off x="247650" y="6550223"/>
            <a:ext cx="4800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* Relative Standard Error exceeds 30%; Interpret with Caution</a:t>
            </a:r>
          </a:p>
        </p:txBody>
      </p:sp>
    </p:spTree>
    <p:extLst>
      <p:ext uri="{BB962C8B-B14F-4D97-AF65-F5344CB8AC3E}">
        <p14:creationId xmlns:p14="http://schemas.microsoft.com/office/powerpoint/2010/main" val="768307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8F975B6-A8D8-419C-91CF-2B2FC8A52AE8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37160" y="137160"/>
          <a:ext cx="11887200" cy="640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38BF921-1FDC-445A-AE5A-21DBBDBAFCA3}"/>
              </a:ext>
            </a:extLst>
          </p:cNvPr>
          <p:cNvSpPr txBox="1"/>
          <p:nvPr/>
        </p:nvSpPr>
        <p:spPr>
          <a:xfrm>
            <a:off x="247650" y="6550223"/>
            <a:ext cx="4800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* Relative Standard Error exceeds 30%; Interpret with Caution</a:t>
            </a:r>
          </a:p>
        </p:txBody>
      </p:sp>
    </p:spTree>
    <p:extLst>
      <p:ext uri="{BB962C8B-B14F-4D97-AF65-F5344CB8AC3E}">
        <p14:creationId xmlns:p14="http://schemas.microsoft.com/office/powerpoint/2010/main" val="975193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8F975B6-A8D8-419C-91CF-2B2FC8A52AE8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37160" y="137160"/>
          <a:ext cx="11887200" cy="640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F41D9AC4-F32E-4C22-BD20-4FBAF743965B}"/>
              </a:ext>
            </a:extLst>
          </p:cNvPr>
          <p:cNvSpPr txBox="1"/>
          <p:nvPr/>
        </p:nvSpPr>
        <p:spPr>
          <a:xfrm>
            <a:off x="247650" y="6550223"/>
            <a:ext cx="4800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* Relative Standard Error exceeds 30%; Interpret with Caution</a:t>
            </a:r>
          </a:p>
        </p:txBody>
      </p:sp>
    </p:spTree>
    <p:extLst>
      <p:ext uri="{BB962C8B-B14F-4D97-AF65-F5344CB8AC3E}">
        <p14:creationId xmlns:p14="http://schemas.microsoft.com/office/powerpoint/2010/main" val="3014706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364</Words>
  <Application>Microsoft Office PowerPoint</Application>
  <PresentationFormat>Widescreen</PresentationFormat>
  <Paragraphs>80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Marijuana Use Around Pregnancy</vt:lpstr>
      <vt:lpstr>Marijuana or Hash Use Before, During, After Pregnancy</vt:lpstr>
      <vt:lpstr>PowerPoint Presentation</vt:lpstr>
      <vt:lpstr>Changes in Use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Marijuana Use Around Pregnancy</dc:title>
  <dc:creator>Haak, Peterson (DHHS-Contractor)</dc:creator>
  <cp:lastModifiedBy>Haak, Peterson (DHHS-Contractor)</cp:lastModifiedBy>
  <cp:revision>2</cp:revision>
  <dcterms:created xsi:type="dcterms:W3CDTF">2019-04-19T14:48:07Z</dcterms:created>
  <dcterms:modified xsi:type="dcterms:W3CDTF">2019-04-19T15:07:35Z</dcterms:modified>
</cp:coreProperties>
</file>