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8"/>
  </p:notesMasterIdLst>
  <p:sldIdLst>
    <p:sldId id="256" r:id="rId2"/>
    <p:sldId id="273" r:id="rId3"/>
    <p:sldId id="272" r:id="rId4"/>
    <p:sldId id="274" r:id="rId5"/>
    <p:sldId id="278" r:id="rId6"/>
    <p:sldId id="279" r:id="rId7"/>
    <p:sldId id="275" r:id="rId8"/>
    <p:sldId id="290" r:id="rId9"/>
    <p:sldId id="291" r:id="rId10"/>
    <p:sldId id="292" r:id="rId11"/>
    <p:sldId id="294" r:id="rId12"/>
    <p:sldId id="276" r:id="rId13"/>
    <p:sldId id="277" r:id="rId14"/>
    <p:sldId id="293" r:id="rId15"/>
    <p:sldId id="269" r:id="rId16"/>
    <p:sldId id="282" r:id="rId17"/>
    <p:sldId id="295" r:id="rId18"/>
    <p:sldId id="296" r:id="rId19"/>
    <p:sldId id="297" r:id="rId20"/>
    <p:sldId id="285" r:id="rId21"/>
    <p:sldId id="283" r:id="rId22"/>
    <p:sldId id="284" r:id="rId23"/>
    <p:sldId id="299" r:id="rId24"/>
    <p:sldId id="300" r:id="rId25"/>
    <p:sldId id="281" r:id="rId26"/>
    <p:sldId id="298"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71466" autoAdjust="0"/>
  </p:normalViewPr>
  <p:slideViewPr>
    <p:cSldViewPr>
      <p:cViewPr varScale="1">
        <p:scale>
          <a:sx n="90" d="100"/>
          <a:sy n="90" d="100"/>
        </p:scale>
        <p:origin x="2142" y="9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9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cs typeface="Arial" charset="0"/>
              </a:defRPr>
            </a:lvl1pPr>
          </a:lstStyle>
          <a:p>
            <a:pPr>
              <a:defRPr/>
            </a:pPr>
            <a:fld id="{BB01B65E-0244-4540-95D6-2B64F7F06E53}" type="slidenum">
              <a:rPr lang="en-US"/>
              <a:pPr>
                <a:defRPr/>
              </a:pPr>
              <a:t>‹#›</a:t>
            </a:fld>
            <a:endParaRPr lang="en-US"/>
          </a:p>
        </p:txBody>
      </p:sp>
    </p:spTree>
    <p:extLst>
      <p:ext uri="{BB962C8B-B14F-4D97-AF65-F5344CB8AC3E}">
        <p14:creationId xmlns:p14="http://schemas.microsoft.com/office/powerpoint/2010/main" val="42155038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2CF3805A-0ED4-489C-AA0E-1A6A5D8955C0}" type="slidenum">
              <a:rPr lang="en-US" altLang="en-US" smtClean="0"/>
              <a:pPr eaLnBrk="1" hangingPunct="1"/>
              <a:t>1</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itchFamily="34" charset="0"/>
              <a:cs typeface="Arial" pitchFamily="34" charset="0"/>
            </a:endParaRPr>
          </a:p>
        </p:txBody>
      </p:sp>
    </p:spTree>
    <p:extLst>
      <p:ext uri="{BB962C8B-B14F-4D97-AF65-F5344CB8AC3E}">
        <p14:creationId xmlns:p14="http://schemas.microsoft.com/office/powerpoint/2010/main" val="2925078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Think</a:t>
            </a:r>
            <a:r>
              <a:rPr lang="en-US" baseline="0" dirty="0"/>
              <a:t> of the last time you completed a survey….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Was anything confusing? Frustrating? Unsatisfying?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BB01B65E-0244-4540-95D6-2B64F7F06E53}" type="slidenum">
              <a:rPr lang="en-US" smtClean="0"/>
              <a:pPr>
                <a:defRPr/>
              </a:pPr>
              <a:t>2</a:t>
            </a:fld>
            <a:endParaRPr lang="en-US"/>
          </a:p>
        </p:txBody>
      </p:sp>
    </p:spTree>
    <p:extLst>
      <p:ext uri="{BB962C8B-B14F-4D97-AF65-F5344CB8AC3E}">
        <p14:creationId xmlns:p14="http://schemas.microsoft.com/office/powerpoint/2010/main" val="3461270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B01B65E-0244-4540-95D6-2B64F7F06E53}" type="slidenum">
              <a:rPr lang="en-US" smtClean="0"/>
              <a:pPr>
                <a:defRPr/>
              </a:pPr>
              <a:t>3</a:t>
            </a:fld>
            <a:endParaRPr lang="en-US"/>
          </a:p>
        </p:txBody>
      </p:sp>
    </p:spTree>
    <p:extLst>
      <p:ext uri="{BB962C8B-B14F-4D97-AF65-F5344CB8AC3E}">
        <p14:creationId xmlns:p14="http://schemas.microsoft.com/office/powerpoint/2010/main" val="1701551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B01B65E-0244-4540-95D6-2B64F7F06E53}" type="slidenum">
              <a:rPr lang="en-US" smtClean="0"/>
              <a:pPr>
                <a:defRPr/>
              </a:pPr>
              <a:t>4</a:t>
            </a:fld>
            <a:endParaRPr lang="en-US"/>
          </a:p>
        </p:txBody>
      </p:sp>
    </p:spTree>
    <p:extLst>
      <p:ext uri="{BB962C8B-B14F-4D97-AF65-F5344CB8AC3E}">
        <p14:creationId xmlns:p14="http://schemas.microsoft.com/office/powerpoint/2010/main" val="3359241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B01B65E-0244-4540-95D6-2B64F7F06E53}" type="slidenum">
              <a:rPr lang="en-US" smtClean="0"/>
              <a:pPr>
                <a:defRPr/>
              </a:pPr>
              <a:t>12</a:t>
            </a:fld>
            <a:endParaRPr lang="en-US"/>
          </a:p>
        </p:txBody>
      </p:sp>
    </p:spTree>
    <p:extLst>
      <p:ext uri="{BB962C8B-B14F-4D97-AF65-F5344CB8AC3E}">
        <p14:creationId xmlns:p14="http://schemas.microsoft.com/office/powerpoint/2010/main" val="586504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83612" lvl="1" indent="-171450">
              <a:buFont typeface="Arial" pitchFamily="34" charset="0"/>
              <a:buChar char="•"/>
              <a:defRPr/>
            </a:pPr>
            <a:r>
              <a:rPr lang="en-US" altLang="en-US" dirty="0"/>
              <a:t>Pretest samples can be small (very small) because they are not meant to represent the study population and not intended to provide informative estimates of behavior, knowledge or attitudes for the study population. </a:t>
            </a:r>
          </a:p>
          <a:p>
            <a:pPr marL="640812" lvl="2" indent="-171450">
              <a:buFont typeface="Arial" pitchFamily="34" charset="0"/>
              <a:buChar char="•"/>
              <a:defRPr/>
            </a:pPr>
            <a:endParaRPr lang="en-US" altLang="en-US" dirty="0"/>
          </a:p>
          <a:p>
            <a:pPr marL="640812" lvl="2" indent="-171450">
              <a:buFont typeface="Arial" pitchFamily="34" charset="0"/>
              <a:buChar char="•"/>
              <a:defRPr/>
            </a:pPr>
            <a:r>
              <a:rPr lang="en-US" altLang="en-US" dirty="0"/>
              <a:t>May depend on available resources</a:t>
            </a:r>
          </a:p>
          <a:p>
            <a:pPr marL="640812" lvl="2" indent="-171450">
              <a:buFont typeface="Arial" pitchFamily="34" charset="0"/>
              <a:buChar char="•"/>
              <a:defRPr/>
            </a:pPr>
            <a:endParaRPr lang="en-US" altLang="en-US" dirty="0"/>
          </a:p>
          <a:p>
            <a:pPr marL="640812" lvl="2" indent="-171450">
              <a:buFont typeface="Arial" pitchFamily="34" charset="0"/>
              <a:buChar char="•"/>
              <a:defRPr/>
            </a:pPr>
            <a:r>
              <a:rPr lang="en-US" altLang="en-US" dirty="0"/>
              <a:t>Pretesting may be iterative (test, revise, retest) or it may be done in phases or in multiple steps – each step might include a small # of </a:t>
            </a:r>
            <a:r>
              <a:rPr lang="en-US" altLang="en-US" dirty="0" err="1"/>
              <a:t>Rs</a:t>
            </a:r>
            <a:endParaRPr lang="en-US" altLang="en-US" dirty="0"/>
          </a:p>
          <a:p>
            <a:pPr marL="183612" lvl="1" indent="-171450">
              <a:buFont typeface="Arial" pitchFamily="34" charset="0"/>
              <a:buChar char="•"/>
              <a:defRPr/>
            </a:pPr>
            <a:endParaRPr lang="en-US" altLang="en-US" dirty="0"/>
          </a:p>
          <a:p>
            <a:pPr marL="183612" lvl="1" indent="-171450">
              <a:buFont typeface="Arial" pitchFamily="34" charset="0"/>
              <a:buChar char="•"/>
              <a:defRPr/>
            </a:pPr>
            <a:endParaRPr lang="en-US" altLang="en-US" dirty="0"/>
          </a:p>
          <a:p>
            <a:pPr marL="183612" lvl="1" indent="-171450">
              <a:buFont typeface="Arial" pitchFamily="34" charset="0"/>
              <a:buChar char="•"/>
              <a:defRPr/>
            </a:pPr>
            <a:r>
              <a:rPr lang="en-US" altLang="en-US" dirty="0"/>
              <a:t>Pretest participants should be strategically (</a:t>
            </a:r>
            <a:r>
              <a:rPr lang="en-US" altLang="en-US" dirty="0" err="1"/>
              <a:t>vs</a:t>
            </a:r>
            <a:r>
              <a:rPr lang="en-US" altLang="en-US" dirty="0"/>
              <a:t> randomly) selected</a:t>
            </a:r>
          </a:p>
          <a:p>
            <a:pPr marL="12162" lvl="1">
              <a:buFont typeface="Arial" pitchFamily="34" charset="0"/>
              <a:buNone/>
              <a:defRPr/>
            </a:pPr>
            <a:r>
              <a:rPr lang="en-US" altLang="en-US" dirty="0"/>
              <a:t> </a:t>
            </a:r>
          </a:p>
          <a:p>
            <a:pPr marL="640812" lvl="2" indent="-171450">
              <a:buFont typeface="Arial" pitchFamily="34" charset="0"/>
              <a:buChar char="•"/>
              <a:defRPr/>
            </a:pPr>
            <a:r>
              <a:rPr lang="en-US" altLang="en-US" dirty="0"/>
              <a:t>Be sure to include members of key demographics subgroups: e.g., a 10 and a 14 year old if you intend to survey youth age 10-14; might want to have a balance of males and females if gender differences are possible </a:t>
            </a:r>
          </a:p>
          <a:p>
            <a:pPr marL="183612" lvl="1" indent="-171450">
              <a:buFont typeface="Arial" pitchFamily="34" charset="0"/>
              <a:buChar char="•"/>
              <a:defRPr/>
            </a:pPr>
            <a:endParaRPr lang="en-US" altLang="en-US" dirty="0"/>
          </a:p>
          <a:p>
            <a:pPr marL="640812" lvl="2" indent="-171450">
              <a:buFont typeface="Arial" pitchFamily="34" charset="0"/>
              <a:buChar char="•"/>
              <a:defRPr/>
            </a:pPr>
            <a:r>
              <a:rPr lang="en-US" altLang="en-US" dirty="0"/>
              <a:t>Definitely include enough people so that you can test every part of your survey instrument – e.g., if one section of your survey will only be answered by people age 65+, include them in your pretest.</a:t>
            </a:r>
          </a:p>
          <a:p>
            <a:pPr marL="183612" lvl="1" indent="-171450">
              <a:buFont typeface="Arial" pitchFamily="34" charset="0"/>
              <a:buChar char="•"/>
              <a:defRPr/>
            </a:pPr>
            <a:endParaRPr lang="en-US" altLang="en-US" dirty="0"/>
          </a:p>
          <a:p>
            <a:pPr marL="183612" lvl="1" indent="-171450">
              <a:buFont typeface="Arial" pitchFamily="34" charset="0"/>
              <a:buChar char="•"/>
              <a:defRPr/>
            </a:pPr>
            <a:r>
              <a:rPr lang="en-US" altLang="en-US" dirty="0"/>
              <a:t>Not to convey that pretesting is unimportant</a:t>
            </a:r>
          </a:p>
          <a:p>
            <a:pPr marL="12162" lvl="1">
              <a:buFont typeface="Arial" pitchFamily="34" charset="0"/>
              <a:buNone/>
              <a:defRPr/>
            </a:pPr>
            <a:endParaRPr lang="en-US" altLang="en-US" dirty="0"/>
          </a:p>
          <a:p>
            <a:pPr marL="12162" lvl="1">
              <a:buFont typeface="Arial" pitchFamily="34" charset="0"/>
              <a:buNone/>
              <a:defRPr/>
            </a:pPr>
            <a:r>
              <a:rPr lang="en-US" altLang="en-US" dirty="0"/>
              <a:t>“Failure to allow sufficient time and money for careful pretesting is a serious error” (Blair, </a:t>
            </a:r>
            <a:r>
              <a:rPr lang="en-US" altLang="en-US" dirty="0" err="1"/>
              <a:t>Czaja</a:t>
            </a:r>
            <a:r>
              <a:rPr lang="en-US" altLang="en-US" dirty="0"/>
              <a:t>, &amp; Blair, 2014)</a:t>
            </a:r>
          </a:p>
          <a:p>
            <a:pPr marL="926562" lvl="3">
              <a:defRPr/>
            </a:pPr>
            <a:endParaRPr lang="en-US" altLang="en-US" dirty="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A6795E64-A0BA-4163-A4EE-E36645EE88CA}" type="slidenum">
              <a:rPr lang="en-US" smtClean="0"/>
              <a:pPr eaLnBrk="1" hangingPunct="1"/>
              <a:t>15</a:t>
            </a:fld>
            <a:endParaRPr lang="en-US"/>
          </a:p>
        </p:txBody>
      </p:sp>
    </p:spTree>
    <p:extLst>
      <p:ext uri="{BB962C8B-B14F-4D97-AF65-F5344CB8AC3E}">
        <p14:creationId xmlns:p14="http://schemas.microsoft.com/office/powerpoint/2010/main" val="1541022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tell</a:t>
            </a:r>
            <a:r>
              <a:rPr lang="en-US" baseline="0" dirty="0"/>
              <a:t> participants we will not keep your responses, but we would like you to answer as you normally would. We are not interested in what you answered, but what you think of the questions. </a:t>
            </a:r>
            <a:endParaRPr lang="en-US" dirty="0"/>
          </a:p>
        </p:txBody>
      </p:sp>
      <p:sp>
        <p:nvSpPr>
          <p:cNvPr id="4" name="Slide Number Placeholder 3"/>
          <p:cNvSpPr>
            <a:spLocks noGrp="1"/>
          </p:cNvSpPr>
          <p:nvPr>
            <p:ph type="sldNum" sz="quarter" idx="10"/>
          </p:nvPr>
        </p:nvSpPr>
        <p:spPr/>
        <p:txBody>
          <a:bodyPr/>
          <a:lstStyle/>
          <a:p>
            <a:pPr>
              <a:defRPr/>
            </a:pPr>
            <a:fld id="{BB01B65E-0244-4540-95D6-2B64F7F06E53}" type="slidenum">
              <a:rPr lang="en-US" smtClean="0"/>
              <a:pPr>
                <a:defRPr/>
              </a:pPr>
              <a:t>17</a:t>
            </a:fld>
            <a:endParaRPr lang="en-US"/>
          </a:p>
        </p:txBody>
      </p:sp>
    </p:spTree>
    <p:extLst>
      <p:ext uri="{BB962C8B-B14F-4D97-AF65-F5344CB8AC3E}">
        <p14:creationId xmlns:p14="http://schemas.microsoft.com/office/powerpoint/2010/main" val="3612624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B01B65E-0244-4540-95D6-2B64F7F06E53}" type="slidenum">
              <a:rPr lang="en-US" smtClean="0"/>
              <a:pPr>
                <a:defRPr/>
              </a:pPr>
              <a:t>23</a:t>
            </a:fld>
            <a:endParaRPr lang="en-US"/>
          </a:p>
        </p:txBody>
      </p:sp>
    </p:spTree>
    <p:extLst>
      <p:ext uri="{BB962C8B-B14F-4D97-AF65-F5344CB8AC3E}">
        <p14:creationId xmlns:p14="http://schemas.microsoft.com/office/powerpoint/2010/main" val="1589763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AEB070-45D6-4D86-A2DE-340C6B8E115B}" type="slidenum">
              <a:rPr lang="en-US"/>
              <a:pPr>
                <a:defRPr/>
              </a:pPr>
              <a:t>‹#›</a:t>
            </a:fld>
            <a:endParaRPr lang="en-US"/>
          </a:p>
        </p:txBody>
      </p:sp>
    </p:spTree>
    <p:extLst>
      <p:ext uri="{BB962C8B-B14F-4D97-AF65-F5344CB8AC3E}">
        <p14:creationId xmlns:p14="http://schemas.microsoft.com/office/powerpoint/2010/main" val="1363224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02D64D-BA8F-47A0-8FEF-D2C64110A0EF}" type="slidenum">
              <a:rPr lang="en-US"/>
              <a:pPr>
                <a:defRPr/>
              </a:pPr>
              <a:t>‹#›</a:t>
            </a:fld>
            <a:endParaRPr lang="en-US"/>
          </a:p>
        </p:txBody>
      </p:sp>
    </p:spTree>
    <p:extLst>
      <p:ext uri="{BB962C8B-B14F-4D97-AF65-F5344CB8AC3E}">
        <p14:creationId xmlns:p14="http://schemas.microsoft.com/office/powerpoint/2010/main" val="1966753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E86680-CD0C-4FC1-8044-E4181C7376F0}" type="slidenum">
              <a:rPr lang="en-US"/>
              <a:pPr>
                <a:defRPr/>
              </a:pPr>
              <a:t>‹#›</a:t>
            </a:fld>
            <a:endParaRPr lang="en-US"/>
          </a:p>
        </p:txBody>
      </p:sp>
    </p:spTree>
    <p:extLst>
      <p:ext uri="{BB962C8B-B14F-4D97-AF65-F5344CB8AC3E}">
        <p14:creationId xmlns:p14="http://schemas.microsoft.com/office/powerpoint/2010/main" val="217515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06B07CE-521A-48FE-8456-CA01331E9240}" type="slidenum">
              <a:rPr lang="en-US"/>
              <a:pPr>
                <a:defRPr/>
              </a:pPr>
              <a:t>‹#›</a:t>
            </a:fld>
            <a:endParaRPr lang="en-US"/>
          </a:p>
        </p:txBody>
      </p:sp>
    </p:spTree>
    <p:extLst>
      <p:ext uri="{BB962C8B-B14F-4D97-AF65-F5344CB8AC3E}">
        <p14:creationId xmlns:p14="http://schemas.microsoft.com/office/powerpoint/2010/main" val="2093033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F775558-05FF-4537-AB94-A13C75CEC53A}" type="slidenum">
              <a:rPr lang="en-US"/>
              <a:pPr>
                <a:defRPr/>
              </a:pPr>
              <a:t>‹#›</a:t>
            </a:fld>
            <a:endParaRPr lang="en-US"/>
          </a:p>
        </p:txBody>
      </p:sp>
    </p:spTree>
    <p:extLst>
      <p:ext uri="{BB962C8B-B14F-4D97-AF65-F5344CB8AC3E}">
        <p14:creationId xmlns:p14="http://schemas.microsoft.com/office/powerpoint/2010/main" val="3200449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61A1AE7-2824-406C-A22B-D072D9F83EC6}" type="slidenum">
              <a:rPr lang="en-US"/>
              <a:pPr>
                <a:defRPr/>
              </a:pPr>
              <a:t>‹#›</a:t>
            </a:fld>
            <a:endParaRPr lang="en-US"/>
          </a:p>
        </p:txBody>
      </p:sp>
    </p:spTree>
    <p:extLst>
      <p:ext uri="{BB962C8B-B14F-4D97-AF65-F5344CB8AC3E}">
        <p14:creationId xmlns:p14="http://schemas.microsoft.com/office/powerpoint/2010/main" val="210312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DE9D2A1-7957-4828-91A4-E04A5D4DE9D2}" type="slidenum">
              <a:rPr lang="en-US"/>
              <a:pPr>
                <a:defRPr/>
              </a:pPr>
              <a:t>‹#›</a:t>
            </a:fld>
            <a:endParaRPr lang="en-US"/>
          </a:p>
        </p:txBody>
      </p:sp>
    </p:spTree>
    <p:extLst>
      <p:ext uri="{BB962C8B-B14F-4D97-AF65-F5344CB8AC3E}">
        <p14:creationId xmlns:p14="http://schemas.microsoft.com/office/powerpoint/2010/main" val="2713875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E5B4A8-B8FC-471B-B340-54C7B183F41A}" type="slidenum">
              <a:rPr lang="en-US"/>
              <a:pPr>
                <a:defRPr/>
              </a:pPr>
              <a:t>‹#›</a:t>
            </a:fld>
            <a:endParaRPr lang="en-US"/>
          </a:p>
        </p:txBody>
      </p:sp>
    </p:spTree>
    <p:extLst>
      <p:ext uri="{BB962C8B-B14F-4D97-AF65-F5344CB8AC3E}">
        <p14:creationId xmlns:p14="http://schemas.microsoft.com/office/powerpoint/2010/main" val="967369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9AEE6D-EED7-4340-BA4A-61DDE5CE50F2}" type="slidenum">
              <a:rPr lang="en-US"/>
              <a:pPr>
                <a:defRPr/>
              </a:pPr>
              <a:t>‹#›</a:t>
            </a:fld>
            <a:endParaRPr lang="en-US"/>
          </a:p>
        </p:txBody>
      </p:sp>
    </p:spTree>
    <p:extLst>
      <p:ext uri="{BB962C8B-B14F-4D97-AF65-F5344CB8AC3E}">
        <p14:creationId xmlns:p14="http://schemas.microsoft.com/office/powerpoint/2010/main" val="163083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51E059-5351-480F-9215-537522F20CDC}" type="slidenum">
              <a:rPr lang="en-US"/>
              <a:pPr>
                <a:defRPr/>
              </a:pPr>
              <a:t>‹#›</a:t>
            </a:fld>
            <a:endParaRPr lang="en-US"/>
          </a:p>
        </p:txBody>
      </p:sp>
    </p:spTree>
    <p:extLst>
      <p:ext uri="{BB962C8B-B14F-4D97-AF65-F5344CB8AC3E}">
        <p14:creationId xmlns:p14="http://schemas.microsoft.com/office/powerpoint/2010/main" val="877998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1"/>
            <a:ext cx="2057400" cy="5592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33401"/>
            <a:ext cx="6019800" cy="5592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9ED9050-2DA4-431A-8F8A-47134CFB5734}" type="slidenum">
              <a:rPr lang="en-US"/>
              <a:pPr>
                <a:defRPr/>
              </a:pPr>
              <a:t>‹#›</a:t>
            </a:fld>
            <a:endParaRPr lang="en-US"/>
          </a:p>
        </p:txBody>
      </p:sp>
    </p:spTree>
    <p:extLst>
      <p:ext uri="{BB962C8B-B14F-4D97-AF65-F5344CB8AC3E}">
        <p14:creationId xmlns:p14="http://schemas.microsoft.com/office/powerpoint/2010/main" val="1411830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cs typeface="+mn-cs"/>
              </a:defRPr>
            </a:lvl1pPr>
          </a:lstStyle>
          <a:p>
            <a:pPr>
              <a:defRPr/>
            </a:pPr>
            <a:fld id="{71597BAF-143D-4701-979D-832ADA7BC18B}" type="slidenum">
              <a:rPr lang="en-US"/>
              <a:pPr>
                <a:defRPr/>
              </a:pPr>
              <a:t>‹#›</a:t>
            </a:fld>
            <a:endParaRPr lang="en-US"/>
          </a:p>
        </p:txBody>
      </p:sp>
      <p:pic>
        <p:nvPicPr>
          <p:cNvPr id="1031" name="Picture 7" descr="csph_4c_blu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8600" y="152400"/>
            <a:ext cx="41783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8"/>
          <p:cNvSpPr>
            <a:spLocks noChangeArrowheads="1"/>
          </p:cNvSpPr>
          <p:nvPr/>
        </p:nvSpPr>
        <p:spPr bwMode="auto">
          <a:xfrm>
            <a:off x="0" y="6324600"/>
            <a:ext cx="9144000" cy="533400"/>
          </a:xfrm>
          <a:prstGeom prst="rect">
            <a:avLst/>
          </a:prstGeom>
          <a:solidFill>
            <a:srgbClr val="00659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cs typeface="+mn-cs"/>
            </a:endParaRPr>
          </a:p>
        </p:txBody>
      </p:sp>
      <p:sp>
        <p:nvSpPr>
          <p:cNvPr id="1033" name="Text Box 9"/>
          <p:cNvSpPr txBox="1">
            <a:spLocks noChangeArrowheads="1"/>
          </p:cNvSpPr>
          <p:nvPr/>
        </p:nvSpPr>
        <p:spPr bwMode="auto">
          <a:xfrm>
            <a:off x="0" y="6477000"/>
            <a:ext cx="9144000" cy="246063"/>
          </a:xfrm>
          <a:prstGeom prst="rect">
            <a:avLst/>
          </a:prstGeom>
          <a:noFill/>
          <a:ln>
            <a:noFill/>
          </a:ln>
          <a:effectLs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1000" dirty="0">
                <a:solidFill>
                  <a:schemeClr val="bg1"/>
                </a:solidFill>
                <a:latin typeface="Verdana" pitchFamily="34" charset="0"/>
                <a:cs typeface="+mn-cs"/>
              </a:rPr>
              <a:t>University of Colorado Denver | Colorado State University | University of Northern Colorado</a:t>
            </a:r>
          </a:p>
        </p:txBody>
      </p:sp>
      <p:sp>
        <p:nvSpPr>
          <p:cNvPr id="1034" name="Line 10"/>
          <p:cNvSpPr>
            <a:spLocks noChangeShapeType="1"/>
          </p:cNvSpPr>
          <p:nvPr/>
        </p:nvSpPr>
        <p:spPr bwMode="auto">
          <a:xfrm>
            <a:off x="0" y="533400"/>
            <a:ext cx="9144000" cy="0"/>
          </a:xfrm>
          <a:prstGeom prst="line">
            <a:avLst/>
          </a:prstGeom>
          <a:noFill/>
          <a:ln w="9525">
            <a:solidFill>
              <a:srgbClr val="899639"/>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4400" b="1">
          <a:solidFill>
            <a:srgbClr val="899639"/>
          </a:solidFill>
          <a:latin typeface="+mj-lt"/>
          <a:ea typeface="+mj-ea"/>
          <a:cs typeface="+mj-cs"/>
        </a:defRPr>
      </a:lvl1pPr>
      <a:lvl2pPr algn="l" rtl="0" eaLnBrk="0" fontAlgn="base" hangingPunct="0">
        <a:spcBef>
          <a:spcPct val="0"/>
        </a:spcBef>
        <a:spcAft>
          <a:spcPct val="0"/>
        </a:spcAft>
        <a:defRPr sz="4400" b="1">
          <a:solidFill>
            <a:srgbClr val="899639"/>
          </a:solidFill>
          <a:latin typeface="Calibri" pitchFamily="34" charset="0"/>
        </a:defRPr>
      </a:lvl2pPr>
      <a:lvl3pPr algn="l" rtl="0" eaLnBrk="0" fontAlgn="base" hangingPunct="0">
        <a:spcBef>
          <a:spcPct val="0"/>
        </a:spcBef>
        <a:spcAft>
          <a:spcPct val="0"/>
        </a:spcAft>
        <a:defRPr sz="4400" b="1">
          <a:solidFill>
            <a:srgbClr val="899639"/>
          </a:solidFill>
          <a:latin typeface="Calibri" pitchFamily="34" charset="0"/>
        </a:defRPr>
      </a:lvl3pPr>
      <a:lvl4pPr algn="l" rtl="0" eaLnBrk="0" fontAlgn="base" hangingPunct="0">
        <a:spcBef>
          <a:spcPct val="0"/>
        </a:spcBef>
        <a:spcAft>
          <a:spcPct val="0"/>
        </a:spcAft>
        <a:defRPr sz="4400" b="1">
          <a:solidFill>
            <a:srgbClr val="899639"/>
          </a:solidFill>
          <a:latin typeface="Calibri" pitchFamily="34" charset="0"/>
        </a:defRPr>
      </a:lvl4pPr>
      <a:lvl5pPr algn="l" rtl="0" eaLnBrk="0" fontAlgn="base" hangingPunct="0">
        <a:spcBef>
          <a:spcPct val="0"/>
        </a:spcBef>
        <a:spcAft>
          <a:spcPct val="0"/>
        </a:spcAft>
        <a:defRPr sz="4400" b="1">
          <a:solidFill>
            <a:srgbClr val="899639"/>
          </a:solidFill>
          <a:latin typeface="Calibri" pitchFamily="34" charset="0"/>
        </a:defRPr>
      </a:lvl5pPr>
      <a:lvl6pPr marL="457200" algn="l" rtl="0" eaLnBrk="1" fontAlgn="base" hangingPunct="1">
        <a:spcBef>
          <a:spcPct val="0"/>
        </a:spcBef>
        <a:spcAft>
          <a:spcPct val="0"/>
        </a:spcAft>
        <a:defRPr sz="4400" b="1">
          <a:solidFill>
            <a:srgbClr val="899639"/>
          </a:solidFill>
          <a:latin typeface="Calibri" pitchFamily="34" charset="0"/>
        </a:defRPr>
      </a:lvl6pPr>
      <a:lvl7pPr marL="914400" algn="l" rtl="0" eaLnBrk="1" fontAlgn="base" hangingPunct="1">
        <a:spcBef>
          <a:spcPct val="0"/>
        </a:spcBef>
        <a:spcAft>
          <a:spcPct val="0"/>
        </a:spcAft>
        <a:defRPr sz="4400" b="1">
          <a:solidFill>
            <a:srgbClr val="899639"/>
          </a:solidFill>
          <a:latin typeface="Calibri" pitchFamily="34" charset="0"/>
        </a:defRPr>
      </a:lvl7pPr>
      <a:lvl8pPr marL="1371600" algn="l" rtl="0" eaLnBrk="1" fontAlgn="base" hangingPunct="1">
        <a:spcBef>
          <a:spcPct val="0"/>
        </a:spcBef>
        <a:spcAft>
          <a:spcPct val="0"/>
        </a:spcAft>
        <a:defRPr sz="4400" b="1">
          <a:solidFill>
            <a:srgbClr val="899639"/>
          </a:solidFill>
          <a:latin typeface="Calibri" pitchFamily="34" charset="0"/>
        </a:defRPr>
      </a:lvl8pPr>
      <a:lvl9pPr marL="1828800" algn="l" rtl="0" eaLnBrk="1" fontAlgn="base" hangingPunct="1">
        <a:spcBef>
          <a:spcPct val="0"/>
        </a:spcBef>
        <a:spcAft>
          <a:spcPct val="0"/>
        </a:spcAft>
        <a:defRPr sz="4400" b="1">
          <a:solidFill>
            <a:srgbClr val="899639"/>
          </a:solidFill>
          <a:latin typeface="Calibri"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676400"/>
            <a:ext cx="7772400" cy="2362200"/>
          </a:xfrm>
        </p:spPr>
        <p:txBody>
          <a:bodyPr/>
          <a:lstStyle/>
          <a:p>
            <a:pPr algn="ctr" eaLnBrk="1" hangingPunct="1"/>
            <a:r>
              <a:rPr lang="en-US" b="0" dirty="0"/>
              <a:t>Developing High-Quality Survey Questions with Cognitive Testing: What it Means and How to Do It</a:t>
            </a:r>
            <a:endParaRPr lang="en-US" sz="7200" dirty="0"/>
          </a:p>
        </p:txBody>
      </p:sp>
      <p:sp>
        <p:nvSpPr>
          <p:cNvPr id="5" name="Rectangle 3"/>
          <p:cNvSpPr txBox="1">
            <a:spLocks noChangeArrowheads="1"/>
          </p:cNvSpPr>
          <p:nvPr/>
        </p:nvSpPr>
        <p:spPr>
          <a:xfrm>
            <a:off x="228600" y="5029200"/>
            <a:ext cx="8610600" cy="1279525"/>
          </a:xfrm>
          <a:prstGeom prst="rect">
            <a:avLst/>
          </a:prstGeom>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a:buFontTx/>
              <a:buNone/>
              <a:defRPr/>
            </a:pPr>
            <a:r>
              <a:rPr lang="en-US" altLang="en-US" sz="2400" kern="0" dirty="0"/>
              <a:t>Ashley Brooks-Russell</a:t>
            </a:r>
          </a:p>
          <a:p>
            <a:pPr marL="0" indent="0" algn="ctr">
              <a:buFontTx/>
              <a:buNone/>
              <a:defRPr/>
            </a:pPr>
            <a:r>
              <a:rPr lang="en-US" altLang="en-US" sz="2400" kern="0" dirty="0"/>
              <a:t>May 2, 2019</a:t>
            </a:r>
          </a:p>
          <a:p>
            <a:pPr marL="0" indent="0">
              <a:buFontTx/>
              <a:buNone/>
              <a:defRPr/>
            </a:pPr>
            <a:endParaRPr lang="en-US" altLang="en-US" sz="1100" kern="0"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8493"/>
    </mc:Choice>
    <mc:Fallback xmlns="">
      <p:transition spd="slow" advTm="2849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Reflection: you as the respondent</a:t>
            </a:r>
          </a:p>
        </p:txBody>
      </p:sp>
      <p:sp>
        <p:nvSpPr>
          <p:cNvPr id="6" name="Content Placeholder 5"/>
          <p:cNvSpPr>
            <a:spLocks noGrp="1"/>
          </p:cNvSpPr>
          <p:nvPr>
            <p:ph idx="1"/>
          </p:nvPr>
        </p:nvSpPr>
        <p:spPr/>
        <p:txBody>
          <a:bodyPr/>
          <a:lstStyle/>
          <a:p>
            <a:r>
              <a:rPr lang="en-US" dirty="0"/>
              <a:t>Last time you completed a survey….</a:t>
            </a:r>
          </a:p>
          <a:p>
            <a:endParaRPr lang="en-US" dirty="0"/>
          </a:p>
          <a:p>
            <a:pPr lvl="1"/>
            <a:r>
              <a:rPr lang="en-US" dirty="0"/>
              <a:t>Anything confusing?</a:t>
            </a:r>
          </a:p>
          <a:p>
            <a:endParaRPr lang="en-US" dirty="0"/>
          </a:p>
          <a:p>
            <a:pPr lvl="1"/>
            <a:r>
              <a:rPr lang="en-US" dirty="0"/>
              <a:t>Anything frustrating?</a:t>
            </a:r>
          </a:p>
        </p:txBody>
      </p:sp>
    </p:spTree>
    <p:extLst>
      <p:ext uri="{BB962C8B-B14F-4D97-AF65-F5344CB8AC3E}">
        <p14:creationId xmlns:p14="http://schemas.microsoft.com/office/powerpoint/2010/main" val="3022795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a:t>
            </a:r>
          </a:p>
        </p:txBody>
      </p:sp>
      <p:sp>
        <p:nvSpPr>
          <p:cNvPr id="3" name="Content Placeholder 2"/>
          <p:cNvSpPr>
            <a:spLocks noGrp="1"/>
          </p:cNvSpPr>
          <p:nvPr>
            <p:ph idx="1"/>
          </p:nvPr>
        </p:nvSpPr>
        <p:spPr/>
        <p:txBody>
          <a:bodyPr/>
          <a:lstStyle/>
          <a:p>
            <a:pPr marL="0" indent="0">
              <a:buNone/>
            </a:pPr>
            <a:r>
              <a:rPr lang="en-US" dirty="0"/>
              <a:t>“Will my respondents interpret my items in the manner that I intended?’’</a:t>
            </a:r>
          </a:p>
          <a:p>
            <a:pPr marL="0" indent="0">
              <a:buNone/>
            </a:pPr>
            <a:endParaRPr lang="en-US" dirty="0"/>
          </a:p>
          <a:p>
            <a:pPr marL="0" indent="0">
              <a:buNone/>
            </a:pPr>
            <a:r>
              <a:rPr lang="en-US" dirty="0"/>
              <a:t>For a survey question—whether attitudinal, behavioral, or factual—to fulfill its intended purpose</a:t>
            </a:r>
          </a:p>
          <a:p>
            <a:endParaRPr lang="en-US" dirty="0"/>
          </a:p>
          <a:p>
            <a:pPr marL="0" indent="0">
              <a:buNone/>
            </a:pPr>
            <a:r>
              <a:rPr lang="en-US" sz="1600" dirty="0"/>
              <a:t>Willis, G. B., &amp; </a:t>
            </a:r>
            <a:r>
              <a:rPr lang="en-US" sz="1600" dirty="0" err="1"/>
              <a:t>Artino</a:t>
            </a:r>
            <a:r>
              <a:rPr lang="en-US" sz="1600" dirty="0"/>
              <a:t> Jr, A. R. (2013). What do our respondents think we're asking? Using cognitive interviewing to improve medical education surveys. </a:t>
            </a:r>
            <a:r>
              <a:rPr lang="en-US" sz="1600" i="1" dirty="0"/>
              <a:t>Journal of graduate medical education</a:t>
            </a:r>
            <a:r>
              <a:rPr lang="en-US" sz="1600" dirty="0"/>
              <a:t>, </a:t>
            </a:r>
            <a:r>
              <a:rPr lang="en-US" sz="1600" i="1" dirty="0"/>
              <a:t>5</a:t>
            </a:r>
            <a:r>
              <a:rPr lang="en-US" sz="1600" dirty="0"/>
              <a:t>(3), 353-356.</a:t>
            </a:r>
          </a:p>
        </p:txBody>
      </p:sp>
    </p:spTree>
    <p:extLst>
      <p:ext uri="{BB962C8B-B14F-4D97-AF65-F5344CB8AC3E}">
        <p14:creationId xmlns:p14="http://schemas.microsoft.com/office/powerpoint/2010/main" val="32205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491" y="609600"/>
            <a:ext cx="8229600" cy="884238"/>
          </a:xfrm>
        </p:spPr>
        <p:txBody>
          <a:bodyPr/>
          <a:lstStyle/>
          <a:p>
            <a:r>
              <a:rPr lang="en-US" dirty="0"/>
              <a:t>Cognitive Interviewing/Testing</a:t>
            </a:r>
          </a:p>
        </p:txBody>
      </p:sp>
      <p:sp>
        <p:nvSpPr>
          <p:cNvPr id="3" name="Content Placeholder 2"/>
          <p:cNvSpPr>
            <a:spLocks noGrp="1"/>
          </p:cNvSpPr>
          <p:nvPr>
            <p:ph idx="1"/>
          </p:nvPr>
        </p:nvSpPr>
        <p:spPr>
          <a:xfrm>
            <a:off x="429491" y="1447800"/>
            <a:ext cx="8229600" cy="3992563"/>
          </a:xfrm>
        </p:spPr>
        <p:txBody>
          <a:bodyPr/>
          <a:lstStyle/>
          <a:p>
            <a:r>
              <a:rPr lang="en-US" dirty="0"/>
              <a:t>Qualitative method </a:t>
            </a:r>
          </a:p>
          <a:p>
            <a:r>
              <a:rPr lang="en-US" dirty="0"/>
              <a:t>Individuals are presented with survey questions like the final draft (including interviewer-administered and self-administered)</a:t>
            </a:r>
          </a:p>
          <a:p>
            <a:r>
              <a:rPr lang="en-US" dirty="0"/>
              <a:t>Usually conducted before, but can be during data collection, or after the survey</a:t>
            </a:r>
          </a:p>
          <a:p>
            <a:r>
              <a:rPr lang="en-US" dirty="0"/>
              <a:t>Focus is on the survey </a:t>
            </a:r>
            <a:r>
              <a:rPr lang="en-US" i="1" dirty="0"/>
              <a:t>questions</a:t>
            </a:r>
            <a:r>
              <a:rPr lang="en-US" dirty="0"/>
              <a:t> (not the entire process)</a:t>
            </a:r>
          </a:p>
        </p:txBody>
      </p:sp>
    </p:spTree>
    <p:extLst>
      <p:ext uri="{BB962C8B-B14F-4D97-AF65-F5344CB8AC3E}">
        <p14:creationId xmlns:p14="http://schemas.microsoft.com/office/powerpoint/2010/main" val="333952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“Think-Aloud”	</a:t>
            </a:r>
          </a:p>
        </p:txBody>
      </p:sp>
      <p:sp>
        <p:nvSpPr>
          <p:cNvPr id="3" name="Content Placeholder 2"/>
          <p:cNvSpPr>
            <a:spLocks noGrp="1"/>
          </p:cNvSpPr>
          <p:nvPr>
            <p:ph idx="1"/>
          </p:nvPr>
        </p:nvSpPr>
        <p:spPr/>
        <p:txBody>
          <a:bodyPr/>
          <a:lstStyle/>
          <a:p>
            <a:r>
              <a:rPr lang="en-US" dirty="0"/>
              <a:t>Respondent verbalize their thoughts as they attempt to answer the survey questions.</a:t>
            </a:r>
          </a:p>
          <a:p>
            <a:r>
              <a:rPr lang="en-US" dirty="0"/>
              <a:t>Interviewer supports by asking the respondent to ‘‘keep talking’’ (and also keep on track/ on task)</a:t>
            </a:r>
          </a:p>
          <a:p>
            <a:r>
              <a:rPr lang="en-US" dirty="0"/>
              <a:t>Provides freedom from interviewer-imposed bias but burden is on the respondent </a:t>
            </a:r>
          </a:p>
          <a:p>
            <a:endParaRPr lang="en-US" dirty="0"/>
          </a:p>
        </p:txBody>
      </p:sp>
    </p:spTree>
    <p:extLst>
      <p:ext uri="{BB962C8B-B14F-4D97-AF65-F5344CB8AC3E}">
        <p14:creationId xmlns:p14="http://schemas.microsoft.com/office/powerpoint/2010/main" val="2599246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Verbal probing</a:t>
            </a:r>
          </a:p>
        </p:txBody>
      </p:sp>
      <p:sp>
        <p:nvSpPr>
          <p:cNvPr id="3" name="Content Placeholder 2"/>
          <p:cNvSpPr>
            <a:spLocks noGrp="1"/>
          </p:cNvSpPr>
          <p:nvPr>
            <p:ph idx="1"/>
          </p:nvPr>
        </p:nvSpPr>
        <p:spPr/>
        <p:txBody>
          <a:bodyPr/>
          <a:lstStyle/>
          <a:p>
            <a:r>
              <a:rPr lang="en-US" dirty="0"/>
              <a:t>The interviewer has series of probing questions designed to elicit information</a:t>
            </a:r>
          </a:p>
          <a:p>
            <a:r>
              <a:rPr lang="en-US" dirty="0"/>
              <a:t>Can be done concurrently or retrospectively</a:t>
            </a:r>
          </a:p>
          <a:p>
            <a:endParaRPr lang="en-US" dirty="0"/>
          </a:p>
          <a:p>
            <a:r>
              <a:rPr lang="en-US" dirty="0"/>
              <a:t>Easier on respondent; more prep needed by interviewer; can impose some bias from the structure</a:t>
            </a:r>
          </a:p>
          <a:p>
            <a:endParaRPr lang="en-US" dirty="0"/>
          </a:p>
        </p:txBody>
      </p:sp>
    </p:spTree>
    <p:extLst>
      <p:ext uri="{BB962C8B-B14F-4D97-AF65-F5344CB8AC3E}">
        <p14:creationId xmlns:p14="http://schemas.microsoft.com/office/powerpoint/2010/main" val="4186455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Dimensions to consider</a:t>
            </a:r>
          </a:p>
        </p:txBody>
      </p:sp>
      <p:sp>
        <p:nvSpPr>
          <p:cNvPr id="3" name="Content Placeholder 2"/>
          <p:cNvSpPr>
            <a:spLocks noGrp="1"/>
          </p:cNvSpPr>
          <p:nvPr>
            <p:ph idx="1"/>
          </p:nvPr>
        </p:nvSpPr>
        <p:spPr>
          <a:xfrm>
            <a:off x="450273" y="1417638"/>
            <a:ext cx="8229600" cy="4525963"/>
          </a:xfrm>
        </p:spPr>
        <p:txBody>
          <a:bodyPr/>
          <a:lstStyle/>
          <a:p>
            <a:pPr marL="0" indent="0">
              <a:buNone/>
            </a:pPr>
            <a:r>
              <a:rPr lang="en-US" sz="2800" dirty="0"/>
              <a:t>1. </a:t>
            </a:r>
            <a:r>
              <a:rPr lang="en-US" sz="2800" b="1" dirty="0"/>
              <a:t>Comprehension</a:t>
            </a:r>
            <a:r>
              <a:rPr lang="en-US" sz="2800" dirty="0"/>
              <a:t>: question intent, meaning of terms</a:t>
            </a:r>
          </a:p>
          <a:p>
            <a:pPr marL="0" indent="0">
              <a:buNone/>
            </a:pPr>
            <a:r>
              <a:rPr lang="en-US" sz="2800" i="1" dirty="0"/>
              <a:t>During the past 30 days, on approximately how many days did you drive a car or other vehicle within 2 hours of using cannabis?</a:t>
            </a:r>
          </a:p>
          <a:p>
            <a:pPr marL="0" indent="0">
              <a:buNone/>
            </a:pPr>
            <a:br>
              <a:rPr lang="en-US" sz="2800" i="1" dirty="0"/>
            </a:br>
            <a:r>
              <a:rPr lang="en-US" sz="2800" i="1" dirty="0"/>
              <a:t>How much do you think people risk harming themselves (physically or in other ways), if they use marijuana regularly?</a:t>
            </a:r>
          </a:p>
          <a:p>
            <a:pPr marL="0" indent="0">
              <a:buNone/>
            </a:pPr>
            <a:endParaRPr lang="en-US" sz="2800" dirty="0"/>
          </a:p>
        </p:txBody>
      </p:sp>
      <p:sp>
        <p:nvSpPr>
          <p:cNvPr id="4" name="Rectangle 3"/>
          <p:cNvSpPr/>
          <p:nvPr/>
        </p:nvSpPr>
        <p:spPr>
          <a:xfrm>
            <a:off x="457200" y="5638800"/>
            <a:ext cx="2172454" cy="369332"/>
          </a:xfrm>
          <a:prstGeom prst="rect">
            <a:avLst/>
          </a:prstGeom>
        </p:spPr>
        <p:txBody>
          <a:bodyPr wrap="none">
            <a:spAutoFit/>
          </a:bodyPr>
          <a:lstStyle/>
          <a:p>
            <a:r>
              <a:rPr lang="en-US" dirty="0"/>
              <a:t>Willis &amp; </a:t>
            </a:r>
            <a:r>
              <a:rPr lang="en-US" dirty="0" err="1"/>
              <a:t>Artino</a:t>
            </a:r>
            <a:r>
              <a:rPr lang="en-US" dirty="0"/>
              <a:t> 2013</a:t>
            </a:r>
          </a:p>
        </p:txBody>
      </p:sp>
    </p:spTree>
    <p:extLst>
      <p:ext uri="{BB962C8B-B14F-4D97-AF65-F5344CB8AC3E}">
        <p14:creationId xmlns:p14="http://schemas.microsoft.com/office/powerpoint/2010/main" val="2870225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Dimensions to consider</a:t>
            </a:r>
          </a:p>
        </p:txBody>
      </p:sp>
      <p:sp>
        <p:nvSpPr>
          <p:cNvPr id="3" name="Content Placeholder 2"/>
          <p:cNvSpPr>
            <a:spLocks noGrp="1"/>
          </p:cNvSpPr>
          <p:nvPr>
            <p:ph idx="1"/>
          </p:nvPr>
        </p:nvSpPr>
        <p:spPr>
          <a:xfrm>
            <a:off x="450273" y="1417638"/>
            <a:ext cx="8229600" cy="4525963"/>
          </a:xfrm>
        </p:spPr>
        <p:txBody>
          <a:bodyPr/>
          <a:lstStyle/>
          <a:p>
            <a:pPr marL="0" indent="0">
              <a:buNone/>
            </a:pPr>
            <a:r>
              <a:rPr lang="en-US" sz="2800" dirty="0"/>
              <a:t>2. </a:t>
            </a:r>
            <a:r>
              <a:rPr lang="en-US" sz="2800" b="1" dirty="0"/>
              <a:t>Retrieval of information</a:t>
            </a:r>
            <a:r>
              <a:rPr lang="en-US" sz="2800" dirty="0"/>
              <a:t>: </a:t>
            </a:r>
            <a:r>
              <a:rPr lang="en-US" sz="2800" dirty="0" err="1"/>
              <a:t>recallability</a:t>
            </a:r>
            <a:r>
              <a:rPr lang="en-US" sz="2800" dirty="0"/>
              <a:t> of information, recall strategy</a:t>
            </a:r>
          </a:p>
          <a:p>
            <a:pPr marL="0" indent="0">
              <a:buNone/>
            </a:pPr>
            <a:endParaRPr lang="en-US" sz="2800" dirty="0"/>
          </a:p>
          <a:p>
            <a:pPr marL="0" indent="0">
              <a:buNone/>
            </a:pPr>
            <a:r>
              <a:rPr lang="en-US" sz="2800" i="1" dirty="0"/>
              <a:t>During the past 30 days, on the days that you used cannabis, approximately how many times per day did you use it on average?</a:t>
            </a:r>
            <a:endParaRPr lang="en-US" sz="4400" dirty="0"/>
          </a:p>
        </p:txBody>
      </p:sp>
      <p:sp>
        <p:nvSpPr>
          <p:cNvPr id="4" name="Rectangle 3"/>
          <p:cNvSpPr/>
          <p:nvPr/>
        </p:nvSpPr>
        <p:spPr>
          <a:xfrm>
            <a:off x="457200" y="5638800"/>
            <a:ext cx="2172454" cy="369332"/>
          </a:xfrm>
          <a:prstGeom prst="rect">
            <a:avLst/>
          </a:prstGeom>
        </p:spPr>
        <p:txBody>
          <a:bodyPr wrap="none">
            <a:spAutoFit/>
          </a:bodyPr>
          <a:lstStyle/>
          <a:p>
            <a:r>
              <a:rPr lang="en-US" dirty="0"/>
              <a:t>Willis &amp; </a:t>
            </a:r>
            <a:r>
              <a:rPr lang="en-US" dirty="0" err="1"/>
              <a:t>Artino</a:t>
            </a:r>
            <a:r>
              <a:rPr lang="en-US" dirty="0"/>
              <a:t> 2013</a:t>
            </a:r>
          </a:p>
        </p:txBody>
      </p:sp>
    </p:spTree>
    <p:extLst>
      <p:ext uri="{BB962C8B-B14F-4D97-AF65-F5344CB8AC3E}">
        <p14:creationId xmlns:p14="http://schemas.microsoft.com/office/powerpoint/2010/main" val="3334882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Dimensions to consider</a:t>
            </a:r>
          </a:p>
        </p:txBody>
      </p:sp>
      <p:sp>
        <p:nvSpPr>
          <p:cNvPr id="3" name="Content Placeholder 2"/>
          <p:cNvSpPr>
            <a:spLocks noGrp="1"/>
          </p:cNvSpPr>
          <p:nvPr>
            <p:ph idx="1"/>
          </p:nvPr>
        </p:nvSpPr>
        <p:spPr>
          <a:xfrm>
            <a:off x="450273" y="1417638"/>
            <a:ext cx="8229600" cy="4525963"/>
          </a:xfrm>
        </p:spPr>
        <p:txBody>
          <a:bodyPr/>
          <a:lstStyle/>
          <a:p>
            <a:pPr marL="0" indent="0">
              <a:buNone/>
            </a:pPr>
            <a:r>
              <a:rPr lang="en-US" sz="2400" dirty="0"/>
              <a:t>3</a:t>
            </a:r>
            <a:r>
              <a:rPr lang="en-US" sz="2400" b="1" dirty="0"/>
              <a:t>. Judgment or estimation</a:t>
            </a:r>
            <a:r>
              <a:rPr lang="en-US" sz="2400" dirty="0"/>
              <a:t>:  motivation to answer the question accurately and thoughtfully, sensitivity/social desirability</a:t>
            </a:r>
          </a:p>
          <a:p>
            <a:pPr marL="0" indent="0">
              <a:buNone/>
            </a:pPr>
            <a:endParaRPr lang="en-US" sz="2400" dirty="0"/>
          </a:p>
          <a:p>
            <a:pPr marL="0" indent="0">
              <a:buNone/>
            </a:pPr>
            <a:r>
              <a:rPr lang="en-US" sz="2400" i="1" dirty="0"/>
              <a:t>During the past 30 days, on the days that you used cannabis, approximately how many times per day did you use it on average?</a:t>
            </a:r>
          </a:p>
          <a:p>
            <a:pPr marL="0" indent="0">
              <a:buNone/>
            </a:pPr>
            <a:endParaRPr lang="en-US" sz="2400" i="1" dirty="0"/>
          </a:p>
          <a:p>
            <a:pPr marL="0" indent="0">
              <a:buNone/>
            </a:pPr>
            <a:r>
              <a:rPr lang="en-US" sz="2400" i="1" dirty="0"/>
              <a:t>How much do you think people risk harming themselves (physically or in other ways), if they use marijuana regularly?</a:t>
            </a:r>
          </a:p>
          <a:p>
            <a:pPr marL="0" indent="0">
              <a:buNone/>
            </a:pPr>
            <a:endParaRPr lang="en-US" dirty="0"/>
          </a:p>
        </p:txBody>
      </p:sp>
      <p:sp>
        <p:nvSpPr>
          <p:cNvPr id="4" name="Rectangle 3"/>
          <p:cNvSpPr/>
          <p:nvPr/>
        </p:nvSpPr>
        <p:spPr>
          <a:xfrm>
            <a:off x="457200" y="5638800"/>
            <a:ext cx="2172454" cy="369332"/>
          </a:xfrm>
          <a:prstGeom prst="rect">
            <a:avLst/>
          </a:prstGeom>
        </p:spPr>
        <p:txBody>
          <a:bodyPr wrap="none">
            <a:spAutoFit/>
          </a:bodyPr>
          <a:lstStyle/>
          <a:p>
            <a:r>
              <a:rPr lang="en-US" dirty="0"/>
              <a:t>Willis &amp; </a:t>
            </a:r>
            <a:r>
              <a:rPr lang="en-US" dirty="0" err="1"/>
              <a:t>Artino</a:t>
            </a:r>
            <a:r>
              <a:rPr lang="en-US" dirty="0"/>
              <a:t> 2013</a:t>
            </a:r>
          </a:p>
        </p:txBody>
      </p:sp>
    </p:spTree>
    <p:extLst>
      <p:ext uri="{BB962C8B-B14F-4D97-AF65-F5344CB8AC3E}">
        <p14:creationId xmlns:p14="http://schemas.microsoft.com/office/powerpoint/2010/main" val="375957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Dimensions to consider</a:t>
            </a:r>
          </a:p>
        </p:txBody>
      </p:sp>
      <p:sp>
        <p:nvSpPr>
          <p:cNvPr id="3" name="Content Placeholder 2"/>
          <p:cNvSpPr>
            <a:spLocks noGrp="1"/>
          </p:cNvSpPr>
          <p:nvPr>
            <p:ph idx="1"/>
          </p:nvPr>
        </p:nvSpPr>
        <p:spPr>
          <a:xfrm>
            <a:off x="311727" y="1445347"/>
            <a:ext cx="8375073" cy="4590494"/>
          </a:xfrm>
        </p:spPr>
        <p:txBody>
          <a:bodyPr/>
          <a:lstStyle/>
          <a:p>
            <a:pPr marL="0" indent="0">
              <a:buNone/>
            </a:pPr>
            <a:r>
              <a:rPr lang="en-US" sz="2800" dirty="0"/>
              <a:t>4</a:t>
            </a:r>
            <a:r>
              <a:rPr lang="en-US" sz="2800" b="1" dirty="0"/>
              <a:t>. selection of a response: </a:t>
            </a:r>
            <a:r>
              <a:rPr lang="en-US" sz="2800" dirty="0"/>
              <a:t>mapping the response:</a:t>
            </a:r>
          </a:p>
          <a:p>
            <a:pPr marL="0" indent="0">
              <a:buNone/>
            </a:pPr>
            <a:endParaRPr lang="en-US" sz="2000" dirty="0"/>
          </a:p>
          <a:p>
            <a:pPr marL="0" indent="0">
              <a:buNone/>
            </a:pPr>
            <a:r>
              <a:rPr lang="en-US" sz="2400" i="1" dirty="0"/>
              <a:t>During the past 30 days, how did you usually get the marijuana that you used? (Select only one response.)</a:t>
            </a:r>
            <a:br>
              <a:rPr lang="en-US" sz="2400" i="1" dirty="0"/>
            </a:br>
            <a:r>
              <a:rPr lang="en-US" sz="2400" i="1" dirty="0"/>
              <a:t>A. I did not use marijuana in the past 30 days</a:t>
            </a:r>
            <a:br>
              <a:rPr lang="en-US" sz="2400" i="1" dirty="0"/>
            </a:br>
            <a:r>
              <a:rPr lang="en-US" sz="2400" i="1" dirty="0"/>
              <a:t>B. I bought it at a marijuana store or center</a:t>
            </a:r>
            <a:br>
              <a:rPr lang="en-US" sz="2400" i="1" dirty="0"/>
            </a:br>
            <a:r>
              <a:rPr lang="en-US" sz="2400" i="1" dirty="0"/>
              <a:t>C. I bought it from someone else</a:t>
            </a:r>
            <a:br>
              <a:rPr lang="en-US" sz="2400" i="1" dirty="0"/>
            </a:br>
            <a:r>
              <a:rPr lang="en-US" sz="2400" i="1" dirty="0"/>
              <a:t>D. A parent or family member over the age of 21 gave it to me</a:t>
            </a:r>
            <a:br>
              <a:rPr lang="en-US" sz="2400" i="1" dirty="0"/>
            </a:br>
            <a:r>
              <a:rPr lang="en-US" sz="2400" i="1" dirty="0"/>
              <a:t>E. A friend over the age of 21 gave it to me</a:t>
            </a:r>
            <a:br>
              <a:rPr lang="en-US" sz="2400" i="1" dirty="0"/>
            </a:br>
            <a:r>
              <a:rPr lang="en-US" sz="2400" i="1" dirty="0"/>
              <a:t>F. Someone under the age of 21 gave it to me</a:t>
            </a:r>
            <a:br>
              <a:rPr lang="en-US" sz="2400" i="1" dirty="0"/>
            </a:br>
            <a:r>
              <a:rPr lang="en-US" sz="2400" i="1" dirty="0"/>
              <a:t>G. I took it without permission from the owner</a:t>
            </a:r>
          </a:p>
          <a:p>
            <a:pPr marL="0" indent="0">
              <a:buNone/>
            </a:pPr>
            <a:endParaRPr lang="en-US" sz="2400" i="1" dirty="0"/>
          </a:p>
          <a:p>
            <a:pPr marL="0" indent="0">
              <a:buNone/>
            </a:pPr>
            <a:br>
              <a:rPr lang="en-US" sz="2000" dirty="0"/>
            </a:br>
            <a:endParaRPr lang="en-US" sz="2000" dirty="0"/>
          </a:p>
          <a:p>
            <a:pPr marL="0" indent="0">
              <a:buNone/>
            </a:pPr>
            <a:endParaRPr lang="en-US" sz="2000" dirty="0"/>
          </a:p>
        </p:txBody>
      </p:sp>
      <p:sp>
        <p:nvSpPr>
          <p:cNvPr id="4" name="Rectangle 3"/>
          <p:cNvSpPr/>
          <p:nvPr/>
        </p:nvSpPr>
        <p:spPr>
          <a:xfrm>
            <a:off x="457200" y="5851175"/>
            <a:ext cx="2172454" cy="369332"/>
          </a:xfrm>
          <a:prstGeom prst="rect">
            <a:avLst/>
          </a:prstGeom>
        </p:spPr>
        <p:txBody>
          <a:bodyPr wrap="none">
            <a:spAutoFit/>
          </a:bodyPr>
          <a:lstStyle/>
          <a:p>
            <a:r>
              <a:rPr lang="en-US" dirty="0"/>
              <a:t>Willis &amp; </a:t>
            </a:r>
            <a:r>
              <a:rPr lang="en-US" dirty="0" err="1"/>
              <a:t>Artino</a:t>
            </a:r>
            <a:r>
              <a:rPr lang="en-US" dirty="0"/>
              <a:t> 2013</a:t>
            </a:r>
          </a:p>
        </p:txBody>
      </p:sp>
    </p:spTree>
    <p:extLst>
      <p:ext uri="{BB962C8B-B14F-4D97-AF65-F5344CB8AC3E}">
        <p14:creationId xmlns:p14="http://schemas.microsoft.com/office/powerpoint/2010/main" val="1042616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Let’s pick at a question</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234989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Imagine you are in HS…</a:t>
            </a:r>
          </a:p>
        </p:txBody>
      </p:sp>
      <p:sp>
        <p:nvSpPr>
          <p:cNvPr id="3" name="Content Placeholder 2"/>
          <p:cNvSpPr>
            <a:spLocks noGrp="1"/>
          </p:cNvSpPr>
          <p:nvPr>
            <p:ph idx="1"/>
          </p:nvPr>
        </p:nvSpPr>
        <p:spPr/>
        <p:txBody>
          <a:bodyPr/>
          <a:lstStyle/>
          <a:p>
            <a:pPr marL="0" indent="0">
              <a:buNone/>
            </a:pPr>
            <a:r>
              <a:rPr lang="en-US" dirty="0"/>
              <a:t>During the past 30 days, how many times did you use marijuana?</a:t>
            </a:r>
          </a:p>
          <a:p>
            <a:pPr marL="0" indent="0">
              <a:buNone/>
            </a:pPr>
            <a:r>
              <a:rPr lang="en-US" dirty="0"/>
              <a:t>A. 0 times</a:t>
            </a:r>
          </a:p>
          <a:p>
            <a:pPr marL="0" indent="0">
              <a:buNone/>
            </a:pPr>
            <a:r>
              <a:rPr lang="en-US" dirty="0"/>
              <a:t>B. 1 or 2 times</a:t>
            </a:r>
          </a:p>
          <a:p>
            <a:pPr marL="0" indent="0">
              <a:buNone/>
            </a:pPr>
            <a:r>
              <a:rPr lang="en-US" dirty="0"/>
              <a:t>C. 3 to 9 times</a:t>
            </a:r>
          </a:p>
          <a:p>
            <a:pPr marL="0" indent="0">
              <a:buNone/>
            </a:pPr>
            <a:r>
              <a:rPr lang="en-US" dirty="0"/>
              <a:t>D. 10 to 19 times</a:t>
            </a:r>
          </a:p>
          <a:p>
            <a:pPr marL="0" indent="0">
              <a:buNone/>
            </a:pPr>
            <a:r>
              <a:rPr lang="en-US" dirty="0"/>
              <a:t>E. 20 to 39 times</a:t>
            </a:r>
          </a:p>
          <a:p>
            <a:pPr marL="0" indent="0">
              <a:buNone/>
            </a:pPr>
            <a:r>
              <a:rPr lang="en-US" dirty="0"/>
              <a:t>F. 40 or more times</a:t>
            </a:r>
          </a:p>
          <a:p>
            <a:endParaRPr lang="en-US" dirty="0"/>
          </a:p>
        </p:txBody>
      </p:sp>
    </p:spTree>
    <p:extLst>
      <p:ext uri="{BB962C8B-B14F-4D97-AF65-F5344CB8AC3E}">
        <p14:creationId xmlns:p14="http://schemas.microsoft.com/office/powerpoint/2010/main" val="390335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YRBS question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46986877"/>
              </p:ext>
            </p:extLst>
          </p:nvPr>
        </p:nvGraphicFramePr>
        <p:xfrm>
          <a:off x="457200" y="1600200"/>
          <a:ext cx="8229600" cy="4124960"/>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3570205344"/>
                    </a:ext>
                  </a:extLst>
                </a:gridCol>
                <a:gridCol w="5105400">
                  <a:extLst>
                    <a:ext uri="{9D8B030D-6E8A-4147-A177-3AD203B41FA5}">
                      <a16:colId xmlns:a16="http://schemas.microsoft.com/office/drawing/2014/main" val="1061299320"/>
                    </a:ext>
                  </a:extLst>
                </a:gridCol>
              </a:tblGrid>
              <a:tr h="370840">
                <a:tc>
                  <a:txBody>
                    <a:bodyPr/>
                    <a:lstStyle/>
                    <a:p>
                      <a:r>
                        <a:rPr lang="en-US" dirty="0"/>
                        <a:t>Type</a:t>
                      </a:r>
                      <a:r>
                        <a:rPr lang="en-US" baseline="0" dirty="0"/>
                        <a:t> of Probe</a:t>
                      </a:r>
                      <a:endParaRPr lang="en-US" dirty="0"/>
                    </a:p>
                  </a:txBody>
                  <a:tcPr/>
                </a:tc>
                <a:tc>
                  <a:txBody>
                    <a:bodyPr/>
                    <a:lstStyle/>
                    <a:p>
                      <a:r>
                        <a:rPr lang="en-US" dirty="0"/>
                        <a:t>Example</a:t>
                      </a:r>
                    </a:p>
                  </a:txBody>
                  <a:tcPr/>
                </a:tc>
                <a:extLst>
                  <a:ext uri="{0D108BD9-81ED-4DB2-BD59-A6C34878D82A}">
                    <a16:rowId xmlns:a16="http://schemas.microsoft.com/office/drawing/2014/main" val="3469703073"/>
                  </a:ext>
                </a:extLst>
              </a:tr>
              <a:tr h="370840">
                <a:tc>
                  <a:txBody>
                    <a:bodyPr/>
                    <a:lstStyle/>
                    <a:p>
                      <a:r>
                        <a:rPr lang="en-US" dirty="0"/>
                        <a:t>Comprehension</a:t>
                      </a:r>
                    </a:p>
                  </a:txBody>
                  <a:tcPr anchor="ctr"/>
                </a:tc>
                <a:tc>
                  <a:txBody>
                    <a:bodyPr/>
                    <a:lstStyle/>
                    <a:p>
                      <a:r>
                        <a:rPr lang="en-US" dirty="0"/>
                        <a:t>What does the word</a:t>
                      </a:r>
                      <a:r>
                        <a:rPr lang="en-US" baseline="0" dirty="0"/>
                        <a:t> “marijuana” mean to you?</a:t>
                      </a:r>
                    </a:p>
                    <a:p>
                      <a:endParaRPr lang="en-US" baseline="0" dirty="0"/>
                    </a:p>
                    <a:p>
                      <a:r>
                        <a:rPr lang="en-US" baseline="0" dirty="0"/>
                        <a:t>What does “use” mean to you?</a:t>
                      </a:r>
                      <a:endParaRPr lang="en-US" dirty="0"/>
                    </a:p>
                  </a:txBody>
                  <a:tcPr anchor="ctr"/>
                </a:tc>
                <a:extLst>
                  <a:ext uri="{0D108BD9-81ED-4DB2-BD59-A6C34878D82A}">
                    <a16:rowId xmlns:a16="http://schemas.microsoft.com/office/drawing/2014/main" val="528692816"/>
                  </a:ext>
                </a:extLst>
              </a:tr>
              <a:tr h="370840">
                <a:tc>
                  <a:txBody>
                    <a:bodyPr/>
                    <a:lstStyle/>
                    <a:p>
                      <a:r>
                        <a:rPr lang="en-US" dirty="0"/>
                        <a:t>Recall / Retrieval of information</a:t>
                      </a:r>
                    </a:p>
                  </a:txBody>
                  <a:tcPr anchor="ctr"/>
                </a:tc>
                <a:tc>
                  <a:txBody>
                    <a:bodyPr/>
                    <a:lstStyle/>
                    <a:p>
                      <a:endParaRPr lang="en-US" baseline="0" dirty="0"/>
                    </a:p>
                    <a:p>
                      <a:r>
                        <a:rPr lang="en-US" baseline="0" dirty="0"/>
                        <a:t>How do you remember that you used XX times?</a:t>
                      </a:r>
                      <a:endParaRPr lang="en-US" dirty="0"/>
                    </a:p>
                  </a:txBody>
                  <a:tcPr anchor="ctr"/>
                </a:tc>
                <a:extLst>
                  <a:ext uri="{0D108BD9-81ED-4DB2-BD59-A6C34878D82A}">
                    <a16:rowId xmlns:a16="http://schemas.microsoft.com/office/drawing/2014/main" val="591872443"/>
                  </a:ext>
                </a:extLst>
              </a:tr>
              <a:tr h="370840">
                <a:tc>
                  <a:txBody>
                    <a:bodyPr/>
                    <a:lstStyle/>
                    <a:p>
                      <a:r>
                        <a:rPr lang="en-US" dirty="0"/>
                        <a:t>Judgement or estimation/ confidence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How sure are you about the number of times?</a:t>
                      </a:r>
                    </a:p>
                    <a:p>
                      <a:endParaRPr lang="en-US" dirty="0"/>
                    </a:p>
                  </a:txBody>
                  <a:tcPr anchor="ctr"/>
                </a:tc>
                <a:extLst>
                  <a:ext uri="{0D108BD9-81ED-4DB2-BD59-A6C34878D82A}">
                    <a16:rowId xmlns:a16="http://schemas.microsoft.com/office/drawing/2014/main" val="1105533405"/>
                  </a:ext>
                </a:extLst>
              </a:tr>
              <a:tr h="370840">
                <a:tc>
                  <a:txBody>
                    <a:bodyPr/>
                    <a:lstStyle/>
                    <a:p>
                      <a:r>
                        <a:rPr lang="en-US" dirty="0"/>
                        <a:t>Selection of a response</a:t>
                      </a:r>
                    </a:p>
                  </a:txBody>
                  <a:tcPr anchor="ctr"/>
                </a:tc>
                <a:tc>
                  <a:txBody>
                    <a:bodyPr/>
                    <a:lstStyle/>
                    <a:p>
                      <a:r>
                        <a:rPr lang="en-US" dirty="0"/>
                        <a:t>How</a:t>
                      </a:r>
                      <a:r>
                        <a:rPr lang="en-US" baseline="0" dirty="0"/>
                        <a:t> did you come up with your answer?</a:t>
                      </a:r>
                    </a:p>
                  </a:txBody>
                  <a:tcPr anchor="ctr"/>
                </a:tc>
                <a:extLst>
                  <a:ext uri="{0D108BD9-81ED-4DB2-BD59-A6C34878D82A}">
                    <a16:rowId xmlns:a16="http://schemas.microsoft.com/office/drawing/2014/main" val="3296244655"/>
                  </a:ext>
                </a:extLst>
              </a:tr>
              <a:tr h="370840">
                <a:tc>
                  <a:txBody>
                    <a:bodyPr/>
                    <a:lstStyle/>
                    <a:p>
                      <a:r>
                        <a:rPr lang="en-US" dirty="0"/>
                        <a:t>General</a:t>
                      </a:r>
                    </a:p>
                  </a:txBody>
                  <a:tcPr anchor="ctr"/>
                </a:tc>
                <a:tc>
                  <a:txBody>
                    <a:bodyPr/>
                    <a:lstStyle/>
                    <a:p>
                      <a:r>
                        <a:rPr lang="en-US" dirty="0"/>
                        <a:t>Tell me what you were thinking when you answered?</a:t>
                      </a:r>
                    </a:p>
                    <a:p>
                      <a:endParaRPr lang="en-US" dirty="0"/>
                    </a:p>
                    <a:p>
                      <a:r>
                        <a:rPr lang="en-US" dirty="0"/>
                        <a:t>How</a:t>
                      </a:r>
                      <a:r>
                        <a:rPr lang="en-US" baseline="0" dirty="0"/>
                        <a:t> easy or hard was that to answer?</a:t>
                      </a:r>
                    </a:p>
                  </a:txBody>
                  <a:tcPr anchor="ctr"/>
                </a:tc>
                <a:extLst>
                  <a:ext uri="{0D108BD9-81ED-4DB2-BD59-A6C34878D82A}">
                    <a16:rowId xmlns:a16="http://schemas.microsoft.com/office/drawing/2014/main" val="104438444"/>
                  </a:ext>
                </a:extLst>
              </a:tr>
            </a:tbl>
          </a:graphicData>
        </a:graphic>
      </p:graphicFrame>
    </p:spTree>
    <p:extLst>
      <p:ext uri="{BB962C8B-B14F-4D97-AF65-F5344CB8AC3E}">
        <p14:creationId xmlns:p14="http://schemas.microsoft.com/office/powerpoint/2010/main" val="3640609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Some nuts and bolts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673024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a:t>How many (and who) to include?</a:t>
            </a:r>
          </a:p>
        </p:txBody>
      </p:sp>
      <p:sp>
        <p:nvSpPr>
          <p:cNvPr id="3075" name="Rectangle 3"/>
          <p:cNvSpPr>
            <a:spLocks noGrp="1" noChangeArrowheads="1"/>
          </p:cNvSpPr>
          <p:nvPr>
            <p:ph idx="1"/>
          </p:nvPr>
        </p:nvSpPr>
        <p:spPr>
          <a:xfrm>
            <a:off x="228600" y="1561090"/>
            <a:ext cx="8229600" cy="4525962"/>
          </a:xfrm>
        </p:spPr>
        <p:txBody>
          <a:bodyPr/>
          <a:lstStyle/>
          <a:p>
            <a:pPr eaLnBrk="1" hangingPunct="1">
              <a:lnSpc>
                <a:spcPct val="80000"/>
              </a:lnSpc>
              <a:defRPr/>
            </a:pPr>
            <a:r>
              <a:rPr lang="en-US" altLang="en-US" sz="2800" dirty="0"/>
              <a:t>Small is generally okay – e.g., as few as 5; as many as several dozen</a:t>
            </a:r>
          </a:p>
          <a:p>
            <a:pPr eaLnBrk="1" hangingPunct="1">
              <a:lnSpc>
                <a:spcPct val="80000"/>
              </a:lnSpc>
              <a:defRPr/>
            </a:pPr>
            <a:endParaRPr lang="en-US" altLang="en-US" sz="1600" dirty="0"/>
          </a:p>
          <a:p>
            <a:pPr eaLnBrk="1" hangingPunct="1">
              <a:lnSpc>
                <a:spcPct val="80000"/>
              </a:lnSpc>
              <a:defRPr/>
            </a:pPr>
            <a:r>
              <a:rPr lang="en-US" altLang="en-US" sz="2800" dirty="0"/>
              <a:t>Include enough people so you can capture a range of responses </a:t>
            </a:r>
          </a:p>
          <a:p>
            <a:pPr eaLnBrk="1" hangingPunct="1">
              <a:lnSpc>
                <a:spcPct val="80000"/>
              </a:lnSpc>
              <a:defRPr/>
            </a:pPr>
            <a:endParaRPr lang="en-US" altLang="en-US" sz="1600" dirty="0"/>
          </a:p>
          <a:p>
            <a:pPr eaLnBrk="1" hangingPunct="1">
              <a:lnSpc>
                <a:spcPct val="80000"/>
              </a:lnSpc>
              <a:defRPr/>
            </a:pPr>
            <a:r>
              <a:rPr lang="en-US" altLang="en-US" sz="2800" dirty="0"/>
              <a:t>Include members of key demographics subgroups</a:t>
            </a:r>
          </a:p>
          <a:p>
            <a:pPr eaLnBrk="1" hangingPunct="1">
              <a:lnSpc>
                <a:spcPct val="80000"/>
              </a:lnSpc>
              <a:defRPr/>
            </a:pPr>
            <a:endParaRPr lang="en-US" altLang="en-US" sz="2800" dirty="0"/>
          </a:p>
          <a:p>
            <a:pPr eaLnBrk="1" hangingPunct="1">
              <a:lnSpc>
                <a:spcPct val="80000"/>
              </a:lnSpc>
              <a:defRPr/>
            </a:pPr>
            <a:r>
              <a:rPr lang="en-US" altLang="en-US" sz="2800" dirty="0"/>
              <a:t>Can be individual or small groups (focus groups)</a:t>
            </a:r>
          </a:p>
          <a:p>
            <a:pPr eaLnBrk="1" hangingPunct="1">
              <a:lnSpc>
                <a:spcPct val="80000"/>
              </a:lnSpc>
              <a:defRPr/>
            </a:pPr>
            <a:endParaRPr lang="en-US" altLang="en-US" sz="2800" dirty="0"/>
          </a:p>
          <a:p>
            <a:pPr eaLnBrk="1" hangingPunct="1">
              <a:lnSpc>
                <a:spcPct val="80000"/>
              </a:lnSpc>
              <a:defRPr/>
            </a:pPr>
            <a:r>
              <a:rPr lang="en-US" altLang="en-US" sz="2800" dirty="0"/>
              <a:t>Think about group composition (mixed or homogenous)</a:t>
            </a:r>
          </a:p>
          <a:p>
            <a:pPr eaLnBrk="1" hangingPunct="1">
              <a:lnSpc>
                <a:spcPct val="80000"/>
              </a:lnSpc>
              <a:defRPr/>
            </a:pPr>
            <a:endParaRPr lang="en-US" altLang="en-US" sz="1600" dirty="0"/>
          </a:p>
          <a:p>
            <a:pPr marL="0" lvl="1" indent="0" eaLnBrk="1" hangingPunct="1">
              <a:lnSpc>
                <a:spcPct val="80000"/>
              </a:lnSpc>
              <a:buFontTx/>
              <a:buNone/>
              <a:defRPr/>
            </a:pPr>
            <a:endParaRPr lang="en-US" altLang="en-US" sz="1600" b="1" dirty="0">
              <a:ea typeface="+mn-ea"/>
              <a:cs typeface="+mn-cs"/>
            </a:endParaRPr>
          </a:p>
          <a:p>
            <a:pPr marL="0" lvl="1" indent="0" eaLnBrk="1" hangingPunct="1">
              <a:lnSpc>
                <a:spcPct val="80000"/>
              </a:lnSpc>
              <a:buFontTx/>
              <a:buNone/>
              <a:defRPr/>
            </a:pPr>
            <a:endParaRPr lang="en-US" altLang="en-US" sz="2800" dirty="0"/>
          </a:p>
        </p:txBody>
      </p:sp>
    </p:spTree>
  </p:cSld>
  <p:clrMapOvr>
    <a:masterClrMapping/>
  </p:clrMapOvr>
  <mc:AlternateContent xmlns:mc="http://schemas.openxmlformats.org/markup-compatibility/2006" xmlns:p14="http://schemas.microsoft.com/office/powerpoint/2010/main">
    <mc:Choice Requires="p14">
      <p:transition spd="slow" p14:dur="2000" advTm="272354"/>
    </mc:Choice>
    <mc:Fallback xmlns="">
      <p:transition spd="slow" advTm="27235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Length?</a:t>
            </a:r>
          </a:p>
        </p:txBody>
      </p:sp>
      <p:sp>
        <p:nvSpPr>
          <p:cNvPr id="3" name="Content Placeholder 2"/>
          <p:cNvSpPr>
            <a:spLocks noGrp="1"/>
          </p:cNvSpPr>
          <p:nvPr>
            <p:ph idx="1"/>
          </p:nvPr>
        </p:nvSpPr>
        <p:spPr/>
        <p:txBody>
          <a:bodyPr/>
          <a:lstStyle/>
          <a:p>
            <a:r>
              <a:rPr lang="en-US" dirty="0"/>
              <a:t>Probably can’t keep people’s attention for more than an hour (maybe less)</a:t>
            </a:r>
          </a:p>
          <a:p>
            <a:r>
              <a:rPr lang="en-US" dirty="0"/>
              <a:t>Decide which questions should be tested and why</a:t>
            </a:r>
          </a:p>
          <a:p>
            <a:r>
              <a:rPr lang="en-US" dirty="0"/>
              <a:t>Depending on length present the entire survey (for context, and timing) or only a subset of questions</a:t>
            </a:r>
          </a:p>
          <a:p>
            <a:r>
              <a:rPr lang="en-US" dirty="0"/>
              <a:t>Focus probes on questions of most interest</a:t>
            </a:r>
          </a:p>
        </p:txBody>
      </p:sp>
    </p:spTree>
    <p:extLst>
      <p:ext uri="{BB962C8B-B14F-4D97-AF65-F5344CB8AC3E}">
        <p14:creationId xmlns:p14="http://schemas.microsoft.com/office/powerpoint/2010/main" val="3921551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9035"/>
            <a:ext cx="8229600" cy="884238"/>
          </a:xfrm>
        </p:spPr>
        <p:txBody>
          <a:bodyPr/>
          <a:lstStyle/>
          <a:p>
            <a:r>
              <a:rPr lang="en-US" dirty="0"/>
              <a:t>Recommendations (for paper/web)</a:t>
            </a:r>
          </a:p>
        </p:txBody>
      </p:sp>
      <p:sp>
        <p:nvSpPr>
          <p:cNvPr id="3" name="Content Placeholder 2"/>
          <p:cNvSpPr>
            <a:spLocks noGrp="1"/>
          </p:cNvSpPr>
          <p:nvPr>
            <p:ph idx="1"/>
          </p:nvPr>
        </p:nvSpPr>
        <p:spPr>
          <a:xfrm>
            <a:off x="381000" y="2057400"/>
            <a:ext cx="8229600" cy="4525963"/>
          </a:xfrm>
        </p:spPr>
        <p:txBody>
          <a:bodyPr/>
          <a:lstStyle/>
          <a:p>
            <a:r>
              <a:rPr lang="en-US" dirty="0"/>
              <a:t>Test survey in realistic manner (similar to final formatting and instructions)</a:t>
            </a:r>
          </a:p>
          <a:p>
            <a:r>
              <a:rPr lang="en-US" dirty="0"/>
              <a:t>Minimal set-up so that respondents take the survey as they normal would (e.g., quickly)</a:t>
            </a:r>
          </a:p>
          <a:p>
            <a:r>
              <a:rPr lang="en-US" dirty="0"/>
              <a:t>Probe after survey is complete so that probing does not influence answers (retrospective)</a:t>
            </a:r>
          </a:p>
        </p:txBody>
      </p:sp>
    </p:spTree>
    <p:extLst>
      <p:ext uri="{BB962C8B-B14F-4D97-AF65-F5344CB8AC3E}">
        <p14:creationId xmlns:p14="http://schemas.microsoft.com/office/powerpoint/2010/main" val="1775857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telephone/in person</a:t>
            </a:r>
          </a:p>
        </p:txBody>
      </p:sp>
      <p:sp>
        <p:nvSpPr>
          <p:cNvPr id="3" name="Content Placeholder 2"/>
          <p:cNvSpPr>
            <a:spLocks noGrp="1"/>
          </p:cNvSpPr>
          <p:nvPr>
            <p:ph idx="1"/>
          </p:nvPr>
        </p:nvSpPr>
        <p:spPr/>
        <p:txBody>
          <a:bodyPr/>
          <a:lstStyle/>
          <a:p>
            <a:r>
              <a:rPr lang="en-US" dirty="0"/>
              <a:t>Probably more efficient to probe after each relevant question (concurrent probing)</a:t>
            </a:r>
          </a:p>
          <a:p>
            <a:r>
              <a:rPr lang="en-US" dirty="0"/>
              <a:t>An advantage to concurrent probing is that the question is fresh in their mind</a:t>
            </a:r>
          </a:p>
        </p:txBody>
      </p:sp>
    </p:spTree>
    <p:extLst>
      <p:ext uri="{BB962C8B-B14F-4D97-AF65-F5344CB8AC3E}">
        <p14:creationId xmlns:p14="http://schemas.microsoft.com/office/powerpoint/2010/main" val="276901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	</a:t>
            </a:r>
          </a:p>
        </p:txBody>
      </p:sp>
      <p:sp>
        <p:nvSpPr>
          <p:cNvPr id="3" name="Content Placeholder 2"/>
          <p:cNvSpPr>
            <a:spLocks noGrp="1"/>
          </p:cNvSpPr>
          <p:nvPr>
            <p:ph idx="1"/>
          </p:nvPr>
        </p:nvSpPr>
        <p:spPr/>
        <p:txBody>
          <a:bodyPr/>
          <a:lstStyle/>
          <a:p>
            <a:r>
              <a:rPr lang="en-US" dirty="0"/>
              <a:t>Not all participants in cognitive interviewing are “insightful” </a:t>
            </a:r>
          </a:p>
          <a:p>
            <a:r>
              <a:rPr lang="en-US" dirty="0"/>
              <a:t>Everything about focus groups applies here</a:t>
            </a:r>
          </a:p>
          <a:p>
            <a:pPr lvl="1"/>
            <a:r>
              <a:rPr lang="en-US" dirty="0"/>
              <a:t>Good facilitation skills are needed</a:t>
            </a:r>
          </a:p>
          <a:p>
            <a:pPr lvl="1"/>
            <a:r>
              <a:rPr lang="en-US" dirty="0"/>
              <a:t>Keep the group on task</a:t>
            </a:r>
          </a:p>
          <a:p>
            <a:pPr lvl="1"/>
            <a:r>
              <a:rPr lang="en-US" dirty="0"/>
              <a:t>Engaging quiet participants</a:t>
            </a:r>
          </a:p>
          <a:p>
            <a:pPr lvl="1"/>
            <a:r>
              <a:rPr lang="en-US" dirty="0"/>
              <a:t>Open-ended and non-leading probes</a:t>
            </a:r>
          </a:p>
          <a:p>
            <a:pPr lvl="1"/>
            <a:r>
              <a:rPr lang="en-US" dirty="0"/>
              <a:t>trade-offs of group vs. individual</a:t>
            </a:r>
          </a:p>
          <a:p>
            <a:pPr lvl="1"/>
            <a:r>
              <a:rPr lang="en-US" dirty="0"/>
              <a:t>Consider sensitivity of the topic</a:t>
            </a:r>
          </a:p>
          <a:p>
            <a:pPr marL="457200" lvl="1" indent="0">
              <a:buNone/>
            </a:pPr>
            <a:endParaRPr lang="en-US" dirty="0"/>
          </a:p>
        </p:txBody>
      </p:sp>
    </p:spTree>
    <p:extLst>
      <p:ext uri="{BB962C8B-B14F-4D97-AF65-F5344CB8AC3E}">
        <p14:creationId xmlns:p14="http://schemas.microsoft.com/office/powerpoint/2010/main" val="577360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script</a:t>
            </a:r>
          </a:p>
        </p:txBody>
      </p:sp>
      <p:sp>
        <p:nvSpPr>
          <p:cNvPr id="3" name="Content Placeholder 2"/>
          <p:cNvSpPr>
            <a:spLocks noGrp="1"/>
          </p:cNvSpPr>
          <p:nvPr>
            <p:ph idx="1"/>
          </p:nvPr>
        </p:nvSpPr>
        <p:spPr>
          <a:xfrm>
            <a:off x="457200" y="1403783"/>
            <a:ext cx="8229600" cy="4525963"/>
          </a:xfrm>
        </p:spPr>
        <p:txBody>
          <a:bodyPr/>
          <a:lstStyle/>
          <a:p>
            <a:pPr marL="0" indent="0">
              <a:buNone/>
            </a:pPr>
            <a:r>
              <a:rPr lang="en-US" sz="1800" dirty="0"/>
              <a:t>Thank you for agreeing to participate in this study.   </a:t>
            </a:r>
          </a:p>
          <a:p>
            <a:pPr marL="0" indent="0">
              <a:buNone/>
            </a:pPr>
            <a:r>
              <a:rPr lang="en-US" sz="1800" dirty="0"/>
              <a:t>The purpose of today is to have you fill out a survey about tanning and sun protection. After you finish the survey, we will talk about your answers.  For all of the questions in this survey, there are </a:t>
            </a:r>
            <a:r>
              <a:rPr lang="en-US" sz="1800" u="sng" dirty="0"/>
              <a:t>no</a:t>
            </a:r>
            <a:r>
              <a:rPr lang="en-US" sz="1800" dirty="0"/>
              <a:t> right or wrong answers, we just want to know </a:t>
            </a:r>
            <a:r>
              <a:rPr lang="en-US" sz="1800" u="sng" dirty="0"/>
              <a:t>what you think</a:t>
            </a:r>
            <a:r>
              <a:rPr lang="en-US" sz="1800" dirty="0"/>
              <a:t> about these things.  Please answer as honestly as you can.</a:t>
            </a:r>
          </a:p>
          <a:p>
            <a:pPr marL="0" indent="0">
              <a:buNone/>
            </a:pPr>
            <a:r>
              <a:rPr lang="en-US" sz="1800" dirty="0"/>
              <a:t>We are </a:t>
            </a:r>
            <a:r>
              <a:rPr lang="en-US" sz="1800" u="sng" dirty="0"/>
              <a:t>most</a:t>
            </a:r>
            <a:r>
              <a:rPr lang="en-US" sz="1800" dirty="0"/>
              <a:t> interested in finding out if any of the questions are hard to understand or hard for you to answer.  Also, if you have an idea for a way to change a question to make it more understandable, please let me know.</a:t>
            </a:r>
          </a:p>
          <a:p>
            <a:pPr marL="0" indent="0">
              <a:buNone/>
            </a:pPr>
            <a:r>
              <a:rPr lang="en-US" sz="1800" dirty="0"/>
              <a:t>Your thoughts, comments and ideas about the survey are very important. The survey that will be made will be based on your feedback and will help us learn XXX.</a:t>
            </a:r>
          </a:p>
          <a:p>
            <a:pPr marL="0" indent="0">
              <a:buNone/>
            </a:pPr>
            <a:r>
              <a:rPr lang="en-US" sz="1800" dirty="0"/>
              <a:t>Nobody except the researchers will see the results of your survey.  Nobody will know your answers on this survey. </a:t>
            </a:r>
            <a:r>
              <a:rPr lang="en-US" sz="1800" b="1" dirty="0"/>
              <a:t>Please circle anything on the survey that you don’t understand. And move on to the next question.</a:t>
            </a:r>
            <a:r>
              <a:rPr lang="en-US" sz="1800" dirty="0"/>
              <a:t> Don’t worry about hurting my feelings if you don’t like any of the questions— I didn’t write these questions. My job is to work with you to find out how to make them better. Do you have any questions for me before we get started</a:t>
            </a:r>
            <a:endParaRPr lang="en-US" dirty="0"/>
          </a:p>
        </p:txBody>
      </p:sp>
    </p:spTree>
    <p:extLst>
      <p:ext uri="{BB962C8B-B14F-4D97-AF65-F5344CB8AC3E}">
        <p14:creationId xmlns:p14="http://schemas.microsoft.com/office/powerpoint/2010/main" val="2983118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you’re struggling with?</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442837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691"/>
            <a:ext cx="8229600" cy="884238"/>
          </a:xfrm>
        </p:spPr>
        <p:txBody>
          <a:bodyPr/>
          <a:lstStyle/>
          <a:p>
            <a:r>
              <a:rPr lang="en-US" dirty="0"/>
              <a:t>Example from CO</a:t>
            </a:r>
          </a:p>
        </p:txBody>
      </p:sp>
      <p:sp>
        <p:nvSpPr>
          <p:cNvPr id="3" name="Content Placeholder 2"/>
          <p:cNvSpPr>
            <a:spLocks noGrp="1"/>
          </p:cNvSpPr>
          <p:nvPr>
            <p:ph idx="1"/>
          </p:nvPr>
        </p:nvSpPr>
        <p:spPr>
          <a:xfrm>
            <a:off x="443345" y="1369147"/>
            <a:ext cx="8229600" cy="4525963"/>
          </a:xfrm>
        </p:spPr>
        <p:txBody>
          <a:bodyPr/>
          <a:lstStyle/>
          <a:p>
            <a:pPr marL="0" indent="0">
              <a:buNone/>
            </a:pPr>
            <a:r>
              <a:rPr lang="en-US" sz="2800" i="1" dirty="0"/>
              <a:t>Where is the marijuana that is currently in or around your home being stored?</a:t>
            </a:r>
          </a:p>
          <a:p>
            <a:r>
              <a:rPr lang="en-US" sz="2800" i="1" dirty="0"/>
              <a:t>In a childproof container or packaging</a:t>
            </a:r>
          </a:p>
          <a:p>
            <a:r>
              <a:rPr lang="en-US" sz="2800" i="1" dirty="0"/>
              <a:t>In a locked container such as a cabinet, drawer or safe</a:t>
            </a:r>
          </a:p>
          <a:p>
            <a:r>
              <a:rPr lang="en-US" sz="2800" i="1" dirty="0"/>
              <a:t>In a location your child cannot access (such as out of reach)</a:t>
            </a:r>
          </a:p>
          <a:p>
            <a:r>
              <a:rPr lang="en-US" sz="2800" i="1" dirty="0"/>
              <a:t>Someplace else</a:t>
            </a:r>
          </a:p>
          <a:p>
            <a:pPr marL="0" indent="0">
              <a:buNone/>
            </a:pPr>
            <a:endParaRPr lang="en-US" sz="2800" dirty="0"/>
          </a:p>
          <a:p>
            <a:pPr marL="0" indent="0">
              <a:buNone/>
            </a:pPr>
            <a:r>
              <a:rPr lang="en-US" sz="2800" dirty="0"/>
              <a:t>Recall probably isn’t hard, but other aspects may be…</a:t>
            </a:r>
          </a:p>
        </p:txBody>
      </p:sp>
    </p:spTree>
    <p:extLst>
      <p:ext uri="{BB962C8B-B14F-4D97-AF65-F5344CB8AC3E}">
        <p14:creationId xmlns:p14="http://schemas.microsoft.com/office/powerpoint/2010/main" val="663801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relate?</a:t>
            </a:r>
          </a:p>
        </p:txBody>
      </p:sp>
      <p:sp>
        <p:nvSpPr>
          <p:cNvPr id="3" name="Content Placeholder 2"/>
          <p:cNvSpPr>
            <a:spLocks noGrp="1"/>
          </p:cNvSpPr>
          <p:nvPr>
            <p:ph idx="1"/>
          </p:nvPr>
        </p:nvSpPr>
        <p:spPr/>
        <p:txBody>
          <a:bodyPr/>
          <a:lstStyle/>
          <a:p>
            <a:pPr marL="0" indent="0">
              <a:buNone/>
            </a:pPr>
            <a:r>
              <a:rPr lang="en-US" dirty="0"/>
              <a:t>Where is the </a:t>
            </a:r>
            <a:r>
              <a:rPr lang="en-US" u="sng" dirty="0"/>
              <a:t>prescription medicine</a:t>
            </a:r>
            <a:r>
              <a:rPr lang="en-US" dirty="0"/>
              <a:t> that is currently in or around your home being stored?</a:t>
            </a:r>
          </a:p>
          <a:p>
            <a:pPr marL="0" indent="0">
              <a:buNone/>
            </a:pPr>
            <a:r>
              <a:rPr lang="en-US" dirty="0"/>
              <a:t>Where is the </a:t>
            </a:r>
            <a:r>
              <a:rPr lang="en-US" u="sng" dirty="0"/>
              <a:t>alcohol</a:t>
            </a:r>
            <a:r>
              <a:rPr lang="en-US" dirty="0"/>
              <a:t> that is currently in or around your home being stored?</a:t>
            </a:r>
          </a:p>
          <a:p>
            <a:pPr marL="0" indent="0">
              <a:buNone/>
            </a:pPr>
            <a:r>
              <a:rPr lang="en-US" dirty="0"/>
              <a:t>Where is the </a:t>
            </a:r>
            <a:r>
              <a:rPr lang="en-US" u="sng" dirty="0"/>
              <a:t>firearm</a:t>
            </a:r>
            <a:r>
              <a:rPr lang="en-US" dirty="0"/>
              <a:t> that is currently in or around your home being stored?</a:t>
            </a:r>
          </a:p>
          <a:p>
            <a:pPr marL="0" indent="0">
              <a:buNone/>
            </a:pPr>
            <a:r>
              <a:rPr lang="en-US" dirty="0"/>
              <a:t>Where are the </a:t>
            </a:r>
            <a:r>
              <a:rPr lang="en-US" u="sng" dirty="0"/>
              <a:t>birthday presents</a:t>
            </a:r>
            <a:r>
              <a:rPr lang="en-US" dirty="0"/>
              <a:t> that are currently in or around your home being stored?</a:t>
            </a:r>
          </a:p>
          <a:p>
            <a:pPr marL="0" indent="0">
              <a:buNone/>
            </a:pPr>
            <a:endParaRPr lang="en-US" dirty="0"/>
          </a:p>
        </p:txBody>
      </p:sp>
    </p:spTree>
    <p:extLst>
      <p:ext uri="{BB962C8B-B14F-4D97-AF65-F5344CB8AC3E}">
        <p14:creationId xmlns:p14="http://schemas.microsoft.com/office/powerpoint/2010/main" val="911115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probes?</a:t>
            </a:r>
          </a:p>
        </p:txBody>
      </p:sp>
      <p:sp>
        <p:nvSpPr>
          <p:cNvPr id="3" name="Content Placeholder 2"/>
          <p:cNvSpPr>
            <a:spLocks noGrp="1"/>
          </p:cNvSpPr>
          <p:nvPr>
            <p:ph idx="1"/>
          </p:nvPr>
        </p:nvSpPr>
        <p:spPr>
          <a:xfrm>
            <a:off x="457200" y="1410711"/>
            <a:ext cx="8229600" cy="4525963"/>
          </a:xfrm>
        </p:spPr>
        <p:txBody>
          <a:bodyPr/>
          <a:lstStyle/>
          <a:p>
            <a:r>
              <a:rPr lang="en-US" sz="2400" dirty="0"/>
              <a:t>Please tell me about how marijuana is stored in your home? Is it always stored in the same place? </a:t>
            </a:r>
          </a:p>
          <a:p>
            <a:r>
              <a:rPr lang="en-US" sz="2400" dirty="0"/>
              <a:t>Who knows where it is stored? Do your kids know? Who decides where it is stored?</a:t>
            </a:r>
          </a:p>
          <a:p>
            <a:r>
              <a:rPr lang="en-US" sz="2400" dirty="0"/>
              <a:t>When you read “location your child cannot access” what did you think about? What are the locations in your home that your child cannot access? Ir you wanted to keep to put marijuana someone your kids couldn’t access, where you would store it?</a:t>
            </a:r>
          </a:p>
          <a:p>
            <a:r>
              <a:rPr lang="en-US" sz="2400" dirty="0"/>
              <a:t>When you read “childproof container or packaging” what did you think about? Where else could you store it? </a:t>
            </a:r>
          </a:p>
          <a:p>
            <a:r>
              <a:rPr lang="en-US" sz="2400" dirty="0"/>
              <a:t>Have your storage practices changed over time?</a:t>
            </a:r>
          </a:p>
          <a:p>
            <a:pPr marL="0" indent="0">
              <a:buNone/>
            </a:pPr>
            <a:endParaRPr lang="en-US" sz="2400" dirty="0"/>
          </a:p>
        </p:txBody>
      </p:sp>
    </p:spTree>
    <p:extLst>
      <p:ext uri="{BB962C8B-B14F-4D97-AF65-F5344CB8AC3E}">
        <p14:creationId xmlns:p14="http://schemas.microsoft.com/office/powerpoint/2010/main" val="2021573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564" y="762000"/>
            <a:ext cx="8229600" cy="884238"/>
          </a:xfrm>
        </p:spPr>
        <p:txBody>
          <a:bodyPr/>
          <a:lstStyle/>
          <a:p>
            <a:r>
              <a:rPr lang="en-US" dirty="0"/>
              <a:t>Cognitive interviewing is just one part of pre-testing </a:t>
            </a:r>
          </a:p>
        </p:txBody>
      </p:sp>
      <p:sp>
        <p:nvSpPr>
          <p:cNvPr id="3" name="Content Placeholder 2"/>
          <p:cNvSpPr>
            <a:spLocks noGrp="1"/>
          </p:cNvSpPr>
          <p:nvPr>
            <p:ph idx="1"/>
          </p:nvPr>
        </p:nvSpPr>
        <p:spPr>
          <a:xfrm>
            <a:off x="457200" y="1905000"/>
            <a:ext cx="8229600" cy="4525963"/>
          </a:xfrm>
        </p:spPr>
        <p:txBody>
          <a:bodyPr/>
          <a:lstStyle/>
          <a:p>
            <a:r>
              <a:rPr lang="en-US" sz="2800" dirty="0"/>
              <a:t>Also do:</a:t>
            </a:r>
          </a:p>
          <a:p>
            <a:pPr lvl="1"/>
            <a:r>
              <a:rPr lang="en-US" sz="2400" dirty="0"/>
              <a:t>Lit review </a:t>
            </a:r>
          </a:p>
          <a:p>
            <a:pPr lvl="1"/>
            <a:r>
              <a:rPr lang="en-US" sz="2400" dirty="0"/>
              <a:t>Expert review of content</a:t>
            </a:r>
          </a:p>
          <a:p>
            <a:pPr lvl="1"/>
            <a:r>
              <a:rPr lang="en-US" sz="2400" dirty="0"/>
              <a:t>Pilot testing</a:t>
            </a:r>
          </a:p>
          <a:p>
            <a:pPr lvl="1"/>
            <a:r>
              <a:rPr lang="en-US" altLang="en-US" sz="2400" dirty="0"/>
              <a:t>Check that the layout/design works and the flow</a:t>
            </a:r>
          </a:p>
          <a:p>
            <a:pPr lvl="1"/>
            <a:r>
              <a:rPr lang="en-US" altLang="en-US" sz="2400" dirty="0"/>
              <a:t>Evaluate interviewer behavior (if applicable)</a:t>
            </a:r>
          </a:p>
          <a:p>
            <a:pPr lvl="1"/>
            <a:r>
              <a:rPr lang="en-US" altLang="en-US" sz="2400" dirty="0"/>
              <a:t>Debrief interviewers</a:t>
            </a:r>
          </a:p>
          <a:p>
            <a:pPr lvl="1"/>
            <a:r>
              <a:rPr lang="en-US" altLang="en-US" sz="2400" dirty="0"/>
              <a:t>Test sampling and administration plan </a:t>
            </a:r>
          </a:p>
          <a:p>
            <a:pPr lvl="1"/>
            <a:r>
              <a:rPr lang="en-US" altLang="en-US" sz="2400" dirty="0"/>
              <a:t>Look at distribution of responses</a:t>
            </a:r>
          </a:p>
          <a:p>
            <a:pPr lvl="1"/>
            <a:endParaRPr lang="en-US" altLang="en-US" sz="2800" dirty="0"/>
          </a:p>
          <a:p>
            <a:pPr lvl="1"/>
            <a:endParaRPr lang="en-US" dirty="0"/>
          </a:p>
        </p:txBody>
      </p:sp>
    </p:spTree>
    <p:extLst>
      <p:ext uri="{BB962C8B-B14F-4D97-AF65-F5344CB8AC3E}">
        <p14:creationId xmlns:p14="http://schemas.microsoft.com/office/powerpoint/2010/main" val="3657024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it worth the trouble?</a:t>
            </a:r>
          </a:p>
        </p:txBody>
      </p:sp>
      <p:sp>
        <p:nvSpPr>
          <p:cNvPr id="3" name="Content Placeholder 2"/>
          <p:cNvSpPr>
            <a:spLocks noGrp="1"/>
          </p:cNvSpPr>
          <p:nvPr>
            <p:ph idx="1"/>
          </p:nvPr>
        </p:nvSpPr>
        <p:spPr/>
        <p:txBody>
          <a:bodyPr/>
          <a:lstStyle/>
          <a:p>
            <a:pPr marL="0" indent="0">
              <a:buNone/>
            </a:pPr>
            <a:r>
              <a:rPr lang="en-US" dirty="0"/>
              <a:t>Some cliques:</a:t>
            </a:r>
          </a:p>
          <a:p>
            <a:r>
              <a:rPr lang="en-US" dirty="0"/>
              <a:t>Quality in = quality out</a:t>
            </a:r>
          </a:p>
          <a:p>
            <a:r>
              <a:rPr lang="en-US" dirty="0"/>
              <a:t>Don’t let the perfect be the enemy of the good</a:t>
            </a:r>
          </a:p>
          <a:p>
            <a:endParaRPr lang="en-US" dirty="0"/>
          </a:p>
        </p:txBody>
      </p:sp>
    </p:spTree>
    <p:extLst>
      <p:ext uri="{BB962C8B-B14F-4D97-AF65-F5344CB8AC3E}">
        <p14:creationId xmlns:p14="http://schemas.microsoft.com/office/powerpoint/2010/main" val="3496016776"/>
      </p:ext>
    </p:extLst>
  </p:cSld>
  <p:clrMapOvr>
    <a:masterClrMapping/>
  </p:clrMapOvr>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909</TotalTime>
  <Words>1462</Words>
  <Application>Microsoft Office PowerPoint</Application>
  <PresentationFormat>On-screen Show (4:3)</PresentationFormat>
  <Paragraphs>180</Paragraphs>
  <Slides>26</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Verdana</vt:lpstr>
      <vt:lpstr>Theme1</vt:lpstr>
      <vt:lpstr>Developing High-Quality Survey Questions with Cognitive Testing: What it Means and How to Do It</vt:lpstr>
      <vt:lpstr>Reflection: you as the respondent</vt:lpstr>
      <vt:lpstr>Goal</vt:lpstr>
      <vt:lpstr>Cognitive Interviewing/Testing</vt:lpstr>
      <vt:lpstr>Approaches: “Think-Aloud” </vt:lpstr>
      <vt:lpstr>Approaches: Verbal probing</vt:lpstr>
      <vt:lpstr>Dimensions to consider</vt:lpstr>
      <vt:lpstr>Dimensions to consider</vt:lpstr>
      <vt:lpstr>Dimensions to consider</vt:lpstr>
      <vt:lpstr>Dimensions to consider</vt:lpstr>
      <vt:lpstr>Let’s pick at a question</vt:lpstr>
      <vt:lpstr>Example: Imagine you are in HS…</vt:lpstr>
      <vt:lpstr>Example: YRBS question</vt:lpstr>
      <vt:lpstr>Some nuts and bolts</vt:lpstr>
      <vt:lpstr>How many (and who) to include?</vt:lpstr>
      <vt:lpstr>Length?</vt:lpstr>
      <vt:lpstr>Recommendations (for paper/web)</vt:lpstr>
      <vt:lpstr>For telephone/in person</vt:lpstr>
      <vt:lpstr>Considerations </vt:lpstr>
      <vt:lpstr>Example script</vt:lpstr>
      <vt:lpstr>Questions you’re struggling with?</vt:lpstr>
      <vt:lpstr>Example from CO</vt:lpstr>
      <vt:lpstr>Can you relate?</vt:lpstr>
      <vt:lpstr>Potential probes?</vt:lpstr>
      <vt:lpstr>Cognitive interviewing is just one part of pre-testing </vt:lpstr>
      <vt:lpstr>Is it worth the trouble?</vt:lpstr>
    </vt:vector>
  </TitlesOfParts>
  <Company>UCHSC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Interviewing and Pretesting</dc:title>
  <dc:creator>PMB</dc:creator>
  <cp:lastModifiedBy>Julia Dilley</cp:lastModifiedBy>
  <cp:revision>71</cp:revision>
  <dcterms:created xsi:type="dcterms:W3CDTF">2007-10-01T19:23:38Z</dcterms:created>
  <dcterms:modified xsi:type="dcterms:W3CDTF">2019-05-22T20:36:59Z</dcterms:modified>
</cp:coreProperties>
</file>