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4" r:id="rId2"/>
    <p:sldId id="265" r:id="rId3"/>
    <p:sldId id="266" r:id="rId4"/>
    <p:sldId id="256" r:id="rId5"/>
    <p:sldId id="257" r:id="rId6"/>
    <p:sldId id="263" r:id="rId7"/>
    <p:sldId id="258" r:id="rId8"/>
    <p:sldId id="267" r:id="rId9"/>
    <p:sldId id="268" r:id="rId10"/>
    <p:sldId id="259" r:id="rId11"/>
    <p:sldId id="261" r:id="rId12"/>
    <p:sldId id="269" r:id="rId13"/>
    <p:sldId id="270" r:id="rId14"/>
    <p:sldId id="260" r:id="rId15"/>
    <p:sldId id="26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0C25D-BEDD-45EF-9360-AD686F2E9FF7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1AF254-F144-462C-9FBB-29E449468D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02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What's your first name?
https://www.polleverywhere.com/discourses/IubhqVqoOrV7j7tjwCptE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1CD695-36C2-4E1C-8E55-8D36E5ADB13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2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Which terms should we be using in reports and other communications?
https://www.polleverywhere.com/multiple_choice_polls/55ZVzpNh1UyItTdIKpnn5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B8587-3457-470F-A97B-DA88BE041B1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Which term does your state agency prefer?
https://www.polleverywhere.com/multiple_choice_polls/sN2VNAFEUBm2nxWOJL2FQ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9632DF-5CDD-4F3B-9972-AD9198BF46F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4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Should we change the name of the CSTE Marijuana Subcommittee to the CSTE Cannabis Subcommittee?
https://www.polleverywhere.com/multiple_choice_polls/PgbtqtTlJkPwFDPuZ1L3Q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B82950-7ED4-40BC-86AD-B74198E44CCA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34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Are you going to the 2019 CSTE Conference in Raleigh, North Carolina, in June 2019?
https://www.polleverywhere.com/multiple_choice_polls/25mbSvIZVzCvZMadwGcZk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D1F7A4-75FD-4B1A-BBBF-F49E5796019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21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Would you be interested in participating in a conference call with David Hammond at Waterloo U (Canada) about collaborating on his online data collection?
https://www.polleverywhere.com/multiple_choice_polls/sZPdkVyuZz2fq4L73meoA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535E9-A233-441A-A2BC-DA4543576A79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98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you participate in CSTE Marijuana Subcommittee calls (4th Thursday of alternate months - next is 5/23/19 - 10-11am PST)
https://www.polleverywhere.com/multiple_choice_polls/2219gzIE8qmnELUXPlCqG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BF458-2508-45A6-9A54-DFC484ECCB7C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01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Would it be helpful to change the schedule of the CSTE Marijuana Subcommittee calls? (day, time, frequency)
https://www.polleverywhere.com/multiple_choice_polls/Etq5y1K4ka10FmjfaBfXg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8E3191-12D8-4500-A584-D309E6A44CEB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71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What do you hope will happen in the next month?
https://www.polleverywhere.com/free_text_polls/7qLblEd8reK20qaqFJXhq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121813-3349-4D7B-B367-ED6392AA792D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44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In a word, how are you feeling right now?
https://www.polleverywhere.com/free_text_polls/fMfHj4iDGoLRXakJCiWKR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AF254-F144-462C-9FBB-29E449468DA7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45D44-3804-4B46-AA64-7CE93A370A72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03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58A0-FA99-4742-941E-61225F90A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FEC42-5BAA-4C36-9492-3645A7939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265CF-E0E6-4096-9C01-0E3CD3538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04F72-2599-4FA8-A317-43CE2415F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22456-1EF5-4410-BEC5-7B74FA9AA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3D5DF-D4A0-4207-9723-5F6E75D7E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C542B-9F5A-4539-9570-0491EBBE2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F5A47-5DE5-4ACA-9074-7A6D1C1D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99D61-685E-4540-A11F-6D02FC5C3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DB8439-3455-41E0-92EB-2846FEEB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22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9D636-4E4E-4A00-8E12-7FFB5B198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68F52-2603-45B9-B43B-BEF779A66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A9CCA-A620-4543-B948-D968B664E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1695D-DBBC-4F81-BB49-30CB1E4EB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4ECAA-B546-4D5B-9219-C3FFA634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70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361D2-5A91-4408-8A4E-C5745C976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78095-E4A7-4FD7-A341-28E00A1C5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7FEA94-B5B0-4159-BD78-676BBE4D39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85756-3934-4930-AE4E-908D2D423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B1DF7-1A5D-4B5B-9149-A148CA40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E4B67-6032-4AAE-8F03-98CB8B07F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5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F22A-5B0E-4E0C-BC69-951306C55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AB4997-3E83-44A9-91F6-3BBB99375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6C9FA-DE82-4164-942A-549DBBAEB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4A117-474A-4081-ADFD-02B5C7091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2BA37D-BBB4-48B2-8C83-B125B96A85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19A5E4-3416-4A1E-A67B-D3FB8DEE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A5FACD-970D-4965-A687-C138F1B9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7391BC-3D81-4D0F-B64D-DDBE2F6C8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08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97F08-4511-4A71-90A0-C41B11AB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73E442-B9D2-4E38-BF80-77757933B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26B45-7D25-4284-9DF8-590601764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C22AB-DEC3-4AA0-8422-CAB29B3DC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64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9FC2FE-4BB2-485E-8188-9BEC6C91A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135B5B-9F83-4BFA-A5E5-C2A295EC9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E7666-7E70-414B-B3F5-E961294E8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9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EE281-6A2C-494B-BBB2-139EB4B94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DE7F1-091B-45C2-A412-9374479B6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C7D9A-F1A3-4645-B59D-ECD6D3D5A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60AF8-460E-46C5-90F4-DAD66275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13D64-9291-4254-8711-91478735F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71DA-444E-48B7-B14D-3443DB67F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22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CC4F6-A989-47CF-97BC-D71661218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B1386D-ED56-45C6-9D44-CDD4A69ABA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E2CAA-33FC-43D4-B92F-BCF6AA83B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523D7-262B-4133-8AA2-F1F4894C9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C3BD6-231B-4DF0-8467-37C62DDC5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5F280-E444-4C66-A6B8-A5A07D136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3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F7D0-C703-48FB-A88C-301A89E0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EB20C0-7B28-48DF-A77D-CA70665C8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04324-4FD9-4F99-90F5-B2D2EC3F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70F54-B3C3-4CD8-8223-46C0B5B7B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CC2FB-DFA0-41D3-8273-89F23869B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22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312813-3A02-4B8E-8593-DAAC3D9810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BF5753-83D9-4FF1-A88F-68FDA65C8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B5E05-55FC-457D-A144-0C617C000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050F9-2C3C-4C13-BABB-8C75EB08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09DB1-4BC8-4C49-8DFC-D90D8517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26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06FE69-1B3A-4EFC-BDFA-16876CEB2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309139-F766-433B-BABC-3FD580A72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43C56-895C-4614-830E-6F52FFAAD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8E5DD-A424-40D9-B19E-7985293B58DA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BDC87-343F-45EA-A587-EAD2BE4646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F64B8-458B-41E6-B0E8-A32A23A1D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E47F7-0A11-4BB7-8FC1-74B93DFED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0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afly.com/news/cannabis-101/where-did-the-word-marijuana-come-from-anyway-01fb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EAC9148-F73D-44A4-B9B8-5F872DE356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Short collaborative project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1C3101F-1BC6-4497-8557-185C402A97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ommon</a:t>
            </a:r>
            <a:r>
              <a:rPr lang="en-US" dirty="0"/>
              <a:t> terminology</a:t>
            </a:r>
          </a:p>
        </p:txBody>
      </p:sp>
    </p:spTree>
    <p:extLst>
      <p:ext uri="{BB962C8B-B14F-4D97-AF65-F5344CB8AC3E}">
        <p14:creationId xmlns:p14="http://schemas.microsoft.com/office/powerpoint/2010/main" val="1228478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1D294-EBC2-413D-915D-5191A9FC9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A652C-8838-48CA-B07A-AA2A67C3D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Terminology used in surveillance reporting (</a:t>
            </a:r>
            <a:r>
              <a:rPr lang="en-US" i="1" dirty="0"/>
              <a:t>not</a:t>
            </a:r>
            <a:r>
              <a:rPr lang="en-US" dirty="0"/>
              <a:t> within surveys) varies. </a:t>
            </a:r>
          </a:p>
          <a:p>
            <a:r>
              <a:rPr lang="en-US" dirty="0"/>
              <a:t>Some public health agencies have stated a preference for specific terms, especially “cannabis”</a:t>
            </a:r>
          </a:p>
          <a:p>
            <a:pPr lvl="1"/>
            <a:r>
              <a:rPr lang="en-US" dirty="0"/>
              <a:t>“marijuana” can be viewed as negative (e.g., see </a:t>
            </a:r>
            <a:r>
              <a:rPr lang="en-US" dirty="0" err="1">
                <a:hlinkClick r:id="rId2"/>
              </a:rPr>
              <a:t>Leafly</a:t>
            </a:r>
            <a:r>
              <a:rPr lang="en-US" dirty="0">
                <a:hlinkClick r:id="rId2"/>
              </a:rPr>
              <a:t> article 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“recreational” can imply a value about use, when we prefer public health language to be neutral</a:t>
            </a:r>
          </a:p>
          <a:p>
            <a:r>
              <a:rPr lang="en-US" dirty="0"/>
              <a:t>Changing terms can be difficult, especially a complete change</a:t>
            </a:r>
          </a:p>
          <a:p>
            <a:pPr lvl="1"/>
            <a:r>
              <a:rPr lang="en-US" dirty="0"/>
              <a:t>Established services may be named “medical marijuana program”  </a:t>
            </a:r>
          </a:p>
          <a:p>
            <a:pPr lvl="1"/>
            <a:r>
              <a:rPr lang="en-US" dirty="0"/>
              <a:t>Legislation may have used specific terms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08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B7AD6-3E9B-441F-AF32-4F028203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“Recommendations for Reporting”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4A31D-2933-4151-B074-8E4F175B2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1-page statement about this group’s opinion</a:t>
            </a:r>
          </a:p>
          <a:p>
            <a:r>
              <a:rPr lang="en-US" dirty="0"/>
              <a:t>Doesn’t bind anyone to anything, just stating a preference and giving reasons why</a:t>
            </a:r>
          </a:p>
          <a:p>
            <a:r>
              <a:rPr lang="en-US" dirty="0"/>
              <a:t>A relatively good “practice project” for road-testing our “recommendations” approach</a:t>
            </a:r>
          </a:p>
          <a:p>
            <a:pPr lvl="1"/>
            <a:r>
              <a:rPr lang="en-US" dirty="0"/>
              <a:t>Issue applies to everyone</a:t>
            </a:r>
          </a:p>
          <a:p>
            <a:pPr lvl="1"/>
            <a:r>
              <a:rPr lang="en-US" dirty="0"/>
              <a:t>Doesn’t require technical skill to have an opinion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i="1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977775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0B2F98-C9BF-408C-8690-3209F22C653D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07C201-AA62-4949-BC7B-600196E5D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175" y="1309687"/>
            <a:ext cx="6029325" cy="457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43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D8793E-089F-4A73-AF8B-278794AB8D99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E499C9-2445-4B86-8F1B-0F511BC5AD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58" y="1790700"/>
            <a:ext cx="5946775" cy="44931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21E086-61BA-48BE-8EBB-6773BED741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6933" y="1962150"/>
            <a:ext cx="5571067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7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C03226-E2DF-497F-8478-70E95E42471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7FBCBA-A1AA-4E8D-BE1C-42131F427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00" y="1138237"/>
            <a:ext cx="6464126" cy="4938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958752-4363-4F2A-B753-BDBE570999B6}"/>
              </a:ext>
            </a:extLst>
          </p:cNvPr>
          <p:cNvSpPr txBox="1"/>
          <p:nvPr/>
        </p:nvSpPr>
        <p:spPr>
          <a:xfrm>
            <a:off x="2609850" y="5971143"/>
            <a:ext cx="6347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Ignores the “marijuana” vs. “cannabis” component of these terms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E873E5-A5FC-4293-BC76-D3E2ADE118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8126" y="2181225"/>
            <a:ext cx="5106618" cy="267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81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B77EB-8DB1-4453-9C72-83B20D7E85F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62D923-E271-4255-AB67-265D7981EC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94" y="1781175"/>
            <a:ext cx="5657906" cy="43243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2EF665-D43A-42BA-BC55-8ECF943A82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094" y="2562225"/>
            <a:ext cx="5192124" cy="24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75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90D35-DEB1-4989-9B8D-A8E85A9D04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A6CE28-FA67-4303-86AC-88551673BE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Action steps after we leave the room</a:t>
            </a:r>
          </a:p>
        </p:txBody>
      </p:sp>
    </p:spTree>
    <p:extLst>
      <p:ext uri="{BB962C8B-B14F-4D97-AF65-F5344CB8AC3E}">
        <p14:creationId xmlns:p14="http://schemas.microsoft.com/office/powerpoint/2010/main" val="260842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81E31-AE59-4797-8099-5BDB069F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45E0D-3749-49CA-9C30-85DCD60B2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Nikka, Valerie, Katelyn, Julia will…</a:t>
            </a:r>
          </a:p>
          <a:p>
            <a:r>
              <a:rPr lang="en-US" dirty="0"/>
              <a:t>Upload final presentations &amp; notes from our discussions to Basecamp over the next week</a:t>
            </a:r>
          </a:p>
          <a:p>
            <a:r>
              <a:rPr lang="en-US" dirty="0"/>
              <a:t>Circulate “language recommendations” document for your review/comment</a:t>
            </a:r>
          </a:p>
          <a:p>
            <a:r>
              <a:rPr lang="en-US" dirty="0"/>
              <a:t>Flesh out initiating a few other specific projects, depending on interest (maybe with a 2-year view)</a:t>
            </a:r>
          </a:p>
          <a:p>
            <a:r>
              <a:rPr lang="en-US" dirty="0"/>
              <a:t>Prepare for next Marijuana Subcommittee call (5/23/19, 10-11am PST)</a:t>
            </a:r>
          </a:p>
          <a:p>
            <a:pPr lvl="1"/>
            <a:r>
              <a:rPr lang="en-US" dirty="0"/>
              <a:t>Invite others to participate in developing “recommendation” tools</a:t>
            </a:r>
          </a:p>
          <a:p>
            <a:pPr lvl="1"/>
            <a:r>
              <a:rPr lang="en-US" dirty="0"/>
              <a:t>Planned to talk about “Market Dashboard” with a short presentation from regulatory agency folks</a:t>
            </a:r>
          </a:p>
          <a:p>
            <a:r>
              <a:rPr lang="en-US" dirty="0"/>
              <a:t>Prepare for what to share at the CSTE Conference in June</a:t>
            </a:r>
          </a:p>
          <a:p>
            <a:pPr lvl="1"/>
            <a:r>
              <a:rPr lang="en-US" dirty="0"/>
              <a:t>We have a “roundtable” ~45 minutes on the agenda</a:t>
            </a:r>
          </a:p>
          <a:p>
            <a:pPr lvl="1"/>
            <a:r>
              <a:rPr lang="en-US" dirty="0"/>
              <a:t>This may be a good time to finalize “language recommendations”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17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3E99AA-2217-46C9-8905-BACB10F46C8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165B3D-BEDA-4326-BAD5-B4CE9750D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00" y="1752600"/>
            <a:ext cx="5861925" cy="441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D20F6D-8B59-41D0-B5AA-ACBD8F860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3009152"/>
            <a:ext cx="5453063" cy="233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57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2171F7-7655-4362-8D88-811264DCB4B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172D70-D8E7-4EF2-9ECA-445FC1E61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00" y="2447925"/>
            <a:ext cx="5063490" cy="3771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BE3A07-CF6F-410E-BBB4-31E1304E8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7850" y="3078079"/>
            <a:ext cx="5429250" cy="232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58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C3E41E-8153-477D-B9A2-66B187864BB1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0EC34E-3BC9-488E-A529-7DA55C7258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999" y="2390775"/>
            <a:ext cx="5064991" cy="3905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17A7BB-1ED2-4F99-ADF3-B88BDBD15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638" y="2695575"/>
            <a:ext cx="5373806" cy="302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40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90F185-ABEF-4850-989F-334D840817C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0522C8-F092-4D75-AEFB-AB3637A5E8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51" y="1743075"/>
            <a:ext cx="5801385" cy="44481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7C335A-FE14-4D27-B411-74759F4EC2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4051" y="2516505"/>
            <a:ext cx="5605463" cy="244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28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67AFBE-FE61-43E4-AEAA-B911E56637EA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2507DA-8E71-4884-B050-287CBFC82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360" y="1190624"/>
            <a:ext cx="666528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28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19F23-7623-42CD-9614-1217306BF5C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254000"/>
            <a:ext cx="11684000" cy="635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25BE15-5611-435D-BFE9-5FCD959515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6968" y="1133475"/>
            <a:ext cx="6931441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792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385825-565F-4450-B8A0-F06F833C4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893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e672a7ce-86a2-40a5-a203-1a560958a1f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e4ff0e6-37f5-4e61-b957-413424b46fd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c6c8ab11-288d-4c47-834b-75aebecc81b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79cbb996-9170-4773-a127-7581de0ca8c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68f307ca-dd31-4a51-b21e-6e56bc53e36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2d7164ac-e06b-453d-b9b2-fa4ee0bd333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419eeeb-8d7d-40aa-89a2-4104e0c17e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b5c402e-379f-4ca7-86e6-ff76efe4884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bb1fda12-a399-49a6-ad51-97a9fa65993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9fb49776-9758-4fa4-ab22-64fe5b7e68e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310</Words>
  <Application>Microsoft Office PowerPoint</Application>
  <PresentationFormat>Widescreen</PresentationFormat>
  <Paragraphs>53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Short collaborative project</vt:lpstr>
      <vt:lpstr>Issue</vt:lpstr>
      <vt:lpstr>“Recommendations for Reporting”</vt:lpstr>
      <vt:lpstr>PowerPoint Presentation</vt:lpstr>
      <vt:lpstr>PowerPoint Presentation</vt:lpstr>
      <vt:lpstr>PowerPoint Presentation</vt:lpstr>
      <vt:lpstr>PowerPoint Presentation</vt:lpstr>
      <vt:lpstr>Next Steps</vt:lpstr>
      <vt:lpstr>Specific 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Dilley</dc:creator>
  <cp:lastModifiedBy>Julia Dilley</cp:lastModifiedBy>
  <cp:revision>12</cp:revision>
  <dcterms:created xsi:type="dcterms:W3CDTF">2019-05-02T05:09:29Z</dcterms:created>
  <dcterms:modified xsi:type="dcterms:W3CDTF">2019-05-22T20:47:06Z</dcterms:modified>
</cp:coreProperties>
</file>