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1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5957ADA-EE00-450A-853E-6896F2970AEF}">
  <a:tblStyle styleId="{C5957ADA-EE00-450A-853E-6896F2970AE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9EC9EC8-5F12-43A9-AC0A-916A13947BC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3" d="100"/>
          <a:sy n="123" d="100"/>
        </p:scale>
        <p:origin x="120" y="3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56c9fcfa85_0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56c9fcfa85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56c9fcfa85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56c9fcfa8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56c9fcfa85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56c9fcfa8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Katelyn will do</a:t>
            </a:r>
            <a:endParaRPr/>
          </a:p>
          <a:p>
            <a:pPr marL="0" lvl="0" indent="0" algn="l" rtl="0">
              <a:spcBef>
                <a:spcPts val="0"/>
              </a:spcBef>
              <a:spcAft>
                <a:spcPts val="0"/>
              </a:spcAft>
              <a:buNone/>
            </a:pPr>
            <a:r>
              <a:rPr lang="en"/>
              <a:t>-pull boilerplate intro</a:t>
            </a:r>
            <a:endParaRPr/>
          </a:p>
          <a:p>
            <a:pPr marL="0" lvl="0" indent="0" algn="l" rtl="0">
              <a:spcBef>
                <a:spcPts val="0"/>
              </a:spcBef>
              <a:spcAft>
                <a:spcPts val="0"/>
              </a:spcAft>
              <a:buNone/>
            </a:pPr>
            <a:r>
              <a:rPr lang="en"/>
              <a:t>-have Elyse intro with me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56d1d23e42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56d1d23e42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56c9fcfa85_0_6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56c9fcfa85_0_6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56c9fcfa85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56c9fcfa85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Katelyn will do</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56f11ae6ec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56f11ae6ec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56c9fcfa85_0_1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56c9fcfa85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56f11ae6ec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56f11ae6ec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56c9fcfa85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56c9fcfa85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Maybe instead of a presentation we can walk people through the resources on our “Basecamp”</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56c9fcfa85_0_6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56c9fcfa85_0_6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1000"/>
              </a:spcBef>
              <a:spcAft>
                <a:spcPts val="0"/>
              </a:spcAft>
              <a:buNone/>
            </a:pPr>
            <a:r>
              <a:rPr lang="en">
                <a:solidFill>
                  <a:schemeClr val="dk1"/>
                </a:solidFill>
              </a:rPr>
              <a:t>•</a:t>
            </a:r>
            <a:r>
              <a:rPr lang="en">
                <a:solidFill>
                  <a:srgbClr val="404040"/>
                </a:solidFill>
              </a:rPr>
              <a:t>CSTE is an organization of member states and territories representing public health epidemiologists</a:t>
            </a:r>
            <a:endParaRPr>
              <a:solidFill>
                <a:srgbClr val="404040"/>
              </a:solidFill>
            </a:endParaRPr>
          </a:p>
          <a:p>
            <a:pPr marL="0" lvl="0" indent="0" algn="l" rtl="0">
              <a:lnSpc>
                <a:spcPct val="90000"/>
              </a:lnSpc>
              <a:spcBef>
                <a:spcPts val="1000"/>
              </a:spcBef>
              <a:spcAft>
                <a:spcPts val="0"/>
              </a:spcAft>
              <a:buClr>
                <a:schemeClr val="dk1"/>
              </a:buClr>
              <a:buSzPts val="1100"/>
              <a:buFont typeface="Arial"/>
              <a:buNone/>
            </a:pPr>
            <a:r>
              <a:rPr lang="en">
                <a:solidFill>
                  <a:schemeClr val="dk1"/>
                </a:solidFill>
              </a:rPr>
              <a:t>•</a:t>
            </a:r>
            <a:r>
              <a:rPr lang="en">
                <a:solidFill>
                  <a:srgbClr val="404040"/>
                </a:solidFill>
              </a:rPr>
              <a:t>CSTE members include applied public health epidemiologists and related professions who work in government, private-sector,non-profit, and academic contexts throughout the nation</a:t>
            </a:r>
            <a:endParaRPr>
              <a:solidFill>
                <a:srgbClr val="404040"/>
              </a:solidFill>
            </a:endParaRPr>
          </a:p>
          <a:p>
            <a:pPr marL="0" lvl="0" indent="0" algn="l" rtl="0">
              <a:lnSpc>
                <a:spcPct val="90000"/>
              </a:lnSpc>
              <a:spcBef>
                <a:spcPts val="1000"/>
              </a:spcBef>
              <a:spcAft>
                <a:spcPts val="0"/>
              </a:spcAft>
              <a:buClr>
                <a:schemeClr val="dk1"/>
              </a:buClr>
              <a:buSzPts val="1100"/>
              <a:buFont typeface="Arial"/>
              <a:buNone/>
            </a:pPr>
            <a:r>
              <a:rPr lang="en">
                <a:solidFill>
                  <a:schemeClr val="dk1"/>
                </a:solidFill>
              </a:rPr>
              <a:t>•</a:t>
            </a:r>
            <a:r>
              <a:rPr lang="en">
                <a:solidFill>
                  <a:srgbClr val="404040"/>
                </a:solidFill>
              </a:rPr>
              <a:t>CSTE works to advance public health policy and epidemiologic capacity.</a:t>
            </a:r>
            <a:endParaRPr>
              <a:solidFill>
                <a:srgbClr val="404040"/>
              </a:solidFill>
            </a:endParaRPr>
          </a:p>
          <a:p>
            <a:pPr marL="0" lvl="0" indent="0" algn="l" rtl="0">
              <a:lnSpc>
                <a:spcPct val="90000"/>
              </a:lnSpc>
              <a:spcBef>
                <a:spcPts val="1000"/>
              </a:spcBef>
              <a:spcAft>
                <a:spcPts val="0"/>
              </a:spcAft>
              <a:buClr>
                <a:schemeClr val="dk1"/>
              </a:buClr>
              <a:buSzPts val="1100"/>
              <a:buFont typeface="Arial"/>
              <a:buNone/>
            </a:pPr>
            <a:r>
              <a:rPr lang="en">
                <a:solidFill>
                  <a:schemeClr val="dk1"/>
                </a:solidFill>
              </a:rPr>
              <a:t>•</a:t>
            </a:r>
            <a:r>
              <a:rPr lang="en">
                <a:solidFill>
                  <a:srgbClr val="404040"/>
                </a:solidFill>
              </a:rPr>
              <a:t>CSTE provides information, education, and developmental support of practicing epidemiologists in a wide range of areas as well as expertise for program and surveillance efforts</a:t>
            </a:r>
            <a:endParaRPr>
              <a:solidFill>
                <a:srgbClr val="404040"/>
              </a:solidFill>
            </a:endParaRPr>
          </a:p>
          <a:p>
            <a:pPr marL="0" lvl="0" indent="0" algn="l" rtl="0">
              <a:spcBef>
                <a:spcPts val="0"/>
              </a:spcBef>
              <a:spcAft>
                <a:spcPts val="0"/>
              </a:spcAft>
              <a:buNone/>
            </a:pPr>
            <a:endParaRPr sz="1000">
              <a:highlight>
                <a:srgbClr val="FFFFFF"/>
              </a:highlight>
            </a:endParaRPr>
          </a:p>
          <a:p>
            <a:pPr marL="0" lvl="0" indent="0" algn="l" rtl="0">
              <a:spcBef>
                <a:spcPts val="0"/>
              </a:spcBef>
              <a:spcAft>
                <a:spcPts val="0"/>
              </a:spcAft>
              <a:buNone/>
            </a:pPr>
            <a:endParaRPr sz="1000">
              <a:highlight>
                <a:srgbClr val="FFFFFF"/>
              </a:highlight>
            </a:endParaRPr>
          </a:p>
          <a:p>
            <a:pPr marL="0" lvl="0" indent="0" algn="l" rtl="0">
              <a:spcBef>
                <a:spcPts val="0"/>
              </a:spcBef>
              <a:spcAft>
                <a:spcPts val="0"/>
              </a:spcAft>
              <a:buNone/>
            </a:pPr>
            <a:r>
              <a:rPr lang="en" sz="1000">
                <a:highlight>
                  <a:srgbClr val="FFFFFF"/>
                </a:highlight>
              </a:rPr>
              <a:t>The CSTE Marijuana Subcommittee was formed primarily in response to the increasing number of states that have legalized marijuana for retail use. </a:t>
            </a:r>
            <a:endParaRPr sz="1000">
              <a:highlight>
                <a:srgbClr val="FFFFFF"/>
              </a:highlight>
            </a:endParaRPr>
          </a:p>
          <a:p>
            <a:pPr marL="0" lvl="0" indent="0" algn="l" rtl="0">
              <a:spcBef>
                <a:spcPts val="0"/>
              </a:spcBef>
              <a:spcAft>
                <a:spcPts val="0"/>
              </a:spcAft>
              <a:buNone/>
            </a:pPr>
            <a:r>
              <a:rPr lang="en">
                <a:solidFill>
                  <a:schemeClr val="dk1"/>
                </a:solidFill>
                <a:highlight>
                  <a:srgbClr val="FFFFFF"/>
                </a:highlight>
              </a:rPr>
              <a:t>Provides a forum for states to share knowledge and resources that will facilitate improved communication, collaboration, standardization of surveillance methodologies, and development of evidence-based intervention strategies.</a:t>
            </a:r>
            <a:endParaRPr sz="1000">
              <a:highlight>
                <a:srgbClr val="FFFFFF"/>
              </a:highlight>
            </a:endParaRPr>
          </a:p>
          <a:p>
            <a:pPr marL="0" lvl="0" indent="0" algn="l" rtl="0">
              <a:spcBef>
                <a:spcPts val="0"/>
              </a:spcBef>
              <a:spcAft>
                <a:spcPts val="0"/>
              </a:spcAft>
              <a:buNone/>
            </a:pPr>
            <a:r>
              <a:rPr lang="en" sz="1000">
                <a:highlight>
                  <a:srgbClr val="FFFFFF"/>
                </a:highlight>
              </a:rPr>
              <a:t>The subcommittee’s current primary project is to develop standardized data collection tools on marijuana use. These tools will enable states to compare data before and after marijuana legalization, among different demographics, and examine other public health concerns that may arise from legalization. </a:t>
            </a:r>
            <a:endParaRPr sz="1000">
              <a:highlight>
                <a:srgbClr val="FFFFFF"/>
              </a:highlight>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56c9fcfa85_0_6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56c9fcfa85_0_6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(Julia)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56c9fcfa85_0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56c9fcfa85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56c9fcfa85_0_6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56c9fcfa85_0_6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56f11ae6ec_0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56f11ae6e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56c9fcfa85_0_4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56c9fcfa85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56c9fcfa85_0_4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56c9fcfa85_0_4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56c9fcfa85_0_4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56c9fcfa85_0_4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56c9fcfa85_0_4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56c9fcfa85_0_4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56c9fcfa85_0_6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56c9fcfa85_0_6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56c9fcfa85_0_2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56c9fcfa85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56c9fcfa85_0_1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56c9fcfa85_0_1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56c9fcfa85_0_1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56c9fcfa85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Substantial evidence - robust scientific findings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Moderate evidence - association but studies have some limitations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Limited evidence - modest scientific findings with significant limitations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Mixed evidence - both supporting and non-supporting scientific findings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Body of research failing to show an association -  moderate or substantial body of research</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Insufficient evidence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56c9fcfa85_0_20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56c9fcfa85_0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56c9fcfa85_0_3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56c9fcfa85_0_3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56c9fcfa85_0_3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56c9fcfa85_0_3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56c9fcfa85_0_3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56c9fcfa85_0_3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56c9fcfa85_0_3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56c9fcfa85_0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56c9fcfa85_0_3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56c9fcfa85_0_3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56c9fcfa85_0_3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9" name="Google Shape;259;g56c9fcfa85_0_3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56c9fcfa85_0_3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56c9fcfa85_0_3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56f11ae6ec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56f11ae6ec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56c9fcfa85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56c9fcfa85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 our multi-state presentation</a:t>
            </a:r>
            <a:endParaRPr/>
          </a:p>
          <a:p>
            <a:pPr marL="0" lvl="0" indent="0" algn="l" rtl="0">
              <a:spcBef>
                <a:spcPts val="0"/>
              </a:spcBef>
              <a:spcAft>
                <a:spcPts val="0"/>
              </a:spcAft>
              <a:buNone/>
            </a:pPr>
            <a:r>
              <a:rPr lang="en"/>
              <a:t>-Katelyn will update tables with the data</a:t>
            </a:r>
            <a:endParaRPr/>
          </a:p>
          <a:p>
            <a:pPr marL="0" lvl="0" indent="0" algn="l" rtl="0">
              <a:spcBef>
                <a:spcPts val="0"/>
              </a:spcBef>
              <a:spcAft>
                <a:spcPts val="0"/>
              </a:spcAft>
              <a:buNone/>
            </a:pPr>
            <a:r>
              <a:rPr lang="en"/>
              <a:t>-keep presentation the same and then add the new data to slides with all states at the end</a:t>
            </a:r>
            <a:endParaRPr/>
          </a:p>
          <a:p>
            <a:pPr marL="0" lvl="0" indent="0" algn="l" rtl="0">
              <a:spcBef>
                <a:spcPts val="0"/>
              </a:spcBef>
              <a:spcAft>
                <a:spcPts val="0"/>
              </a:spcAft>
              <a:buNone/>
            </a:pPr>
            <a:endParaRPr/>
          </a:p>
          <a:p>
            <a:pPr marL="0" lvl="0" indent="0" algn="l" rtl="0">
              <a:spcBef>
                <a:spcPts val="0"/>
              </a:spcBef>
              <a:spcAft>
                <a:spcPts val="0"/>
              </a:spcAft>
              <a:buNone/>
            </a:pPr>
            <a:r>
              <a:rPr lang="en"/>
              <a:t>-WA data in email</a:t>
            </a:r>
            <a:endParaRPr/>
          </a:p>
          <a:p>
            <a:pPr marL="0" lvl="0" indent="0" algn="l" rtl="0">
              <a:spcBef>
                <a:spcPts val="0"/>
              </a:spcBef>
              <a:spcAft>
                <a:spcPts val="0"/>
              </a:spcAft>
              <a:buNone/>
            </a:pPr>
            <a:r>
              <a:rPr lang="en"/>
              <a:t>-3 state no data -MI, ME, and Canada</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56f11ae6ec_0_4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6" name="Google Shape;286;g56f11ae6ec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6f11ae6ec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56f11ae6ec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56f11ae6ec_0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56f11ae6ec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56c9fcfa85_0_6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56c9fcfa85_0_6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56c9fcfa85_0_6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56c9fcfa85_0_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56c9fcfa85_0_6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56c9fcfa85_0_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56c9fcfa85_0_6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56c9fcfa85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56c9fcfa85_0_6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56c9fcfa85_0_6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56c9fcfa85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56c9fcfa85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56c9fcfa85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56c9fcfa85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56d1d23e4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56d1d23e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56d1d23e42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56d1d23e4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56c9fcfa85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56c9fcfa85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56c9fcfa85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56c9fcfa85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56c9fcfa85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56c9fcfa85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Julia will make a first slide with instructions</a:t>
            </a:r>
            <a:endParaRPr/>
          </a:p>
          <a:p>
            <a:pPr marL="0" lvl="0" indent="0" algn="l" rtl="0">
              <a:spcBef>
                <a:spcPts val="0"/>
              </a:spcBef>
              <a:spcAft>
                <a:spcPts val="0"/>
              </a:spcAft>
              <a:buNone/>
            </a:pPr>
            <a:r>
              <a:rPr lang="en"/>
              <a:t>-may also have on the wall a schedule of the numbers</a:t>
            </a:r>
            <a:endParaRPr/>
          </a:p>
          <a:p>
            <a:pPr marL="0" lvl="0" indent="0" algn="l" rtl="0">
              <a:spcBef>
                <a:spcPts val="0"/>
              </a:spcBef>
              <a:spcAft>
                <a:spcPts val="0"/>
              </a:spcAft>
              <a:buNone/>
            </a:pPr>
            <a:r>
              <a:rPr lang="en"/>
              <a:t>-may put on name tag, one of 3 colors and one of 6 numbers</a:t>
            </a:r>
            <a:endParaRPr/>
          </a:p>
          <a:p>
            <a:pPr marL="0" lvl="0" indent="0" algn="l" rtl="0">
              <a:spcBef>
                <a:spcPts val="0"/>
              </a:spcBef>
              <a:spcAft>
                <a:spcPts val="0"/>
              </a:spcAft>
              <a:buNone/>
            </a:pPr>
            <a:endParaRPr/>
          </a:p>
          <a:p>
            <a:pPr marL="0" lvl="0" indent="0" algn="l" rtl="0">
              <a:spcBef>
                <a:spcPts val="0"/>
              </a:spcBef>
              <a:spcAft>
                <a:spcPts val="0"/>
              </a:spcAft>
              <a:buNone/>
            </a:pPr>
            <a:r>
              <a:rPr lang="en"/>
              <a:t>-hopefully Valeria and Nikka can do the chimes and times</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56c9fcfa85_0_1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56c9fcfa85_0_1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56c9fcfa85_0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56c9fcfa85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56c9fcfa85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56c9fcfa85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Need to narrow these by the Qualtrics poll results</a:t>
            </a:r>
            <a:endParaRPr/>
          </a:p>
          <a:p>
            <a:pPr marL="0" lvl="0" indent="0" algn="l" rtl="0">
              <a:spcBef>
                <a:spcPts val="0"/>
              </a:spcBef>
              <a:spcAft>
                <a:spcPts val="0"/>
              </a:spcAft>
              <a:buNone/>
            </a:pPr>
            <a:r>
              <a:rPr lang="en"/>
              <a:t>-May need questions for each of these</a:t>
            </a:r>
            <a:endParaRPr/>
          </a:p>
          <a:p>
            <a:pPr marL="0" lvl="0" indent="0" algn="l" rtl="0">
              <a:spcBef>
                <a:spcPts val="0"/>
              </a:spcBef>
              <a:spcAft>
                <a:spcPts val="0"/>
              </a:spcAft>
              <a:buNone/>
            </a:pPr>
            <a:r>
              <a:rPr lang="en"/>
              <a:t>Print worksheets with topics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56c9fcfa85_0_6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56c9fcfa85_0_6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56c9fcfa85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56c9fcfa85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56c9fcfa85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56c9fcfa85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56c9fcfa85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56c9fcfa85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Safe storage: we care that it is assessible, not where but how to keep your mj, canada has questions for this quesitons</a:t>
            </a:r>
            <a:endParaRPr/>
          </a:p>
          <a:p>
            <a:pPr marL="0" lvl="0" indent="0" algn="l" rtl="0">
              <a:spcBef>
                <a:spcPts val="0"/>
              </a:spcBef>
              <a:spcAft>
                <a:spcPts val="0"/>
              </a:spcAft>
              <a:buNone/>
            </a:pPr>
            <a:r>
              <a:rPr lang="en"/>
              <a:t>Maybe start with where do we store it?</a:t>
            </a:r>
            <a:endParaRPr/>
          </a:p>
          <a:p>
            <a:pPr marL="0" lvl="0" indent="0" algn="l" rtl="0">
              <a:spcBef>
                <a:spcPts val="0"/>
              </a:spcBef>
              <a:spcAft>
                <a:spcPts val="0"/>
              </a:spcAft>
              <a:buNone/>
            </a:pPr>
            <a:r>
              <a:rPr lang="en"/>
              <a:t>Does your child know you have mj in your house</a:t>
            </a:r>
            <a:endParaRPr/>
          </a:p>
          <a:p>
            <a:pPr marL="0" lvl="0" indent="0" algn="l" rtl="0">
              <a:spcBef>
                <a:spcPts val="0"/>
              </a:spcBef>
              <a:spcAft>
                <a:spcPts val="0"/>
              </a:spcAft>
              <a:buNone/>
            </a:pPr>
            <a:r>
              <a:rPr lang="en"/>
              <a:t>Maybe ask questions and then go to home and see</a:t>
            </a:r>
            <a:endParaRPr/>
          </a:p>
          <a:p>
            <a:pPr marL="0" lvl="0" indent="0" algn="l" rtl="0">
              <a:spcBef>
                <a:spcPts val="0"/>
              </a:spcBef>
              <a:spcAft>
                <a:spcPts val="0"/>
              </a:spcAft>
              <a:buNone/>
            </a:pPr>
            <a:r>
              <a:rPr lang="en"/>
              <a:t>Has anyone gotten into your marijuana in your home?</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56c9fcfa85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56c9fcfa85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56c9fcfa85_0_1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56c9fcfa85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Highlight the CDC core indicators that need testing</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5917958100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5917958100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5917958100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5917958100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5917958100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5917958100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56f11ae6ec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56f11ae6ec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56c9fcfa85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2" name="Google Shape;452;g56c9fcfa85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Katelyn will do</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5917958100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5917958100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56c9fcfa85_0_6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56c9fcfa85_0_6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56c9fcfa85_0_6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56c9fcfa85_0_6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56c9fcfa85_0_7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56c9fcfa85_0_7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56c9fcfa85_0_6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56c9fcfa85_0_6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56c9fcfa85_0_7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56c9fcfa85_0_7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56c9fcfa85_0_7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56c9fcfa85_0_7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56f3388552_1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56f3388552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56c9fcfa85_0_7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4" name="Google Shape;504;g56c9fcfa85_0_7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56c9fcfa85_0_7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56c9fcfa85_0_7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56f3388552_1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5" name="Google Shape;515;g56f3388552_1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56f3388552_1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56f3388552_1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Katelyn will do</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56f3388552_1_7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56f3388552_1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56f3388552_1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2" name="Google Shape;532;g56f3388552_1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56f3388552_1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56f3388552_1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g56f3388552_1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2" name="Google Shape;542;g56f3388552_1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56c9fcfa85_0_5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56c9fcfa85_0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56c9fcfa85_0_5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5" name="Google Shape;555;g56c9fcfa85_0_5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56c9fcfa85_0_5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56c9fcfa85_0_5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g56c9fcfa85_0_5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5" name="Google Shape;565;g56c9fcfa85_0_5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56f3388552_1_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56f3388552_1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56c9fcfa85_0_1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6" name="Google Shape;576;g56c9fcfa8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56c9fcfa85_0_5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2" name="Google Shape;582;g56c9fcfa85_0_5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56c9fcfa85_0_5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8" name="Google Shape;588;g56c9fcfa85_0_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56c9fcfa85_0_4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56c9fcfa85_0_4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56f3388552_1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56f3388552_1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g56c9fcfa85_0_1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4" name="Google Shape;604;g56c9fcfa85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g56c9fcfa85_0_4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g56c9fcfa85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56f3388552_1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56f3388552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g5917958100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8" name="Google Shape;628;g5917958100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56c9fcfa85_0_6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56c9fcfa85_0_6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56f3388552_1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56f3388552_1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56f3388552_1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56f3388552_1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56c9fcfa85_0_4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56c9fcfa85_0_4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56c9fcfa85_0_5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56c9fcfa85_0_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56c9fcfa85_0_5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56c9fcfa85_0_5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56f3388552_1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9" name="Google Shape;669;g56f3388552_1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g56c9fcfa85_0_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4" name="Google Shape;674;g56c9fcfa85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56f3388552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9" name="Google Shape;679;g56f3388552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g56f3388552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g56f338855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5917958100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5917958100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56f3388552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8" name="Google Shape;698;g56f3388552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g591795810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6" name="Google Shape;706;g591795810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5917958100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2" name="Google Shape;712;g5917958100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5917958100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5917958100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56c9fcfa85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56c9fcfa85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56c9fcfa85_0_1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56c9fcfa85_0_1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businessinsider.com/legal-marijuana-states-2018-1"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cste.org/members/group.aspx?id=150877"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hyperlink" Target="https://3.basecamp.com/3164497/buckets/11958373/uploads/1765023210"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3.basecamp.com/3164497/buckets/11958373/vaults/1764822045"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datafiles.samhsa.gov/info/analyze-data-nid6"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cdc.gov/brfss/questionnaires/pdf-ques/2018_BRFSS_English_Questionnaire.pdf"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hyperlink" Target="https://www.oregon.gov/OHA/PH/BIRTHDEATHCERTIFICATES/SURVEYS/ADULTBEHAVIORRISK/BRFSSRESULTS/Documents/2016/marijuana16.pdf" TargetMode="External"/><Relationship Id="rId4" Type="http://schemas.openxmlformats.org/officeDocument/2006/relationships/hyperlink" Target="https://www.colorado.gov/pacific/cdphe/behaviorsurvey"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cdc.gov/healthyyouth/data/yrbs/pdf/2019/2019_YRBS-Standard-HS-Questionnaire.pdf" TargetMode="External"/><Relationship Id="rId7" Type="http://schemas.openxmlformats.org/officeDocument/2006/relationships/hyperlink" Target="https://public.3.basecamp.com/p/oFvDY25zgqpgGfZes47gbkAV"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s://oregon.pridesurveys.com/" TargetMode="External"/><Relationship Id="rId5" Type="http://schemas.openxmlformats.org/officeDocument/2006/relationships/hyperlink" Target="https://public.3.basecamp.com/p/8MSr2BGtESKwy2fUZtCfJqVD" TargetMode="External"/><Relationship Id="rId4" Type="http://schemas.openxmlformats.org/officeDocument/2006/relationships/hyperlink" Target="https://www.colorado.gov/pacific/cdphe/hkc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hyperlink" Target="https://www.cdc.gov/nssp/news/2018/04-april/nssp-update-2018-04-508.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nationalacademies.org/hmd/reports/2017/health-effects-of-cannabis-and-cannabinoids.aspx"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hyperlink" Target="http://www.who.int/substance_abuse/publications/cannabis_report/en/" TargetMode="External"/><Relationship Id="rId5" Type="http://schemas.openxmlformats.org/officeDocument/2006/relationships/hyperlink" Target="https://www.colorado.gov/marijuanahealthinfo" TargetMode="External"/><Relationship Id="rId4" Type="http://schemas.openxmlformats.org/officeDocument/2006/relationships/hyperlink" Target="https://www.cdc.gov/marijuana/"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hyperlink" Target="https://www.colorado.gov/pacific/marijuanahealthinfo/public-health-statements" TargetMode="External"/><Relationship Id="rId4" Type="http://schemas.openxmlformats.org/officeDocument/2006/relationships/hyperlink" Target="http://www.colorado.gov/marijuanahealthinfo"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s://www.businessinsider.com/legal-marijuana-states-2018-1"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9.xml"/><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0.xml"/><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1.xml"/><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7.xm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8.xml"/><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79.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1.xml"/><Relationship Id="rId1" Type="http://schemas.openxmlformats.org/officeDocument/2006/relationships/slideLayout" Target="../slideLayouts/slideLayout11.xml"/></Relationships>
</file>

<file path=ppt/slides/_rels/slide8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2.xml"/><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0.xml"/><Relationship Id="rId1" Type="http://schemas.openxmlformats.org/officeDocument/2006/relationships/slideLayout" Target="../slideLayouts/slideLayout3.xml"/><Relationship Id="rId5" Type="http://schemas.openxmlformats.org/officeDocument/2006/relationships/hyperlink" Target="https://www.ncbi.nlm.nih.gov/pmc/articles/PMC5507418/pdf/10.1177_0033354917708987.pdf" TargetMode="External"/><Relationship Id="rId4" Type="http://schemas.openxmlformats.org/officeDocument/2006/relationships/image" Target="../media/image40.png"/></Relationships>
</file>

<file path=ppt/slides/_rels/slide9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1.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2.png"/></Relationships>
</file>

<file path=ppt/slides/_rels/slide9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2.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9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96.xml"/><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p>
            <a:pPr marL="0" lvl="0" indent="0" algn="ctr" rtl="0">
              <a:lnSpc>
                <a:spcPct val="115000"/>
              </a:lnSpc>
              <a:spcBef>
                <a:spcPts val="0"/>
              </a:spcBef>
              <a:spcAft>
                <a:spcPts val="0"/>
              </a:spcAft>
              <a:buClr>
                <a:schemeClr val="dk1"/>
              </a:buClr>
              <a:buSzPts val="1100"/>
              <a:buFont typeface="Arial"/>
              <a:buNone/>
            </a:pPr>
            <a:r>
              <a:rPr lang="en" sz="3000" b="1">
                <a:latin typeface="Calibri"/>
                <a:ea typeface="Calibri"/>
                <a:cs typeface="Calibri"/>
                <a:sym typeface="Calibri"/>
              </a:rPr>
              <a:t>CSTE Marijuana Surveillance Workgroup Meeting </a:t>
            </a:r>
            <a:endParaRPr sz="300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sz="1800" b="1">
                <a:solidFill>
                  <a:schemeClr val="dk1"/>
                </a:solidFill>
                <a:latin typeface="Calibri"/>
                <a:ea typeface="Calibri"/>
                <a:cs typeface="Calibri"/>
                <a:sym typeface="Calibri"/>
              </a:rPr>
              <a:t>May 1-2, 2019</a:t>
            </a:r>
            <a:r>
              <a:rPr lang="en"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marL="0" lvl="0" indent="0" algn="ctr" rtl="0">
              <a:lnSpc>
                <a:spcPct val="115000"/>
              </a:lnSpc>
              <a:spcBef>
                <a:spcPts val="0"/>
              </a:spcBef>
              <a:spcAft>
                <a:spcPts val="0"/>
              </a:spcAft>
              <a:buClr>
                <a:schemeClr val="dk1"/>
              </a:buClr>
              <a:buSzPts val="1100"/>
              <a:buFont typeface="Arial"/>
              <a:buNone/>
            </a:pPr>
            <a:r>
              <a:rPr lang="en" sz="1800" b="1">
                <a:solidFill>
                  <a:schemeClr val="dk1"/>
                </a:solidFill>
                <a:latin typeface="Calibri"/>
                <a:ea typeface="Calibri"/>
                <a:cs typeface="Calibri"/>
                <a:sym typeface="Calibri"/>
              </a:rPr>
              <a:t>Colorado Department of Public Health and Environment</a:t>
            </a:r>
            <a:r>
              <a:rPr lang="en"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marL="0" lvl="0" indent="0" algn="ctr" rtl="0">
              <a:lnSpc>
                <a:spcPct val="115000"/>
              </a:lnSpc>
              <a:spcBef>
                <a:spcPts val="0"/>
              </a:spcBef>
              <a:spcAft>
                <a:spcPts val="0"/>
              </a:spcAft>
              <a:buClr>
                <a:schemeClr val="dk1"/>
              </a:buClr>
              <a:buSzPts val="1100"/>
              <a:buFont typeface="Arial"/>
              <a:buNone/>
            </a:pPr>
            <a:r>
              <a:rPr lang="en" sz="1800" b="1">
                <a:solidFill>
                  <a:schemeClr val="dk1"/>
                </a:solidFill>
                <a:latin typeface="Calibri"/>
                <a:ea typeface="Calibri"/>
                <a:cs typeface="Calibri"/>
                <a:sym typeface="Calibri"/>
              </a:rPr>
              <a:t> </a:t>
            </a:r>
            <a:r>
              <a:rPr lang="en" sz="1800" b="1">
                <a:solidFill>
                  <a:srgbClr val="222222"/>
                </a:solidFill>
                <a:latin typeface="Calibri"/>
                <a:ea typeface="Calibri"/>
                <a:cs typeface="Calibri"/>
                <a:sym typeface="Calibri"/>
              </a:rPr>
              <a:t>4300 Cherry Creek S Dr, Denver, CO 80246</a:t>
            </a:r>
            <a:r>
              <a:rPr lang="en" sz="1800">
                <a:solidFill>
                  <a:schemeClr val="dk1"/>
                </a:solidFill>
                <a:latin typeface="Calibri"/>
                <a:ea typeface="Calibri"/>
                <a:cs typeface="Calibri"/>
                <a:sym typeface="Calibri"/>
              </a:rPr>
              <a:t> </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Day 1</a:t>
            </a:r>
            <a:endParaRPr/>
          </a:p>
          <a:p>
            <a:pPr marL="0" lvl="0" indent="0" algn="ctr" rtl="0">
              <a:spcBef>
                <a:spcPts val="0"/>
              </a:spcBef>
              <a:spcAft>
                <a:spcPts val="0"/>
              </a:spcAft>
              <a:buNone/>
            </a:pPr>
            <a:r>
              <a:rPr lang="en"/>
              <a:t>“What’s the plan? How’s that going?”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400">
                <a:latin typeface="Calibri"/>
                <a:ea typeface="Calibri"/>
                <a:cs typeface="Calibri"/>
                <a:sym typeface="Calibri"/>
              </a:rPr>
              <a:t>8:45-9:00 Arrivals </a:t>
            </a:r>
            <a:endParaRPr sz="2400"/>
          </a:p>
        </p:txBody>
      </p:sp>
      <p:sp>
        <p:nvSpPr>
          <p:cNvPr id="66" name="Google Shape;66;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Sign in</a:t>
            </a:r>
            <a:endParaRPr/>
          </a:p>
          <a:p>
            <a:pPr marL="457200" lvl="0" indent="-342900" algn="l" rtl="0">
              <a:spcBef>
                <a:spcPts val="0"/>
              </a:spcBef>
              <a:spcAft>
                <a:spcPts val="0"/>
              </a:spcAft>
              <a:buSzPts val="1800"/>
              <a:buChar char="●"/>
            </a:pPr>
            <a:r>
              <a:rPr lang="en"/>
              <a:t>CDPHE Guest Name tags</a:t>
            </a:r>
            <a:endParaRPr/>
          </a:p>
          <a:p>
            <a:pPr marL="457200" lvl="0" indent="-342900" algn="l" rtl="0">
              <a:spcBef>
                <a:spcPts val="0"/>
              </a:spcBef>
              <a:spcAft>
                <a:spcPts val="0"/>
              </a:spcAft>
              <a:buSzPts val="1800"/>
              <a:buChar char="●"/>
            </a:pPr>
            <a:r>
              <a:rPr lang="en"/>
              <a:t>Packets</a:t>
            </a:r>
            <a:endParaRPr/>
          </a:p>
          <a:p>
            <a:pPr marL="914400" lvl="1" indent="-317500" algn="l" rtl="0">
              <a:spcBef>
                <a:spcPts val="0"/>
              </a:spcBef>
              <a:spcAft>
                <a:spcPts val="0"/>
              </a:spcAft>
              <a:buSzPts val="1400"/>
              <a:buChar char="○"/>
            </a:pPr>
            <a:r>
              <a:rPr lang="en"/>
              <a:t>Agenda</a:t>
            </a:r>
            <a:endParaRPr/>
          </a:p>
          <a:p>
            <a:pPr marL="914400" lvl="1" indent="-317500" algn="l" rtl="0">
              <a:spcBef>
                <a:spcPts val="0"/>
              </a:spcBef>
              <a:spcAft>
                <a:spcPts val="0"/>
              </a:spcAft>
              <a:buSzPts val="1400"/>
              <a:buChar char="○"/>
            </a:pPr>
            <a:r>
              <a:rPr lang="en"/>
              <a:t>Registration list</a:t>
            </a:r>
            <a:endParaRPr/>
          </a:p>
          <a:p>
            <a:pPr marL="91440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9:00-9:15 Welcome/housekeeping</a:t>
            </a:r>
            <a:endParaRPr/>
          </a:p>
        </p:txBody>
      </p:sp>
      <p:sp>
        <p:nvSpPr>
          <p:cNvPr id="72" name="Google Shape;72;p16"/>
          <p:cNvSpPr txBox="1">
            <a:spLocks noGrp="1"/>
          </p:cNvSpPr>
          <p:nvPr>
            <p:ph type="body" idx="1"/>
          </p:nvPr>
        </p:nvSpPr>
        <p:spPr>
          <a:xfrm>
            <a:off x="311700" y="11097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Housekeeping</a:t>
            </a:r>
            <a:endParaRPr/>
          </a:p>
          <a:p>
            <a:pPr marL="914400" lvl="1" indent="-317500" algn="l" rtl="0">
              <a:spcBef>
                <a:spcPts val="0"/>
              </a:spcBef>
              <a:spcAft>
                <a:spcPts val="0"/>
              </a:spcAft>
              <a:buSzPts val="1400"/>
              <a:buChar char="○"/>
            </a:pPr>
            <a:r>
              <a:rPr lang="en"/>
              <a:t>Restrooms</a:t>
            </a:r>
            <a:endParaRPr/>
          </a:p>
          <a:p>
            <a:pPr marL="914400" lvl="1" indent="-317500" algn="l" rtl="0">
              <a:spcBef>
                <a:spcPts val="0"/>
              </a:spcBef>
              <a:spcAft>
                <a:spcPts val="0"/>
              </a:spcAft>
              <a:buSzPts val="1400"/>
              <a:buChar char="○"/>
            </a:pPr>
            <a:r>
              <a:rPr lang="en"/>
              <a:t>Snacks</a:t>
            </a:r>
            <a:endParaRPr/>
          </a:p>
          <a:p>
            <a:pPr marL="914400" lvl="1" indent="-317500" algn="l" rtl="0">
              <a:spcBef>
                <a:spcPts val="0"/>
              </a:spcBef>
              <a:spcAft>
                <a:spcPts val="0"/>
              </a:spcAft>
              <a:buSzPts val="1400"/>
              <a:buChar char="○"/>
            </a:pPr>
            <a:r>
              <a:rPr lang="en"/>
              <a:t>Emergency exits</a:t>
            </a:r>
            <a:endParaRPr/>
          </a:p>
          <a:p>
            <a:pPr marL="914400" lvl="1" indent="-317500" algn="l" rtl="0">
              <a:spcBef>
                <a:spcPts val="0"/>
              </a:spcBef>
              <a:spcAft>
                <a:spcPts val="0"/>
              </a:spcAft>
              <a:buSzPts val="1400"/>
              <a:buChar char="○"/>
            </a:pPr>
            <a:r>
              <a:rPr lang="en"/>
              <a:t>Will be moving rooms after lunch</a:t>
            </a:r>
            <a:endParaRPr/>
          </a:p>
          <a:p>
            <a:pPr marL="914400" lvl="1" indent="-317500" algn="l" rtl="0">
              <a:spcBef>
                <a:spcPts val="0"/>
              </a:spcBef>
              <a:spcAft>
                <a:spcPts val="0"/>
              </a:spcAft>
              <a:buSzPts val="1400"/>
              <a:buChar char="○"/>
            </a:pPr>
            <a:r>
              <a:rPr lang="en"/>
              <a:t>Lunch will be on your own</a:t>
            </a:r>
            <a:endParaRPr/>
          </a:p>
          <a:p>
            <a:pPr marL="91440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7"/>
          <p:cNvPicPr preferRelativeResize="0"/>
          <p:nvPr/>
        </p:nvPicPr>
        <p:blipFill>
          <a:blip r:embed="rId3">
            <a:alphaModFix/>
          </a:blip>
          <a:stretch>
            <a:fillRect/>
          </a:stretch>
        </p:blipFill>
        <p:spPr>
          <a:xfrm>
            <a:off x="127225" y="501113"/>
            <a:ext cx="5383099" cy="4706075"/>
          </a:xfrm>
          <a:prstGeom prst="rect">
            <a:avLst/>
          </a:prstGeom>
          <a:noFill/>
          <a:ln>
            <a:noFill/>
          </a:ln>
        </p:spPr>
      </p:pic>
      <p:sp>
        <p:nvSpPr>
          <p:cNvPr id="78" name="Google Shape;78;p17"/>
          <p:cNvSpPr txBox="1"/>
          <p:nvPr/>
        </p:nvSpPr>
        <p:spPr>
          <a:xfrm>
            <a:off x="0" y="4812100"/>
            <a:ext cx="4479300" cy="445500"/>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Source: </a:t>
            </a:r>
            <a:r>
              <a:rPr lang="en" sz="800" u="sng">
                <a:solidFill>
                  <a:schemeClr val="hlink"/>
                </a:solidFill>
                <a:hlinkClick r:id="rId4"/>
              </a:rPr>
              <a:t>h</a:t>
            </a:r>
            <a:r>
              <a:rPr lang="en" sz="900" u="sng">
                <a:solidFill>
                  <a:schemeClr val="hlink"/>
                </a:solidFill>
                <a:hlinkClick r:id="rId4"/>
              </a:rPr>
              <a:t>ttps://www.businessinsider.com/legal-marijuana-states-2018-1</a:t>
            </a:r>
            <a:endParaRPr sz="900"/>
          </a:p>
        </p:txBody>
      </p:sp>
      <p:sp>
        <p:nvSpPr>
          <p:cNvPr id="79" name="Google Shape;79;p17"/>
          <p:cNvSpPr/>
          <p:nvPr/>
        </p:nvSpPr>
        <p:spPr>
          <a:xfrm>
            <a:off x="1792200" y="3252725"/>
            <a:ext cx="298200" cy="179100"/>
          </a:xfrm>
          <a:prstGeom prst="rect">
            <a:avLst/>
          </a:prstGeom>
          <a:no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7"/>
          <p:cNvSpPr/>
          <p:nvPr/>
        </p:nvSpPr>
        <p:spPr>
          <a:xfrm>
            <a:off x="1749850" y="4222925"/>
            <a:ext cx="298200" cy="179100"/>
          </a:xfrm>
          <a:prstGeom prst="rect">
            <a:avLst/>
          </a:prstGeom>
          <a:no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7"/>
          <p:cNvSpPr txBox="1"/>
          <p:nvPr/>
        </p:nvSpPr>
        <p:spPr>
          <a:xfrm>
            <a:off x="5651475" y="1127175"/>
            <a:ext cx="4078200" cy="1002000"/>
          </a:xfrm>
          <a:prstGeom prst="rect">
            <a:avLst/>
          </a:prstGeom>
          <a:noFill/>
          <a:ln>
            <a:noFill/>
          </a:ln>
        </p:spPr>
        <p:txBody>
          <a:bodyPr spcFirstLastPara="1" wrap="square" lIns="91425" tIns="91425" rIns="91425" bIns="91425" anchor="t" anchorCtr="0">
            <a:noAutofit/>
          </a:bodyPr>
          <a:lstStyle/>
          <a:p>
            <a:pPr marL="0" marR="680156" lvl="0" indent="0" algn="l" rtl="0">
              <a:spcBef>
                <a:spcPts val="0"/>
              </a:spcBef>
              <a:spcAft>
                <a:spcPts val="0"/>
              </a:spcAft>
              <a:buNone/>
            </a:pPr>
            <a:r>
              <a:rPr lang="en" sz="1800" b="1"/>
              <a:t>Representation from...</a:t>
            </a:r>
            <a:endParaRPr sz="1800" b="1"/>
          </a:p>
          <a:p>
            <a:pPr marL="457200" marR="680156" lvl="0" indent="-342900" algn="l" rtl="0">
              <a:spcBef>
                <a:spcPts val="0"/>
              </a:spcBef>
              <a:spcAft>
                <a:spcPts val="0"/>
              </a:spcAft>
              <a:buSzPts val="1800"/>
              <a:buChar char="●"/>
            </a:pPr>
            <a:r>
              <a:rPr lang="en" sz="1800"/>
              <a:t>10 states with legalized recreational cannabis</a:t>
            </a:r>
            <a:endParaRPr sz="1800"/>
          </a:p>
          <a:p>
            <a:pPr marL="457200" marR="680156" lvl="0" indent="0" algn="l" rtl="0">
              <a:spcBef>
                <a:spcPts val="0"/>
              </a:spcBef>
              <a:spcAft>
                <a:spcPts val="0"/>
              </a:spcAft>
              <a:buNone/>
            </a:pPr>
            <a:r>
              <a:rPr lang="en" sz="1800"/>
              <a:t>(non-medical, retail) </a:t>
            </a:r>
            <a:endParaRPr sz="1800"/>
          </a:p>
          <a:p>
            <a:pPr marL="0" marR="680156" lvl="0" indent="0" algn="l" rtl="0">
              <a:spcBef>
                <a:spcPts val="0"/>
              </a:spcBef>
              <a:spcAft>
                <a:spcPts val="0"/>
              </a:spcAft>
              <a:buNone/>
            </a:pPr>
            <a:endParaRPr sz="1800"/>
          </a:p>
          <a:p>
            <a:pPr marL="457200" marR="680156" lvl="0" indent="-342900" algn="l" rtl="0">
              <a:spcBef>
                <a:spcPts val="0"/>
              </a:spcBef>
              <a:spcAft>
                <a:spcPts val="0"/>
              </a:spcAft>
              <a:buSzPts val="1800"/>
              <a:buChar char="●"/>
            </a:pPr>
            <a:r>
              <a:rPr lang="en" sz="1800"/>
              <a:t>4 states where legalization seems to be coming</a:t>
            </a:r>
            <a:endParaRPr sz="1800"/>
          </a:p>
          <a:p>
            <a:pPr marL="457200" marR="680156" lvl="0" indent="0" algn="l" rtl="0">
              <a:spcBef>
                <a:spcPts val="0"/>
              </a:spcBef>
              <a:spcAft>
                <a:spcPts val="0"/>
              </a:spcAft>
              <a:buNone/>
            </a:pPr>
            <a:endParaRPr sz="1800"/>
          </a:p>
          <a:p>
            <a:pPr marL="457200" marR="680156" lvl="0" indent="-342900" algn="l" rtl="0">
              <a:spcBef>
                <a:spcPts val="0"/>
              </a:spcBef>
              <a:spcAft>
                <a:spcPts val="0"/>
              </a:spcAft>
              <a:buSzPts val="1800"/>
              <a:buChar char="●"/>
            </a:pPr>
            <a:r>
              <a:rPr lang="en" sz="1800"/>
              <a:t>Canada!</a:t>
            </a:r>
            <a:endParaRPr sz="1800"/>
          </a:p>
          <a:p>
            <a:pPr marL="0" marR="680156" lvl="0" indent="0" algn="l" rtl="0">
              <a:spcBef>
                <a:spcPts val="0"/>
              </a:spcBef>
              <a:spcAft>
                <a:spcPts val="0"/>
              </a:spcAft>
              <a:buNone/>
            </a:pPr>
            <a:endParaRPr sz="1800"/>
          </a:p>
          <a:p>
            <a:pPr marL="0" marR="680156" lvl="0" indent="0" algn="l" rtl="0">
              <a:spcBef>
                <a:spcPts val="0"/>
              </a:spcBef>
              <a:spcAft>
                <a:spcPts val="0"/>
              </a:spcAft>
              <a:buNone/>
            </a:pPr>
            <a:endParaRPr sz="1800"/>
          </a:p>
          <a:p>
            <a:pPr marL="0" marR="680156" lvl="0" indent="0" algn="l" rtl="0">
              <a:spcBef>
                <a:spcPts val="0"/>
              </a:spcBef>
              <a:spcAft>
                <a:spcPts val="0"/>
              </a:spcAft>
              <a:buNone/>
            </a:pPr>
            <a:r>
              <a:rPr lang="en" sz="1800" b="1"/>
              <a:t>You are… </a:t>
            </a:r>
            <a:r>
              <a:rPr lang="en" sz="1800"/>
              <a:t>Epidemiologists, administrators, program coordinators</a:t>
            </a:r>
            <a:endParaRPr sz="1800"/>
          </a:p>
        </p:txBody>
      </p:sp>
      <p:sp>
        <p:nvSpPr>
          <p:cNvPr id="82" name="Google Shape;82;p17"/>
          <p:cNvSpPr/>
          <p:nvPr/>
        </p:nvSpPr>
        <p:spPr>
          <a:xfrm>
            <a:off x="4940375" y="2293925"/>
            <a:ext cx="196200" cy="179100"/>
          </a:xfrm>
          <a:prstGeom prst="rect">
            <a:avLst/>
          </a:prstGeom>
          <a:no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7"/>
          <p:cNvSpPr/>
          <p:nvPr/>
        </p:nvSpPr>
        <p:spPr>
          <a:xfrm>
            <a:off x="4479300" y="2084975"/>
            <a:ext cx="298200" cy="179100"/>
          </a:xfrm>
          <a:prstGeom prst="rect">
            <a:avLst/>
          </a:prstGeom>
          <a:no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4" name="Google Shape;84;p17"/>
          <p:cNvPicPr preferRelativeResize="0"/>
          <p:nvPr/>
        </p:nvPicPr>
        <p:blipFill>
          <a:blip r:embed="rId5">
            <a:alphaModFix/>
          </a:blip>
          <a:stretch>
            <a:fillRect/>
          </a:stretch>
        </p:blipFill>
        <p:spPr>
          <a:xfrm>
            <a:off x="7135275" y="3369875"/>
            <a:ext cx="1110625" cy="557500"/>
          </a:xfrm>
          <a:prstGeom prst="rect">
            <a:avLst/>
          </a:prstGeom>
          <a:noFill/>
          <a:ln>
            <a:noFill/>
          </a:ln>
        </p:spPr>
      </p:pic>
      <p:sp>
        <p:nvSpPr>
          <p:cNvPr id="85" name="Google Shape;85;p17"/>
          <p:cNvSpPr txBox="1">
            <a:spLocks noGrp="1"/>
          </p:cNvSpPr>
          <p:nvPr>
            <p:ph type="title"/>
          </p:nvPr>
        </p:nvSpPr>
        <p:spPr>
          <a:xfrm>
            <a:off x="311700" y="-3920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Who is in the room? </a:t>
            </a:r>
            <a:endParaRPr/>
          </a:p>
        </p:txBody>
      </p:sp>
      <p:sp>
        <p:nvSpPr>
          <p:cNvPr id="86" name="Google Shape;86;p17"/>
          <p:cNvSpPr txBox="1"/>
          <p:nvPr/>
        </p:nvSpPr>
        <p:spPr>
          <a:xfrm>
            <a:off x="2049525" y="3369875"/>
            <a:ext cx="7346700" cy="8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p17"/>
          <p:cNvSpPr/>
          <p:nvPr/>
        </p:nvSpPr>
        <p:spPr>
          <a:xfrm>
            <a:off x="5726327" y="1581150"/>
            <a:ext cx="298200" cy="400800"/>
          </a:xfrm>
          <a:prstGeom prst="rect">
            <a:avLst/>
          </a:prstGeom>
          <a:solidFill>
            <a:srgbClr val="38761D"/>
          </a:solid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7"/>
          <p:cNvSpPr/>
          <p:nvPr/>
        </p:nvSpPr>
        <p:spPr>
          <a:xfrm>
            <a:off x="5726327" y="2571750"/>
            <a:ext cx="298200" cy="400800"/>
          </a:xfrm>
          <a:prstGeom prst="rect">
            <a:avLst/>
          </a:prstGeom>
          <a:no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you have in common: Work on Surveillance</a:t>
            </a:r>
            <a:endParaRPr/>
          </a:p>
        </p:txBody>
      </p:sp>
      <p:sp>
        <p:nvSpPr>
          <p:cNvPr id="94" name="Google Shape;94;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For the purpose of our discussions, </a:t>
            </a:r>
            <a:r>
              <a:rPr lang="en" sz="2400" b="1"/>
              <a:t>cannabis or marijuana surveillance</a:t>
            </a:r>
            <a:r>
              <a:rPr lang="en" sz="2400"/>
              <a:t> is defined as: </a:t>
            </a:r>
            <a:endParaRPr sz="2400"/>
          </a:p>
          <a:p>
            <a:pPr marL="0" lvl="0" indent="0" algn="l" rtl="0">
              <a:spcBef>
                <a:spcPts val="1600"/>
              </a:spcBef>
              <a:spcAft>
                <a:spcPts val="0"/>
              </a:spcAft>
              <a:buClr>
                <a:schemeClr val="dk1"/>
              </a:buClr>
              <a:buSzPts val="1100"/>
              <a:buFont typeface="Arial"/>
              <a:buNone/>
            </a:pPr>
            <a:r>
              <a:rPr lang="en" sz="2400" i="1"/>
              <a:t>Continuous, systematic collection, analysis and interpretation of marijuana-related data needed for the planning, implementation and evaluation of public health practice.</a:t>
            </a:r>
            <a:endParaRPr sz="2400" i="1"/>
          </a:p>
          <a:p>
            <a:pPr marL="0" lvl="0" indent="0" algn="l" rtl="0">
              <a:spcBef>
                <a:spcPts val="1600"/>
              </a:spcBef>
              <a:spcAft>
                <a:spcPts val="1600"/>
              </a:spcAft>
              <a:buNone/>
            </a:pPr>
            <a:endParaRPr i="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311700" y="1887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9:15-9:30 Meeting Overview and Objectives</a:t>
            </a:r>
            <a:endParaRPr/>
          </a:p>
        </p:txBody>
      </p:sp>
      <p:sp>
        <p:nvSpPr>
          <p:cNvPr id="100" name="Google Shape;100;p19"/>
          <p:cNvSpPr txBox="1">
            <a:spLocks noGrp="1"/>
          </p:cNvSpPr>
          <p:nvPr>
            <p:ph type="body" idx="1"/>
          </p:nvPr>
        </p:nvSpPr>
        <p:spPr>
          <a:xfrm>
            <a:off x="311700" y="893525"/>
            <a:ext cx="8520600" cy="407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400" b="1">
                <a:solidFill>
                  <a:schemeClr val="dk1"/>
                </a:solidFill>
                <a:latin typeface="Calibri"/>
                <a:ea typeface="Calibri"/>
                <a:cs typeface="Calibri"/>
                <a:sym typeface="Calibri"/>
              </a:rPr>
              <a:t>Goal: Build Marijuana/Cannabis-Related Public Health Surveillance Capacity</a:t>
            </a:r>
            <a:r>
              <a:rPr lang="en" sz="1400">
                <a:solidFill>
                  <a:schemeClr val="dk1"/>
                </a:solidFill>
                <a:latin typeface="Calibri"/>
                <a:ea typeface="Calibri"/>
                <a:cs typeface="Calibri"/>
                <a:sym typeface="Calibri"/>
              </a:rPr>
              <a:t> </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 </a:t>
            </a:r>
            <a:r>
              <a:rPr lang="en" sz="1400" b="1">
                <a:solidFill>
                  <a:schemeClr val="dk1"/>
                </a:solidFill>
                <a:latin typeface="Calibri"/>
                <a:ea typeface="Calibri"/>
                <a:cs typeface="Calibri"/>
                <a:sym typeface="Calibri"/>
              </a:rPr>
              <a:t>Objectives: </a:t>
            </a:r>
            <a:r>
              <a:rPr lang="en" sz="1400">
                <a:solidFill>
                  <a:schemeClr val="dk1"/>
                </a:solidFill>
                <a:latin typeface="Calibri"/>
                <a:ea typeface="Calibri"/>
                <a:cs typeface="Calibri"/>
                <a:sym typeface="Calibri"/>
              </a:rPr>
              <a:t> </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By the end of this workgroup meeting participants will: </a:t>
            </a:r>
            <a:endParaRPr sz="1400">
              <a:solidFill>
                <a:schemeClr val="dk1"/>
              </a:solidFill>
              <a:latin typeface="Calibri"/>
              <a:ea typeface="Calibri"/>
              <a:cs typeface="Calibri"/>
              <a:sym typeface="Calibri"/>
            </a:endParaRPr>
          </a:p>
          <a:p>
            <a:pPr marL="685800" lvl="0" indent="-317500" algn="l" rtl="0">
              <a:spcBef>
                <a:spcPts val="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Have access to available resources to support surveillance planning and examples of reports </a:t>
            </a:r>
            <a:endParaRPr sz="1400">
              <a:solidFill>
                <a:schemeClr val="dk1"/>
              </a:solidFill>
              <a:latin typeface="Calibri"/>
              <a:ea typeface="Calibri"/>
              <a:cs typeface="Calibri"/>
              <a:sym typeface="Calibri"/>
            </a:endParaRPr>
          </a:p>
          <a:p>
            <a:pPr marL="685800" lvl="0" indent="-317500" algn="l" rtl="0">
              <a:spcBef>
                <a:spcPts val="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Establish connections among peers who are working in different states to plan, implement and report on marijuana/cannabis public health surveillance activities </a:t>
            </a:r>
            <a:endParaRPr sz="1400">
              <a:solidFill>
                <a:schemeClr val="dk1"/>
              </a:solidFill>
              <a:latin typeface="Calibri"/>
              <a:ea typeface="Calibri"/>
              <a:cs typeface="Calibri"/>
              <a:sym typeface="Calibri"/>
            </a:endParaRPr>
          </a:p>
          <a:p>
            <a:pPr marL="685800" lvl="0" indent="-317500" algn="l" rtl="0">
              <a:spcBef>
                <a:spcPts val="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Understand the strengths and limitations of current common surveillance data systems </a:t>
            </a:r>
            <a:endParaRPr sz="1400">
              <a:solidFill>
                <a:schemeClr val="dk1"/>
              </a:solidFill>
              <a:latin typeface="Calibri"/>
              <a:ea typeface="Calibri"/>
              <a:cs typeface="Calibri"/>
              <a:sym typeface="Calibri"/>
            </a:endParaRPr>
          </a:p>
          <a:p>
            <a:pPr marL="685800" lvl="0" indent="-317500" algn="l" rtl="0">
              <a:spcBef>
                <a:spcPts val="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Identify approaches and opportunities to address surveillance weaknesses or challenges </a:t>
            </a:r>
            <a:endParaRPr sz="1400">
              <a:solidFill>
                <a:schemeClr val="dk1"/>
              </a:solidFill>
              <a:latin typeface="Calibri"/>
              <a:ea typeface="Calibri"/>
              <a:cs typeface="Calibri"/>
              <a:sym typeface="Calibri"/>
            </a:endParaRPr>
          </a:p>
          <a:p>
            <a:pPr marL="685800" lvl="0" indent="-317500" algn="l" rtl="0">
              <a:spcBef>
                <a:spcPts val="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Contribute to planning next steps for strengthening capacity </a:t>
            </a:r>
            <a:endParaRPr sz="14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400">
                <a:solidFill>
                  <a:schemeClr val="dk1"/>
                </a:solidFill>
                <a:latin typeface="Calibri"/>
                <a:ea typeface="Calibri"/>
                <a:cs typeface="Calibri"/>
                <a:sym typeface="Calibri"/>
              </a:rPr>
              <a:t> </a:t>
            </a:r>
            <a:r>
              <a:rPr lang="en" sz="1400" b="1">
                <a:solidFill>
                  <a:schemeClr val="dk1"/>
                </a:solidFill>
                <a:latin typeface="Calibri"/>
                <a:ea typeface="Calibri"/>
                <a:cs typeface="Calibri"/>
                <a:sym typeface="Calibri"/>
              </a:rPr>
              <a:t>Objectives &amp; agenda were developed with your input (copies of meeting survey results available if interested) </a:t>
            </a:r>
            <a:endParaRPr sz="1400">
              <a:solidFill>
                <a:schemeClr val="dk1"/>
              </a:solidFill>
              <a:latin typeface="Calibri"/>
              <a:ea typeface="Calibri"/>
              <a:cs typeface="Calibri"/>
              <a:sym typeface="Calibri"/>
            </a:endParaRPr>
          </a:p>
          <a:p>
            <a:pPr marL="685800" lvl="0" indent="-317500" algn="l" rtl="0">
              <a:spcBef>
                <a:spcPts val="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Sharing data, resources and experiences among peers, with the understanding that this is for the purpose of discussion and will not be shared publicly </a:t>
            </a:r>
            <a:endParaRPr sz="1400">
              <a:solidFill>
                <a:schemeClr val="dk1"/>
              </a:solidFill>
              <a:latin typeface="Calibri"/>
              <a:ea typeface="Calibri"/>
              <a:cs typeface="Calibri"/>
              <a:sym typeface="Calibri"/>
            </a:endParaRPr>
          </a:p>
          <a:p>
            <a:pPr marL="685800" lvl="0" indent="-317500" algn="l" rtl="0">
              <a:spcBef>
                <a:spcPts val="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Identifying limitations and weaknesses of available data systems, and how to address them, to understand how they can be most useful for surveillance </a:t>
            </a:r>
            <a:endParaRPr sz="1400">
              <a:solidFill>
                <a:schemeClr val="dk1"/>
              </a:solidFill>
              <a:latin typeface="Calibri"/>
              <a:ea typeface="Calibri"/>
              <a:cs typeface="Calibri"/>
              <a:sym typeface="Calibri"/>
            </a:endParaRPr>
          </a:p>
          <a:p>
            <a:pPr marL="685800" lvl="0" indent="-317500" algn="l" rtl="0">
              <a:spcBef>
                <a:spcPts val="0"/>
              </a:spcBef>
              <a:spcAft>
                <a:spcPts val="0"/>
              </a:spcAft>
              <a:buClr>
                <a:schemeClr val="dk1"/>
              </a:buClr>
              <a:buSzPts val="1400"/>
              <a:buFont typeface="Calibri"/>
              <a:buChar char="●"/>
            </a:pPr>
            <a:r>
              <a:rPr lang="en" sz="1400">
                <a:solidFill>
                  <a:schemeClr val="dk1"/>
                </a:solidFill>
                <a:latin typeface="Calibri"/>
                <a:ea typeface="Calibri"/>
                <a:cs typeface="Calibri"/>
                <a:sym typeface="Calibri"/>
              </a:rPr>
              <a:t>Focusing on the priority interests of the attendees, with the understanding that all topics of interest will not be covered </a:t>
            </a:r>
            <a:endParaRPr sz="1400">
              <a:solidFill>
                <a:schemeClr val="dk1"/>
              </a:solidFill>
              <a:latin typeface="Calibri"/>
              <a:ea typeface="Calibri"/>
              <a:cs typeface="Calibri"/>
              <a:sym typeface="Calibri"/>
            </a:endParaRPr>
          </a:p>
          <a:p>
            <a:pPr marL="0" lvl="0" indent="0" algn="l" rtl="0">
              <a:spcBef>
                <a:spcPts val="0"/>
              </a:spcBef>
              <a:spcAft>
                <a:spcPts val="160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Welcome to Basecamp! Please explore &amp; share</a:t>
            </a:r>
            <a:endParaRPr/>
          </a:p>
        </p:txBody>
      </p:sp>
      <p:pic>
        <p:nvPicPr>
          <p:cNvPr id="106" name="Google Shape;106;p20"/>
          <p:cNvPicPr preferRelativeResize="0"/>
          <p:nvPr/>
        </p:nvPicPr>
        <p:blipFill>
          <a:blip r:embed="rId3">
            <a:alphaModFix/>
          </a:blip>
          <a:stretch>
            <a:fillRect/>
          </a:stretch>
        </p:blipFill>
        <p:spPr>
          <a:xfrm>
            <a:off x="704850" y="1017725"/>
            <a:ext cx="7034366" cy="3820977"/>
          </a:xfrm>
          <a:prstGeom prst="rect">
            <a:avLst/>
          </a:prstGeom>
          <a:noFill/>
          <a:ln>
            <a:noFill/>
          </a:ln>
        </p:spPr>
      </p:pic>
      <p:sp>
        <p:nvSpPr>
          <p:cNvPr id="107" name="Google Shape;107;p20"/>
          <p:cNvSpPr/>
          <p:nvPr/>
        </p:nvSpPr>
        <p:spPr>
          <a:xfrm>
            <a:off x="5505450" y="3676650"/>
            <a:ext cx="1695600" cy="1162200"/>
          </a:xfrm>
          <a:prstGeom prst="ellipse">
            <a:avLst/>
          </a:prstGeom>
          <a:noFill/>
          <a:ln w="28575"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ctrTitle"/>
          </p:nvPr>
        </p:nvSpPr>
        <p:spPr>
          <a:xfrm>
            <a:off x="311700" y="744575"/>
            <a:ext cx="8520600" cy="887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3000"/>
              <a:t>Introductions</a:t>
            </a:r>
            <a:endParaRPr sz="3000"/>
          </a:p>
        </p:txBody>
      </p:sp>
      <p:sp>
        <p:nvSpPr>
          <p:cNvPr id="113" name="Google Shape;113;p21"/>
          <p:cNvSpPr txBox="1">
            <a:spLocks noGrp="1"/>
          </p:cNvSpPr>
          <p:nvPr>
            <p:ph type="subTitle" idx="1"/>
          </p:nvPr>
        </p:nvSpPr>
        <p:spPr>
          <a:xfrm>
            <a:off x="311700" y="1734425"/>
            <a:ext cx="8520600" cy="189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a:t>Name</a:t>
            </a:r>
            <a:endParaRPr sz="2400"/>
          </a:p>
          <a:p>
            <a:pPr marL="0" lvl="0" indent="0" algn="ctr" rtl="0">
              <a:spcBef>
                <a:spcPts val="0"/>
              </a:spcBef>
              <a:spcAft>
                <a:spcPts val="0"/>
              </a:spcAft>
              <a:buNone/>
            </a:pPr>
            <a:endParaRPr sz="2400"/>
          </a:p>
          <a:p>
            <a:pPr marL="0" lvl="0" indent="0" algn="ctr" rtl="0">
              <a:spcBef>
                <a:spcPts val="0"/>
              </a:spcBef>
              <a:spcAft>
                <a:spcPts val="0"/>
              </a:spcAft>
              <a:buNone/>
            </a:pPr>
            <a:r>
              <a:rPr lang="en" sz="2400"/>
              <a:t>Jurisdiction</a:t>
            </a:r>
            <a:endParaRPr sz="2400"/>
          </a:p>
          <a:p>
            <a:pPr marL="0" lvl="0" indent="0" algn="ctr" rtl="0">
              <a:spcBef>
                <a:spcPts val="0"/>
              </a:spcBef>
              <a:spcAft>
                <a:spcPts val="0"/>
              </a:spcAft>
              <a:buNone/>
            </a:pPr>
            <a:endParaRPr sz="2400"/>
          </a:p>
          <a:p>
            <a:pPr marL="0" lvl="0" indent="0" algn="ctr" rtl="0">
              <a:spcBef>
                <a:spcPts val="0"/>
              </a:spcBef>
              <a:spcAft>
                <a:spcPts val="0"/>
              </a:spcAft>
              <a:buNone/>
            </a:pPr>
            <a:r>
              <a:rPr lang="en" sz="2400"/>
              <a:t>Field of work (epidemiologist, policy, administrative, etc)</a:t>
            </a:r>
            <a:endParaRPr sz="2400"/>
          </a:p>
          <a:p>
            <a:pPr marL="0" lvl="0" indent="0" algn="ctr" rtl="0">
              <a:spcBef>
                <a:spcPts val="0"/>
              </a:spcBef>
              <a:spcAft>
                <a:spcPts val="0"/>
              </a:spcAft>
              <a:buNone/>
            </a:pPr>
            <a:endParaRPr sz="2400"/>
          </a:p>
          <a:p>
            <a:pPr marL="0" lvl="0" indent="0" algn="ctr" rtl="0">
              <a:spcBef>
                <a:spcPts val="0"/>
              </a:spcBef>
              <a:spcAft>
                <a:spcPts val="0"/>
              </a:spcAft>
              <a:buNone/>
            </a:pPr>
            <a:r>
              <a:rPr lang="en" sz="2400"/>
              <a:t>If you could instantly be an expert in a subject, what would it be?</a:t>
            </a:r>
            <a:endParaRPr sz="2400"/>
          </a:p>
          <a:p>
            <a:pPr marL="0" lvl="0" indent="0" algn="ctr" rtl="0">
              <a:spcBef>
                <a:spcPts val="0"/>
              </a:spcBef>
              <a:spcAft>
                <a:spcPts val="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What we have to work with now</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9:30-9:50 State of the State of Marijuana Surveillance</a:t>
            </a:r>
            <a:r>
              <a:rPr lang="en"/>
              <a:t> </a:t>
            </a:r>
            <a:endParaRPr/>
          </a:p>
        </p:txBody>
      </p:sp>
      <p:sp>
        <p:nvSpPr>
          <p:cNvPr id="124" name="Google Shape;124;p23"/>
          <p:cNvSpPr txBox="1">
            <a:spLocks noGrp="1"/>
          </p:cNvSpPr>
          <p:nvPr>
            <p:ph type="body" idx="1"/>
          </p:nvPr>
        </p:nvSpPr>
        <p:spPr>
          <a:xfrm>
            <a:off x="311700" y="1017725"/>
            <a:ext cx="8520600" cy="37854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SzPts val="1800"/>
              <a:buChar char="●"/>
            </a:pPr>
            <a:r>
              <a:rPr lang="en">
                <a:solidFill>
                  <a:schemeClr val="dk1"/>
                </a:solidFill>
              </a:rPr>
              <a:t>Organizations working on Capacity-Building (Nikka)</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CSTE</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Federal agencies: CDC/SAMHSA/NIDA </a:t>
            </a:r>
            <a:endParaRPr>
              <a:solidFill>
                <a:schemeClr val="dk1"/>
              </a:solidFill>
            </a:endParaRPr>
          </a:p>
          <a:p>
            <a:pPr marL="457200" lvl="0" indent="-342900" algn="l" rtl="0">
              <a:lnSpc>
                <a:spcPct val="100000"/>
              </a:lnSpc>
              <a:spcBef>
                <a:spcPts val="0"/>
              </a:spcBef>
              <a:spcAft>
                <a:spcPts val="0"/>
              </a:spcAft>
              <a:buSzPts val="1800"/>
              <a:buChar char="●"/>
            </a:pPr>
            <a:r>
              <a:rPr lang="en">
                <a:solidFill>
                  <a:schemeClr val="dk1"/>
                </a:solidFill>
              </a:rPr>
              <a:t>Efforts to Gather Resources (Julia)</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Environmental Scan &amp; key informant interviews</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Self Assessment of Marijuana Surveillance in Your Jurisdiction</a:t>
            </a:r>
            <a:endParaRPr>
              <a:solidFill>
                <a:schemeClr val="dk1"/>
              </a:solidFill>
            </a:endParaRPr>
          </a:p>
          <a:p>
            <a:pPr marL="457200" lvl="0" indent="-342900" algn="l" rtl="0">
              <a:lnSpc>
                <a:spcPct val="100000"/>
              </a:lnSpc>
              <a:spcBef>
                <a:spcPts val="0"/>
              </a:spcBef>
              <a:spcAft>
                <a:spcPts val="0"/>
              </a:spcAft>
              <a:buSzPts val="1800"/>
              <a:buChar char="●"/>
            </a:pPr>
            <a:r>
              <a:rPr lang="en">
                <a:solidFill>
                  <a:schemeClr val="dk1"/>
                </a:solidFill>
              </a:rPr>
              <a:t>What’s Available Now for Surveillance Tools/Resources (Katelyn) </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Identifying “core” surveillance measures (and “potential” measures)</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Core surveillance questions</a:t>
            </a:r>
            <a:endParaRPr>
              <a:solidFill>
                <a:schemeClr val="dk1"/>
              </a:solidFill>
            </a:endParaRPr>
          </a:p>
          <a:p>
            <a:pPr marL="1371600" lvl="2" indent="-317500" algn="l" rtl="0">
              <a:lnSpc>
                <a:spcPct val="100000"/>
              </a:lnSpc>
              <a:spcBef>
                <a:spcPts val="0"/>
              </a:spcBef>
              <a:spcAft>
                <a:spcPts val="0"/>
              </a:spcAft>
              <a:buClr>
                <a:schemeClr val="dk1"/>
              </a:buClr>
              <a:buSzPts val="1400"/>
              <a:buChar char="■"/>
            </a:pPr>
            <a:r>
              <a:rPr lang="en">
                <a:solidFill>
                  <a:schemeClr val="dk1"/>
                </a:solidFill>
              </a:rPr>
              <a:t>BRFSS CORE module</a:t>
            </a:r>
            <a:endParaRPr>
              <a:solidFill>
                <a:schemeClr val="dk1"/>
              </a:solidFill>
            </a:endParaRPr>
          </a:p>
          <a:p>
            <a:pPr marL="1371600" lvl="2" indent="-317500" algn="l" rtl="0">
              <a:lnSpc>
                <a:spcPct val="100000"/>
              </a:lnSpc>
              <a:spcBef>
                <a:spcPts val="0"/>
              </a:spcBef>
              <a:spcAft>
                <a:spcPts val="0"/>
              </a:spcAft>
              <a:buClr>
                <a:schemeClr val="dk1"/>
              </a:buClr>
              <a:buSzPts val="1400"/>
              <a:buChar char="■"/>
            </a:pPr>
            <a:r>
              <a:rPr lang="en">
                <a:solidFill>
                  <a:schemeClr val="dk1"/>
                </a:solidFill>
              </a:rPr>
              <a:t>NSDUH state estimates</a:t>
            </a:r>
            <a:endParaRPr>
              <a:solidFill>
                <a:schemeClr val="dk1"/>
              </a:solidFill>
            </a:endParaRPr>
          </a:p>
          <a:p>
            <a:pPr marL="1371600" lvl="2" indent="-317500" algn="l" rtl="0">
              <a:lnSpc>
                <a:spcPct val="100000"/>
              </a:lnSpc>
              <a:spcBef>
                <a:spcPts val="0"/>
              </a:spcBef>
              <a:spcAft>
                <a:spcPts val="0"/>
              </a:spcAft>
              <a:buClr>
                <a:schemeClr val="dk1"/>
              </a:buClr>
              <a:buSzPts val="1400"/>
              <a:buChar char="■"/>
            </a:pPr>
            <a:r>
              <a:rPr lang="en">
                <a:solidFill>
                  <a:schemeClr val="dk1"/>
                </a:solidFill>
              </a:rPr>
              <a:t>YRBSS</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Established Queries for Syndromic Surveillance</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Literature Reviews </a:t>
            </a:r>
            <a:endParaRPr>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a:t>Organizations Working on Capacity-Building </a:t>
            </a:r>
            <a:endParaRPr/>
          </a:p>
        </p:txBody>
      </p:sp>
      <p:sp>
        <p:nvSpPr>
          <p:cNvPr id="130" name="Google Shape;130;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marR="0" lvl="0" indent="-317500" algn="l" rtl="0">
              <a:lnSpc>
                <a:spcPct val="100000"/>
              </a:lnSpc>
              <a:spcBef>
                <a:spcPts val="0"/>
              </a:spcBef>
              <a:spcAft>
                <a:spcPts val="0"/>
              </a:spcAft>
              <a:buClr>
                <a:schemeClr val="dk1"/>
              </a:buClr>
              <a:buSzPts val="1400"/>
              <a:buChar char="●"/>
            </a:pPr>
            <a:r>
              <a:rPr lang="en" sz="1400" b="1">
                <a:solidFill>
                  <a:schemeClr val="dk1"/>
                </a:solidFill>
              </a:rPr>
              <a:t>CSTE Marijuana Subcommittee</a:t>
            </a:r>
            <a:endParaRPr sz="1400" b="1">
              <a:solidFill>
                <a:schemeClr val="dk1"/>
              </a:solidFill>
            </a:endParaRPr>
          </a:p>
          <a:p>
            <a:pPr marL="0" marR="0" lvl="0" indent="0" algn="l" rtl="0">
              <a:lnSpc>
                <a:spcPct val="100000"/>
              </a:lnSpc>
              <a:spcBef>
                <a:spcPts val="0"/>
              </a:spcBef>
              <a:spcAft>
                <a:spcPts val="0"/>
              </a:spcAft>
              <a:buNone/>
            </a:pPr>
            <a:endParaRPr sz="1400" b="1">
              <a:solidFill>
                <a:schemeClr val="dk1"/>
              </a:solidFill>
            </a:endParaRPr>
          </a:p>
          <a:p>
            <a:pPr marL="457200" lvl="0" indent="0" algn="l" rtl="0">
              <a:lnSpc>
                <a:spcPct val="100000"/>
              </a:lnSpc>
              <a:spcBef>
                <a:spcPts val="0"/>
              </a:spcBef>
              <a:spcAft>
                <a:spcPts val="0"/>
              </a:spcAft>
              <a:buNone/>
            </a:pPr>
            <a:r>
              <a:rPr lang="en" sz="1400" b="1">
                <a:solidFill>
                  <a:schemeClr val="dk1"/>
                </a:solidFill>
                <a:highlight>
                  <a:srgbClr val="FFFFFF"/>
                </a:highlight>
              </a:rPr>
              <a:t>Purpose:</a:t>
            </a:r>
            <a:r>
              <a:rPr lang="en" sz="1400">
                <a:solidFill>
                  <a:schemeClr val="dk1"/>
                </a:solidFill>
                <a:highlight>
                  <a:srgbClr val="FFFFFF"/>
                </a:highlight>
              </a:rPr>
              <a:t> Develop a national strategy to systematically monitor, characterize, and mitigate the public health impacts of marijuana</a:t>
            </a:r>
            <a:endParaRPr sz="1400">
              <a:solidFill>
                <a:schemeClr val="dk1"/>
              </a:solidFill>
              <a:highlight>
                <a:srgbClr val="FFFFFF"/>
              </a:highlight>
            </a:endParaRPr>
          </a:p>
          <a:p>
            <a:pPr marL="457200" lvl="0" indent="0" algn="l" rtl="0">
              <a:lnSpc>
                <a:spcPct val="100000"/>
              </a:lnSpc>
              <a:spcBef>
                <a:spcPts val="0"/>
              </a:spcBef>
              <a:spcAft>
                <a:spcPts val="0"/>
              </a:spcAft>
              <a:buNone/>
            </a:pPr>
            <a:endParaRPr sz="1400">
              <a:solidFill>
                <a:schemeClr val="dk1"/>
              </a:solidFill>
              <a:highlight>
                <a:srgbClr val="FFFFFF"/>
              </a:highlight>
            </a:endParaRPr>
          </a:p>
          <a:p>
            <a:pPr marL="457200" lvl="0" indent="0" algn="l" rtl="0">
              <a:lnSpc>
                <a:spcPct val="100000"/>
              </a:lnSpc>
              <a:spcBef>
                <a:spcPts val="0"/>
              </a:spcBef>
              <a:spcAft>
                <a:spcPts val="0"/>
              </a:spcAft>
              <a:buNone/>
            </a:pPr>
            <a:r>
              <a:rPr lang="en" sz="1400" b="1">
                <a:solidFill>
                  <a:schemeClr val="dk1"/>
                </a:solidFill>
                <a:highlight>
                  <a:srgbClr val="FFFFFF"/>
                </a:highlight>
              </a:rPr>
              <a:t>Activities:</a:t>
            </a:r>
            <a:endParaRPr sz="1400" b="1">
              <a:solidFill>
                <a:schemeClr val="dk1"/>
              </a:solidFill>
              <a:highlight>
                <a:srgbClr val="FFFFFF"/>
              </a:highlight>
            </a:endParaRPr>
          </a:p>
          <a:p>
            <a:pPr marL="914400" lvl="0" indent="-317500" algn="l" rtl="0">
              <a:lnSpc>
                <a:spcPct val="100000"/>
              </a:lnSpc>
              <a:spcBef>
                <a:spcPts val="0"/>
              </a:spcBef>
              <a:spcAft>
                <a:spcPts val="0"/>
              </a:spcAft>
              <a:buClr>
                <a:schemeClr val="dk1"/>
              </a:buClr>
              <a:buSzPts val="1400"/>
              <a:buChar char="●"/>
            </a:pPr>
            <a:r>
              <a:rPr lang="en" sz="1400">
                <a:solidFill>
                  <a:schemeClr val="dk1"/>
                </a:solidFill>
                <a:highlight>
                  <a:srgbClr val="FFFFFF"/>
                </a:highlight>
              </a:rPr>
              <a:t>Developed Recommendations for Strengthening Surveillance and Research of Marijuana and Health Outcomes in the United States</a:t>
            </a:r>
            <a:endParaRPr sz="1400">
              <a:solidFill>
                <a:schemeClr val="dk1"/>
              </a:solidFill>
              <a:highlight>
                <a:srgbClr val="FFFFFF"/>
              </a:highlight>
            </a:endParaRPr>
          </a:p>
          <a:p>
            <a:pPr marL="914400" lvl="0" indent="-317500" algn="l" rtl="0">
              <a:lnSpc>
                <a:spcPct val="100000"/>
              </a:lnSpc>
              <a:spcBef>
                <a:spcPts val="0"/>
              </a:spcBef>
              <a:spcAft>
                <a:spcPts val="0"/>
              </a:spcAft>
              <a:buClr>
                <a:schemeClr val="dk1"/>
              </a:buClr>
              <a:buSzPts val="1400"/>
              <a:buChar char="●"/>
            </a:pPr>
            <a:r>
              <a:rPr lang="en" sz="1400">
                <a:solidFill>
                  <a:schemeClr val="dk1"/>
                </a:solidFill>
                <a:highlight>
                  <a:srgbClr val="FFFFFF"/>
                </a:highlight>
              </a:rPr>
              <a:t>CSTE Marijuana Surveillance Environmental Scan Report </a:t>
            </a:r>
            <a:endParaRPr sz="1400">
              <a:solidFill>
                <a:schemeClr val="dk1"/>
              </a:solidFill>
              <a:highlight>
                <a:srgbClr val="FFFFFF"/>
              </a:highlight>
            </a:endParaRPr>
          </a:p>
          <a:p>
            <a:pPr marL="914400" lvl="0" indent="-317500" algn="l" rtl="0">
              <a:lnSpc>
                <a:spcPct val="100000"/>
              </a:lnSpc>
              <a:spcBef>
                <a:spcPts val="0"/>
              </a:spcBef>
              <a:spcAft>
                <a:spcPts val="0"/>
              </a:spcAft>
              <a:buClr>
                <a:schemeClr val="dk1"/>
              </a:buClr>
              <a:buSzPts val="1400"/>
              <a:buChar char="●"/>
            </a:pPr>
            <a:r>
              <a:rPr lang="en" sz="1400">
                <a:solidFill>
                  <a:schemeClr val="dk1"/>
                </a:solidFill>
                <a:highlight>
                  <a:srgbClr val="FFFFFF"/>
                </a:highlight>
              </a:rPr>
              <a:t>Convene relevant stakeholders to develop innovative approaches to improving the quality of Marijuana Surveillance </a:t>
            </a:r>
            <a:endParaRPr sz="1400">
              <a:solidFill>
                <a:schemeClr val="dk1"/>
              </a:solidFill>
              <a:highlight>
                <a:srgbClr val="FFFFFF"/>
              </a:highlight>
            </a:endParaRPr>
          </a:p>
          <a:p>
            <a:pPr marL="457200" lvl="0" indent="0" algn="l" rtl="0">
              <a:lnSpc>
                <a:spcPct val="100000"/>
              </a:lnSpc>
              <a:spcBef>
                <a:spcPts val="0"/>
              </a:spcBef>
              <a:spcAft>
                <a:spcPts val="0"/>
              </a:spcAft>
              <a:buNone/>
            </a:pPr>
            <a:endParaRPr sz="1100">
              <a:solidFill>
                <a:schemeClr val="dk1"/>
              </a:solidFill>
              <a:highlight>
                <a:srgbClr val="FFFFFF"/>
              </a:highlight>
            </a:endParaRPr>
          </a:p>
          <a:p>
            <a:pPr marL="457200" marR="0" lvl="0" indent="-317500" algn="l" rtl="0">
              <a:lnSpc>
                <a:spcPct val="100000"/>
              </a:lnSpc>
              <a:spcBef>
                <a:spcPts val="0"/>
              </a:spcBef>
              <a:spcAft>
                <a:spcPts val="0"/>
              </a:spcAft>
              <a:buClr>
                <a:schemeClr val="dk1"/>
              </a:buClr>
              <a:buSzPts val="1400"/>
              <a:buChar char="●"/>
            </a:pPr>
            <a:r>
              <a:rPr lang="en" sz="1400" b="1">
                <a:solidFill>
                  <a:schemeClr val="dk1"/>
                </a:solidFill>
              </a:rPr>
              <a:t>Federal agencies: CDC/SAMHSA/NIDA </a:t>
            </a:r>
            <a:endParaRPr sz="14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Efforts to gather resources </a:t>
            </a:r>
            <a:endParaRPr/>
          </a:p>
        </p:txBody>
      </p:sp>
      <p:sp>
        <p:nvSpPr>
          <p:cNvPr id="136" name="Google Shape;136;p25"/>
          <p:cNvSpPr txBox="1">
            <a:spLocks noGrp="1"/>
          </p:cNvSpPr>
          <p:nvPr>
            <p:ph type="body" idx="1"/>
          </p:nvPr>
        </p:nvSpPr>
        <p:spPr>
          <a:xfrm>
            <a:off x="-236475" y="1017725"/>
            <a:ext cx="3842700" cy="3328800"/>
          </a:xfrm>
          <a:prstGeom prst="rect">
            <a:avLst/>
          </a:prstGeom>
        </p:spPr>
        <p:txBody>
          <a:bodyPr spcFirstLastPara="1" wrap="square" lIns="91425" tIns="91425" rIns="91425" bIns="91425" anchor="t" anchorCtr="0">
            <a:noAutofit/>
          </a:bodyPr>
          <a:lstStyle/>
          <a:p>
            <a:pPr marL="457200" lvl="0" indent="0" algn="l" rtl="0">
              <a:lnSpc>
                <a:spcPct val="100000"/>
              </a:lnSpc>
              <a:spcBef>
                <a:spcPts val="0"/>
              </a:spcBef>
              <a:spcAft>
                <a:spcPts val="0"/>
              </a:spcAft>
              <a:buNone/>
            </a:pPr>
            <a:endParaRPr>
              <a:solidFill>
                <a:schemeClr val="dk1"/>
              </a:solidFill>
            </a:endParaRPr>
          </a:p>
          <a:p>
            <a:pPr marL="457200" lvl="0" indent="0" algn="l" rtl="0">
              <a:lnSpc>
                <a:spcPct val="100000"/>
              </a:lnSpc>
              <a:spcBef>
                <a:spcPts val="0"/>
              </a:spcBef>
              <a:spcAft>
                <a:spcPts val="0"/>
              </a:spcAft>
              <a:buNone/>
            </a:pPr>
            <a:r>
              <a:rPr lang="en" sz="2400" b="1">
                <a:solidFill>
                  <a:schemeClr val="dk1"/>
                </a:solidFill>
              </a:rPr>
              <a:t>CSTE Marijuana Subcommittee</a:t>
            </a:r>
            <a:endParaRPr sz="2400" b="1">
              <a:solidFill>
                <a:schemeClr val="dk1"/>
              </a:solidFill>
            </a:endParaRPr>
          </a:p>
          <a:p>
            <a:pPr marL="457200" lvl="0" indent="0" algn="l" rtl="0">
              <a:lnSpc>
                <a:spcPct val="100000"/>
              </a:lnSpc>
              <a:spcBef>
                <a:spcPts val="0"/>
              </a:spcBef>
              <a:spcAft>
                <a:spcPts val="0"/>
              </a:spcAft>
              <a:buNone/>
            </a:pPr>
            <a:r>
              <a:rPr lang="en" sz="2400" u="sng">
                <a:solidFill>
                  <a:schemeClr val="hlink"/>
                </a:solidFill>
                <a:hlinkClick r:id="rId3"/>
              </a:rPr>
              <a:t>https://www.cste.org/members/group.aspx?id=150877</a:t>
            </a:r>
            <a:r>
              <a:rPr lang="en" sz="2400">
                <a:solidFill>
                  <a:schemeClr val="dk1"/>
                </a:solidFill>
              </a:rPr>
              <a:t> </a:t>
            </a:r>
            <a:endParaRPr sz="2400">
              <a:solidFill>
                <a:schemeClr val="dk1"/>
              </a:solidFill>
            </a:endParaRPr>
          </a:p>
          <a:p>
            <a:pPr marL="914400" lvl="1" indent="-381000" algn="l" rtl="0">
              <a:lnSpc>
                <a:spcPct val="100000"/>
              </a:lnSpc>
              <a:spcBef>
                <a:spcPts val="0"/>
              </a:spcBef>
              <a:spcAft>
                <a:spcPts val="0"/>
              </a:spcAft>
              <a:buClr>
                <a:schemeClr val="dk1"/>
              </a:buClr>
              <a:buSzPts val="2400"/>
              <a:buChar char="○"/>
            </a:pPr>
            <a:r>
              <a:rPr lang="en" sz="2400">
                <a:solidFill>
                  <a:schemeClr val="dk1"/>
                </a:solidFill>
              </a:rPr>
              <a:t>Self-assessment</a:t>
            </a:r>
            <a:endParaRPr sz="2400">
              <a:solidFill>
                <a:schemeClr val="dk1"/>
              </a:solidFill>
            </a:endParaRPr>
          </a:p>
          <a:p>
            <a:pPr marL="914400" lvl="1" indent="-381000" algn="l" rtl="0">
              <a:lnSpc>
                <a:spcPct val="100000"/>
              </a:lnSpc>
              <a:spcBef>
                <a:spcPts val="0"/>
              </a:spcBef>
              <a:spcAft>
                <a:spcPts val="0"/>
              </a:spcAft>
              <a:buClr>
                <a:schemeClr val="dk1"/>
              </a:buClr>
              <a:buSzPts val="2400"/>
              <a:buChar char="○"/>
            </a:pPr>
            <a:r>
              <a:rPr lang="en" sz="2400">
                <a:solidFill>
                  <a:schemeClr val="dk1"/>
                </a:solidFill>
              </a:rPr>
              <a:t>Environmental Scan report (key informant interviews)</a:t>
            </a:r>
            <a:endParaRPr sz="2400">
              <a:solidFill>
                <a:schemeClr val="dk1"/>
              </a:solidFill>
            </a:endParaRPr>
          </a:p>
          <a:p>
            <a:pPr marL="914400" lvl="0" indent="0" algn="l" rtl="0">
              <a:lnSpc>
                <a:spcPct val="100000"/>
              </a:lnSpc>
              <a:spcBef>
                <a:spcPts val="0"/>
              </a:spcBef>
              <a:spcAft>
                <a:spcPts val="0"/>
              </a:spcAft>
              <a:buNone/>
            </a:pPr>
            <a:endParaRPr sz="2400">
              <a:solidFill>
                <a:schemeClr val="dk1"/>
              </a:solidFill>
            </a:endParaRPr>
          </a:p>
        </p:txBody>
      </p:sp>
      <p:pic>
        <p:nvPicPr>
          <p:cNvPr id="137" name="Google Shape;137;p25"/>
          <p:cNvPicPr preferRelativeResize="0"/>
          <p:nvPr/>
        </p:nvPicPr>
        <p:blipFill>
          <a:blip r:embed="rId4">
            <a:alphaModFix/>
          </a:blip>
          <a:stretch>
            <a:fillRect/>
          </a:stretch>
        </p:blipFill>
        <p:spPr>
          <a:xfrm>
            <a:off x="3606350" y="1508203"/>
            <a:ext cx="5537650" cy="30607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Self Assessment of Marijuana Surveillance Data</a:t>
            </a:r>
            <a:endParaRPr/>
          </a:p>
        </p:txBody>
      </p:sp>
      <p:sp>
        <p:nvSpPr>
          <p:cNvPr id="143" name="Google Shape;143;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000000"/>
              </a:buClr>
              <a:buSzPts val="1800"/>
              <a:buChar char="●"/>
            </a:pPr>
            <a:r>
              <a:rPr lang="en">
                <a:solidFill>
                  <a:srgbClr val="000000"/>
                </a:solidFill>
              </a:rPr>
              <a:t>Created with the Environment Scan and Key Informant Interviews as an assessment of marijuana surveillance and capacity</a:t>
            </a:r>
            <a:endParaRPr>
              <a:solidFill>
                <a:srgbClr val="000000"/>
              </a:solidFill>
            </a:endParaRPr>
          </a:p>
          <a:p>
            <a:pPr marL="457200" lvl="0" indent="-342900" algn="l" rtl="0">
              <a:spcBef>
                <a:spcPts val="0"/>
              </a:spcBef>
              <a:spcAft>
                <a:spcPts val="0"/>
              </a:spcAft>
              <a:buClr>
                <a:srgbClr val="000000"/>
              </a:buClr>
              <a:buSzPts val="1800"/>
              <a:buChar char="●"/>
            </a:pPr>
            <a:r>
              <a:rPr lang="en">
                <a:solidFill>
                  <a:srgbClr val="000000"/>
                </a:solidFill>
              </a:rPr>
              <a:t>Designed to use with your stakeholders who are designing a surveillance plan for monitoring marijuana/cannabis-related public health indicators to formalized efforts and capacity</a:t>
            </a:r>
            <a:endParaRPr>
              <a:solidFill>
                <a:srgbClr val="000000"/>
              </a:solidFill>
            </a:endParaRPr>
          </a:p>
          <a:p>
            <a:pPr marL="0" lvl="0" indent="0" algn="l" rtl="0">
              <a:spcBef>
                <a:spcPts val="1600"/>
              </a:spcBef>
              <a:spcAft>
                <a:spcPts val="0"/>
              </a:spcAft>
              <a:buNone/>
            </a:pPr>
            <a:r>
              <a:rPr lang="en">
                <a:solidFill>
                  <a:srgbClr val="000000"/>
                </a:solidFill>
              </a:rPr>
              <a:t>	Access via basecamp link</a:t>
            </a:r>
            <a:r>
              <a:rPr lang="en"/>
              <a:t>: </a:t>
            </a:r>
            <a:r>
              <a:rPr lang="en" sz="1100" u="sng">
                <a:solidFill>
                  <a:schemeClr val="hlink"/>
                </a:solidFill>
                <a:hlinkClick r:id="rId3"/>
              </a:rPr>
              <a:t>https://3.basecamp.com/3164497/buckets/11958373/uploads/1765023210</a:t>
            </a:r>
            <a:endParaRPr>
              <a:highlight>
                <a:srgbClr val="FFFF00"/>
              </a:highlight>
            </a:endParaRPr>
          </a:p>
          <a:p>
            <a:pPr marL="0" lvl="0" indent="0" algn="l" rtl="0">
              <a:spcBef>
                <a:spcPts val="1600"/>
              </a:spcBef>
              <a:spcAft>
                <a:spcPts val="1600"/>
              </a:spcAft>
              <a:buNone/>
            </a:pPr>
            <a:endParaRPr>
              <a:highlight>
                <a:srgbClr val="FFFF00"/>
              </a:high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Environmental Scan Report </a:t>
            </a:r>
            <a:endParaRPr/>
          </a:p>
        </p:txBody>
      </p:sp>
      <p:sp>
        <p:nvSpPr>
          <p:cNvPr id="149" name="Google Shape;149;p27"/>
          <p:cNvSpPr txBox="1">
            <a:spLocks noGrp="1"/>
          </p:cNvSpPr>
          <p:nvPr>
            <p:ph type="body" idx="1"/>
          </p:nvPr>
        </p:nvSpPr>
        <p:spPr>
          <a:xfrm>
            <a:off x="213175" y="1251025"/>
            <a:ext cx="4910700" cy="3416400"/>
          </a:xfrm>
          <a:prstGeom prst="rect">
            <a:avLst/>
          </a:prstGeom>
        </p:spPr>
        <p:txBody>
          <a:bodyPr spcFirstLastPara="1" wrap="square" lIns="91425" tIns="91425" rIns="91425" bIns="91425" anchor="t" anchorCtr="0">
            <a:noAutofit/>
          </a:bodyPr>
          <a:lstStyle/>
          <a:p>
            <a:pPr marL="457200" marR="0" lvl="0" indent="-342900" algn="l" rtl="0">
              <a:lnSpc>
                <a:spcPct val="100000"/>
              </a:lnSpc>
              <a:spcBef>
                <a:spcPts val="0"/>
              </a:spcBef>
              <a:spcAft>
                <a:spcPts val="0"/>
              </a:spcAft>
              <a:buClr>
                <a:schemeClr val="dk2"/>
              </a:buClr>
              <a:buSzPts val="1800"/>
              <a:buFont typeface="Arial"/>
              <a:buChar char="●"/>
            </a:pPr>
            <a:r>
              <a:rPr lang="en">
                <a:solidFill>
                  <a:schemeClr val="dk1"/>
                </a:solidFill>
              </a:rPr>
              <a:t>Key informant interviews with 8 states</a:t>
            </a:r>
            <a:endParaRPr>
              <a:solidFill>
                <a:schemeClr val="dk1"/>
              </a:solidFill>
            </a:endParaRPr>
          </a:p>
          <a:p>
            <a:pPr marL="457200" marR="0" lvl="0" indent="-342900" algn="l" rtl="0">
              <a:lnSpc>
                <a:spcPct val="100000"/>
              </a:lnSpc>
              <a:spcBef>
                <a:spcPts val="0"/>
              </a:spcBef>
              <a:spcAft>
                <a:spcPts val="0"/>
              </a:spcAft>
              <a:buClr>
                <a:schemeClr val="dk1"/>
              </a:buClr>
              <a:buSzPts val="1800"/>
              <a:buChar char="●"/>
            </a:pPr>
            <a:r>
              <a:rPr lang="en">
                <a:solidFill>
                  <a:schemeClr val="dk1"/>
                </a:solidFill>
              </a:rPr>
              <a:t>Lessons learned about implementing surveillance </a:t>
            </a:r>
            <a:endParaRPr>
              <a:solidFill>
                <a:schemeClr val="dk1"/>
              </a:solidFill>
            </a:endParaRPr>
          </a:p>
          <a:p>
            <a:pPr marL="0" marR="0" lvl="0" indent="0" algn="l" rtl="0">
              <a:lnSpc>
                <a:spcPct val="100000"/>
              </a:lnSpc>
              <a:spcBef>
                <a:spcPts val="0"/>
              </a:spcBef>
              <a:spcAft>
                <a:spcPts val="0"/>
              </a:spcAft>
              <a:buNone/>
            </a:pPr>
            <a:endParaRPr>
              <a:solidFill>
                <a:schemeClr val="dk1"/>
              </a:solidFill>
            </a:endParaRPr>
          </a:p>
          <a:p>
            <a:pPr marL="0" marR="0" lvl="0" indent="0" algn="l" rtl="0">
              <a:lnSpc>
                <a:spcPct val="100000"/>
              </a:lnSpc>
              <a:spcBef>
                <a:spcPts val="0"/>
              </a:spcBef>
              <a:spcAft>
                <a:spcPts val="0"/>
              </a:spcAft>
              <a:buNone/>
            </a:pPr>
            <a:r>
              <a:rPr lang="en">
                <a:solidFill>
                  <a:schemeClr val="dk1"/>
                </a:solidFill>
              </a:rPr>
              <a:t>Access vis CSTE Marijuana Subcommittee website or Basecamp Link </a:t>
            </a:r>
            <a:r>
              <a:rPr lang="en" sz="1100" u="sng">
                <a:solidFill>
                  <a:schemeClr val="hlink"/>
                </a:solidFill>
                <a:hlinkClick r:id="rId3"/>
              </a:rPr>
              <a:t>https://3.basecamp.com/3164497/buckets/11958373/vaults/1764822045</a:t>
            </a:r>
            <a:endParaRPr>
              <a:solidFill>
                <a:schemeClr val="dk1"/>
              </a:solidFill>
            </a:endParaRPr>
          </a:p>
          <a:p>
            <a:pPr marL="0" marR="0" lvl="0" indent="0" algn="l" rtl="0">
              <a:lnSpc>
                <a:spcPct val="100000"/>
              </a:lnSpc>
              <a:spcBef>
                <a:spcPts val="0"/>
              </a:spcBef>
              <a:spcAft>
                <a:spcPts val="0"/>
              </a:spcAft>
              <a:buNone/>
            </a:pPr>
            <a:endParaRPr>
              <a:solidFill>
                <a:schemeClr val="dk1"/>
              </a:solidFill>
            </a:endParaRPr>
          </a:p>
        </p:txBody>
      </p:sp>
      <p:pic>
        <p:nvPicPr>
          <p:cNvPr id="150" name="Google Shape;150;p27"/>
          <p:cNvPicPr preferRelativeResize="0"/>
          <p:nvPr/>
        </p:nvPicPr>
        <p:blipFill>
          <a:blip r:embed="rId4">
            <a:alphaModFix/>
          </a:blip>
          <a:stretch>
            <a:fillRect/>
          </a:stretch>
        </p:blipFill>
        <p:spPr>
          <a:xfrm rot="665035">
            <a:off x="5320525" y="625525"/>
            <a:ext cx="3024250" cy="38924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Recommended Measures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National Survey on Drug Use and Health (NSDUH)</a:t>
            </a:r>
            <a:endParaRPr/>
          </a:p>
        </p:txBody>
      </p:sp>
      <p:sp>
        <p:nvSpPr>
          <p:cNvPr id="161" name="Google Shape;161;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Lifetime use, past 30 day marijuana use</a:t>
            </a:r>
            <a:endParaRPr/>
          </a:p>
          <a:p>
            <a:pPr marL="457200" lvl="0" indent="-342900" algn="l" rtl="0">
              <a:spcBef>
                <a:spcPts val="0"/>
              </a:spcBef>
              <a:spcAft>
                <a:spcPts val="0"/>
              </a:spcAft>
              <a:buSzPts val="1800"/>
              <a:buChar char="●"/>
            </a:pPr>
            <a:r>
              <a:rPr lang="en"/>
              <a:t>Other substance use too</a:t>
            </a:r>
            <a:endParaRPr/>
          </a:p>
          <a:p>
            <a:pPr marL="457200" lvl="0" indent="-342900" algn="l" rtl="0">
              <a:spcBef>
                <a:spcPts val="0"/>
              </a:spcBef>
              <a:spcAft>
                <a:spcPts val="0"/>
              </a:spcAft>
              <a:buSzPts val="1800"/>
              <a:buChar char="●"/>
            </a:pPr>
            <a:r>
              <a:rPr lang="en"/>
              <a:t>State level estimates</a:t>
            </a:r>
            <a:endParaRPr/>
          </a:p>
          <a:p>
            <a:pPr marL="457200" lvl="0" indent="-342900" algn="l" rtl="0">
              <a:spcBef>
                <a:spcPts val="0"/>
              </a:spcBef>
              <a:spcAft>
                <a:spcPts val="0"/>
              </a:spcAft>
              <a:buSzPts val="1800"/>
              <a:buChar char="●"/>
            </a:pPr>
            <a:r>
              <a:rPr lang="en"/>
              <a:t>PDAS and RDAS: </a:t>
            </a:r>
            <a:r>
              <a:rPr lang="en" u="sng">
                <a:solidFill>
                  <a:schemeClr val="hlink"/>
                </a:solidFill>
                <a:hlinkClick r:id="rId3"/>
              </a:rPr>
              <a:t>https://www.datafiles.samhsa.gov/info/analyze-data-nid6</a:t>
            </a:r>
            <a:endParaRPr/>
          </a:p>
          <a:p>
            <a:pPr marL="914400" lvl="1" indent="-317500" algn="l" rtl="0">
              <a:spcBef>
                <a:spcPts val="0"/>
              </a:spcBef>
              <a:spcAft>
                <a:spcPts val="0"/>
              </a:spcAft>
              <a:buSzPts val="1400"/>
              <a:buChar char="○"/>
            </a:pPr>
            <a:r>
              <a:rPr lang="en"/>
              <a:t>Can query for data</a:t>
            </a:r>
            <a:endParaRPr/>
          </a:p>
          <a:p>
            <a:pPr marL="914400" lvl="1" indent="-317500" algn="l" rtl="0">
              <a:spcBef>
                <a:spcPts val="0"/>
              </a:spcBef>
              <a:spcAft>
                <a:spcPts val="0"/>
              </a:spcAft>
              <a:buSzPts val="1400"/>
              <a:buChar char="○"/>
            </a:pPr>
            <a:r>
              <a:rPr lang="en"/>
              <a:t>Can also go to data centers and perform analysis on the raw data</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BRFSS Marijuana Optional Core Module</a:t>
            </a:r>
            <a:endParaRPr/>
          </a:p>
        </p:txBody>
      </p:sp>
      <p:sp>
        <p:nvSpPr>
          <p:cNvPr id="167" name="Google Shape;167;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Past 30 day marijuana use, methods of use, reason for use</a:t>
            </a:r>
            <a:endParaRPr/>
          </a:p>
          <a:p>
            <a:pPr marL="457200" lvl="0" indent="-342900" algn="l" rtl="0">
              <a:spcBef>
                <a:spcPts val="0"/>
              </a:spcBef>
              <a:spcAft>
                <a:spcPts val="0"/>
              </a:spcAft>
              <a:buSzPts val="1800"/>
              <a:buChar char="●"/>
            </a:pPr>
            <a:r>
              <a:rPr lang="en" u="sng">
                <a:solidFill>
                  <a:schemeClr val="hlink"/>
                </a:solidFill>
                <a:hlinkClick r:id="rId3"/>
              </a:rPr>
              <a:t>https://www.cdc.gov/brfss/questionnaires/pdf-ques/2018_BRFSS_English_Questionnaire.pdf</a:t>
            </a:r>
            <a:endParaRPr/>
          </a:p>
          <a:p>
            <a:pPr marL="457200" lvl="0" indent="-342900" algn="l" rtl="0">
              <a:spcBef>
                <a:spcPts val="0"/>
              </a:spcBef>
              <a:spcAft>
                <a:spcPts val="0"/>
              </a:spcAft>
              <a:buSzPts val="1800"/>
              <a:buChar char="●"/>
            </a:pPr>
            <a:r>
              <a:rPr lang="en"/>
              <a:t>State added questions</a:t>
            </a:r>
            <a:endParaRPr/>
          </a:p>
          <a:p>
            <a:pPr marL="914400" lvl="1" indent="-317500" algn="l" rtl="0">
              <a:spcBef>
                <a:spcPts val="0"/>
              </a:spcBef>
              <a:spcAft>
                <a:spcPts val="0"/>
              </a:spcAft>
              <a:buSzPts val="1400"/>
              <a:buChar char="○"/>
            </a:pPr>
            <a:r>
              <a:rPr lang="en"/>
              <a:t>Colorado asks about times used marijuana and driving after recent use</a:t>
            </a:r>
            <a:endParaRPr/>
          </a:p>
          <a:p>
            <a:pPr marL="1371600" lvl="2" indent="-317500" algn="l" rtl="0">
              <a:spcBef>
                <a:spcPts val="0"/>
              </a:spcBef>
              <a:spcAft>
                <a:spcPts val="0"/>
              </a:spcAft>
              <a:buSzPts val="1400"/>
              <a:buChar char="■"/>
            </a:pPr>
            <a:r>
              <a:rPr lang="en" u="sng">
                <a:solidFill>
                  <a:schemeClr val="hlink"/>
                </a:solidFill>
                <a:hlinkClick r:id="rId4"/>
              </a:rPr>
              <a:t>https://www.colorado.gov/pacific/cdphe/behaviorsurvey</a:t>
            </a:r>
            <a:endParaRPr/>
          </a:p>
          <a:p>
            <a:pPr marL="914400" lvl="1" indent="-317500" algn="l" rtl="0">
              <a:spcBef>
                <a:spcPts val="0"/>
              </a:spcBef>
              <a:spcAft>
                <a:spcPts val="0"/>
              </a:spcAft>
              <a:buSzPts val="1400"/>
              <a:buChar char="○"/>
            </a:pPr>
            <a:r>
              <a:rPr lang="en"/>
              <a:t>Oregon asks about using marijuana medicinally, how marijuana is usually obtained, and driving after using</a:t>
            </a:r>
            <a:endParaRPr/>
          </a:p>
          <a:p>
            <a:pPr marL="1371600" lvl="2" indent="-317500" algn="l" rtl="0">
              <a:spcBef>
                <a:spcPts val="0"/>
              </a:spcBef>
              <a:spcAft>
                <a:spcPts val="0"/>
              </a:spcAft>
              <a:buSzPts val="1400"/>
              <a:buChar char="■"/>
            </a:pPr>
            <a:r>
              <a:rPr lang="en" u="sng">
                <a:solidFill>
                  <a:schemeClr val="hlink"/>
                </a:solidFill>
                <a:hlinkClick r:id="rId5"/>
              </a:rPr>
              <a:t>https://www.oregon.gov/OHA/PH/BIRTHDEATHCERTIFICATES/SURVEYS/ADULTBEHAVIORRISK/BRFSSRESULTS/Documents/2016/marijuana16.pdf</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Youth Risk Behavior Surveillance System (YRBSS)</a:t>
            </a:r>
            <a:endParaRPr/>
          </a:p>
        </p:txBody>
      </p:sp>
      <p:sp>
        <p:nvSpPr>
          <p:cNvPr id="173" name="Google Shape;173;p3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High school and middle school students</a:t>
            </a:r>
            <a:endParaRPr/>
          </a:p>
          <a:p>
            <a:pPr marL="457200" lvl="0" indent="-342900" algn="l" rtl="0">
              <a:spcBef>
                <a:spcPts val="0"/>
              </a:spcBef>
              <a:spcAft>
                <a:spcPts val="0"/>
              </a:spcAft>
              <a:buSzPts val="1800"/>
              <a:buChar char="●"/>
            </a:pPr>
            <a:r>
              <a:rPr lang="en"/>
              <a:t>Lifetime marijuana use, age of first use, past 30 day use</a:t>
            </a:r>
            <a:endParaRPr/>
          </a:p>
          <a:p>
            <a:pPr marL="457200" lvl="0" indent="-342900" algn="l" rtl="0">
              <a:spcBef>
                <a:spcPts val="0"/>
              </a:spcBef>
              <a:spcAft>
                <a:spcPts val="0"/>
              </a:spcAft>
              <a:buSzPts val="1800"/>
              <a:buChar char="●"/>
            </a:pPr>
            <a:r>
              <a:rPr lang="en" u="sng">
                <a:solidFill>
                  <a:schemeClr val="hlink"/>
                </a:solidFill>
                <a:hlinkClick r:id="rId3"/>
              </a:rPr>
              <a:t>https://www.cdc.gov/healthyyouth/data/yrbs/pdf/2019/2019_YRBS-Standard-HS-Questionnaire.pdf</a:t>
            </a:r>
            <a:endParaRPr/>
          </a:p>
          <a:p>
            <a:pPr marL="914400" lvl="1" indent="-317500" algn="l" rtl="0">
              <a:spcBef>
                <a:spcPts val="0"/>
              </a:spcBef>
              <a:spcAft>
                <a:spcPts val="0"/>
              </a:spcAft>
              <a:buSzPts val="1400"/>
              <a:buChar char="○"/>
            </a:pPr>
            <a:r>
              <a:rPr lang="en"/>
              <a:t>Colorado asks about perception of harm, perceptions of youth use, perceptions of use being wrong, methods of use, times used, driving after using, riding in the car with someone driving that has recently used, how obtained marijuana, using marijuana on school property</a:t>
            </a:r>
            <a:endParaRPr/>
          </a:p>
          <a:p>
            <a:pPr marL="1371600" lvl="2" indent="-317500" algn="l" rtl="0">
              <a:spcBef>
                <a:spcPts val="0"/>
              </a:spcBef>
              <a:spcAft>
                <a:spcPts val="0"/>
              </a:spcAft>
              <a:buSzPts val="1400"/>
              <a:buChar char="■"/>
            </a:pPr>
            <a:r>
              <a:rPr lang="en" u="sng">
                <a:solidFill>
                  <a:schemeClr val="hlink"/>
                </a:solidFill>
                <a:hlinkClick r:id="rId4"/>
              </a:rPr>
              <a:t>https://www.colorado.gov/pacific/cdphe/hkcs</a:t>
            </a:r>
            <a:endParaRPr/>
          </a:p>
          <a:p>
            <a:pPr marL="1371600" lvl="2" indent="-317500" algn="l" rtl="0">
              <a:spcBef>
                <a:spcPts val="0"/>
              </a:spcBef>
              <a:spcAft>
                <a:spcPts val="0"/>
              </a:spcAft>
              <a:buSzPts val="1400"/>
              <a:buChar char="■"/>
            </a:pPr>
            <a:r>
              <a:rPr lang="en" u="sng">
                <a:solidFill>
                  <a:schemeClr val="hlink"/>
                </a:solidFill>
                <a:hlinkClick r:id="rId5"/>
              </a:rPr>
              <a:t>https://public.3.basecamp.com/p/8MSr2BGtESKwy2fUZtCfJqVD</a:t>
            </a:r>
            <a:endParaRPr/>
          </a:p>
          <a:p>
            <a:pPr marL="914400" lvl="1" indent="-317500" algn="l" rtl="0">
              <a:spcBef>
                <a:spcPts val="0"/>
              </a:spcBef>
              <a:spcAft>
                <a:spcPts val="0"/>
              </a:spcAft>
              <a:buSzPts val="1400"/>
              <a:buChar char="○"/>
            </a:pPr>
            <a:r>
              <a:rPr lang="en"/>
              <a:t>Oregon asks about ease of obtaining marijuana, perception of harm, times used, source of marijuana, perceptions of use being wrong</a:t>
            </a:r>
            <a:endParaRPr/>
          </a:p>
          <a:p>
            <a:pPr marL="1371600" lvl="2" indent="-317500" algn="l" rtl="0">
              <a:spcBef>
                <a:spcPts val="0"/>
              </a:spcBef>
              <a:spcAft>
                <a:spcPts val="0"/>
              </a:spcAft>
              <a:buSzPts val="1400"/>
              <a:buChar char="■"/>
            </a:pPr>
            <a:r>
              <a:rPr lang="en" u="sng">
                <a:solidFill>
                  <a:schemeClr val="hlink"/>
                </a:solidFill>
                <a:hlinkClick r:id="rId6"/>
              </a:rPr>
              <a:t>https://oregon.pridesurveys.com/</a:t>
            </a:r>
            <a:endParaRPr/>
          </a:p>
          <a:p>
            <a:pPr marL="1371600" lvl="2" indent="-317500" algn="l" rtl="0">
              <a:spcBef>
                <a:spcPts val="0"/>
              </a:spcBef>
              <a:spcAft>
                <a:spcPts val="0"/>
              </a:spcAft>
              <a:buSzPts val="1400"/>
              <a:buChar char="■"/>
            </a:pPr>
            <a:r>
              <a:rPr lang="en" u="sng">
                <a:solidFill>
                  <a:schemeClr val="hlink"/>
                </a:solidFill>
                <a:hlinkClick r:id="rId7"/>
              </a:rPr>
              <a:t>https://public.3.basecamp.com/p/oFvDY25zgqpgGfZes47gbkAV</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Established Queries for Syndromic Surveillance</a:t>
            </a:r>
            <a:endParaRPr/>
          </a:p>
          <a:p>
            <a:pPr marL="0" lvl="0" indent="0" algn="l" rtl="0">
              <a:spcBef>
                <a:spcPts val="0"/>
              </a:spcBef>
              <a:spcAft>
                <a:spcPts val="0"/>
              </a:spcAft>
              <a:buNone/>
            </a:pPr>
            <a:endParaRPr/>
          </a:p>
        </p:txBody>
      </p:sp>
      <p:sp>
        <p:nvSpPr>
          <p:cNvPr id="179" name="Google Shape;179;p32"/>
          <p:cNvSpPr txBox="1">
            <a:spLocks noGrp="1"/>
          </p:cNvSpPr>
          <p:nvPr>
            <p:ph type="body" idx="1"/>
          </p:nvPr>
        </p:nvSpPr>
        <p:spPr>
          <a:xfrm>
            <a:off x="311700" y="1152475"/>
            <a:ext cx="8520600" cy="635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NSSP query added in April 2018</a:t>
            </a:r>
            <a:endParaRPr/>
          </a:p>
        </p:txBody>
      </p:sp>
      <p:pic>
        <p:nvPicPr>
          <p:cNvPr id="180" name="Google Shape;180;p32"/>
          <p:cNvPicPr preferRelativeResize="0"/>
          <p:nvPr/>
        </p:nvPicPr>
        <p:blipFill>
          <a:blip r:embed="rId3">
            <a:alphaModFix/>
          </a:blip>
          <a:stretch>
            <a:fillRect/>
          </a:stretch>
        </p:blipFill>
        <p:spPr>
          <a:xfrm>
            <a:off x="0" y="1542855"/>
            <a:ext cx="9144000" cy="1774858"/>
          </a:xfrm>
          <a:prstGeom prst="rect">
            <a:avLst/>
          </a:prstGeom>
          <a:noFill/>
          <a:ln>
            <a:noFill/>
          </a:ln>
        </p:spPr>
      </p:pic>
      <p:sp>
        <p:nvSpPr>
          <p:cNvPr id="181" name="Google Shape;181;p32"/>
          <p:cNvSpPr txBox="1"/>
          <p:nvPr/>
        </p:nvSpPr>
        <p:spPr>
          <a:xfrm>
            <a:off x="194850" y="1542850"/>
            <a:ext cx="5744400" cy="32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u="sng">
                <a:solidFill>
                  <a:schemeClr val="hlink"/>
                </a:solidFill>
                <a:hlinkClick r:id="rId4"/>
              </a:rPr>
              <a:t>https://www.cdc.gov/nssp/news/2018/04-april/nssp-update-2018-04-508.pdf</a:t>
            </a:r>
            <a:endParaRPr/>
          </a:p>
        </p:txBody>
      </p:sp>
      <p:sp>
        <p:nvSpPr>
          <p:cNvPr id="182" name="Google Shape;182;p32"/>
          <p:cNvSpPr txBox="1"/>
          <p:nvPr/>
        </p:nvSpPr>
        <p:spPr>
          <a:xfrm>
            <a:off x="311700" y="3842850"/>
            <a:ext cx="8828700" cy="85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t>^ marij^,or ,^ maraju^,or ,^ thc ^,or ,^ cbd ^,or ,^ cannab^,or ,^ canab^,or ,^ mj ^,or ,(,^ smok^,and, ^ pot ^,),or,(,^ smok^,and, ^ weed ^,),or ,^ hash ^,or ,^ hemp ^,or,^f121^,or ,^f12.1^,or ,^f122^,or ,^f12.2^,or ,^f129^,or ,^f12.9^,or ,^t407^,or ,^t40.7^</a:t>
            </a:r>
            <a:endParaRPr/>
          </a:p>
        </p:txBody>
      </p:sp>
      <p:sp>
        <p:nvSpPr>
          <p:cNvPr id="183" name="Google Shape;183;p32"/>
          <p:cNvSpPr txBox="1">
            <a:spLocks noGrp="1"/>
          </p:cNvSpPr>
          <p:nvPr>
            <p:ph type="body" idx="1"/>
          </p:nvPr>
        </p:nvSpPr>
        <p:spPr>
          <a:xfrm>
            <a:off x="465750" y="3418350"/>
            <a:ext cx="8520600" cy="424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Oregon “base” query (from original Colorado work)</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3"/>
          <p:cNvSpPr txBox="1">
            <a:spLocks noGrp="1"/>
          </p:cNvSpPr>
          <p:nvPr>
            <p:ph type="title"/>
          </p:nvPr>
        </p:nvSpPr>
        <p:spPr>
          <a:xfrm>
            <a:off x="311700" y="1534175"/>
            <a:ext cx="8520600" cy="1962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a:t>Systematic Reviews of Cannabis and Health Effects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Literature Reviews</a:t>
            </a:r>
            <a:endParaRPr/>
          </a:p>
        </p:txBody>
      </p:sp>
      <p:sp>
        <p:nvSpPr>
          <p:cNvPr id="194" name="Google Shape;194;p3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National Academy of Sciences report, January 2017</a:t>
            </a:r>
            <a:endParaRPr/>
          </a:p>
          <a:p>
            <a:pPr marL="0" lvl="0" indent="0" algn="l" rtl="0">
              <a:spcBef>
                <a:spcPts val="0"/>
              </a:spcBef>
              <a:spcAft>
                <a:spcPts val="0"/>
              </a:spcAft>
              <a:buNone/>
            </a:pPr>
            <a:r>
              <a:rPr lang="en" u="sng">
                <a:solidFill>
                  <a:schemeClr val="hlink"/>
                </a:solidFill>
                <a:hlinkClick r:id="rId3"/>
              </a:rPr>
              <a:t>http://nationalacademies.org/hmd/reports/2017/health-effects-of-cannabis-and-cannabinoids.aspx</a:t>
            </a:r>
            <a:r>
              <a:rPr lang="en"/>
              <a:t> </a:t>
            </a:r>
            <a:endParaRPr/>
          </a:p>
          <a:p>
            <a:pPr marL="0" lvl="0" indent="0" algn="l" rtl="0">
              <a:spcBef>
                <a:spcPts val="1600"/>
              </a:spcBef>
              <a:spcAft>
                <a:spcPts val="0"/>
              </a:spcAft>
              <a:buNone/>
            </a:pPr>
            <a:r>
              <a:rPr lang="en"/>
              <a:t>CDC Website on Marijuana, January 2017</a:t>
            </a:r>
            <a:endParaRPr/>
          </a:p>
          <a:p>
            <a:pPr marL="0" lvl="0" indent="0" algn="l" rtl="0">
              <a:spcBef>
                <a:spcPts val="0"/>
              </a:spcBef>
              <a:spcAft>
                <a:spcPts val="0"/>
              </a:spcAft>
              <a:buNone/>
            </a:pPr>
            <a:r>
              <a:rPr lang="en" u="sng">
                <a:solidFill>
                  <a:schemeClr val="hlink"/>
                </a:solidFill>
                <a:hlinkClick r:id="rId4"/>
              </a:rPr>
              <a:t>https://www.cdc.gov/marijuana/</a:t>
            </a:r>
            <a:r>
              <a:rPr lang="en"/>
              <a:t> </a:t>
            </a:r>
            <a:endParaRPr/>
          </a:p>
          <a:p>
            <a:pPr marL="0" lvl="0" indent="0" algn="l" rtl="0">
              <a:lnSpc>
                <a:spcPct val="100000"/>
              </a:lnSpc>
              <a:spcBef>
                <a:spcPts val="1600"/>
              </a:spcBef>
              <a:spcAft>
                <a:spcPts val="0"/>
              </a:spcAft>
              <a:buNone/>
            </a:pPr>
            <a:r>
              <a:rPr lang="en"/>
              <a:t>Colorado Department of Public Health and Environment, January 2019 </a:t>
            </a:r>
            <a:endParaRPr/>
          </a:p>
          <a:p>
            <a:pPr marL="0" lvl="0" indent="0" algn="l" rtl="0">
              <a:lnSpc>
                <a:spcPct val="100000"/>
              </a:lnSpc>
              <a:spcBef>
                <a:spcPts val="0"/>
              </a:spcBef>
              <a:spcAft>
                <a:spcPts val="0"/>
              </a:spcAft>
              <a:buNone/>
            </a:pPr>
            <a:r>
              <a:rPr lang="en" u="sng">
                <a:solidFill>
                  <a:schemeClr val="hlink"/>
                </a:solidFill>
                <a:hlinkClick r:id="rId5"/>
              </a:rPr>
              <a:t>https://www.colorado.gov/marijuanahealthinfo</a:t>
            </a:r>
            <a:endParaRPr/>
          </a:p>
          <a:p>
            <a:pPr marL="457200" lvl="0" indent="0" algn="l" rtl="0">
              <a:spcBef>
                <a:spcPts val="0"/>
              </a:spcBef>
              <a:spcAft>
                <a:spcPts val="0"/>
              </a:spcAft>
              <a:buNone/>
            </a:pPr>
            <a:endParaRPr/>
          </a:p>
          <a:p>
            <a:pPr marL="0" lvl="0" indent="0" algn="l" rtl="0">
              <a:spcBef>
                <a:spcPts val="0"/>
              </a:spcBef>
              <a:spcAft>
                <a:spcPts val="1600"/>
              </a:spcAft>
              <a:buNone/>
            </a:pPr>
            <a:r>
              <a:rPr lang="en"/>
              <a:t>World Health Organization, 2016 </a:t>
            </a:r>
            <a:r>
              <a:rPr lang="en" u="sng">
                <a:solidFill>
                  <a:schemeClr val="hlink"/>
                </a:solidFill>
                <a:hlinkClick r:id="rId6"/>
              </a:rPr>
              <a:t>http://www.who.int/substance_abuse/publications/cannabis_report/en/</a:t>
            </a:r>
            <a:r>
              <a:rPr lang="en"/>
              <a:t> </a:t>
            </a:r>
            <a:endParaRPr/>
          </a:p>
        </p:txBody>
      </p:sp>
      <p:sp>
        <p:nvSpPr>
          <p:cNvPr id="195" name="Google Shape;195;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5"/>
          <p:cNvSpPr txBox="1">
            <a:spLocks noGrp="1"/>
          </p:cNvSpPr>
          <p:nvPr>
            <p:ph type="body" idx="1"/>
          </p:nvPr>
        </p:nvSpPr>
        <p:spPr>
          <a:xfrm>
            <a:off x="341650" y="975775"/>
            <a:ext cx="5196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Quick turnaround</a:t>
            </a:r>
            <a:endParaRPr/>
          </a:p>
          <a:p>
            <a:pPr marL="457200" lvl="0" indent="-342900" algn="l" rtl="0">
              <a:spcBef>
                <a:spcPts val="0"/>
              </a:spcBef>
              <a:spcAft>
                <a:spcPts val="0"/>
              </a:spcAft>
              <a:buSzPts val="1800"/>
              <a:buChar char="●"/>
            </a:pPr>
            <a:r>
              <a:rPr lang="en"/>
              <a:t>Prioritized systematic reviews, only reviewing primary literature when systematic reviews not available</a:t>
            </a:r>
            <a:endParaRPr/>
          </a:p>
          <a:p>
            <a:pPr marL="457200" lvl="0" indent="-342900" algn="l" rtl="0">
              <a:spcBef>
                <a:spcPts val="0"/>
              </a:spcBef>
              <a:spcAft>
                <a:spcPts val="0"/>
              </a:spcAft>
              <a:buSzPts val="1800"/>
              <a:buChar char="●"/>
            </a:pPr>
            <a:r>
              <a:rPr lang="en"/>
              <a:t>Did not include animal, lab or environmental studies (only human outcomes)</a:t>
            </a:r>
            <a:endParaRPr/>
          </a:p>
          <a:p>
            <a:pPr marL="457200" lvl="0" indent="-342900" algn="l" rtl="0">
              <a:spcBef>
                <a:spcPts val="0"/>
              </a:spcBef>
              <a:spcAft>
                <a:spcPts val="0"/>
              </a:spcAft>
              <a:buSzPts val="1800"/>
              <a:buChar char="●"/>
            </a:pPr>
            <a:r>
              <a:rPr lang="en"/>
              <a:t>Includes review of medical efficacy</a:t>
            </a:r>
            <a:endParaRPr/>
          </a:p>
          <a:p>
            <a:pPr marL="457200" lvl="0" indent="-342900" algn="l" rtl="0">
              <a:spcBef>
                <a:spcPts val="0"/>
              </a:spcBef>
              <a:spcAft>
                <a:spcPts val="0"/>
              </a:spcAft>
              <a:buSzPts val="1800"/>
              <a:buChar char="●"/>
            </a:pPr>
            <a:r>
              <a:rPr lang="en"/>
              <a:t>5 Levels of evidence</a:t>
            </a:r>
            <a:endParaRPr/>
          </a:p>
          <a:p>
            <a:pPr marL="914400" lvl="1" indent="-317500" algn="l" rtl="0">
              <a:spcBef>
                <a:spcPts val="0"/>
              </a:spcBef>
              <a:spcAft>
                <a:spcPts val="0"/>
              </a:spcAft>
              <a:buSzPts val="1400"/>
              <a:buChar char="○"/>
            </a:pPr>
            <a:r>
              <a:rPr lang="en"/>
              <a:t>Conclusive</a:t>
            </a:r>
            <a:endParaRPr/>
          </a:p>
          <a:p>
            <a:pPr marL="914400" lvl="1" indent="-317500" algn="l" rtl="0">
              <a:spcBef>
                <a:spcPts val="0"/>
              </a:spcBef>
              <a:spcAft>
                <a:spcPts val="0"/>
              </a:spcAft>
              <a:buSzPts val="1400"/>
              <a:buChar char="○"/>
            </a:pPr>
            <a:r>
              <a:rPr lang="en"/>
              <a:t>Substantial</a:t>
            </a:r>
            <a:endParaRPr/>
          </a:p>
          <a:p>
            <a:pPr marL="914400" lvl="1" indent="-317500" algn="l" rtl="0">
              <a:spcBef>
                <a:spcPts val="0"/>
              </a:spcBef>
              <a:spcAft>
                <a:spcPts val="0"/>
              </a:spcAft>
              <a:buSzPts val="1400"/>
              <a:buChar char="○"/>
            </a:pPr>
            <a:r>
              <a:rPr lang="en"/>
              <a:t>Moderate</a:t>
            </a:r>
            <a:endParaRPr/>
          </a:p>
          <a:p>
            <a:pPr marL="914400" lvl="1" indent="-317500" algn="l" rtl="0">
              <a:spcBef>
                <a:spcPts val="0"/>
              </a:spcBef>
              <a:spcAft>
                <a:spcPts val="0"/>
              </a:spcAft>
              <a:buSzPts val="1400"/>
              <a:buChar char="○"/>
            </a:pPr>
            <a:r>
              <a:rPr lang="en"/>
              <a:t>Limited</a:t>
            </a:r>
            <a:endParaRPr/>
          </a:p>
          <a:p>
            <a:pPr marL="914400" lvl="1" indent="-317500" algn="l" rtl="0">
              <a:spcBef>
                <a:spcPts val="0"/>
              </a:spcBef>
              <a:spcAft>
                <a:spcPts val="0"/>
              </a:spcAft>
              <a:buSzPts val="1400"/>
              <a:buChar char="○"/>
            </a:pPr>
            <a:r>
              <a:rPr lang="en"/>
              <a:t>No or Insufficient Information</a:t>
            </a:r>
            <a:endParaRPr/>
          </a:p>
          <a:p>
            <a:pPr marL="0" lvl="0" indent="0" algn="l" rtl="0">
              <a:spcBef>
                <a:spcPts val="0"/>
              </a:spcBef>
              <a:spcAft>
                <a:spcPts val="1600"/>
              </a:spcAft>
              <a:buNone/>
            </a:pPr>
            <a:endParaRPr/>
          </a:p>
        </p:txBody>
      </p:sp>
      <p:pic>
        <p:nvPicPr>
          <p:cNvPr id="201" name="Google Shape;201;p35"/>
          <p:cNvPicPr preferRelativeResize="0"/>
          <p:nvPr/>
        </p:nvPicPr>
        <p:blipFill>
          <a:blip r:embed="rId3">
            <a:alphaModFix/>
          </a:blip>
          <a:stretch>
            <a:fillRect/>
          </a:stretch>
        </p:blipFill>
        <p:spPr>
          <a:xfrm>
            <a:off x="5718550" y="1220150"/>
            <a:ext cx="2500125" cy="3742999"/>
          </a:xfrm>
          <a:prstGeom prst="rect">
            <a:avLst/>
          </a:prstGeom>
          <a:noFill/>
          <a:ln>
            <a:noFill/>
          </a:ln>
        </p:spPr>
      </p:pic>
      <p:sp>
        <p:nvSpPr>
          <p:cNvPr id="202" name="Google Shape;202;p35"/>
          <p:cNvSpPr txBox="1">
            <a:spLocks noGrp="1"/>
          </p:cNvSpPr>
          <p:nvPr>
            <p:ph type="title"/>
          </p:nvPr>
        </p:nvSpPr>
        <p:spPr>
          <a:xfrm>
            <a:off x="311700" y="154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National Academies of Science (NAS) </a:t>
            </a:r>
            <a:endParaRPr/>
          </a:p>
        </p:txBody>
      </p:sp>
      <p:sp>
        <p:nvSpPr>
          <p:cNvPr id="203" name="Google Shape;203;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36"/>
          <p:cNvPicPr preferRelativeResize="0"/>
          <p:nvPr/>
        </p:nvPicPr>
        <p:blipFill>
          <a:blip r:embed="rId3">
            <a:alphaModFix/>
          </a:blip>
          <a:stretch>
            <a:fillRect/>
          </a:stretch>
        </p:blipFill>
        <p:spPr>
          <a:xfrm>
            <a:off x="5302550" y="787625"/>
            <a:ext cx="3338675" cy="2087300"/>
          </a:xfrm>
          <a:prstGeom prst="rect">
            <a:avLst/>
          </a:prstGeom>
          <a:noFill/>
          <a:ln>
            <a:noFill/>
          </a:ln>
        </p:spPr>
      </p:pic>
      <p:sp>
        <p:nvSpPr>
          <p:cNvPr id="209" name="Google Shape;209;p36"/>
          <p:cNvSpPr txBox="1">
            <a:spLocks noGrp="1"/>
          </p:cNvSpPr>
          <p:nvPr>
            <p:ph type="title"/>
          </p:nvPr>
        </p:nvSpPr>
        <p:spPr>
          <a:xfrm>
            <a:off x="264600" y="70675"/>
            <a:ext cx="8614800" cy="998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Colorado Department of Public Health &amp; Environment (CDPHE) </a:t>
            </a:r>
            <a:endParaRPr/>
          </a:p>
        </p:txBody>
      </p:sp>
      <p:sp>
        <p:nvSpPr>
          <p:cNvPr id="210" name="Google Shape;210;p36"/>
          <p:cNvSpPr txBox="1">
            <a:spLocks noGrp="1"/>
          </p:cNvSpPr>
          <p:nvPr>
            <p:ph type="body" idx="1"/>
          </p:nvPr>
        </p:nvSpPr>
        <p:spPr>
          <a:xfrm>
            <a:off x="344575" y="1246825"/>
            <a:ext cx="47232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3 reports to date </a:t>
            </a:r>
            <a:r>
              <a:rPr lang="en" u="sng">
                <a:solidFill>
                  <a:schemeClr val="hlink"/>
                </a:solidFill>
                <a:hlinkClick r:id="rId4"/>
              </a:rPr>
              <a:t>www.colorado.gov/marijuanahealthinfo</a:t>
            </a:r>
            <a:endParaRPr/>
          </a:p>
          <a:p>
            <a:pPr marL="457200" lvl="0" indent="-342900" algn="l" rtl="0">
              <a:spcBef>
                <a:spcPts val="0"/>
              </a:spcBef>
              <a:spcAft>
                <a:spcPts val="0"/>
              </a:spcAft>
              <a:buSzPts val="1800"/>
              <a:buChar char="●"/>
            </a:pPr>
            <a:r>
              <a:rPr lang="en"/>
              <a:t>Translation to public health messages</a:t>
            </a:r>
            <a:endParaRPr/>
          </a:p>
          <a:p>
            <a:pPr marL="457200" lvl="0" indent="-342900" algn="l" rtl="0">
              <a:spcBef>
                <a:spcPts val="0"/>
              </a:spcBef>
              <a:spcAft>
                <a:spcPts val="0"/>
              </a:spcAft>
              <a:buSzPts val="1800"/>
              <a:buChar char="●"/>
            </a:pPr>
            <a:r>
              <a:rPr lang="en"/>
              <a:t>Evidence base + findings from Colorado surveillance</a:t>
            </a:r>
            <a:endParaRPr/>
          </a:p>
          <a:p>
            <a:pPr marL="457200" lvl="0" indent="-342900" algn="l" rtl="0">
              <a:spcBef>
                <a:spcPts val="0"/>
              </a:spcBef>
              <a:spcAft>
                <a:spcPts val="0"/>
              </a:spcAft>
              <a:buSzPts val="1800"/>
              <a:buChar char="●"/>
            </a:pPr>
            <a:r>
              <a:rPr lang="en"/>
              <a:t>6 levels of evidence</a:t>
            </a:r>
            <a:endParaRPr/>
          </a:p>
          <a:p>
            <a:pPr marL="914400" lvl="1" indent="-317500" algn="l" rtl="0">
              <a:spcBef>
                <a:spcPts val="0"/>
              </a:spcBef>
              <a:spcAft>
                <a:spcPts val="0"/>
              </a:spcAft>
              <a:buSzPts val="1400"/>
              <a:buChar char="○"/>
            </a:pPr>
            <a:r>
              <a:rPr lang="en"/>
              <a:t>Substantial</a:t>
            </a:r>
            <a:endParaRPr/>
          </a:p>
          <a:p>
            <a:pPr marL="914400" lvl="1" indent="-317500" algn="l" rtl="0">
              <a:spcBef>
                <a:spcPts val="0"/>
              </a:spcBef>
              <a:spcAft>
                <a:spcPts val="0"/>
              </a:spcAft>
              <a:buSzPts val="1400"/>
              <a:buChar char="○"/>
            </a:pPr>
            <a:r>
              <a:rPr lang="en"/>
              <a:t>Moderate</a:t>
            </a:r>
            <a:endParaRPr/>
          </a:p>
          <a:p>
            <a:pPr marL="914400" lvl="1" indent="-317500" algn="l" rtl="0">
              <a:spcBef>
                <a:spcPts val="0"/>
              </a:spcBef>
              <a:spcAft>
                <a:spcPts val="0"/>
              </a:spcAft>
              <a:buSzPts val="1400"/>
              <a:buChar char="○"/>
            </a:pPr>
            <a:r>
              <a:rPr lang="en"/>
              <a:t>Limited</a:t>
            </a:r>
            <a:endParaRPr/>
          </a:p>
          <a:p>
            <a:pPr marL="914400" lvl="1" indent="-317500" algn="l" rtl="0">
              <a:spcBef>
                <a:spcPts val="0"/>
              </a:spcBef>
              <a:spcAft>
                <a:spcPts val="0"/>
              </a:spcAft>
              <a:buSzPts val="1400"/>
              <a:buChar char="○"/>
            </a:pPr>
            <a:r>
              <a:rPr lang="en"/>
              <a:t>Mixed</a:t>
            </a:r>
            <a:endParaRPr/>
          </a:p>
          <a:p>
            <a:pPr marL="914400" lvl="1" indent="-317500" algn="l" rtl="0">
              <a:spcBef>
                <a:spcPts val="0"/>
              </a:spcBef>
              <a:spcAft>
                <a:spcPts val="0"/>
              </a:spcAft>
              <a:buSzPts val="1400"/>
              <a:buChar char="○"/>
            </a:pPr>
            <a:r>
              <a:rPr lang="en"/>
              <a:t>Body of research fails to show association</a:t>
            </a:r>
            <a:endParaRPr/>
          </a:p>
          <a:p>
            <a:pPr marL="914400" lvl="1" indent="-317500" algn="l" rtl="0">
              <a:spcBef>
                <a:spcPts val="0"/>
              </a:spcBef>
              <a:spcAft>
                <a:spcPts val="0"/>
              </a:spcAft>
              <a:buSzPts val="1400"/>
              <a:buChar char="○"/>
            </a:pPr>
            <a:r>
              <a:rPr lang="en"/>
              <a:t>Insufficient evidence</a:t>
            </a:r>
            <a:endParaRPr/>
          </a:p>
        </p:txBody>
      </p:sp>
      <p:sp>
        <p:nvSpPr>
          <p:cNvPr id="211" name="Google Shape;211;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24</a:t>
            </a:fld>
            <a:endParaRPr/>
          </a:p>
        </p:txBody>
      </p:sp>
      <p:sp>
        <p:nvSpPr>
          <p:cNvPr id="212" name="Google Shape;212;p36"/>
          <p:cNvSpPr txBox="1">
            <a:spLocks noGrp="1"/>
          </p:cNvSpPr>
          <p:nvPr>
            <p:ph type="body" idx="1"/>
          </p:nvPr>
        </p:nvSpPr>
        <p:spPr>
          <a:xfrm>
            <a:off x="5067625" y="2969275"/>
            <a:ext cx="3808500" cy="15996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2"/>
              </a:buClr>
              <a:buSzPts val="1800"/>
              <a:buFont typeface="Arial"/>
              <a:buChar char="●"/>
            </a:pPr>
            <a:r>
              <a:rPr lang="en"/>
              <a:t>New literature review in dashboard online: </a:t>
            </a:r>
            <a:r>
              <a:rPr lang="en" u="sng">
                <a:solidFill>
                  <a:schemeClr val="hlink"/>
                </a:solidFill>
                <a:hlinkClick r:id="rId5"/>
              </a:rPr>
              <a:t>https://www.colorado.gov/pacific/marijuanahealthinfo/public-health-statements</a:t>
            </a:r>
            <a:endParaRPr/>
          </a:p>
          <a:p>
            <a:pPr marL="457200" marR="0" lvl="0" indent="0" algn="l" rtl="0">
              <a:lnSpc>
                <a:spcPct val="115000"/>
              </a:lnSpc>
              <a:spcBef>
                <a:spcPts val="1600"/>
              </a:spcBef>
              <a:spcAft>
                <a:spcPts val="1600"/>
              </a:spcAft>
              <a:buNone/>
            </a:pP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CDC Website</a:t>
            </a:r>
            <a:endParaRPr/>
          </a:p>
        </p:txBody>
      </p:sp>
      <p:sp>
        <p:nvSpPr>
          <p:cNvPr id="218" name="Google Shape;218;p37"/>
          <p:cNvSpPr txBox="1">
            <a:spLocks noGrp="1"/>
          </p:cNvSpPr>
          <p:nvPr>
            <p:ph type="body" idx="1"/>
          </p:nvPr>
        </p:nvSpPr>
        <p:spPr>
          <a:xfrm>
            <a:off x="311700" y="1152475"/>
            <a:ext cx="2718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Information suitable for the public (3 fact sheets) as well as detailed summaries</a:t>
            </a:r>
            <a:endParaRPr/>
          </a:p>
          <a:p>
            <a:pPr marL="0" lvl="0" indent="0" algn="l" rtl="0">
              <a:spcBef>
                <a:spcPts val="1600"/>
              </a:spcBef>
              <a:spcAft>
                <a:spcPts val="0"/>
              </a:spcAft>
              <a:buNone/>
            </a:pPr>
            <a:r>
              <a:rPr lang="en"/>
              <a:t>Not a formal systematic review of evidence</a:t>
            </a:r>
            <a:endParaRPr/>
          </a:p>
          <a:p>
            <a:pPr marL="0" lvl="0" indent="0" algn="l" rtl="0">
              <a:spcBef>
                <a:spcPts val="1600"/>
              </a:spcBef>
              <a:spcAft>
                <a:spcPts val="0"/>
              </a:spcAft>
              <a:buNone/>
            </a:pPr>
            <a:r>
              <a:rPr lang="en"/>
              <a:t>2 levels of evidence</a:t>
            </a:r>
            <a:endParaRPr/>
          </a:p>
          <a:p>
            <a:pPr marL="457200" lvl="0" indent="-342900" algn="l" rtl="0">
              <a:spcBef>
                <a:spcPts val="0"/>
              </a:spcBef>
              <a:spcAft>
                <a:spcPts val="0"/>
              </a:spcAft>
              <a:buSzPts val="1800"/>
              <a:buChar char="●"/>
            </a:pPr>
            <a:r>
              <a:rPr lang="en"/>
              <a:t>Strong</a:t>
            </a:r>
            <a:endParaRPr/>
          </a:p>
          <a:p>
            <a:pPr marL="457200" lvl="0" indent="-342900" algn="l" rtl="0">
              <a:spcBef>
                <a:spcPts val="0"/>
              </a:spcBef>
              <a:spcAft>
                <a:spcPts val="0"/>
              </a:spcAft>
              <a:buSzPts val="1800"/>
              <a:buChar char="●"/>
            </a:pPr>
            <a:r>
              <a:rPr lang="en"/>
              <a:t>Some</a:t>
            </a:r>
            <a:endParaRPr/>
          </a:p>
          <a:p>
            <a:pPr marL="0" lvl="0" indent="0" algn="l" rtl="0">
              <a:spcBef>
                <a:spcPts val="1600"/>
              </a:spcBef>
              <a:spcAft>
                <a:spcPts val="0"/>
              </a:spcAft>
              <a:buNone/>
            </a:pPr>
            <a:endParaRPr/>
          </a:p>
          <a:p>
            <a:pPr marL="0" lvl="0" indent="0" algn="l" rtl="0">
              <a:spcBef>
                <a:spcPts val="1600"/>
              </a:spcBef>
              <a:spcAft>
                <a:spcPts val="1600"/>
              </a:spcAft>
              <a:buNone/>
            </a:pPr>
            <a:r>
              <a:rPr lang="en"/>
              <a:t> </a:t>
            </a:r>
            <a:endParaRPr/>
          </a:p>
        </p:txBody>
      </p:sp>
      <p:pic>
        <p:nvPicPr>
          <p:cNvPr id="219" name="Google Shape;219;p37"/>
          <p:cNvPicPr preferRelativeResize="0"/>
          <p:nvPr/>
        </p:nvPicPr>
        <p:blipFill>
          <a:blip r:embed="rId3">
            <a:alphaModFix/>
          </a:blip>
          <a:stretch>
            <a:fillRect/>
          </a:stretch>
        </p:blipFill>
        <p:spPr>
          <a:xfrm>
            <a:off x="3030287" y="0"/>
            <a:ext cx="6215275" cy="5143499"/>
          </a:xfrm>
          <a:prstGeom prst="rect">
            <a:avLst/>
          </a:prstGeom>
          <a:noFill/>
          <a:ln>
            <a:noFill/>
          </a:ln>
        </p:spPr>
      </p:pic>
      <p:sp>
        <p:nvSpPr>
          <p:cNvPr id="220" name="Google Shape;220;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World Health Organization (WHO) </a:t>
            </a:r>
            <a:endParaRPr/>
          </a:p>
          <a:p>
            <a:pPr marL="0" lvl="0" indent="0" algn="l" rtl="0">
              <a:spcBef>
                <a:spcPts val="0"/>
              </a:spcBef>
              <a:spcAft>
                <a:spcPts val="0"/>
              </a:spcAft>
              <a:buNone/>
            </a:pPr>
            <a:r>
              <a:rPr lang="en" i="1"/>
              <a:t>Health and Social Effects of Nonmedical Cannabis Use</a:t>
            </a:r>
            <a:endParaRPr i="1"/>
          </a:p>
        </p:txBody>
      </p:sp>
      <p:sp>
        <p:nvSpPr>
          <p:cNvPr id="226" name="Google Shape;226;p38"/>
          <p:cNvSpPr txBox="1">
            <a:spLocks noGrp="1"/>
          </p:cNvSpPr>
          <p:nvPr>
            <p:ph type="body" idx="1"/>
          </p:nvPr>
        </p:nvSpPr>
        <p:spPr>
          <a:xfrm>
            <a:off x="400600" y="1920825"/>
            <a:ext cx="47619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addition to describing the evidence base for cannabis use and health: </a:t>
            </a:r>
            <a:endParaRPr/>
          </a:p>
          <a:p>
            <a:pPr marL="457200" lvl="0" indent="-342900" algn="l" rtl="0">
              <a:spcBef>
                <a:spcPts val="1600"/>
              </a:spcBef>
              <a:spcAft>
                <a:spcPts val="0"/>
              </a:spcAft>
              <a:buSzPts val="1800"/>
              <a:buChar char="●"/>
            </a:pPr>
            <a:r>
              <a:rPr lang="en"/>
              <a:t>Discusses neurobiology of cannabis use, disorders and treatment </a:t>
            </a:r>
            <a:endParaRPr/>
          </a:p>
          <a:p>
            <a:pPr marL="457200" lvl="0" indent="-342900" algn="l" rtl="0">
              <a:spcBef>
                <a:spcPts val="0"/>
              </a:spcBef>
              <a:spcAft>
                <a:spcPts val="0"/>
              </a:spcAft>
              <a:buSzPts val="1800"/>
              <a:buChar char="●"/>
            </a:pPr>
            <a:r>
              <a:rPr lang="en"/>
              <a:t>Describes prevention and treatment approaches</a:t>
            </a:r>
            <a:endParaRPr/>
          </a:p>
          <a:p>
            <a:pPr marL="457200" lvl="0" indent="-342900" algn="l" rtl="0">
              <a:spcBef>
                <a:spcPts val="0"/>
              </a:spcBef>
              <a:spcAft>
                <a:spcPts val="0"/>
              </a:spcAft>
              <a:buSzPts val="1800"/>
              <a:buChar char="●"/>
            </a:pPr>
            <a:r>
              <a:rPr lang="en"/>
              <a:t>Does not have “categories” of evidence</a:t>
            </a:r>
            <a:endParaRPr/>
          </a:p>
        </p:txBody>
      </p:sp>
      <p:pic>
        <p:nvPicPr>
          <p:cNvPr id="227" name="Google Shape;227;p38"/>
          <p:cNvPicPr preferRelativeResize="0"/>
          <p:nvPr/>
        </p:nvPicPr>
        <p:blipFill>
          <a:blip r:embed="rId3">
            <a:alphaModFix/>
          </a:blip>
          <a:stretch>
            <a:fillRect/>
          </a:stretch>
        </p:blipFill>
        <p:spPr>
          <a:xfrm>
            <a:off x="5480050" y="1695450"/>
            <a:ext cx="2019300" cy="2857500"/>
          </a:xfrm>
          <a:prstGeom prst="rect">
            <a:avLst/>
          </a:prstGeom>
          <a:noFill/>
          <a:ln w="19050" cap="flat" cmpd="sng">
            <a:solidFill>
              <a:schemeClr val="dk2"/>
            </a:solidFill>
            <a:prstDash val="solid"/>
            <a:round/>
            <a:headEnd type="none" w="sm" len="sm"/>
            <a:tailEnd type="none" w="sm" len="sm"/>
          </a:ln>
        </p:spPr>
      </p:pic>
      <p:sp>
        <p:nvSpPr>
          <p:cNvPr id="228" name="Google Shape;228;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Take-Away Comparisons</a:t>
            </a:r>
            <a:endParaRPr/>
          </a:p>
        </p:txBody>
      </p:sp>
      <p:sp>
        <p:nvSpPr>
          <p:cNvPr id="234" name="Google Shape;234;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NAS report is relatively narrow, carries the weight of a highly-respected scientific organization. </a:t>
            </a:r>
            <a:endParaRPr/>
          </a:p>
          <a:p>
            <a:pPr marL="457200" lvl="0" indent="-342900" algn="l" rtl="0">
              <a:spcBef>
                <a:spcPts val="0"/>
              </a:spcBef>
              <a:spcAft>
                <a:spcPts val="0"/>
              </a:spcAft>
              <a:buSzPts val="1800"/>
              <a:buChar char="●"/>
            </a:pPr>
            <a:r>
              <a:rPr lang="en"/>
              <a:t>CDPHE report is more inclusive, and incorporates the perspective of applied public health.  </a:t>
            </a:r>
            <a:endParaRPr/>
          </a:p>
          <a:p>
            <a:pPr marL="457200" lvl="0" indent="-342900" algn="l" rtl="0">
              <a:spcBef>
                <a:spcPts val="0"/>
              </a:spcBef>
              <a:spcAft>
                <a:spcPts val="0"/>
              </a:spcAft>
              <a:buSzPts val="1800"/>
              <a:buChar char="●"/>
            </a:pPr>
            <a:r>
              <a:rPr lang="en"/>
              <a:t>CDC report is more friendly, well-known and hits the high points, but not a systematic review.</a:t>
            </a:r>
            <a:endParaRPr/>
          </a:p>
          <a:p>
            <a:pPr marL="457200" lvl="0" indent="-342900" algn="l" rtl="0">
              <a:spcBef>
                <a:spcPts val="0"/>
              </a:spcBef>
              <a:spcAft>
                <a:spcPts val="0"/>
              </a:spcAft>
              <a:buSzPts val="1800"/>
              <a:buChar char="●"/>
            </a:pPr>
            <a:r>
              <a:rPr lang="en"/>
              <a:t>WHO report is light and not too detailed.</a:t>
            </a:r>
            <a:endParaRPr/>
          </a:p>
        </p:txBody>
      </p:sp>
      <p:sp>
        <p:nvSpPr>
          <p:cNvPr id="235" name="Google Shape;235;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666666"/>
                </a:solidFill>
                <a:latin typeface="Trebuchet MS"/>
                <a:ea typeface="Trebuchet MS"/>
                <a:cs typeface="Trebuchet MS"/>
                <a:sym typeface="Trebuchet MS"/>
              </a:rPr>
              <a:t>What do they agree about on critical topics?</a:t>
            </a:r>
            <a:endParaRPr sz="3000">
              <a:solidFill>
                <a:srgbClr val="666666"/>
              </a:solidFill>
              <a:latin typeface="Trebuchet MS"/>
              <a:ea typeface="Trebuchet MS"/>
              <a:cs typeface="Trebuchet MS"/>
              <a:sym typeface="Trebuchet MS"/>
            </a:endParaRPr>
          </a:p>
          <a:p>
            <a:pPr marL="0" lvl="0" indent="0" algn="l" rtl="0">
              <a:spcBef>
                <a:spcPts val="0"/>
              </a:spcBef>
              <a:spcAft>
                <a:spcPts val="0"/>
              </a:spcAft>
              <a:buNone/>
            </a:pPr>
            <a:r>
              <a:rPr lang="en" sz="3000">
                <a:solidFill>
                  <a:srgbClr val="666666"/>
                </a:solidFill>
                <a:latin typeface="Trebuchet MS"/>
                <a:ea typeface="Trebuchet MS"/>
                <a:cs typeface="Trebuchet MS"/>
                <a:sym typeface="Trebuchet MS"/>
              </a:rPr>
              <a:t>(not exhaustive)</a:t>
            </a:r>
            <a:endParaRPr sz="3000">
              <a:solidFill>
                <a:srgbClr val="666666"/>
              </a:solidFill>
              <a:latin typeface="Trebuchet MS"/>
              <a:ea typeface="Trebuchet MS"/>
              <a:cs typeface="Trebuchet MS"/>
              <a:sym typeface="Trebuchet MS"/>
            </a:endParaRPr>
          </a:p>
        </p:txBody>
      </p:sp>
      <p:sp>
        <p:nvSpPr>
          <p:cNvPr id="241" name="Google Shape;241;p40"/>
          <p:cNvSpPr txBox="1">
            <a:spLocks noGrp="1"/>
          </p:cNvSpPr>
          <p:nvPr>
            <p:ph type="body" idx="1"/>
          </p:nvPr>
        </p:nvSpPr>
        <p:spPr>
          <a:xfrm>
            <a:off x="279950" y="1817700"/>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t>Substantial/Strong</a:t>
            </a:r>
            <a:endParaRPr sz="2400"/>
          </a:p>
          <a:p>
            <a:pPr marL="914400" lvl="1" indent="-381000" algn="l" rtl="0">
              <a:spcBef>
                <a:spcPts val="0"/>
              </a:spcBef>
              <a:spcAft>
                <a:spcPts val="0"/>
              </a:spcAft>
              <a:buSzPts val="2400"/>
              <a:buChar char="○"/>
            </a:pPr>
            <a:r>
              <a:rPr lang="en" sz="2400"/>
              <a:t>Dependence &amp; addiction</a:t>
            </a:r>
            <a:endParaRPr sz="2400"/>
          </a:p>
          <a:p>
            <a:pPr marL="914400" lvl="1" indent="-381000" algn="l" rtl="0">
              <a:spcBef>
                <a:spcPts val="0"/>
              </a:spcBef>
              <a:spcAft>
                <a:spcPts val="0"/>
              </a:spcAft>
              <a:buSzPts val="2400"/>
              <a:buChar char="○"/>
            </a:pPr>
            <a:r>
              <a:rPr lang="en" sz="2400"/>
              <a:t>Symptoms of psychosis &amp; schizophrenia</a:t>
            </a:r>
            <a:endParaRPr sz="2400"/>
          </a:p>
          <a:p>
            <a:pPr marL="457200" lvl="0" indent="-381000" algn="l" rtl="0">
              <a:spcBef>
                <a:spcPts val="0"/>
              </a:spcBef>
              <a:spcAft>
                <a:spcPts val="0"/>
              </a:spcAft>
              <a:buSzPts val="2400"/>
              <a:buChar char="●"/>
            </a:pPr>
            <a:r>
              <a:rPr lang="en" sz="2400"/>
              <a:t>Moderate/Some</a:t>
            </a:r>
            <a:endParaRPr sz="2400"/>
          </a:p>
          <a:p>
            <a:pPr marL="914400" lvl="1" indent="-381000" algn="l" rtl="0">
              <a:spcBef>
                <a:spcPts val="0"/>
              </a:spcBef>
              <a:spcAft>
                <a:spcPts val="0"/>
              </a:spcAft>
              <a:buSzPts val="2400"/>
              <a:buChar char="○"/>
            </a:pPr>
            <a:r>
              <a:rPr lang="en" sz="2400"/>
              <a:t>Adolescent brain development, impact on education</a:t>
            </a:r>
            <a:endParaRPr sz="2400"/>
          </a:p>
        </p:txBody>
      </p:sp>
      <p:sp>
        <p:nvSpPr>
          <p:cNvPr id="242" name="Google Shape;242;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txBox="1">
            <a:spLocks noGrp="1"/>
          </p:cNvSpPr>
          <p:nvPr>
            <p:ph type="title"/>
          </p:nvPr>
        </p:nvSpPr>
        <p:spPr>
          <a:xfrm>
            <a:off x="337550" y="54100"/>
            <a:ext cx="9310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666666"/>
                </a:solidFill>
                <a:latin typeface="Trebuchet MS"/>
                <a:ea typeface="Trebuchet MS"/>
                <a:cs typeface="Trebuchet MS"/>
                <a:sym typeface="Trebuchet MS"/>
              </a:rPr>
              <a:t>Disagreement on critical topics? </a:t>
            </a:r>
            <a:r>
              <a:rPr lang="en" sz="2400">
                <a:solidFill>
                  <a:srgbClr val="666666"/>
                </a:solidFill>
                <a:latin typeface="Trebuchet MS"/>
                <a:ea typeface="Trebuchet MS"/>
                <a:cs typeface="Trebuchet MS"/>
                <a:sym typeface="Trebuchet MS"/>
              </a:rPr>
              <a:t>(not exhaustive)</a:t>
            </a:r>
            <a:endParaRPr sz="3000">
              <a:solidFill>
                <a:srgbClr val="666666"/>
              </a:solidFill>
              <a:latin typeface="Trebuchet MS"/>
              <a:ea typeface="Trebuchet MS"/>
              <a:cs typeface="Trebuchet MS"/>
              <a:sym typeface="Trebuchet MS"/>
            </a:endParaRPr>
          </a:p>
          <a:p>
            <a:pPr marL="0" lvl="0" indent="0" algn="l" rtl="0">
              <a:spcBef>
                <a:spcPts val="0"/>
              </a:spcBef>
              <a:spcAft>
                <a:spcPts val="0"/>
              </a:spcAft>
              <a:buNone/>
            </a:pPr>
            <a:endParaRPr sz="2400">
              <a:solidFill>
                <a:srgbClr val="FF0000"/>
              </a:solidFill>
            </a:endParaRPr>
          </a:p>
        </p:txBody>
      </p:sp>
      <p:graphicFrame>
        <p:nvGraphicFramePr>
          <p:cNvPr id="248" name="Google Shape;248;p41"/>
          <p:cNvGraphicFramePr/>
          <p:nvPr/>
        </p:nvGraphicFramePr>
        <p:xfrm>
          <a:off x="264275" y="704725"/>
          <a:ext cx="3000000" cy="3000000"/>
        </p:xfrm>
        <a:graphic>
          <a:graphicData uri="http://schemas.openxmlformats.org/drawingml/2006/table">
            <a:tbl>
              <a:tblPr>
                <a:noFill/>
                <a:tableStyleId>{C5957ADA-EE00-450A-853E-6896F2970AEF}</a:tableStyleId>
              </a:tblPr>
              <a:tblGrid>
                <a:gridCol w="1678825">
                  <a:extLst>
                    <a:ext uri="{9D8B030D-6E8A-4147-A177-3AD203B41FA5}">
                      <a16:colId xmlns:a16="http://schemas.microsoft.com/office/drawing/2014/main" val="20000"/>
                    </a:ext>
                  </a:extLst>
                </a:gridCol>
                <a:gridCol w="2575975">
                  <a:extLst>
                    <a:ext uri="{9D8B030D-6E8A-4147-A177-3AD203B41FA5}">
                      <a16:colId xmlns:a16="http://schemas.microsoft.com/office/drawing/2014/main" val="20001"/>
                    </a:ext>
                  </a:extLst>
                </a:gridCol>
                <a:gridCol w="1608475">
                  <a:extLst>
                    <a:ext uri="{9D8B030D-6E8A-4147-A177-3AD203B41FA5}">
                      <a16:colId xmlns:a16="http://schemas.microsoft.com/office/drawing/2014/main" val="20002"/>
                    </a:ext>
                  </a:extLst>
                </a:gridCol>
                <a:gridCol w="2893600">
                  <a:extLst>
                    <a:ext uri="{9D8B030D-6E8A-4147-A177-3AD203B41FA5}">
                      <a16:colId xmlns:a16="http://schemas.microsoft.com/office/drawing/2014/main" val="20003"/>
                    </a:ext>
                  </a:extLst>
                </a:gridCol>
              </a:tblGrid>
              <a:tr h="538875">
                <a:tc>
                  <a:txBody>
                    <a:bodyPr/>
                    <a:lstStyle/>
                    <a:p>
                      <a:pPr marL="0" lvl="0" indent="0" algn="l" rtl="0">
                        <a:lnSpc>
                          <a:spcPct val="115000"/>
                        </a:lnSpc>
                        <a:spcBef>
                          <a:spcPts val="0"/>
                        </a:spcBef>
                        <a:spcAft>
                          <a:spcPts val="0"/>
                        </a:spcAft>
                        <a:buNone/>
                      </a:pPr>
                      <a:r>
                        <a:rPr lang="en" sz="1800" b="1">
                          <a:solidFill>
                            <a:srgbClr val="666666"/>
                          </a:solidFill>
                          <a:latin typeface="Trebuchet MS"/>
                          <a:ea typeface="Trebuchet MS"/>
                          <a:cs typeface="Trebuchet MS"/>
                          <a:sym typeface="Trebuchet MS"/>
                        </a:rPr>
                        <a:t>Topic</a:t>
                      </a:r>
                      <a:endParaRPr sz="1800" b="1">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lvl="0" indent="0" algn="l" rtl="0">
                        <a:lnSpc>
                          <a:spcPct val="115000"/>
                        </a:lnSpc>
                        <a:spcBef>
                          <a:spcPts val="0"/>
                        </a:spcBef>
                        <a:spcAft>
                          <a:spcPts val="0"/>
                        </a:spcAft>
                        <a:buNone/>
                      </a:pPr>
                      <a:r>
                        <a:rPr lang="en" sz="1800" b="1">
                          <a:solidFill>
                            <a:srgbClr val="666666"/>
                          </a:solidFill>
                          <a:latin typeface="Trebuchet MS"/>
                          <a:ea typeface="Trebuchet MS"/>
                          <a:cs typeface="Trebuchet MS"/>
                          <a:sym typeface="Trebuchet MS"/>
                        </a:rPr>
                        <a:t>NAS</a:t>
                      </a:r>
                      <a:endParaRPr sz="1800" b="1">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lvl="0" indent="0" algn="l" rtl="0">
                        <a:lnSpc>
                          <a:spcPct val="115000"/>
                        </a:lnSpc>
                        <a:spcBef>
                          <a:spcPts val="0"/>
                        </a:spcBef>
                        <a:spcAft>
                          <a:spcPts val="0"/>
                        </a:spcAft>
                        <a:buNone/>
                      </a:pPr>
                      <a:r>
                        <a:rPr lang="en" sz="1800" b="1">
                          <a:solidFill>
                            <a:srgbClr val="666666"/>
                          </a:solidFill>
                          <a:latin typeface="Trebuchet MS"/>
                          <a:ea typeface="Trebuchet MS"/>
                          <a:cs typeface="Trebuchet MS"/>
                          <a:sym typeface="Trebuchet MS"/>
                        </a:rPr>
                        <a:t>CDC</a:t>
                      </a:r>
                      <a:endParaRPr sz="1800" b="1">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lvl="0" indent="0" algn="l" rtl="0">
                        <a:lnSpc>
                          <a:spcPct val="115000"/>
                        </a:lnSpc>
                        <a:spcBef>
                          <a:spcPts val="0"/>
                        </a:spcBef>
                        <a:spcAft>
                          <a:spcPts val="0"/>
                        </a:spcAft>
                        <a:buNone/>
                      </a:pPr>
                      <a:r>
                        <a:rPr lang="en" sz="1800" b="1">
                          <a:solidFill>
                            <a:srgbClr val="666666"/>
                          </a:solidFill>
                          <a:latin typeface="Trebuchet MS"/>
                          <a:ea typeface="Trebuchet MS"/>
                          <a:cs typeface="Trebuchet MS"/>
                          <a:sym typeface="Trebuchet MS"/>
                        </a:rPr>
                        <a:t>CDPHE</a:t>
                      </a:r>
                      <a:endParaRPr sz="1800" b="1">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446075">
                <a:tc>
                  <a:txBody>
                    <a:bodyPr/>
                    <a:lstStyle/>
                    <a:p>
                      <a:pPr marL="0" lvl="0" indent="0" algn="l" rtl="0">
                        <a:lnSpc>
                          <a:spcPct val="115000"/>
                        </a:lnSpc>
                        <a:spcBef>
                          <a:spcPts val="0"/>
                        </a:spcBef>
                        <a:spcAft>
                          <a:spcPts val="0"/>
                        </a:spcAft>
                        <a:buNone/>
                      </a:pPr>
                      <a:r>
                        <a:rPr lang="en" b="1">
                          <a:solidFill>
                            <a:srgbClr val="666666"/>
                          </a:solidFill>
                          <a:latin typeface="Trebuchet MS"/>
                          <a:ea typeface="Trebuchet MS"/>
                          <a:cs typeface="Trebuchet MS"/>
                          <a:sym typeface="Trebuchet MS"/>
                        </a:rPr>
                        <a:t>Traffic Crashes</a:t>
                      </a:r>
                      <a:endParaRPr b="1">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a:t>Substantial</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FF0000"/>
                          </a:solidFill>
                          <a:latin typeface="Trebuchet MS"/>
                          <a:ea typeface="Trebuchet MS"/>
                          <a:cs typeface="Trebuchet MS"/>
                          <a:sym typeface="Trebuchet MS"/>
                        </a:rPr>
                        <a:t>Some</a:t>
                      </a:r>
                      <a:endParaRPr>
                        <a:solidFill>
                          <a:srgbClr val="FF0000"/>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
                          <a:solidFill>
                            <a:srgbClr val="666666"/>
                          </a:solidFill>
                          <a:latin typeface="Trebuchet MS"/>
                          <a:ea typeface="Trebuchet MS"/>
                          <a:cs typeface="Trebuchet MS"/>
                          <a:sym typeface="Trebuchet MS"/>
                        </a:rPr>
                        <a:t>Substantial</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215925">
                <a:tc>
                  <a:txBody>
                    <a:bodyPr/>
                    <a:lstStyle/>
                    <a:p>
                      <a:pPr marL="0" lvl="0" indent="0" algn="l" rtl="0">
                        <a:lnSpc>
                          <a:spcPct val="115000"/>
                        </a:lnSpc>
                        <a:spcBef>
                          <a:spcPts val="0"/>
                        </a:spcBef>
                        <a:spcAft>
                          <a:spcPts val="0"/>
                        </a:spcAft>
                        <a:buClr>
                          <a:schemeClr val="dk1"/>
                        </a:buClr>
                        <a:buSzPts val="1100"/>
                        <a:buFont typeface="Arial"/>
                        <a:buNone/>
                      </a:pPr>
                      <a:r>
                        <a:rPr lang="en" b="1">
                          <a:solidFill>
                            <a:srgbClr val="666666"/>
                          </a:solidFill>
                          <a:latin typeface="Trebuchet MS"/>
                          <a:ea typeface="Trebuchet MS"/>
                          <a:cs typeface="Trebuchet MS"/>
                          <a:sym typeface="Trebuchet MS"/>
                        </a:rPr>
                        <a:t>Lung Cancer</a:t>
                      </a:r>
                      <a:endParaRPr b="1">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a:solidFill>
                            <a:srgbClr val="FF0000"/>
                          </a:solidFill>
                        </a:rPr>
                        <a:t>Moderate for NO association </a:t>
                      </a:r>
                      <a:r>
                        <a:rPr lang="en"/>
                        <a:t>(nothing on carcinogens)</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666666"/>
                          </a:solidFill>
                          <a:latin typeface="Trebuchet MS"/>
                          <a:ea typeface="Trebuchet MS"/>
                          <a:cs typeface="Trebuchet MS"/>
                          <a:sym typeface="Trebuchet MS"/>
                        </a:rPr>
                        <a:t>Some</a:t>
                      </a:r>
                      <a:endParaRPr>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Clr>
                          <a:schemeClr val="dk1"/>
                        </a:buClr>
                        <a:buSzPts val="1100"/>
                        <a:buFont typeface="Arial"/>
                        <a:buNone/>
                      </a:pPr>
                      <a:r>
                        <a:rPr lang="en">
                          <a:solidFill>
                            <a:srgbClr val="666666"/>
                          </a:solidFill>
                          <a:latin typeface="Trebuchet MS"/>
                          <a:ea typeface="Trebuchet MS"/>
                          <a:cs typeface="Trebuchet MS"/>
                          <a:sym typeface="Trebuchet MS"/>
                        </a:rPr>
                        <a:t>Mixed for long-term use on lung cancer; Substantial evidence on daily/near daily mj smoking and pre-malignant lesions;</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492275">
                <a:tc>
                  <a:txBody>
                    <a:bodyPr/>
                    <a:lstStyle/>
                    <a:p>
                      <a:pPr marL="0" lvl="0" indent="0" algn="l" rtl="0">
                        <a:lnSpc>
                          <a:spcPct val="115000"/>
                        </a:lnSpc>
                        <a:spcBef>
                          <a:spcPts val="0"/>
                        </a:spcBef>
                        <a:spcAft>
                          <a:spcPts val="0"/>
                        </a:spcAft>
                        <a:buNone/>
                      </a:pPr>
                      <a:r>
                        <a:rPr lang="en" b="1">
                          <a:solidFill>
                            <a:srgbClr val="666666"/>
                          </a:solidFill>
                          <a:latin typeface="Trebuchet MS"/>
                          <a:ea typeface="Trebuchet MS"/>
                          <a:cs typeface="Trebuchet MS"/>
                          <a:sym typeface="Trebuchet MS"/>
                        </a:rPr>
                        <a:t>Pregnancy outcomes</a:t>
                      </a:r>
                      <a:endParaRPr b="1">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a:t>Insufficient for infant cognitive/behavior </a:t>
                      </a:r>
                      <a:endParaRPr/>
                    </a:p>
                    <a:p>
                      <a:pPr marL="0" lvl="0" indent="0" algn="l" rtl="0">
                        <a:spcBef>
                          <a:spcPts val="0"/>
                        </a:spcBef>
                        <a:spcAft>
                          <a:spcPts val="0"/>
                        </a:spcAft>
                        <a:buNone/>
                      </a:pPr>
                      <a:r>
                        <a:rPr lang="en"/>
                        <a:t>Insufficient for birth defects</a:t>
                      </a:r>
                      <a:endParaRPr/>
                    </a:p>
                    <a:p>
                      <a:pPr marL="0" lvl="0" indent="0" algn="l" rtl="0">
                        <a:spcBef>
                          <a:spcPts val="0"/>
                        </a:spcBef>
                        <a:spcAft>
                          <a:spcPts val="0"/>
                        </a:spcAft>
                        <a:buNone/>
                      </a:pPr>
                      <a:r>
                        <a:rPr lang="en">
                          <a:solidFill>
                            <a:srgbClr val="FF0000"/>
                          </a:solidFill>
                        </a:rPr>
                        <a:t>Substantial for birthweight</a:t>
                      </a:r>
                      <a:endParaRPr>
                        <a:solidFill>
                          <a:srgbClr val="FF0000"/>
                        </a:solidFill>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666666"/>
                          </a:solidFill>
                          <a:latin typeface="Trebuchet MS"/>
                          <a:ea typeface="Trebuchet MS"/>
                          <a:cs typeface="Trebuchet MS"/>
                          <a:sym typeface="Trebuchet MS"/>
                        </a:rPr>
                        <a:t>Strong</a:t>
                      </a:r>
                      <a:endParaRPr>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a:t>Moderate cognitive/behavioral impact on baby</a:t>
                      </a:r>
                      <a:endParaRPr/>
                    </a:p>
                    <a:p>
                      <a:pPr marL="0" lvl="0" indent="0" algn="l" rtl="0">
                        <a:spcBef>
                          <a:spcPts val="0"/>
                        </a:spcBef>
                        <a:spcAft>
                          <a:spcPts val="0"/>
                        </a:spcAft>
                        <a:buNone/>
                      </a:pPr>
                      <a:r>
                        <a:rPr lang="en"/>
                        <a:t>Limited for birth defects and mixed on low birthweight</a:t>
                      </a:r>
                      <a:endParaRPr/>
                    </a:p>
                    <a:p>
                      <a:pPr marL="0" lvl="0" indent="0" algn="l" rtl="0">
                        <a:spcBef>
                          <a:spcPts val="0"/>
                        </a:spcBef>
                        <a:spcAft>
                          <a:spcPts val="0"/>
                        </a:spcAft>
                        <a:buNone/>
                      </a:pPr>
                      <a:r>
                        <a:rPr lang="en"/>
                        <a:t>Biological evidence THC passes the placenta</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58975">
                <a:tc>
                  <a:txBody>
                    <a:bodyPr/>
                    <a:lstStyle/>
                    <a:p>
                      <a:pPr marL="0" lvl="0" indent="0" algn="l" rtl="0">
                        <a:lnSpc>
                          <a:spcPct val="115000"/>
                        </a:lnSpc>
                        <a:spcBef>
                          <a:spcPts val="0"/>
                        </a:spcBef>
                        <a:spcAft>
                          <a:spcPts val="0"/>
                        </a:spcAft>
                        <a:buNone/>
                      </a:pPr>
                      <a:r>
                        <a:rPr lang="en" b="1">
                          <a:solidFill>
                            <a:srgbClr val="666666"/>
                          </a:solidFill>
                          <a:latin typeface="Trebuchet MS"/>
                          <a:ea typeface="Trebuchet MS"/>
                          <a:cs typeface="Trebuchet MS"/>
                          <a:sym typeface="Trebuchet MS"/>
                        </a:rPr>
                        <a:t>Breastfeeding</a:t>
                      </a:r>
                      <a:endParaRPr b="1">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a:solidFill>
                            <a:srgbClr val="FF0000"/>
                          </a:solidFill>
                        </a:rPr>
                        <a:t>n/a </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a:solidFill>
                            <a:srgbClr val="666666"/>
                          </a:solidFill>
                          <a:latin typeface="Trebuchet MS"/>
                          <a:ea typeface="Trebuchet MS"/>
                          <a:cs typeface="Trebuchet MS"/>
                          <a:sym typeface="Trebuchet MS"/>
                        </a:rPr>
                        <a:t>Strong (implied)</a:t>
                      </a:r>
                      <a:endParaRPr>
                        <a:solidFill>
                          <a:srgbClr val="666666"/>
                        </a:solidFill>
                        <a:latin typeface="Trebuchet MS"/>
                        <a:ea typeface="Trebuchet MS"/>
                        <a:cs typeface="Trebuchet MS"/>
                        <a:sym typeface="Trebuchet MS"/>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r>
                        <a:rPr lang="en">
                          <a:solidFill>
                            <a:schemeClr val="dk1"/>
                          </a:solidFill>
                        </a:rPr>
                        <a:t>Biological evidence for THC transfer to baby</a:t>
                      </a:r>
                      <a:endParaRPr/>
                    </a:p>
                  </a:txBody>
                  <a:tcPr marL="91425" marR="91425" marT="91425" marB="91425">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249" name="Google Shape;249;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42"/>
          <p:cNvSpPr txBox="1">
            <a:spLocks noGrp="1"/>
          </p:cNvSpPr>
          <p:nvPr>
            <p:ph type="title"/>
          </p:nvPr>
        </p:nvSpPr>
        <p:spPr>
          <a:xfrm>
            <a:off x="227700" y="702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Gaps and challenges to interpreting “evidence base”</a:t>
            </a:r>
            <a:endParaRPr/>
          </a:p>
        </p:txBody>
      </p:sp>
      <p:sp>
        <p:nvSpPr>
          <p:cNvPr id="255" name="Google Shape;255;p42"/>
          <p:cNvSpPr txBox="1">
            <a:spLocks noGrp="1"/>
          </p:cNvSpPr>
          <p:nvPr>
            <p:ph type="body" idx="1"/>
          </p:nvPr>
        </p:nvSpPr>
        <p:spPr>
          <a:xfrm>
            <a:off x="227700" y="7804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i="1"/>
              <a:t>Problems with the Studies</a:t>
            </a:r>
            <a:endParaRPr sz="2400" b="1" i="1"/>
          </a:p>
          <a:p>
            <a:pPr marL="457200" lvl="0" indent="-381000" algn="l" rtl="0">
              <a:spcBef>
                <a:spcPts val="0"/>
              </a:spcBef>
              <a:spcAft>
                <a:spcPts val="0"/>
              </a:spcAft>
              <a:buSzPts val="2400"/>
              <a:buChar char="●"/>
            </a:pPr>
            <a:r>
              <a:rPr lang="en" sz="2400"/>
              <a:t>Inconsistent measures of exposure</a:t>
            </a:r>
            <a:endParaRPr sz="2400"/>
          </a:p>
          <a:p>
            <a:pPr marL="914400" marR="0" lvl="1" indent="-381000" algn="l" rtl="0">
              <a:lnSpc>
                <a:spcPct val="115000"/>
              </a:lnSpc>
              <a:spcBef>
                <a:spcPts val="0"/>
              </a:spcBef>
              <a:spcAft>
                <a:spcPts val="0"/>
              </a:spcAft>
              <a:buClr>
                <a:schemeClr val="dk2"/>
              </a:buClr>
              <a:buSzPts val="2400"/>
              <a:buFont typeface="Arial"/>
              <a:buChar char="○"/>
            </a:pPr>
            <a:r>
              <a:rPr lang="en" sz="2400"/>
              <a:t>Frequency, modes of use</a:t>
            </a:r>
            <a:endParaRPr sz="2400"/>
          </a:p>
          <a:p>
            <a:pPr marL="914400" marR="0" lvl="1" indent="-381000" algn="l" rtl="0">
              <a:lnSpc>
                <a:spcPct val="115000"/>
              </a:lnSpc>
              <a:spcBef>
                <a:spcPts val="0"/>
              </a:spcBef>
              <a:spcAft>
                <a:spcPts val="0"/>
              </a:spcAft>
              <a:buClr>
                <a:schemeClr val="dk2"/>
              </a:buClr>
              <a:buSzPts val="2400"/>
              <a:buFont typeface="Arial"/>
              <a:buChar char="○"/>
            </a:pPr>
            <a:r>
              <a:rPr lang="en" sz="2400"/>
              <a:t>How much was used, how potent the product</a:t>
            </a:r>
            <a:endParaRPr sz="2400"/>
          </a:p>
          <a:p>
            <a:pPr marL="914400" marR="0" lvl="1" indent="-381000" algn="l" rtl="0">
              <a:lnSpc>
                <a:spcPct val="115000"/>
              </a:lnSpc>
              <a:spcBef>
                <a:spcPts val="0"/>
              </a:spcBef>
              <a:spcAft>
                <a:spcPts val="0"/>
              </a:spcAft>
              <a:buSzPts val="2400"/>
              <a:buChar char="○"/>
            </a:pPr>
            <a:r>
              <a:rPr lang="en" sz="2400"/>
              <a:t>Changing norms could influence reporting biases over time</a:t>
            </a:r>
            <a:endParaRPr sz="2400"/>
          </a:p>
          <a:p>
            <a:pPr marL="457200" lvl="0" indent="-381000" algn="l" rtl="0">
              <a:spcBef>
                <a:spcPts val="0"/>
              </a:spcBef>
              <a:spcAft>
                <a:spcPts val="0"/>
              </a:spcAft>
              <a:buSzPts val="2400"/>
              <a:buChar char="●"/>
            </a:pPr>
            <a:r>
              <a:rPr lang="en" sz="2400"/>
              <a:t>Confounding </a:t>
            </a:r>
            <a:endParaRPr sz="2400"/>
          </a:p>
          <a:p>
            <a:pPr marL="914400" lvl="1" indent="-381000" algn="l" rtl="0">
              <a:spcBef>
                <a:spcPts val="0"/>
              </a:spcBef>
              <a:spcAft>
                <a:spcPts val="0"/>
              </a:spcAft>
              <a:buSzPts val="2400"/>
              <a:buChar char="○"/>
            </a:pPr>
            <a:r>
              <a:rPr lang="en" sz="2400"/>
              <a:t>Marijuana use highly correlated with tobacco use, often not separated from alcohol, other drugs </a:t>
            </a:r>
            <a:endParaRPr sz="2400"/>
          </a:p>
          <a:p>
            <a:pPr marL="914400" lvl="1" indent="-381000" algn="l" rtl="0">
              <a:spcBef>
                <a:spcPts val="0"/>
              </a:spcBef>
              <a:spcAft>
                <a:spcPts val="0"/>
              </a:spcAft>
              <a:buSzPts val="2400"/>
              <a:buChar char="○"/>
            </a:pPr>
            <a:r>
              <a:rPr lang="en" sz="2400"/>
              <a:t>Socio-economic factors often not controlled for</a:t>
            </a:r>
            <a:endParaRPr sz="2400"/>
          </a:p>
          <a:p>
            <a:pPr marL="0" lvl="0" indent="0" algn="l" rtl="0">
              <a:spcBef>
                <a:spcPts val="1600"/>
              </a:spcBef>
              <a:spcAft>
                <a:spcPts val="1600"/>
              </a:spcAft>
              <a:buNone/>
            </a:pPr>
            <a:endParaRPr/>
          </a:p>
        </p:txBody>
      </p:sp>
      <p:sp>
        <p:nvSpPr>
          <p:cNvPr id="256" name="Google Shape;256;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More Gaps &amp; Challenges</a:t>
            </a:r>
            <a:endParaRPr/>
          </a:p>
        </p:txBody>
      </p:sp>
      <p:sp>
        <p:nvSpPr>
          <p:cNvPr id="262" name="Google Shape;262;p4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i="1"/>
              <a:t>Context Change</a:t>
            </a:r>
            <a:endParaRPr sz="2400" b="1" i="1"/>
          </a:p>
          <a:p>
            <a:pPr marL="457200" lvl="0" indent="-381000" algn="l" rtl="0">
              <a:spcBef>
                <a:spcPts val="1600"/>
              </a:spcBef>
              <a:spcAft>
                <a:spcPts val="0"/>
              </a:spcAft>
              <a:buSzPts val="2400"/>
              <a:buChar char="●"/>
            </a:pPr>
            <a:r>
              <a:rPr lang="en" sz="2400"/>
              <a:t>Changing potential exposures </a:t>
            </a:r>
            <a:endParaRPr sz="2400"/>
          </a:p>
          <a:p>
            <a:pPr marL="0" lvl="0" indent="457200" algn="l" rtl="0">
              <a:spcBef>
                <a:spcPts val="0"/>
              </a:spcBef>
              <a:spcAft>
                <a:spcPts val="0"/>
              </a:spcAft>
              <a:buNone/>
            </a:pPr>
            <a:r>
              <a:rPr lang="en" sz="2400"/>
              <a:t>vs. past studies</a:t>
            </a:r>
            <a:endParaRPr sz="2400"/>
          </a:p>
          <a:p>
            <a:pPr marL="914400" lvl="1" indent="-381000" algn="l" rtl="0">
              <a:spcBef>
                <a:spcPts val="0"/>
              </a:spcBef>
              <a:spcAft>
                <a:spcPts val="0"/>
              </a:spcAft>
              <a:buSzPts val="2400"/>
              <a:buChar char="○"/>
            </a:pPr>
            <a:r>
              <a:rPr lang="en" sz="2400"/>
              <a:t>Increasingly potent products</a:t>
            </a:r>
            <a:endParaRPr sz="2400"/>
          </a:p>
          <a:p>
            <a:pPr marL="914400" lvl="1" indent="-381000" algn="l" rtl="0">
              <a:spcBef>
                <a:spcPts val="0"/>
              </a:spcBef>
              <a:spcAft>
                <a:spcPts val="0"/>
              </a:spcAft>
              <a:buSzPts val="2400"/>
              <a:buChar char="○"/>
            </a:pPr>
            <a:r>
              <a:rPr lang="en" sz="2400"/>
              <a:t>More product types</a:t>
            </a:r>
            <a:endParaRPr sz="2400"/>
          </a:p>
          <a:p>
            <a:pPr marL="914400" lvl="1" indent="-381000" algn="l" rtl="0">
              <a:spcBef>
                <a:spcPts val="0"/>
              </a:spcBef>
              <a:spcAft>
                <a:spcPts val="0"/>
              </a:spcAft>
              <a:buSzPts val="2400"/>
              <a:buChar char="○"/>
            </a:pPr>
            <a:r>
              <a:rPr lang="en" sz="2400"/>
              <a:t>Increased availability and declining prices</a:t>
            </a:r>
            <a:endParaRPr sz="2400"/>
          </a:p>
          <a:p>
            <a:pPr marL="457200" lvl="0" indent="-381000" algn="l" rtl="0">
              <a:spcBef>
                <a:spcPts val="0"/>
              </a:spcBef>
              <a:spcAft>
                <a:spcPts val="0"/>
              </a:spcAft>
              <a:buSzPts val="2400"/>
              <a:buChar char="●"/>
            </a:pPr>
            <a:r>
              <a:rPr lang="en" sz="2400"/>
              <a:t>Publication bias</a:t>
            </a:r>
            <a:endParaRPr sz="2400"/>
          </a:p>
          <a:p>
            <a:pPr marL="914400" lvl="1" indent="-381000" algn="l" rtl="0">
              <a:spcBef>
                <a:spcPts val="0"/>
              </a:spcBef>
              <a:spcAft>
                <a:spcPts val="0"/>
              </a:spcAft>
              <a:buSzPts val="2400"/>
              <a:buChar char="○"/>
            </a:pPr>
            <a:r>
              <a:rPr lang="en" sz="2400"/>
              <a:t>...and perceptions of publication biases</a:t>
            </a:r>
            <a:endParaRPr sz="2400"/>
          </a:p>
          <a:p>
            <a:pPr marL="457200" lvl="0" indent="0" algn="l" rtl="0">
              <a:spcBef>
                <a:spcPts val="1600"/>
              </a:spcBef>
              <a:spcAft>
                <a:spcPts val="0"/>
              </a:spcAft>
              <a:buNone/>
            </a:pPr>
            <a:endParaRPr/>
          </a:p>
          <a:p>
            <a:pPr marL="0" lvl="0" indent="0" algn="l" rtl="0">
              <a:spcBef>
                <a:spcPts val="1600"/>
              </a:spcBef>
              <a:spcAft>
                <a:spcPts val="1600"/>
              </a:spcAft>
              <a:buNone/>
            </a:pPr>
            <a:endParaRPr/>
          </a:p>
        </p:txBody>
      </p:sp>
      <p:sp>
        <p:nvSpPr>
          <p:cNvPr id="263" name="Google Shape;263;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31</a:t>
            </a:fld>
            <a:endParaRPr/>
          </a:p>
        </p:txBody>
      </p:sp>
      <p:pic>
        <p:nvPicPr>
          <p:cNvPr id="264" name="Google Shape;264;p43"/>
          <p:cNvPicPr preferRelativeResize="0"/>
          <p:nvPr/>
        </p:nvPicPr>
        <p:blipFill>
          <a:blip r:embed="rId3">
            <a:alphaModFix/>
          </a:blip>
          <a:stretch>
            <a:fillRect/>
          </a:stretch>
        </p:blipFill>
        <p:spPr>
          <a:xfrm>
            <a:off x="5280025" y="1195075"/>
            <a:ext cx="3241675" cy="1945000"/>
          </a:xfrm>
          <a:prstGeom prst="rect">
            <a:avLst/>
          </a:prstGeom>
          <a:noFill/>
          <a:ln>
            <a:noFill/>
          </a:ln>
        </p:spPr>
      </p:pic>
      <p:sp>
        <p:nvSpPr>
          <p:cNvPr id="265" name="Google Shape;265;p43"/>
          <p:cNvSpPr txBox="1"/>
          <p:nvPr/>
        </p:nvSpPr>
        <p:spPr>
          <a:xfrm>
            <a:off x="5803900" y="3098800"/>
            <a:ext cx="3657600" cy="42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t>Image credit: State of Alaska DHSS</a:t>
            </a:r>
            <a:endParaRPr sz="1000" i="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Even More Gaps &amp; Challenges</a:t>
            </a:r>
            <a:endParaRPr/>
          </a:p>
        </p:txBody>
      </p:sp>
      <p:sp>
        <p:nvSpPr>
          <p:cNvPr id="271" name="Google Shape;271;p4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b="1" i="1"/>
              <a:t>Reports communication of results</a:t>
            </a:r>
            <a:endParaRPr sz="2400" b="1" i="1"/>
          </a:p>
          <a:p>
            <a:pPr marL="457200" lvl="0" indent="-381000" algn="l" rtl="0">
              <a:spcBef>
                <a:spcPts val="1600"/>
              </a:spcBef>
              <a:spcAft>
                <a:spcPts val="0"/>
              </a:spcAft>
              <a:buSzPts val="2400"/>
              <a:buChar char="●"/>
            </a:pPr>
            <a:r>
              <a:rPr lang="en" sz="2400"/>
              <a:t>Very simple categories are easier to understand, but nuance of findings is lost</a:t>
            </a:r>
            <a:endParaRPr sz="2400"/>
          </a:p>
          <a:p>
            <a:pPr marL="457200" lvl="0" indent="-381000" algn="l" rtl="0">
              <a:spcBef>
                <a:spcPts val="0"/>
              </a:spcBef>
              <a:spcAft>
                <a:spcPts val="0"/>
              </a:spcAft>
              <a:buSzPts val="2400"/>
              <a:buChar char="●"/>
            </a:pPr>
            <a:r>
              <a:rPr lang="en" sz="2400"/>
              <a:t>“Association” is not “Causality”</a:t>
            </a:r>
            <a:endParaRPr sz="2400"/>
          </a:p>
          <a:p>
            <a:pPr marL="914400" lvl="1" indent="-381000" algn="l" rtl="0">
              <a:spcBef>
                <a:spcPts val="0"/>
              </a:spcBef>
              <a:spcAft>
                <a:spcPts val="0"/>
              </a:spcAft>
              <a:buSzPts val="2400"/>
              <a:buChar char="○"/>
            </a:pPr>
            <a:r>
              <a:rPr lang="en" sz="2400"/>
              <a:t>Temporality is an issue, especially when used as a medication</a:t>
            </a:r>
            <a:endParaRPr sz="2400"/>
          </a:p>
          <a:p>
            <a:pPr marL="457200" lvl="0" indent="-381000" algn="l" rtl="0">
              <a:spcBef>
                <a:spcPts val="0"/>
              </a:spcBef>
              <a:spcAft>
                <a:spcPts val="0"/>
              </a:spcAft>
              <a:buSzPts val="2400"/>
              <a:buChar char="●"/>
            </a:pPr>
            <a:r>
              <a:rPr lang="en" sz="2400"/>
              <a:t>“Association” is not the same as “big magnitude”</a:t>
            </a:r>
            <a:endParaRPr sz="2400"/>
          </a:p>
        </p:txBody>
      </p:sp>
      <p:sp>
        <p:nvSpPr>
          <p:cNvPr id="272" name="Google Shape;272;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Sharing Our Data</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6"/>
          <p:cNvSpPr txBox="1">
            <a:spLocks noGrp="1"/>
          </p:cNvSpPr>
          <p:nvPr>
            <p:ph type="title"/>
          </p:nvPr>
        </p:nvSpPr>
        <p:spPr>
          <a:xfrm>
            <a:off x="311700" y="445025"/>
            <a:ext cx="8520600" cy="887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9:50-10:15 Multi-State Data -- State Data Assembled Pre-Meeting</a:t>
            </a:r>
            <a:endParaRPr sz="2400"/>
          </a:p>
        </p:txBody>
      </p:sp>
      <p:sp>
        <p:nvSpPr>
          <p:cNvPr id="283" name="Google Shape;283;p46"/>
          <p:cNvSpPr txBox="1">
            <a:spLocks noGrp="1"/>
          </p:cNvSpPr>
          <p:nvPr>
            <p:ph type="body" idx="1"/>
          </p:nvPr>
        </p:nvSpPr>
        <p:spPr>
          <a:xfrm>
            <a:off x="311700" y="1426850"/>
            <a:ext cx="8520600" cy="31419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chemeClr val="dk1"/>
              </a:buClr>
              <a:buSzPts val="1800"/>
              <a:buChar char="●"/>
            </a:pPr>
            <a:r>
              <a:rPr lang="en">
                <a:solidFill>
                  <a:schemeClr val="dk1"/>
                </a:solidFill>
              </a:rPr>
              <a:t>State profiles/timeline (Julia)</a:t>
            </a:r>
            <a:endParaRPr>
              <a:solidFill>
                <a:schemeClr val="dk1"/>
              </a:solidFill>
            </a:endParaRPr>
          </a:p>
          <a:p>
            <a:pPr marL="457200" lvl="0" indent="-342900" algn="l" rtl="0">
              <a:lnSpc>
                <a:spcPct val="100000"/>
              </a:lnSpc>
              <a:spcBef>
                <a:spcPts val="0"/>
              </a:spcBef>
              <a:spcAft>
                <a:spcPts val="0"/>
              </a:spcAft>
              <a:buClr>
                <a:schemeClr val="dk1"/>
              </a:buClr>
              <a:buSzPts val="1800"/>
              <a:buChar char="●"/>
            </a:pPr>
            <a:r>
              <a:rPr lang="en">
                <a:solidFill>
                  <a:schemeClr val="dk1"/>
                </a:solidFill>
              </a:rPr>
              <a:t>Retail density (Julia)</a:t>
            </a:r>
            <a:endParaRPr>
              <a:solidFill>
                <a:schemeClr val="dk1"/>
              </a:solidFill>
            </a:endParaRPr>
          </a:p>
          <a:p>
            <a:pPr marL="457200" lvl="0" indent="-342900" algn="l" rtl="0">
              <a:lnSpc>
                <a:spcPct val="100000"/>
              </a:lnSpc>
              <a:spcBef>
                <a:spcPts val="0"/>
              </a:spcBef>
              <a:spcAft>
                <a:spcPts val="0"/>
              </a:spcAft>
              <a:buClr>
                <a:schemeClr val="dk1"/>
              </a:buClr>
              <a:buSzPts val="1800"/>
              <a:buChar char="●"/>
            </a:pPr>
            <a:r>
              <a:rPr lang="en">
                <a:solidFill>
                  <a:schemeClr val="dk1"/>
                </a:solidFill>
              </a:rPr>
              <a:t>Survey data (adult, youth, pregnant moms) (Katelyn)</a:t>
            </a:r>
            <a:endParaRPr>
              <a:solidFill>
                <a:schemeClr val="dk1"/>
              </a:solidFill>
            </a:endParaRPr>
          </a:p>
          <a:p>
            <a:pPr marL="0" lvl="0" indent="0" algn="l" rtl="0">
              <a:lnSpc>
                <a:spcPct val="100000"/>
              </a:lnSpc>
              <a:spcBef>
                <a:spcPts val="0"/>
              </a:spcBef>
              <a:spcAft>
                <a:spcPts val="0"/>
              </a:spcAft>
              <a:buNone/>
            </a:pPr>
            <a:endParaRPr>
              <a:solidFill>
                <a:schemeClr val="dk1"/>
              </a:solidFill>
            </a:endParaRPr>
          </a:p>
          <a:p>
            <a:pPr marL="457200" lvl="0" indent="0" algn="l" rtl="0">
              <a:lnSpc>
                <a:spcPct val="100000"/>
              </a:lnSpc>
              <a:spcBef>
                <a:spcPts val="0"/>
              </a:spcBef>
              <a:spcAft>
                <a:spcPts val="0"/>
              </a:spcAft>
              <a:buNone/>
            </a:pPr>
            <a:endParaRPr>
              <a:solidFill>
                <a:schemeClr val="dk1"/>
              </a:solidFill>
            </a:endParaRPr>
          </a:p>
          <a:p>
            <a:pPr marL="0" lvl="0" indent="0" algn="l" rtl="0">
              <a:lnSpc>
                <a:spcPct val="100000"/>
              </a:lnSpc>
              <a:spcBef>
                <a:spcPts val="0"/>
              </a:spcBef>
              <a:spcAft>
                <a:spcPts val="0"/>
              </a:spcAft>
              <a:buNone/>
            </a:pPr>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47"/>
          <p:cNvSpPr txBox="1">
            <a:spLocks noGrp="1"/>
          </p:cNvSpPr>
          <p:nvPr>
            <p:ph type="title"/>
          </p:nvPr>
        </p:nvSpPr>
        <p:spPr>
          <a:xfrm>
            <a:off x="254550" y="0"/>
            <a:ext cx="2450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Jurisdiction </a:t>
            </a:r>
            <a:endParaRPr/>
          </a:p>
          <a:p>
            <a:pPr marL="0" lvl="0" indent="0" algn="l" rtl="0">
              <a:spcBef>
                <a:spcPts val="0"/>
              </a:spcBef>
              <a:spcAft>
                <a:spcPts val="0"/>
              </a:spcAft>
              <a:buNone/>
            </a:pPr>
            <a:r>
              <a:rPr lang="en"/>
              <a:t>Profiles</a:t>
            </a:r>
            <a:endParaRPr/>
          </a:p>
        </p:txBody>
      </p:sp>
      <p:pic>
        <p:nvPicPr>
          <p:cNvPr id="289" name="Google Shape;289;p47"/>
          <p:cNvPicPr preferRelativeResize="0"/>
          <p:nvPr/>
        </p:nvPicPr>
        <p:blipFill>
          <a:blip r:embed="rId3">
            <a:alphaModFix/>
          </a:blip>
          <a:stretch>
            <a:fillRect/>
          </a:stretch>
        </p:blipFill>
        <p:spPr>
          <a:xfrm>
            <a:off x="2857350" y="152400"/>
            <a:ext cx="6124575" cy="46101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8"/>
          <p:cNvSpPr txBox="1">
            <a:spLocks noGrp="1"/>
          </p:cNvSpPr>
          <p:nvPr>
            <p:ph type="title"/>
          </p:nvPr>
        </p:nvSpPr>
        <p:spPr>
          <a:xfrm>
            <a:off x="311700" y="445025"/>
            <a:ext cx="3803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Implementation Timeline for Jurisdictions</a:t>
            </a:r>
            <a:endParaRPr/>
          </a:p>
          <a:p>
            <a:pPr marL="0" lvl="0" indent="0" algn="l" rtl="0">
              <a:spcBef>
                <a:spcPts val="0"/>
              </a:spcBef>
              <a:spcAft>
                <a:spcPts val="0"/>
              </a:spcAft>
              <a:buNone/>
            </a:pPr>
            <a:endParaRPr/>
          </a:p>
          <a:p>
            <a:pPr marL="0" lvl="0" indent="0" algn="l" rtl="0">
              <a:spcBef>
                <a:spcPts val="0"/>
              </a:spcBef>
              <a:spcAft>
                <a:spcPts val="0"/>
              </a:spcAft>
              <a:buNone/>
            </a:pPr>
            <a:r>
              <a:rPr lang="en"/>
              <a:t>X:  non-medical </a:t>
            </a:r>
            <a:endParaRPr/>
          </a:p>
          <a:p>
            <a:pPr marL="0" lvl="0" indent="0" algn="l" rtl="0">
              <a:spcBef>
                <a:spcPts val="0"/>
              </a:spcBef>
              <a:spcAft>
                <a:spcPts val="0"/>
              </a:spcAft>
              <a:buNone/>
            </a:pPr>
            <a:r>
              <a:rPr lang="en"/>
              <a:t>     legalization</a:t>
            </a:r>
            <a:endParaRPr/>
          </a:p>
          <a:p>
            <a:pPr marL="457200" lvl="0" indent="-406400" algn="l" rtl="0">
              <a:spcBef>
                <a:spcPts val="0"/>
              </a:spcBef>
              <a:spcAft>
                <a:spcPts val="0"/>
              </a:spcAft>
              <a:buClr>
                <a:srgbClr val="6AA84F"/>
              </a:buClr>
              <a:buSzPts val="2800"/>
              <a:buChar char="●"/>
            </a:pPr>
            <a:r>
              <a:rPr lang="en">
                <a:solidFill>
                  <a:srgbClr val="6AA84F"/>
                </a:solidFill>
              </a:rPr>
              <a:t>Possession/use legal</a:t>
            </a:r>
            <a:endParaRPr>
              <a:solidFill>
                <a:srgbClr val="6AA84F"/>
              </a:solidFill>
            </a:endParaRPr>
          </a:p>
          <a:p>
            <a:pPr marL="457200" lvl="0" indent="-406400" algn="l" rtl="0">
              <a:spcBef>
                <a:spcPts val="0"/>
              </a:spcBef>
              <a:spcAft>
                <a:spcPts val="0"/>
              </a:spcAft>
              <a:buClr>
                <a:srgbClr val="274E13"/>
              </a:buClr>
              <a:buSzPts val="2800"/>
              <a:buChar char="●"/>
            </a:pPr>
            <a:r>
              <a:rPr lang="en">
                <a:solidFill>
                  <a:srgbClr val="274E13"/>
                </a:solidFill>
              </a:rPr>
              <a:t>Retail sales</a:t>
            </a:r>
            <a:endParaRPr>
              <a:solidFill>
                <a:srgbClr val="274E13"/>
              </a:solidFill>
            </a:endParaRPr>
          </a:p>
        </p:txBody>
      </p:sp>
      <p:pic>
        <p:nvPicPr>
          <p:cNvPr id="295" name="Google Shape;295;p48"/>
          <p:cNvPicPr preferRelativeResize="0"/>
          <p:nvPr/>
        </p:nvPicPr>
        <p:blipFill>
          <a:blip r:embed="rId3">
            <a:alphaModFix/>
          </a:blip>
          <a:stretch>
            <a:fillRect/>
          </a:stretch>
        </p:blipFill>
        <p:spPr>
          <a:xfrm>
            <a:off x="4400550" y="76200"/>
            <a:ext cx="4088981" cy="49911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9"/>
          <p:cNvSpPr txBox="1">
            <a:spLocks noGrp="1"/>
          </p:cNvSpPr>
          <p:nvPr>
            <p:ph type="title"/>
          </p:nvPr>
        </p:nvSpPr>
        <p:spPr>
          <a:xfrm>
            <a:off x="311700" y="1211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Retail Sales Outlets in Early Adopter States</a:t>
            </a:r>
            <a:endParaRPr/>
          </a:p>
          <a:p>
            <a:pPr marL="0" lvl="0" indent="0" algn="l" rtl="0">
              <a:spcBef>
                <a:spcPts val="0"/>
              </a:spcBef>
              <a:spcAft>
                <a:spcPts val="0"/>
              </a:spcAft>
              <a:buNone/>
            </a:pPr>
            <a:r>
              <a:rPr lang="en" sz="1800"/>
              <a:t>Per capita retail outlets, updated May 2019</a:t>
            </a:r>
            <a:endParaRPr sz="1800"/>
          </a:p>
        </p:txBody>
      </p:sp>
      <p:pic>
        <p:nvPicPr>
          <p:cNvPr id="301" name="Google Shape;301;p49"/>
          <p:cNvPicPr preferRelativeResize="0"/>
          <p:nvPr/>
        </p:nvPicPr>
        <p:blipFill>
          <a:blip r:embed="rId3">
            <a:alphaModFix/>
          </a:blip>
          <a:stretch>
            <a:fillRect/>
          </a:stretch>
        </p:blipFill>
        <p:spPr>
          <a:xfrm>
            <a:off x="416063" y="963375"/>
            <a:ext cx="6703221" cy="4144825"/>
          </a:xfrm>
          <a:prstGeom prst="rect">
            <a:avLst/>
          </a:prstGeom>
          <a:noFill/>
          <a:ln>
            <a:noFill/>
          </a:ln>
        </p:spPr>
      </p:pic>
      <p:graphicFrame>
        <p:nvGraphicFramePr>
          <p:cNvPr id="302" name="Google Shape;302;p49"/>
          <p:cNvGraphicFramePr/>
          <p:nvPr/>
        </p:nvGraphicFramePr>
        <p:xfrm>
          <a:off x="7022550" y="1619250"/>
          <a:ext cx="3000000" cy="3000000"/>
        </p:xfrm>
        <a:graphic>
          <a:graphicData uri="http://schemas.openxmlformats.org/drawingml/2006/table">
            <a:tbl>
              <a:tblPr>
                <a:noFill/>
                <a:tableStyleId>{09EC9EC8-5F12-43A9-AC0A-916A13947BC7}</a:tableStyleId>
              </a:tblPr>
              <a:tblGrid>
                <a:gridCol w="904875">
                  <a:extLst>
                    <a:ext uri="{9D8B030D-6E8A-4147-A177-3AD203B41FA5}">
                      <a16:colId xmlns:a16="http://schemas.microsoft.com/office/drawing/2014/main" val="20000"/>
                    </a:ext>
                  </a:extLst>
                </a:gridCol>
                <a:gridCol w="904875">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t>State</a:t>
                      </a:r>
                      <a:endParaRPr/>
                    </a:p>
                  </a:txBody>
                  <a:tcPr marL="91425" marR="91425" marT="91425" marB="91425"/>
                </a:tc>
                <a:tc>
                  <a:txBody>
                    <a:bodyPr/>
                    <a:lstStyle/>
                    <a:p>
                      <a:pPr marL="0" lvl="0" indent="0" algn="l" rtl="0">
                        <a:spcBef>
                          <a:spcPts val="0"/>
                        </a:spcBef>
                        <a:spcAft>
                          <a:spcPts val="0"/>
                        </a:spcAft>
                        <a:buNone/>
                      </a:pPr>
                      <a:r>
                        <a:rPr lang="en"/>
                        <a:t># outlets</a:t>
                      </a:r>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t>AK</a:t>
                      </a:r>
                      <a:endParaRPr/>
                    </a:p>
                  </a:txBody>
                  <a:tcPr marL="91425" marR="91425" marT="91425" marB="91425"/>
                </a:tc>
                <a:tc>
                  <a:txBody>
                    <a:bodyPr/>
                    <a:lstStyle/>
                    <a:p>
                      <a:pPr marL="0" lvl="0" indent="0" algn="l" rtl="0">
                        <a:spcBef>
                          <a:spcPts val="0"/>
                        </a:spcBef>
                        <a:spcAft>
                          <a:spcPts val="0"/>
                        </a:spcAft>
                        <a:buNone/>
                      </a:pPr>
                      <a:r>
                        <a:rPr lang="en"/>
                        <a:t>88</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
                        <a:t>CO</a:t>
                      </a:r>
                      <a:endParaRPr/>
                    </a:p>
                  </a:txBody>
                  <a:tcPr marL="91425" marR="91425" marT="91425" marB="91425"/>
                </a:tc>
                <a:tc>
                  <a:txBody>
                    <a:bodyPr/>
                    <a:lstStyle/>
                    <a:p>
                      <a:pPr marL="0" lvl="0" indent="0" algn="l" rtl="0">
                        <a:spcBef>
                          <a:spcPts val="0"/>
                        </a:spcBef>
                        <a:spcAft>
                          <a:spcPts val="0"/>
                        </a:spcAft>
                        <a:buNone/>
                      </a:pPr>
                      <a:r>
                        <a:rPr lang="en"/>
                        <a:t>562</a:t>
                      </a:r>
                      <a:endParaRPr/>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
                        <a:t>OR</a:t>
                      </a:r>
                      <a:endParaRPr/>
                    </a:p>
                  </a:txBody>
                  <a:tcPr marL="91425" marR="91425" marT="91425" marB="91425"/>
                </a:tc>
                <a:tc>
                  <a:txBody>
                    <a:bodyPr/>
                    <a:lstStyle/>
                    <a:p>
                      <a:pPr marL="0" lvl="0" indent="0" algn="l" rtl="0">
                        <a:spcBef>
                          <a:spcPts val="0"/>
                        </a:spcBef>
                        <a:spcAft>
                          <a:spcPts val="0"/>
                        </a:spcAft>
                        <a:buNone/>
                      </a:pPr>
                      <a:r>
                        <a:rPr lang="en"/>
                        <a:t>631</a:t>
                      </a:r>
                      <a:endParaRPr/>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
                        <a:t>WA</a:t>
                      </a:r>
                      <a:endParaRPr/>
                    </a:p>
                  </a:txBody>
                  <a:tcPr marL="91425" marR="91425" marT="91425" marB="91425"/>
                </a:tc>
                <a:tc>
                  <a:txBody>
                    <a:bodyPr/>
                    <a:lstStyle/>
                    <a:p>
                      <a:pPr marL="0" lvl="0" indent="0" algn="l" rtl="0">
                        <a:spcBef>
                          <a:spcPts val="0"/>
                        </a:spcBef>
                        <a:spcAft>
                          <a:spcPts val="0"/>
                        </a:spcAft>
                        <a:buNone/>
                      </a:pPr>
                      <a:r>
                        <a:rPr lang="en"/>
                        <a:t>455</a:t>
                      </a:r>
                      <a:endParaRPr/>
                    </a:p>
                  </a:txBody>
                  <a:tcPr marL="91425" marR="91425" marT="91425" marB="91425"/>
                </a:tc>
                <a:extLst>
                  <a:ext uri="{0D108BD9-81ED-4DB2-BD59-A6C34878D82A}">
                    <a16:rowId xmlns:a16="http://schemas.microsoft.com/office/drawing/2014/main" val="10004"/>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pic>
        <p:nvPicPr>
          <p:cNvPr id="307" name="Google Shape;307;p50" title="Chart"/>
          <p:cNvPicPr preferRelativeResize="0"/>
          <p:nvPr/>
        </p:nvPicPr>
        <p:blipFill>
          <a:blip r:embed="rId3">
            <a:alphaModFix/>
          </a:blip>
          <a:stretch>
            <a:fillRect/>
          </a:stretch>
        </p:blipFill>
        <p:spPr>
          <a:xfrm>
            <a:off x="0" y="0"/>
            <a:ext cx="9143999" cy="5089699"/>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pic>
        <p:nvPicPr>
          <p:cNvPr id="312" name="Google Shape;312;p51"/>
          <p:cNvPicPr preferRelativeResize="0"/>
          <p:nvPr/>
        </p:nvPicPr>
        <p:blipFill rotWithShape="1">
          <a:blip r:embed="rId3">
            <a:alphaModFix/>
          </a:blip>
          <a:srcRect t="9674" b="14915"/>
          <a:stretch/>
        </p:blipFill>
        <p:spPr>
          <a:xfrm>
            <a:off x="152400" y="989625"/>
            <a:ext cx="8839199" cy="3556299"/>
          </a:xfrm>
          <a:prstGeom prst="rect">
            <a:avLst/>
          </a:prstGeom>
          <a:noFill/>
          <a:ln>
            <a:noFill/>
          </a:ln>
        </p:spPr>
      </p:pic>
      <p:sp>
        <p:nvSpPr>
          <p:cNvPr id="313" name="Google Shape;313;p51"/>
          <p:cNvSpPr txBox="1"/>
          <p:nvPr/>
        </p:nvSpPr>
        <p:spPr>
          <a:xfrm>
            <a:off x="895050" y="179000"/>
            <a:ext cx="7745100" cy="70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t>Youth Current Marijuana Use</a:t>
            </a:r>
            <a:endParaRPr sz="2400"/>
          </a:p>
          <a:p>
            <a:pPr marL="0" lvl="0" indent="0" algn="ctr" rtl="0">
              <a:spcBef>
                <a:spcPts val="0"/>
              </a:spcBef>
              <a:spcAft>
                <a:spcPts val="0"/>
              </a:spcAft>
              <a:buNone/>
            </a:pPr>
            <a:r>
              <a:rPr lang="en" sz="1800"/>
              <a:t>AK, CA, CO, OR, and WA</a:t>
            </a:r>
            <a:endParaRPr sz="18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52"/>
          <p:cNvPicPr preferRelativeResize="0"/>
          <p:nvPr/>
        </p:nvPicPr>
        <p:blipFill rotWithShape="1">
          <a:blip r:embed="rId3">
            <a:alphaModFix/>
          </a:blip>
          <a:srcRect t="10264" b="13868"/>
          <a:stretch/>
        </p:blipFill>
        <p:spPr>
          <a:xfrm>
            <a:off x="152400" y="850475"/>
            <a:ext cx="8809949" cy="4036925"/>
          </a:xfrm>
          <a:prstGeom prst="rect">
            <a:avLst/>
          </a:prstGeom>
          <a:noFill/>
          <a:ln>
            <a:noFill/>
          </a:ln>
        </p:spPr>
      </p:pic>
      <p:sp>
        <p:nvSpPr>
          <p:cNvPr id="319" name="Google Shape;319;p52"/>
          <p:cNvSpPr txBox="1"/>
          <p:nvPr/>
        </p:nvSpPr>
        <p:spPr>
          <a:xfrm>
            <a:off x="699450" y="202850"/>
            <a:ext cx="7745100" cy="70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t>Youth Current Marijuana Use</a:t>
            </a:r>
            <a:endParaRPr sz="2400"/>
          </a:p>
          <a:p>
            <a:pPr marL="0" lvl="0" indent="0" algn="ctr" rtl="0">
              <a:spcBef>
                <a:spcPts val="0"/>
              </a:spcBef>
              <a:spcAft>
                <a:spcPts val="0"/>
              </a:spcAft>
              <a:buNone/>
            </a:pPr>
            <a:r>
              <a:rPr lang="en" sz="1800"/>
              <a:t>HI, MA, MI, and NM</a:t>
            </a:r>
            <a:endParaRPr sz="18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53"/>
          <p:cNvPicPr preferRelativeResize="0"/>
          <p:nvPr/>
        </p:nvPicPr>
        <p:blipFill rotWithShape="1">
          <a:blip r:embed="rId3">
            <a:alphaModFix/>
          </a:blip>
          <a:srcRect t="10421" b="13619"/>
          <a:stretch/>
        </p:blipFill>
        <p:spPr>
          <a:xfrm>
            <a:off x="1235100" y="737150"/>
            <a:ext cx="6673776" cy="4355599"/>
          </a:xfrm>
          <a:prstGeom prst="rect">
            <a:avLst/>
          </a:prstGeom>
          <a:noFill/>
          <a:ln>
            <a:noFill/>
          </a:ln>
        </p:spPr>
      </p:pic>
      <p:sp>
        <p:nvSpPr>
          <p:cNvPr id="325" name="Google Shape;325;p53"/>
          <p:cNvSpPr txBox="1"/>
          <p:nvPr/>
        </p:nvSpPr>
        <p:spPr>
          <a:xfrm>
            <a:off x="699438" y="114725"/>
            <a:ext cx="7745100" cy="70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t>Youth Current Marijuana Use</a:t>
            </a:r>
            <a:endParaRPr sz="2400"/>
          </a:p>
          <a:p>
            <a:pPr marL="0" lvl="0" indent="0" algn="ctr" rtl="0">
              <a:spcBef>
                <a:spcPts val="0"/>
              </a:spcBef>
              <a:spcAft>
                <a:spcPts val="0"/>
              </a:spcAft>
              <a:buNone/>
            </a:pPr>
            <a:r>
              <a:rPr lang="en" sz="1800"/>
              <a:t>NYS, RI, and VT</a:t>
            </a:r>
            <a:endParaRPr sz="18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pic>
        <p:nvPicPr>
          <p:cNvPr id="330" name="Google Shape;330;p54" title="Chart"/>
          <p:cNvPicPr preferRelativeResize="0"/>
          <p:nvPr/>
        </p:nvPicPr>
        <p:blipFill>
          <a:blip r:embed="rId3">
            <a:alphaModFix/>
          </a:blip>
          <a:stretch>
            <a:fillRect/>
          </a:stretch>
        </p:blipFill>
        <p:spPr>
          <a:xfrm>
            <a:off x="0" y="228600"/>
            <a:ext cx="9144002" cy="456277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10:15-10:30 BREAK (15 minutes)</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56"/>
          <p:cNvSpPr txBox="1">
            <a:spLocks noGrp="1"/>
          </p:cNvSpPr>
          <p:nvPr>
            <p:ph type="title"/>
          </p:nvPr>
        </p:nvSpPr>
        <p:spPr>
          <a:xfrm>
            <a:off x="311700" y="362500"/>
            <a:ext cx="8520600" cy="94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10:30-11:45 State Report Out on Surveillance Capacity (3 min per state, 5 min for Canada) </a:t>
            </a:r>
            <a:endParaRPr/>
          </a:p>
        </p:txBody>
      </p:sp>
      <p:sp>
        <p:nvSpPr>
          <p:cNvPr id="341" name="Google Shape;341;p56"/>
          <p:cNvSpPr txBox="1">
            <a:spLocks noGrp="1"/>
          </p:cNvSpPr>
          <p:nvPr>
            <p:ph type="body" idx="1"/>
          </p:nvPr>
        </p:nvSpPr>
        <p:spPr>
          <a:xfrm>
            <a:off x="311700" y="1633525"/>
            <a:ext cx="8520600" cy="2935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Your role</a:t>
            </a:r>
            <a:endParaRPr/>
          </a:p>
          <a:p>
            <a:pPr marL="457200" lvl="0" indent="-342900" algn="l" rtl="0">
              <a:spcBef>
                <a:spcPts val="0"/>
              </a:spcBef>
              <a:spcAft>
                <a:spcPts val="0"/>
              </a:spcAft>
              <a:buSzPts val="1800"/>
              <a:buChar char="●"/>
            </a:pPr>
            <a:r>
              <a:rPr lang="en"/>
              <a:t>Your agency and where you’re located within your agency</a:t>
            </a:r>
            <a:endParaRPr/>
          </a:p>
          <a:p>
            <a:pPr marL="457200" lvl="0" indent="-342900" algn="l" rtl="0">
              <a:spcBef>
                <a:spcPts val="0"/>
              </a:spcBef>
              <a:spcAft>
                <a:spcPts val="0"/>
              </a:spcAft>
              <a:buSzPts val="1800"/>
              <a:buChar char="●"/>
            </a:pPr>
            <a:r>
              <a:rPr lang="en"/>
              <a:t>Who is working with you and what you have to work with (funding, staff)</a:t>
            </a:r>
            <a:endParaRPr/>
          </a:p>
          <a:p>
            <a:pPr marL="457200" lvl="0" indent="-342900" algn="l" rtl="0">
              <a:spcBef>
                <a:spcPts val="0"/>
              </a:spcBef>
              <a:spcAft>
                <a:spcPts val="0"/>
              </a:spcAft>
              <a:buSzPts val="1800"/>
              <a:buChar char="●"/>
            </a:pPr>
            <a:r>
              <a:rPr lang="en"/>
              <a:t>What (if any) directives you have from your agency/government</a:t>
            </a:r>
            <a:endParaRPr/>
          </a:p>
          <a:p>
            <a:pPr marL="457200" lvl="0" indent="-342900" algn="l" rtl="0">
              <a:spcBef>
                <a:spcPts val="0"/>
              </a:spcBef>
              <a:spcAft>
                <a:spcPts val="0"/>
              </a:spcAft>
              <a:buSzPts val="1800"/>
              <a:buChar char="●"/>
            </a:pPr>
            <a:r>
              <a:rPr lang="en"/>
              <a:t>What you specifically need to accomplish in the next fiscal year (by June 2020)</a:t>
            </a:r>
            <a:endParaRPr/>
          </a:p>
          <a:p>
            <a:pPr marL="457200" lvl="0" indent="-342900" algn="l" rtl="0">
              <a:spcBef>
                <a:spcPts val="0"/>
              </a:spcBef>
              <a:spcAft>
                <a:spcPts val="0"/>
              </a:spcAft>
              <a:buSzPts val="1800"/>
              <a:buChar char="●"/>
            </a:pPr>
            <a:r>
              <a:rPr lang="en"/>
              <a:t>Describe anything you provided electronically to the group’s “basecamp”</a:t>
            </a:r>
            <a:endParaRPr/>
          </a:p>
          <a:p>
            <a:pPr marL="45720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57"/>
          <p:cNvPicPr preferRelativeResize="0"/>
          <p:nvPr/>
        </p:nvPicPr>
        <p:blipFill>
          <a:blip r:embed="rId3">
            <a:alphaModFix/>
          </a:blip>
          <a:stretch>
            <a:fillRect/>
          </a:stretch>
        </p:blipFill>
        <p:spPr>
          <a:xfrm>
            <a:off x="106050" y="106013"/>
            <a:ext cx="5383099" cy="4706075"/>
          </a:xfrm>
          <a:prstGeom prst="rect">
            <a:avLst/>
          </a:prstGeom>
          <a:noFill/>
          <a:ln>
            <a:noFill/>
          </a:ln>
        </p:spPr>
      </p:pic>
      <p:sp>
        <p:nvSpPr>
          <p:cNvPr id="347" name="Google Shape;347;p57"/>
          <p:cNvSpPr txBox="1"/>
          <p:nvPr/>
        </p:nvSpPr>
        <p:spPr>
          <a:xfrm>
            <a:off x="0" y="4812100"/>
            <a:ext cx="4479300" cy="445500"/>
          </a:xfrm>
          <a:prstGeom prst="rect">
            <a:avLst/>
          </a:prstGeom>
          <a:solidFill>
            <a:srgbClr val="FFFFFF"/>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800"/>
              <a:t>Source: </a:t>
            </a:r>
            <a:r>
              <a:rPr lang="en" sz="800" u="sng">
                <a:solidFill>
                  <a:schemeClr val="hlink"/>
                </a:solidFill>
                <a:hlinkClick r:id="rId4"/>
              </a:rPr>
              <a:t>h</a:t>
            </a:r>
            <a:r>
              <a:rPr lang="en" sz="900" u="sng">
                <a:solidFill>
                  <a:schemeClr val="hlink"/>
                </a:solidFill>
                <a:hlinkClick r:id="rId4"/>
              </a:rPr>
              <a:t>ttps://www.businessinsider.com/legal-marijuana-states-2018-1</a:t>
            </a:r>
            <a:endParaRPr sz="900"/>
          </a:p>
        </p:txBody>
      </p:sp>
      <p:sp>
        <p:nvSpPr>
          <p:cNvPr id="348" name="Google Shape;348;p57"/>
          <p:cNvSpPr/>
          <p:nvPr/>
        </p:nvSpPr>
        <p:spPr>
          <a:xfrm>
            <a:off x="1749850" y="2843500"/>
            <a:ext cx="298200" cy="179100"/>
          </a:xfrm>
          <a:prstGeom prst="rect">
            <a:avLst/>
          </a:prstGeom>
          <a:no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57"/>
          <p:cNvSpPr/>
          <p:nvPr/>
        </p:nvSpPr>
        <p:spPr>
          <a:xfrm>
            <a:off x="1704700" y="3827800"/>
            <a:ext cx="298200" cy="179100"/>
          </a:xfrm>
          <a:prstGeom prst="rect">
            <a:avLst/>
          </a:prstGeom>
          <a:no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57"/>
          <p:cNvSpPr txBox="1"/>
          <p:nvPr/>
        </p:nvSpPr>
        <p:spPr>
          <a:xfrm>
            <a:off x="5616225" y="434475"/>
            <a:ext cx="4064100" cy="47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t>10 states with legalized </a:t>
            </a:r>
            <a:endParaRPr sz="1800"/>
          </a:p>
          <a:p>
            <a:pPr marL="0" lvl="0" indent="0" algn="l" rtl="0">
              <a:spcBef>
                <a:spcPts val="0"/>
              </a:spcBef>
              <a:spcAft>
                <a:spcPts val="0"/>
              </a:spcAft>
              <a:buNone/>
            </a:pPr>
            <a:r>
              <a:rPr lang="en" sz="1800"/>
              <a:t>Recreational (non-medical, retail) cannabis</a:t>
            </a:r>
            <a:endParaRPr sz="1800"/>
          </a:p>
          <a:p>
            <a:pPr marL="914400" marR="680156" lvl="1" indent="-342900" algn="l" rtl="0">
              <a:spcBef>
                <a:spcPts val="0"/>
              </a:spcBef>
              <a:spcAft>
                <a:spcPts val="0"/>
              </a:spcAft>
              <a:buSzPts val="1800"/>
              <a:buChar char="○"/>
            </a:pPr>
            <a:r>
              <a:rPr lang="en" sz="1800"/>
              <a:t>All but VT have legalized retail sales</a:t>
            </a:r>
            <a:endParaRPr sz="1800"/>
          </a:p>
          <a:p>
            <a:pPr marL="457200" marR="680156" lvl="0" indent="-342900" algn="l" rtl="0">
              <a:spcBef>
                <a:spcPts val="0"/>
              </a:spcBef>
              <a:spcAft>
                <a:spcPts val="0"/>
              </a:spcAft>
              <a:buSzPts val="1800"/>
              <a:buChar char="●"/>
            </a:pPr>
            <a:r>
              <a:rPr lang="en" sz="1800"/>
              <a:t>Multiple  states where legalization seems to be coming (4 are here)</a:t>
            </a:r>
            <a:endParaRPr sz="1800"/>
          </a:p>
          <a:p>
            <a:pPr marL="457200" marR="680156" lvl="0" indent="0" algn="l" rtl="0">
              <a:spcBef>
                <a:spcPts val="0"/>
              </a:spcBef>
              <a:spcAft>
                <a:spcPts val="0"/>
              </a:spcAft>
              <a:buNone/>
            </a:pPr>
            <a:endParaRPr sz="1800"/>
          </a:p>
          <a:p>
            <a:pPr marL="457200" marR="680156" lvl="0" indent="0" algn="l" rtl="0">
              <a:spcBef>
                <a:spcPts val="0"/>
              </a:spcBef>
              <a:spcAft>
                <a:spcPts val="0"/>
              </a:spcAft>
              <a:buNone/>
            </a:pPr>
            <a:endParaRPr sz="1800"/>
          </a:p>
        </p:txBody>
      </p:sp>
      <p:sp>
        <p:nvSpPr>
          <p:cNvPr id="351" name="Google Shape;351;p57"/>
          <p:cNvSpPr/>
          <p:nvPr/>
        </p:nvSpPr>
        <p:spPr>
          <a:xfrm>
            <a:off x="4912175" y="1905875"/>
            <a:ext cx="298200" cy="179100"/>
          </a:xfrm>
          <a:prstGeom prst="rect">
            <a:avLst/>
          </a:prstGeom>
          <a:no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57"/>
          <p:cNvSpPr/>
          <p:nvPr/>
        </p:nvSpPr>
        <p:spPr>
          <a:xfrm>
            <a:off x="4422900" y="1684325"/>
            <a:ext cx="298200" cy="179100"/>
          </a:xfrm>
          <a:prstGeom prst="rect">
            <a:avLst/>
          </a:prstGeom>
          <a:noFill/>
          <a:ln w="38100" cap="flat" cmpd="sng">
            <a:solidFill>
              <a:srgbClr val="38761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58"/>
          <p:cNvPicPr preferRelativeResize="0"/>
          <p:nvPr/>
        </p:nvPicPr>
        <p:blipFill>
          <a:blip r:embed="rId3">
            <a:alphaModFix/>
          </a:blip>
          <a:stretch>
            <a:fillRect/>
          </a:stretch>
        </p:blipFill>
        <p:spPr>
          <a:xfrm>
            <a:off x="1409450" y="99375"/>
            <a:ext cx="6325098" cy="48387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11:45-1:00 LUNCH (on your own)</a:t>
            </a:r>
            <a:endParaRPr/>
          </a:p>
        </p:txBody>
      </p:sp>
      <p:sp>
        <p:nvSpPr>
          <p:cNvPr id="363" name="Google Shape;363;p59"/>
          <p:cNvSpPr txBox="1"/>
          <p:nvPr/>
        </p:nvSpPr>
        <p:spPr>
          <a:xfrm>
            <a:off x="1436350" y="2924975"/>
            <a:ext cx="6334800" cy="84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t>Return to Sabin/Cleere Room in Building A after lunch</a:t>
            </a:r>
            <a:endParaRPr sz="18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60"/>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Speed Dating Instructions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1:00-2:30 Planning and Implementing Marijuana Surveillance </a:t>
            </a:r>
            <a:endParaRPr/>
          </a:p>
          <a:p>
            <a:pPr marL="0" lvl="0" indent="0" algn="l" rtl="0">
              <a:spcBef>
                <a:spcPts val="0"/>
              </a:spcBef>
              <a:spcAft>
                <a:spcPts val="0"/>
              </a:spcAft>
              <a:buNone/>
            </a:pPr>
            <a:r>
              <a:rPr lang="en" sz="1800"/>
              <a:t>(“speed dating” discussions within subgroups by legalization status/dates)</a:t>
            </a:r>
            <a:endParaRPr sz="1800"/>
          </a:p>
        </p:txBody>
      </p:sp>
      <p:sp>
        <p:nvSpPr>
          <p:cNvPr id="374" name="Google Shape;374;p61"/>
          <p:cNvSpPr txBox="1">
            <a:spLocks noGrp="1"/>
          </p:cNvSpPr>
          <p:nvPr>
            <p:ph type="body" idx="1"/>
          </p:nvPr>
        </p:nvSpPr>
        <p:spPr>
          <a:xfrm>
            <a:off x="311700" y="1822350"/>
            <a:ext cx="8520600" cy="29613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SzPts val="1600"/>
              <a:buChar char="●"/>
            </a:pPr>
            <a:r>
              <a:rPr lang="en" sz="1600"/>
              <a:t>What has helped you most in this work, so far?  </a:t>
            </a:r>
            <a:endParaRPr sz="1600"/>
          </a:p>
          <a:p>
            <a:pPr marL="457200" lvl="0" indent="-330200" algn="l" rtl="0">
              <a:spcBef>
                <a:spcPts val="0"/>
              </a:spcBef>
              <a:spcAft>
                <a:spcPts val="0"/>
              </a:spcAft>
              <a:buSzPts val="1600"/>
              <a:buChar char="●"/>
            </a:pPr>
            <a:r>
              <a:rPr lang="en" sz="1600"/>
              <a:t>What is frustrating you most in your work right now?  </a:t>
            </a:r>
            <a:endParaRPr sz="1600"/>
          </a:p>
          <a:p>
            <a:pPr marL="457200" lvl="0" indent="-330200" algn="l" rtl="0">
              <a:spcBef>
                <a:spcPts val="0"/>
              </a:spcBef>
              <a:spcAft>
                <a:spcPts val="0"/>
              </a:spcAft>
              <a:buSzPts val="1600"/>
              <a:buChar char="●"/>
            </a:pPr>
            <a:r>
              <a:rPr lang="en" sz="1600"/>
              <a:t>What is going well so far, or what is your greatest success?  </a:t>
            </a:r>
            <a:endParaRPr sz="1600"/>
          </a:p>
          <a:p>
            <a:pPr marL="457200" lvl="0" indent="-330200" algn="l" rtl="0">
              <a:spcBef>
                <a:spcPts val="0"/>
              </a:spcBef>
              <a:spcAft>
                <a:spcPts val="0"/>
              </a:spcAft>
              <a:buSzPts val="1600"/>
              <a:buChar char="●"/>
            </a:pPr>
            <a:r>
              <a:rPr lang="en" sz="1600"/>
              <a:t>What is the question you’re being asked most right now that you can’t answer, and who is asking?  </a:t>
            </a:r>
            <a:endParaRPr sz="1600"/>
          </a:p>
          <a:p>
            <a:pPr marL="457200" lvl="0" indent="-330200" algn="l" rtl="0">
              <a:spcBef>
                <a:spcPts val="0"/>
              </a:spcBef>
              <a:spcAft>
                <a:spcPts val="0"/>
              </a:spcAft>
              <a:buSzPts val="1600"/>
              <a:buChar char="●"/>
            </a:pPr>
            <a:r>
              <a:rPr lang="en" sz="1600"/>
              <a:t>What vulnerable populations are you most concerned about in context of legalization? (and/or are you doing to address disparities in your work right now?)  </a:t>
            </a:r>
            <a:endParaRPr sz="1600"/>
          </a:p>
          <a:p>
            <a:pPr marL="457200" lvl="0" indent="-330200" algn="l" rtl="0">
              <a:spcBef>
                <a:spcPts val="0"/>
              </a:spcBef>
              <a:spcAft>
                <a:spcPts val="0"/>
              </a:spcAft>
              <a:buSzPts val="1600"/>
              <a:buChar char="●"/>
            </a:pPr>
            <a:r>
              <a:rPr lang="en" sz="1600"/>
              <a:t>What is one thing you wish you had available, to help in your work?  </a:t>
            </a:r>
            <a:endParaRPr sz="1600"/>
          </a:p>
          <a:p>
            <a:pPr marL="457200" lvl="0" indent="-330200" algn="l" rtl="0">
              <a:spcBef>
                <a:spcPts val="0"/>
              </a:spcBef>
              <a:spcAft>
                <a:spcPts val="0"/>
              </a:spcAft>
              <a:buSzPts val="1600"/>
              <a:buChar char="●"/>
            </a:pPr>
            <a:r>
              <a:rPr lang="en" sz="1600"/>
              <a:t>What one relevant thing/asset/skill do you/your agency have to share with others to help this work?  </a:t>
            </a:r>
            <a:endParaRPr sz="1600"/>
          </a:p>
          <a:p>
            <a:pPr marL="0" lvl="0" indent="0" algn="l" rtl="0">
              <a:spcBef>
                <a:spcPts val="1600"/>
              </a:spcBef>
              <a:spcAft>
                <a:spcPts val="1600"/>
              </a:spcAft>
              <a:buNone/>
            </a:pP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“Speed Dating” Report Out</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6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2:30-2:45 BREAK (15 minutes)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64"/>
          <p:cNvSpPr txBox="1">
            <a:spLocks noGrp="1"/>
          </p:cNvSpPr>
          <p:nvPr>
            <p:ph type="title"/>
          </p:nvPr>
        </p:nvSpPr>
        <p:spPr>
          <a:xfrm>
            <a:off x="311700" y="119075"/>
            <a:ext cx="8520600" cy="96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2:45-3:45 Staying Connected and Building Capacity: Small Group Discussions by Topic </a:t>
            </a:r>
            <a:endParaRPr/>
          </a:p>
        </p:txBody>
      </p:sp>
      <p:sp>
        <p:nvSpPr>
          <p:cNvPr id="390" name="Google Shape;390;p64"/>
          <p:cNvSpPr txBox="1">
            <a:spLocks noGrp="1"/>
          </p:cNvSpPr>
          <p:nvPr>
            <p:ph type="body" idx="1"/>
          </p:nvPr>
        </p:nvSpPr>
        <p:spPr>
          <a:xfrm>
            <a:off x="311700" y="1247225"/>
            <a:ext cx="8520600" cy="3279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2400" b="1"/>
              <a:t>Beyond Surveillance: </a:t>
            </a:r>
            <a:r>
              <a:rPr lang="en" sz="2400"/>
              <a:t>Beyond the “core” questions How to measure cannabis exposures </a:t>
            </a:r>
            <a:endParaRPr sz="2400"/>
          </a:p>
          <a:p>
            <a:pPr marL="457200" lvl="0" indent="-342900" algn="l" rtl="0">
              <a:spcBef>
                <a:spcPts val="0"/>
              </a:spcBef>
              <a:spcAft>
                <a:spcPts val="0"/>
              </a:spcAft>
              <a:buSzPts val="1800"/>
              <a:buChar char="●"/>
            </a:pPr>
            <a:r>
              <a:rPr lang="en" sz="2400" b="1"/>
              <a:t>Disparities/vulnerable populations</a:t>
            </a:r>
            <a:r>
              <a:rPr lang="en" sz="2400"/>
              <a:t>: working toward equity through surveillance in a legal cannabis context </a:t>
            </a:r>
            <a:endParaRPr sz="2400"/>
          </a:p>
          <a:p>
            <a:pPr marL="457200" lvl="0" indent="-342900" algn="l" rtl="0">
              <a:spcBef>
                <a:spcPts val="0"/>
              </a:spcBef>
              <a:spcAft>
                <a:spcPts val="0"/>
              </a:spcAft>
              <a:buSzPts val="1800"/>
              <a:buChar char="●"/>
            </a:pPr>
            <a:r>
              <a:rPr lang="en" sz="2400" b="1"/>
              <a:t>Impaired driving:</a:t>
            </a:r>
            <a:r>
              <a:rPr lang="en" sz="2400"/>
              <a:t> communicating about risk, measuring behaviors and outcomes</a:t>
            </a:r>
            <a:endParaRPr sz="2400"/>
          </a:p>
          <a:p>
            <a:pPr marL="457200" lvl="0" indent="-342900" algn="l" rtl="0">
              <a:spcBef>
                <a:spcPts val="0"/>
              </a:spcBef>
              <a:spcAft>
                <a:spcPts val="0"/>
              </a:spcAft>
              <a:buSzPts val="1800"/>
              <a:buChar char="●"/>
            </a:pPr>
            <a:r>
              <a:rPr lang="en" sz="2400" b="1"/>
              <a:t>Intersection with tobacco/alcohol/other drugs:</a:t>
            </a:r>
            <a:r>
              <a:rPr lang="en" sz="2400"/>
              <a:t> including substitution, complementarity, or polysubstance use  </a:t>
            </a:r>
            <a:endParaRPr sz="24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Pick a topic and discuss the following questions (20 mins)</a:t>
            </a:r>
            <a:endParaRPr sz="1800"/>
          </a:p>
          <a:p>
            <a:pPr marL="0" lvl="0" indent="0" algn="l" rtl="0">
              <a:spcBef>
                <a:spcPts val="0"/>
              </a:spcBef>
              <a:spcAft>
                <a:spcPts val="0"/>
              </a:spcAft>
              <a:buNone/>
            </a:pPr>
            <a:r>
              <a:rPr lang="en" sz="1800"/>
              <a:t>Rotate to a new topic and discuss the new topic (20 mins)</a:t>
            </a:r>
            <a:endParaRPr sz="1800"/>
          </a:p>
          <a:p>
            <a:pPr marL="0" lvl="0" indent="0" algn="l" rtl="0">
              <a:spcBef>
                <a:spcPts val="0"/>
              </a:spcBef>
              <a:spcAft>
                <a:spcPts val="0"/>
              </a:spcAft>
              <a:buNone/>
            </a:pPr>
            <a:endParaRPr sz="1800"/>
          </a:p>
          <a:p>
            <a:pPr marL="0" lvl="0" indent="0" algn="l" rtl="0">
              <a:spcBef>
                <a:spcPts val="0"/>
              </a:spcBef>
              <a:spcAft>
                <a:spcPts val="0"/>
              </a:spcAft>
              <a:buNone/>
            </a:pPr>
            <a:r>
              <a:rPr lang="en"/>
              <a:t>Questions </a:t>
            </a:r>
            <a:endParaRPr/>
          </a:p>
        </p:txBody>
      </p:sp>
      <p:sp>
        <p:nvSpPr>
          <p:cNvPr id="396" name="Google Shape;396;p65"/>
          <p:cNvSpPr txBox="1">
            <a:spLocks noGrp="1"/>
          </p:cNvSpPr>
          <p:nvPr>
            <p:ph type="body" idx="1"/>
          </p:nvPr>
        </p:nvSpPr>
        <p:spPr>
          <a:xfrm>
            <a:off x="311700" y="1899100"/>
            <a:ext cx="8520600" cy="2669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AutoNum type="arabicPeriod"/>
            </a:pPr>
            <a:r>
              <a:rPr lang="en"/>
              <a:t>What is the question you’re being asked most right now about this topic, and who is asking? (or what do you need to know?)</a:t>
            </a:r>
            <a:endParaRPr/>
          </a:p>
          <a:p>
            <a:pPr marL="457200" lvl="0" indent="-342900" algn="l" rtl="0">
              <a:spcBef>
                <a:spcPts val="0"/>
              </a:spcBef>
              <a:spcAft>
                <a:spcPts val="0"/>
              </a:spcAft>
              <a:buSzPts val="1800"/>
              <a:buAutoNum type="arabicPeriod"/>
            </a:pPr>
            <a:r>
              <a:rPr lang="en"/>
              <a:t>What is working now around this topic?</a:t>
            </a:r>
            <a:endParaRPr/>
          </a:p>
          <a:p>
            <a:pPr marL="457200" lvl="0" indent="-342900" algn="l" rtl="0">
              <a:spcBef>
                <a:spcPts val="0"/>
              </a:spcBef>
              <a:spcAft>
                <a:spcPts val="0"/>
              </a:spcAft>
              <a:buSzPts val="1800"/>
              <a:buAutoNum type="arabicPeriod"/>
            </a:pPr>
            <a:r>
              <a:rPr lang="en"/>
              <a:t>What are the barriers to addressing this topic?</a:t>
            </a:r>
            <a:endParaRPr/>
          </a:p>
          <a:p>
            <a:pPr marL="457200" lvl="0" indent="-342900" algn="l" rtl="0">
              <a:spcBef>
                <a:spcPts val="0"/>
              </a:spcBef>
              <a:spcAft>
                <a:spcPts val="0"/>
              </a:spcAft>
              <a:buSzPts val="1800"/>
              <a:buAutoNum type="arabicPeriod"/>
            </a:pPr>
            <a:r>
              <a:rPr lang="en"/>
              <a:t>What do we need to move forward to address this topic?</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3:45-4:15 Roundtable Report Out: Staying Connected and Building Capacity </a:t>
            </a:r>
            <a:r>
              <a:rPr lang="en"/>
              <a:t>(Nikka or Valerie lead)</a:t>
            </a:r>
            <a:endParaRPr sz="2400"/>
          </a:p>
        </p:txBody>
      </p:sp>
      <p:sp>
        <p:nvSpPr>
          <p:cNvPr id="402" name="Google Shape;402;p66"/>
          <p:cNvSpPr txBox="1">
            <a:spLocks noGrp="1"/>
          </p:cNvSpPr>
          <p:nvPr>
            <p:ph type="body" idx="1"/>
          </p:nvPr>
        </p:nvSpPr>
        <p:spPr>
          <a:xfrm>
            <a:off x="311700" y="1355200"/>
            <a:ext cx="8520600" cy="3213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Each group report out on questions</a:t>
            </a:r>
            <a:endParaRPr/>
          </a:p>
          <a:p>
            <a:pPr marL="457200" lvl="0" indent="-342900" algn="l" rtl="0">
              <a:spcBef>
                <a:spcPts val="0"/>
              </a:spcBef>
              <a:spcAft>
                <a:spcPts val="0"/>
              </a:spcAft>
              <a:buSzPts val="1800"/>
              <a:buChar char="●"/>
            </a:pPr>
            <a:r>
              <a:rPr lang="en"/>
              <a:t>How CSTE can help to bridge gaps</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6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4:15-4:30 Closing Remarks/Adjourn</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Day 2</a:t>
            </a:r>
            <a:endParaRPr/>
          </a:p>
          <a:p>
            <a:pPr marL="0" lvl="0" indent="0" algn="ctr" rtl="0">
              <a:spcBef>
                <a:spcPts val="0"/>
              </a:spcBef>
              <a:spcAft>
                <a:spcPts val="0"/>
              </a:spcAft>
              <a:buNone/>
            </a:pPr>
            <a:r>
              <a:rPr lang="en"/>
              <a:t>“Surveillance Quality Improvement”</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69"/>
          <p:cNvSpPr txBox="1">
            <a:spLocks noGrp="1"/>
          </p:cNvSpPr>
          <p:nvPr>
            <p:ph type="title"/>
          </p:nvPr>
        </p:nvSpPr>
        <p:spPr>
          <a:xfrm>
            <a:off x="311700" y="445025"/>
            <a:ext cx="8520600" cy="1277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9:00-10:00 Developing High-Quality Survey Questions with Cognitive Testing</a:t>
            </a:r>
            <a:endParaRPr sz="2400"/>
          </a:p>
          <a:p>
            <a:pPr marL="0" lvl="0" indent="0" algn="l" rtl="0">
              <a:spcBef>
                <a:spcPts val="0"/>
              </a:spcBef>
              <a:spcAft>
                <a:spcPts val="0"/>
              </a:spcAft>
              <a:buClr>
                <a:schemeClr val="dk1"/>
              </a:buClr>
              <a:buSzPts val="1100"/>
              <a:buFont typeface="Arial"/>
              <a:buNone/>
            </a:pPr>
            <a:r>
              <a:rPr lang="en" sz="2400"/>
              <a:t>By Dr. Ashley Brooks-Russell</a:t>
            </a:r>
            <a:endParaRPr sz="2400"/>
          </a:p>
        </p:txBody>
      </p:sp>
      <p:sp>
        <p:nvSpPr>
          <p:cNvPr id="418" name="Google Shape;418;p69"/>
          <p:cNvSpPr txBox="1">
            <a:spLocks noGrp="1"/>
          </p:cNvSpPr>
          <p:nvPr>
            <p:ph type="body" idx="1"/>
          </p:nvPr>
        </p:nvSpPr>
        <p:spPr>
          <a:xfrm>
            <a:off x="311700" y="1878025"/>
            <a:ext cx="8520600" cy="2691000"/>
          </a:xfrm>
          <a:prstGeom prst="rect">
            <a:avLst/>
          </a:prstGeom>
        </p:spPr>
        <p:txBody>
          <a:bodyPr spcFirstLastPara="1" wrap="square" lIns="91425" tIns="91425" rIns="91425" bIns="91425" anchor="t" anchorCtr="0">
            <a:noAutofit/>
          </a:bodyPr>
          <a:lstStyle/>
          <a:p>
            <a:pPr marL="457200" lvl="0" indent="-355600" algn="l" rtl="0">
              <a:lnSpc>
                <a:spcPct val="100000"/>
              </a:lnSpc>
              <a:spcBef>
                <a:spcPts val="0"/>
              </a:spcBef>
              <a:spcAft>
                <a:spcPts val="0"/>
              </a:spcAft>
              <a:buClr>
                <a:schemeClr val="dk1"/>
              </a:buClr>
              <a:buSzPts val="2000"/>
              <a:buChar char="●"/>
            </a:pPr>
            <a:r>
              <a:rPr lang="en" sz="2000">
                <a:solidFill>
                  <a:schemeClr val="dk1"/>
                </a:solidFill>
              </a:rPr>
              <a:t>What it Means and How to Do It, Assess priorities </a:t>
            </a:r>
            <a:endParaRPr sz="200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70"/>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15 minutes of discussion on cognitive testing (Julia)</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Sample key (core?) Indicators - late 2017</a:t>
            </a:r>
            <a:endParaRPr/>
          </a:p>
        </p:txBody>
      </p:sp>
      <p:sp>
        <p:nvSpPr>
          <p:cNvPr id="429" name="Google Shape;429;p7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430" name="Google Shape;430;p71"/>
          <p:cNvPicPr preferRelativeResize="0"/>
          <p:nvPr/>
        </p:nvPicPr>
        <p:blipFill>
          <a:blip r:embed="rId3">
            <a:alphaModFix/>
          </a:blip>
          <a:stretch>
            <a:fillRect/>
          </a:stretch>
        </p:blipFill>
        <p:spPr>
          <a:xfrm>
            <a:off x="0" y="1152475"/>
            <a:ext cx="9144000" cy="38100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Key Indicators Summary</a:t>
            </a:r>
            <a:endParaRPr/>
          </a:p>
        </p:txBody>
      </p:sp>
      <p:sp>
        <p:nvSpPr>
          <p:cNvPr id="436" name="Google Shape;436;p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7 Core measures</a:t>
            </a:r>
            <a:endParaRPr/>
          </a:p>
          <a:p>
            <a:pPr marL="457200" lvl="0" indent="-342900" algn="l" rtl="0">
              <a:spcBef>
                <a:spcPts val="1600"/>
              </a:spcBef>
              <a:spcAft>
                <a:spcPts val="0"/>
              </a:spcAft>
              <a:buSzPts val="1800"/>
              <a:buChar char="●"/>
            </a:pPr>
            <a:r>
              <a:rPr lang="en"/>
              <a:t>Age first use - adult/youth</a:t>
            </a:r>
            <a:endParaRPr/>
          </a:p>
          <a:p>
            <a:pPr marL="457200" lvl="0" indent="-342900" algn="l" rtl="0">
              <a:spcBef>
                <a:spcPts val="0"/>
              </a:spcBef>
              <a:spcAft>
                <a:spcPts val="0"/>
              </a:spcAft>
              <a:buSzPts val="1800"/>
              <a:buChar char="●"/>
            </a:pPr>
            <a:r>
              <a:rPr lang="en"/>
              <a:t>Current use/past 30 days - adults/youth</a:t>
            </a:r>
            <a:endParaRPr/>
          </a:p>
          <a:p>
            <a:pPr marL="457200" lvl="0" indent="-342900" algn="l" rtl="0">
              <a:spcBef>
                <a:spcPts val="0"/>
              </a:spcBef>
              <a:spcAft>
                <a:spcPts val="0"/>
              </a:spcAft>
              <a:buSzPts val="1800"/>
              <a:buChar char="●"/>
            </a:pPr>
            <a:r>
              <a:rPr lang="en"/>
              <a:t>Mode of use - adults/youth</a:t>
            </a:r>
            <a:endParaRPr/>
          </a:p>
          <a:p>
            <a:pPr marL="457200" lvl="0" indent="-342900" algn="l" rtl="0">
              <a:spcBef>
                <a:spcPts val="0"/>
              </a:spcBef>
              <a:spcAft>
                <a:spcPts val="0"/>
              </a:spcAft>
              <a:buSzPts val="1800"/>
              <a:buChar char="●"/>
            </a:pPr>
            <a:r>
              <a:rPr lang="en"/>
              <a:t>Frequency of use (# times per day or # hours stay high)</a:t>
            </a:r>
            <a:endParaRPr/>
          </a:p>
          <a:p>
            <a:pPr marL="457200" lvl="0" indent="-342900" algn="l" rtl="0">
              <a:spcBef>
                <a:spcPts val="0"/>
              </a:spcBef>
              <a:spcAft>
                <a:spcPts val="0"/>
              </a:spcAft>
              <a:buSzPts val="1800"/>
              <a:buChar char="●"/>
            </a:pPr>
            <a:r>
              <a:rPr lang="en"/>
              <a:t>Reasons for use - medical, non, combined</a:t>
            </a:r>
            <a:endParaRPr/>
          </a:p>
          <a:p>
            <a:pPr marL="457200" lvl="0" indent="-342900" algn="l" rtl="0">
              <a:spcBef>
                <a:spcPts val="0"/>
              </a:spcBef>
              <a:spcAft>
                <a:spcPts val="0"/>
              </a:spcAft>
              <a:buSzPts val="1800"/>
              <a:buChar char="●"/>
            </a:pPr>
            <a:r>
              <a:rPr lang="en"/>
              <a:t>SHS exposure in past 7 days</a:t>
            </a:r>
            <a:endParaRPr/>
          </a:p>
          <a:p>
            <a:pPr marL="457200" lvl="0" indent="-342900" algn="l" rtl="0">
              <a:spcBef>
                <a:spcPts val="0"/>
              </a:spcBef>
              <a:spcAft>
                <a:spcPts val="0"/>
              </a:spcAft>
              <a:buSzPts val="1800"/>
              <a:buChar char="●"/>
            </a:pPr>
            <a:r>
              <a:rPr lang="en"/>
              <a:t>Impaired driving or riding in vehicle (while under influence,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73"/>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Flagged for needed testing</a:t>
            </a:r>
            <a:endParaRPr/>
          </a:p>
        </p:txBody>
      </p:sp>
      <p:pic>
        <p:nvPicPr>
          <p:cNvPr id="442" name="Google Shape;442;p73"/>
          <p:cNvPicPr preferRelativeResize="0"/>
          <p:nvPr/>
        </p:nvPicPr>
        <p:blipFill>
          <a:blip r:embed="rId3">
            <a:alphaModFix/>
          </a:blip>
          <a:stretch>
            <a:fillRect/>
          </a:stretch>
        </p:blipFill>
        <p:spPr>
          <a:xfrm>
            <a:off x="152400" y="572700"/>
            <a:ext cx="8839200" cy="1844324"/>
          </a:xfrm>
          <a:prstGeom prst="rect">
            <a:avLst/>
          </a:prstGeom>
          <a:noFill/>
          <a:ln>
            <a:noFill/>
          </a:ln>
        </p:spPr>
      </p:pic>
      <p:pic>
        <p:nvPicPr>
          <p:cNvPr id="443" name="Google Shape;443;p73"/>
          <p:cNvPicPr preferRelativeResize="0"/>
          <p:nvPr/>
        </p:nvPicPr>
        <p:blipFill>
          <a:blip r:embed="rId4">
            <a:alphaModFix/>
          </a:blip>
          <a:stretch>
            <a:fillRect/>
          </a:stretch>
        </p:blipFill>
        <p:spPr>
          <a:xfrm>
            <a:off x="211200" y="2476151"/>
            <a:ext cx="8780399" cy="2799688"/>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7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do we need to check about our questions?</a:t>
            </a:r>
            <a:endParaRPr/>
          </a:p>
        </p:txBody>
      </p:sp>
      <p:sp>
        <p:nvSpPr>
          <p:cNvPr id="449" name="Google Shape;449;p7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CBD</a:t>
            </a:r>
            <a:endParaRPr/>
          </a:p>
          <a:p>
            <a:pPr marL="457200" lvl="0" indent="-342900" algn="l" rtl="0">
              <a:spcBef>
                <a:spcPts val="0"/>
              </a:spcBef>
              <a:spcAft>
                <a:spcPts val="0"/>
              </a:spcAft>
              <a:buSzPts val="1800"/>
              <a:buChar char="●"/>
            </a:pPr>
            <a:r>
              <a:rPr lang="en"/>
              <a:t>Evolving products</a:t>
            </a:r>
            <a:endParaRPr/>
          </a:p>
          <a:p>
            <a:pPr marL="457200" lvl="0" indent="-342900" algn="l" rtl="0">
              <a:spcBef>
                <a:spcPts val="0"/>
              </a:spcBef>
              <a:spcAft>
                <a:spcPts val="0"/>
              </a:spcAft>
              <a:buSzPts val="1800"/>
              <a:buChar char="●"/>
            </a:pPr>
            <a:r>
              <a:rPr lang="en"/>
              <a:t>How to measure driving</a:t>
            </a:r>
            <a:endParaRPr/>
          </a:p>
          <a:p>
            <a:pPr marL="457200" lvl="0" indent="-342900" algn="l" rtl="0">
              <a:spcBef>
                <a:spcPts val="0"/>
              </a:spcBef>
              <a:spcAft>
                <a:spcPts val="0"/>
              </a:spcAft>
              <a:buSzPts val="1800"/>
              <a:buChar char="●"/>
            </a:pPr>
            <a:r>
              <a:rPr lang="en"/>
              <a:t>How to measure “exposure/dose/frequency” </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75"/>
          <p:cNvSpPr txBox="1">
            <a:spLocks noGrp="1"/>
          </p:cNvSpPr>
          <p:nvPr>
            <p:ph type="title"/>
          </p:nvPr>
        </p:nvSpPr>
        <p:spPr>
          <a:xfrm>
            <a:off x="311700" y="445025"/>
            <a:ext cx="8520600" cy="128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10:00-10:20 Complementary Surveys</a:t>
            </a:r>
            <a:endParaRPr sz="2400"/>
          </a:p>
        </p:txBody>
      </p:sp>
      <p:sp>
        <p:nvSpPr>
          <p:cNvPr id="455" name="Google Shape;455;p75"/>
          <p:cNvSpPr txBox="1">
            <a:spLocks noGrp="1"/>
          </p:cNvSpPr>
          <p:nvPr>
            <p:ph type="body" idx="1"/>
          </p:nvPr>
        </p:nvSpPr>
        <p:spPr>
          <a:xfrm>
            <a:off x="311700" y="1124525"/>
            <a:ext cx="8520600" cy="34443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b="1"/>
              <a:t>Survey alternatives/non-traditional data collection</a:t>
            </a:r>
            <a:r>
              <a:rPr lang="en" sz="2400"/>
              <a:t> </a:t>
            </a:r>
            <a:endParaRPr sz="2400"/>
          </a:p>
          <a:p>
            <a:pPr marL="457200" lvl="0" indent="-381000" algn="l" rtl="0">
              <a:spcBef>
                <a:spcPts val="0"/>
              </a:spcBef>
              <a:spcAft>
                <a:spcPts val="0"/>
              </a:spcAft>
              <a:buSzPts val="2400"/>
              <a:buChar char="●"/>
            </a:pPr>
            <a:r>
              <a:rPr lang="en" sz="2400"/>
              <a:t>Canada survey (option to participate)</a:t>
            </a:r>
            <a:endParaRPr sz="2400"/>
          </a:p>
          <a:p>
            <a:pPr marL="457200" lvl="0" indent="-381000" algn="l" rtl="0">
              <a:spcBef>
                <a:spcPts val="0"/>
              </a:spcBef>
              <a:spcAft>
                <a:spcPts val="0"/>
              </a:spcAft>
              <a:buSzPts val="2400"/>
              <a:buChar char="●"/>
            </a:pPr>
            <a:r>
              <a:rPr lang="en" sz="2400"/>
              <a:t>Colorado User Survey on Health (CUSH)</a:t>
            </a:r>
            <a:endParaRPr sz="2400"/>
          </a:p>
          <a:p>
            <a:pPr marL="457200" lvl="0" indent="-381000" algn="l" rtl="0">
              <a:spcBef>
                <a:spcPts val="0"/>
              </a:spcBef>
              <a:spcAft>
                <a:spcPts val="0"/>
              </a:spcAft>
              <a:buSzPts val="2400"/>
              <a:buChar char="●"/>
            </a:pPr>
            <a:r>
              <a:rPr lang="en" sz="2400"/>
              <a:t>Child Health Survey (CO BRFSS callback)</a:t>
            </a:r>
            <a:endParaRPr sz="2400"/>
          </a:p>
          <a:p>
            <a:pPr marL="457200" lvl="0" indent="-381000" algn="l" rtl="0">
              <a:spcBef>
                <a:spcPts val="0"/>
              </a:spcBef>
              <a:spcAft>
                <a:spcPts val="0"/>
              </a:spcAft>
              <a:buSzPts val="2400"/>
              <a:buChar char="●"/>
            </a:pPr>
            <a:r>
              <a:rPr lang="en" sz="2400"/>
              <a:t>What has been done in your state (country)?</a:t>
            </a:r>
            <a:endParaRPr sz="24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7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1" name="Google Shape;461;p7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pic>
        <p:nvPicPr>
          <p:cNvPr id="462" name="Google Shape;462;p76"/>
          <p:cNvPicPr preferRelativeResize="0"/>
          <p:nvPr/>
        </p:nvPicPr>
        <p:blipFill>
          <a:blip r:embed="rId3">
            <a:alphaModFix/>
          </a:blip>
          <a:stretch>
            <a:fillRect/>
          </a:stretch>
        </p:blipFill>
        <p:spPr>
          <a:xfrm>
            <a:off x="219808" y="0"/>
            <a:ext cx="8704385" cy="51435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77"/>
          <p:cNvSpPr txBox="1">
            <a:spLocks noGrp="1"/>
          </p:cNvSpPr>
          <p:nvPr>
            <p:ph type="title"/>
          </p:nvPr>
        </p:nvSpPr>
        <p:spPr>
          <a:xfrm>
            <a:off x="311700" y="301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Cannabis Users Survey on Health (C.U.S.H)</a:t>
            </a:r>
            <a:endParaRPr/>
          </a:p>
        </p:txBody>
      </p:sp>
      <p:sp>
        <p:nvSpPr>
          <p:cNvPr id="468" name="Google Shape;468;p77"/>
          <p:cNvSpPr txBox="1">
            <a:spLocks noGrp="1"/>
          </p:cNvSpPr>
          <p:nvPr>
            <p:ph type="body" idx="1"/>
          </p:nvPr>
        </p:nvSpPr>
        <p:spPr>
          <a:xfrm>
            <a:off x="311700" y="1152475"/>
            <a:ext cx="2862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Survey of regular (past 30 day) cannabis users to capture </a:t>
            </a:r>
            <a:endParaRPr/>
          </a:p>
          <a:p>
            <a:pPr marL="914400" lvl="1" indent="-317500" algn="l" rtl="0">
              <a:spcBef>
                <a:spcPts val="0"/>
              </a:spcBef>
              <a:spcAft>
                <a:spcPts val="0"/>
              </a:spcAft>
              <a:buSzPts val="1400"/>
              <a:buChar char="○"/>
            </a:pPr>
            <a:r>
              <a:rPr lang="en"/>
              <a:t>Detailed patterns of use</a:t>
            </a:r>
            <a:endParaRPr/>
          </a:p>
          <a:p>
            <a:pPr marL="914400" lvl="1" indent="-317500" algn="l" rtl="0">
              <a:spcBef>
                <a:spcPts val="0"/>
              </a:spcBef>
              <a:spcAft>
                <a:spcPts val="0"/>
              </a:spcAft>
              <a:buSzPts val="1400"/>
              <a:buChar char="○"/>
            </a:pPr>
            <a:r>
              <a:rPr lang="en"/>
              <a:t>Reasons for use</a:t>
            </a:r>
            <a:endParaRPr/>
          </a:p>
          <a:p>
            <a:pPr marL="914400" lvl="1" indent="-317500" algn="l" rtl="0">
              <a:spcBef>
                <a:spcPts val="0"/>
              </a:spcBef>
              <a:spcAft>
                <a:spcPts val="0"/>
              </a:spcAft>
              <a:buSzPts val="1400"/>
              <a:buChar char="○"/>
            </a:pPr>
            <a:r>
              <a:rPr lang="en"/>
              <a:t>Adverse outcomes of use</a:t>
            </a:r>
            <a:endParaRPr/>
          </a:p>
          <a:p>
            <a:pPr marL="914400" lvl="1" indent="-317500" algn="l" rtl="0">
              <a:spcBef>
                <a:spcPts val="0"/>
              </a:spcBef>
              <a:spcAft>
                <a:spcPts val="0"/>
              </a:spcAft>
              <a:buSzPts val="1400"/>
              <a:buChar char="○"/>
            </a:pPr>
            <a:r>
              <a:rPr lang="en"/>
              <a:t>How legalization changed use</a:t>
            </a:r>
            <a:endParaRPr/>
          </a:p>
        </p:txBody>
      </p:sp>
      <p:pic>
        <p:nvPicPr>
          <p:cNvPr id="469" name="Google Shape;469;p77"/>
          <p:cNvPicPr preferRelativeResize="0"/>
          <p:nvPr/>
        </p:nvPicPr>
        <p:blipFill>
          <a:blip r:embed="rId3">
            <a:alphaModFix/>
          </a:blip>
          <a:stretch>
            <a:fillRect/>
          </a:stretch>
        </p:blipFill>
        <p:spPr>
          <a:xfrm>
            <a:off x="3231369" y="1017725"/>
            <a:ext cx="5912630" cy="3991026"/>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74" name="Google Shape;474;p7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Cannabis User Survey on Health (CUSH)</a:t>
            </a:r>
            <a:endParaRPr/>
          </a:p>
        </p:txBody>
      </p:sp>
      <p:sp>
        <p:nvSpPr>
          <p:cNvPr id="475" name="Google Shape;475;p7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solidFill>
                  <a:schemeClr val="dk1"/>
                </a:solidFill>
              </a:rPr>
              <a:t>Among those that reported smoking marijuana we asked:</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rPr>
              <a:t>Question 1: When you buy or get marijuana to smoke, how much do you usually get at one time?</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Answer: I usually get (&lt;1g-3 g, 1/8</a:t>
            </a:r>
            <a:r>
              <a:rPr lang="en" sz="3000" baseline="30000">
                <a:solidFill>
                  <a:schemeClr val="dk1"/>
                </a:solidFill>
              </a:rPr>
              <a:t>th</a:t>
            </a:r>
            <a:r>
              <a:rPr lang="en">
                <a:solidFill>
                  <a:schemeClr val="dk1"/>
                </a:solidFill>
              </a:rPr>
              <a:t> oz-3+oz) of (flower, hashish, pre-rolled joints, concentrates).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b="1">
                <a:solidFill>
                  <a:schemeClr val="dk1"/>
                </a:solidFill>
              </a:rPr>
              <a:t>Question 2: How often do you buy or get this amount of marijuana product to smoke?</a:t>
            </a:r>
            <a:endParaRPr b="1">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a:solidFill>
                  <a:schemeClr val="dk1"/>
                </a:solidFill>
              </a:rPr>
              <a:t>Answer:  I usually buy or get this amount (&lt;1-30+) times per (day, week, month, year).</a:t>
            </a:r>
            <a:endParaRPr>
              <a:solidFill>
                <a:schemeClr val="dk1"/>
              </a:solidFill>
            </a:endParaRPr>
          </a:p>
          <a:p>
            <a:pPr marL="0" lvl="0" indent="0" algn="l" rtl="0">
              <a:spcBef>
                <a:spcPts val="0"/>
              </a:spcBef>
              <a:spcAft>
                <a:spcPts val="1600"/>
              </a:spcAft>
              <a:buNone/>
            </a:pP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pic>
        <p:nvPicPr>
          <p:cNvPr id="480" name="Google Shape;480;p79"/>
          <p:cNvPicPr preferRelativeResize="0"/>
          <p:nvPr/>
        </p:nvPicPr>
        <p:blipFill>
          <a:blip r:embed="rId3">
            <a:alphaModFix/>
          </a:blip>
          <a:stretch>
            <a:fillRect/>
          </a:stretch>
        </p:blipFill>
        <p:spPr>
          <a:xfrm>
            <a:off x="176275" y="892300"/>
            <a:ext cx="8543925" cy="347662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graphicFrame>
        <p:nvGraphicFramePr>
          <p:cNvPr id="485" name="Google Shape;485;p80"/>
          <p:cNvGraphicFramePr/>
          <p:nvPr/>
        </p:nvGraphicFramePr>
        <p:xfrm>
          <a:off x="466725" y="480700"/>
          <a:ext cx="3000000" cy="3000000"/>
        </p:xfrm>
        <a:graphic>
          <a:graphicData uri="http://schemas.openxmlformats.org/drawingml/2006/table">
            <a:tbl>
              <a:tblPr>
                <a:noFill/>
                <a:tableStyleId>{C5957ADA-EE00-450A-853E-6896F2970AEF}</a:tableStyleId>
              </a:tblPr>
              <a:tblGrid>
                <a:gridCol w="3752850">
                  <a:extLst>
                    <a:ext uri="{9D8B030D-6E8A-4147-A177-3AD203B41FA5}">
                      <a16:colId xmlns:a16="http://schemas.microsoft.com/office/drawing/2014/main" val="20000"/>
                    </a:ext>
                  </a:extLst>
                </a:gridCol>
                <a:gridCol w="2228850">
                  <a:extLst>
                    <a:ext uri="{9D8B030D-6E8A-4147-A177-3AD203B41FA5}">
                      <a16:colId xmlns:a16="http://schemas.microsoft.com/office/drawing/2014/main" val="20001"/>
                    </a:ext>
                  </a:extLst>
                </a:gridCol>
                <a:gridCol w="2228850">
                  <a:extLst>
                    <a:ext uri="{9D8B030D-6E8A-4147-A177-3AD203B41FA5}">
                      <a16:colId xmlns:a16="http://schemas.microsoft.com/office/drawing/2014/main" val="20002"/>
                    </a:ext>
                  </a:extLst>
                </a:gridCol>
              </a:tblGrid>
              <a:tr h="371475">
                <a:tc gridSpan="3">
                  <a:txBody>
                    <a:bodyPr/>
                    <a:lstStyle/>
                    <a:p>
                      <a:pPr marL="0" lvl="0" indent="0" algn="ctr" rtl="0">
                        <a:lnSpc>
                          <a:spcPct val="115000"/>
                        </a:lnSpc>
                        <a:spcBef>
                          <a:spcPts val="0"/>
                        </a:spcBef>
                        <a:spcAft>
                          <a:spcPts val="0"/>
                        </a:spcAft>
                        <a:buNone/>
                      </a:pPr>
                      <a:r>
                        <a:rPr lang="en" sz="1800" b="1">
                          <a:solidFill>
                            <a:srgbClr val="FFFFFF"/>
                          </a:solidFill>
                        </a:rPr>
                        <a:t>Amount of Cannabis Product (in grams) Obtained for Consumption, Per Month, CUSH 2016</a:t>
                      </a:r>
                      <a:endParaRPr sz="1800" b="1">
                        <a:solidFill>
                          <a:srgbClr val="FFFFFF"/>
                        </a:solidFill>
                      </a:endParaRPr>
                    </a:p>
                  </a:txBody>
                  <a:tcPr marL="91425" marR="91425" marT="91425" marB="91425">
                    <a:solidFill>
                      <a:srgbClr val="45818E"/>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1475">
                <a:tc>
                  <a:txBody>
                    <a:bodyPr/>
                    <a:lstStyle/>
                    <a:p>
                      <a:pPr marL="0" lvl="0" indent="0" algn="ctr" rtl="0">
                        <a:lnSpc>
                          <a:spcPct val="115000"/>
                        </a:lnSpc>
                        <a:spcBef>
                          <a:spcPts val="0"/>
                        </a:spcBef>
                        <a:spcAft>
                          <a:spcPts val="0"/>
                        </a:spcAft>
                        <a:buNone/>
                      </a:pPr>
                      <a:r>
                        <a:rPr lang="en" sz="2400" b="1"/>
                        <a:t>Product Type</a:t>
                      </a:r>
                      <a:endParaRPr sz="2400" b="1"/>
                    </a:p>
                  </a:txBody>
                  <a:tcPr marL="91425" marR="91425" marT="91425" marB="91425"/>
                </a:tc>
                <a:tc>
                  <a:txBody>
                    <a:bodyPr/>
                    <a:lstStyle/>
                    <a:p>
                      <a:pPr marL="0" lvl="0" indent="0" algn="ctr" rtl="0">
                        <a:lnSpc>
                          <a:spcPct val="115000"/>
                        </a:lnSpc>
                        <a:spcBef>
                          <a:spcPts val="0"/>
                        </a:spcBef>
                        <a:spcAft>
                          <a:spcPts val="0"/>
                        </a:spcAft>
                        <a:buNone/>
                      </a:pPr>
                      <a:r>
                        <a:rPr lang="en" sz="1600" b="1"/>
                        <a:t>Mean Quantity (g), (IQR)</a:t>
                      </a:r>
                      <a:endParaRPr sz="1600" b="1"/>
                    </a:p>
                  </a:txBody>
                  <a:tcPr marL="91425" marR="91425" marT="91425" marB="91425"/>
                </a:tc>
                <a:tc>
                  <a:txBody>
                    <a:bodyPr/>
                    <a:lstStyle/>
                    <a:p>
                      <a:pPr marL="0" lvl="0" indent="0" algn="ctr" rtl="0">
                        <a:lnSpc>
                          <a:spcPct val="115000"/>
                        </a:lnSpc>
                        <a:spcBef>
                          <a:spcPts val="0"/>
                        </a:spcBef>
                        <a:spcAft>
                          <a:spcPts val="0"/>
                        </a:spcAft>
                        <a:buNone/>
                      </a:pPr>
                      <a:r>
                        <a:rPr lang="en" sz="1600" b="1"/>
                        <a:t>Est. 95th Percentile Quantity (g)</a:t>
                      </a:r>
                      <a:endParaRPr sz="1600" b="1"/>
                    </a:p>
                  </a:txBody>
                  <a:tcPr marL="91425" marR="91425" marT="91425" marB="91425"/>
                </a:tc>
                <a:extLst>
                  <a:ext uri="{0D108BD9-81ED-4DB2-BD59-A6C34878D82A}">
                    <a16:rowId xmlns:a16="http://schemas.microsoft.com/office/drawing/2014/main" val="10001"/>
                  </a:ext>
                </a:extLst>
              </a:tr>
              <a:tr h="371475">
                <a:tc>
                  <a:txBody>
                    <a:bodyPr/>
                    <a:lstStyle/>
                    <a:p>
                      <a:pPr marL="0" lvl="0" indent="0" algn="l" rtl="0">
                        <a:lnSpc>
                          <a:spcPct val="115000"/>
                        </a:lnSpc>
                        <a:spcBef>
                          <a:spcPts val="0"/>
                        </a:spcBef>
                        <a:spcAft>
                          <a:spcPts val="0"/>
                        </a:spcAft>
                        <a:buNone/>
                      </a:pPr>
                      <a:r>
                        <a:rPr lang="en"/>
                        <a:t>Flower or pre-rolled joints (n=1006)</a:t>
                      </a:r>
                      <a:endParaRPr/>
                    </a:p>
                  </a:txBody>
                  <a:tcPr marL="91425" marR="91425" marT="91425" marB="91425"/>
                </a:tc>
                <a:tc>
                  <a:txBody>
                    <a:bodyPr/>
                    <a:lstStyle/>
                    <a:p>
                      <a:pPr marL="0" lvl="0" indent="0" algn="l" rtl="0">
                        <a:lnSpc>
                          <a:spcPct val="115000"/>
                        </a:lnSpc>
                        <a:spcBef>
                          <a:spcPts val="0"/>
                        </a:spcBef>
                        <a:spcAft>
                          <a:spcPts val="0"/>
                        </a:spcAft>
                        <a:buNone/>
                      </a:pPr>
                      <a:r>
                        <a:rPr lang="en" sz="1600"/>
                        <a:t>10.0 (8.7)</a:t>
                      </a:r>
                      <a:endParaRPr sz="1600"/>
                    </a:p>
                  </a:txBody>
                  <a:tcPr marL="91425" marR="91425" marT="91425" marB="91425"/>
                </a:tc>
                <a:tc>
                  <a:txBody>
                    <a:bodyPr/>
                    <a:lstStyle/>
                    <a:p>
                      <a:pPr marL="0" lvl="0" indent="0" algn="l" rtl="0">
                        <a:lnSpc>
                          <a:spcPct val="115000"/>
                        </a:lnSpc>
                        <a:spcBef>
                          <a:spcPts val="0"/>
                        </a:spcBef>
                        <a:spcAft>
                          <a:spcPts val="0"/>
                        </a:spcAft>
                        <a:buNone/>
                      </a:pPr>
                      <a:r>
                        <a:rPr lang="en" sz="1600"/>
                        <a:t>184.6</a:t>
                      </a:r>
                      <a:endParaRPr sz="1600"/>
                    </a:p>
                  </a:txBody>
                  <a:tcPr marL="91425" marR="91425" marT="91425" marB="91425"/>
                </a:tc>
                <a:extLst>
                  <a:ext uri="{0D108BD9-81ED-4DB2-BD59-A6C34878D82A}">
                    <a16:rowId xmlns:a16="http://schemas.microsoft.com/office/drawing/2014/main" val="10002"/>
                  </a:ext>
                </a:extLst>
              </a:tr>
              <a:tr h="371475">
                <a:tc>
                  <a:txBody>
                    <a:bodyPr/>
                    <a:lstStyle/>
                    <a:p>
                      <a:pPr marL="0" lvl="0" indent="0" algn="l" rtl="0">
                        <a:lnSpc>
                          <a:spcPct val="115000"/>
                        </a:lnSpc>
                        <a:spcBef>
                          <a:spcPts val="0"/>
                        </a:spcBef>
                        <a:spcAft>
                          <a:spcPts val="0"/>
                        </a:spcAft>
                        <a:buNone/>
                      </a:pPr>
                      <a:r>
                        <a:rPr lang="en"/>
                        <a:t>Concentrate (n=373)</a:t>
                      </a:r>
                      <a:endParaRPr/>
                    </a:p>
                  </a:txBody>
                  <a:tcPr marL="91425" marR="91425" marT="91425" marB="91425"/>
                </a:tc>
                <a:tc>
                  <a:txBody>
                    <a:bodyPr/>
                    <a:lstStyle/>
                    <a:p>
                      <a:pPr marL="0" lvl="0" indent="0" algn="l" rtl="0">
                        <a:lnSpc>
                          <a:spcPct val="115000"/>
                        </a:lnSpc>
                        <a:spcBef>
                          <a:spcPts val="0"/>
                        </a:spcBef>
                        <a:spcAft>
                          <a:spcPts val="0"/>
                        </a:spcAft>
                        <a:buNone/>
                      </a:pPr>
                      <a:r>
                        <a:rPr lang="en" sz="1600"/>
                        <a:t>3.2 (8.7)</a:t>
                      </a:r>
                      <a:endParaRPr sz="1600"/>
                    </a:p>
                  </a:txBody>
                  <a:tcPr marL="91425" marR="91425" marT="91425" marB="91425"/>
                </a:tc>
                <a:tc>
                  <a:txBody>
                    <a:bodyPr/>
                    <a:lstStyle/>
                    <a:p>
                      <a:pPr marL="0" lvl="0" indent="0" algn="l" rtl="0">
                        <a:lnSpc>
                          <a:spcPct val="115000"/>
                        </a:lnSpc>
                        <a:spcBef>
                          <a:spcPts val="0"/>
                        </a:spcBef>
                        <a:spcAft>
                          <a:spcPts val="0"/>
                        </a:spcAft>
                        <a:buNone/>
                      </a:pPr>
                      <a:r>
                        <a:rPr lang="en" sz="1600"/>
                        <a:t>82.1</a:t>
                      </a:r>
                      <a:endParaRPr sz="1600"/>
                    </a:p>
                  </a:txBody>
                  <a:tcPr marL="91425" marR="91425" marT="91425" marB="91425"/>
                </a:tc>
                <a:extLst>
                  <a:ext uri="{0D108BD9-81ED-4DB2-BD59-A6C34878D82A}">
                    <a16:rowId xmlns:a16="http://schemas.microsoft.com/office/drawing/2014/main" val="10003"/>
                  </a:ext>
                </a:extLst>
              </a:tr>
              <a:tr h="371475">
                <a:tc>
                  <a:txBody>
                    <a:bodyPr/>
                    <a:lstStyle/>
                    <a:p>
                      <a:pPr marL="0" lvl="0" indent="0" algn="l" rtl="0">
                        <a:lnSpc>
                          <a:spcPct val="115000"/>
                        </a:lnSpc>
                        <a:spcBef>
                          <a:spcPts val="0"/>
                        </a:spcBef>
                        <a:spcAft>
                          <a:spcPts val="0"/>
                        </a:spcAft>
                        <a:buNone/>
                      </a:pPr>
                      <a:r>
                        <a:rPr lang="en"/>
                        <a:t>Pre-filled, vaporizer oil cartridges (n=191)</a:t>
                      </a:r>
                      <a:endParaRPr/>
                    </a:p>
                  </a:txBody>
                  <a:tcPr marL="91425" marR="91425" marT="91425" marB="91425"/>
                </a:tc>
                <a:tc>
                  <a:txBody>
                    <a:bodyPr/>
                    <a:lstStyle/>
                    <a:p>
                      <a:pPr marL="0" lvl="0" indent="0" algn="l" rtl="0">
                        <a:lnSpc>
                          <a:spcPct val="115000"/>
                        </a:lnSpc>
                        <a:spcBef>
                          <a:spcPts val="0"/>
                        </a:spcBef>
                        <a:spcAft>
                          <a:spcPts val="0"/>
                        </a:spcAft>
                        <a:buNone/>
                      </a:pPr>
                      <a:r>
                        <a:rPr lang="en" sz="1600"/>
                        <a:t>1.0 (6)</a:t>
                      </a:r>
                      <a:endParaRPr sz="1600"/>
                    </a:p>
                  </a:txBody>
                  <a:tcPr marL="91425" marR="91425" marT="91425" marB="91425"/>
                </a:tc>
                <a:tc>
                  <a:txBody>
                    <a:bodyPr/>
                    <a:lstStyle/>
                    <a:p>
                      <a:pPr marL="0" lvl="0" indent="0" algn="l" rtl="0">
                        <a:lnSpc>
                          <a:spcPct val="115000"/>
                        </a:lnSpc>
                        <a:spcBef>
                          <a:spcPts val="0"/>
                        </a:spcBef>
                        <a:spcAft>
                          <a:spcPts val="0"/>
                        </a:spcAft>
                        <a:buNone/>
                      </a:pPr>
                      <a:r>
                        <a:rPr lang="en" sz="1600"/>
                        <a:t>25.4</a:t>
                      </a:r>
                      <a:endParaRPr sz="1600"/>
                    </a:p>
                  </a:txBody>
                  <a:tcPr marL="91425" marR="91425" marT="91425" marB="91425"/>
                </a:tc>
                <a:extLst>
                  <a:ext uri="{0D108BD9-81ED-4DB2-BD59-A6C34878D82A}">
                    <a16:rowId xmlns:a16="http://schemas.microsoft.com/office/drawing/2014/main" val="10004"/>
                  </a:ext>
                </a:extLst>
              </a:tr>
              <a:tr h="371475">
                <a:tc>
                  <a:txBody>
                    <a:bodyPr/>
                    <a:lstStyle/>
                    <a:p>
                      <a:pPr marL="0" lvl="0" indent="0" algn="l" rtl="0">
                        <a:lnSpc>
                          <a:spcPct val="115000"/>
                        </a:lnSpc>
                        <a:spcBef>
                          <a:spcPts val="0"/>
                        </a:spcBef>
                        <a:spcAft>
                          <a:spcPts val="0"/>
                        </a:spcAft>
                        <a:buNone/>
                      </a:pPr>
                      <a:r>
                        <a:rPr lang="en"/>
                        <a:t>Edibles (n=626)</a:t>
                      </a:r>
                      <a:endParaRPr/>
                    </a:p>
                  </a:txBody>
                  <a:tcPr marL="91425" marR="91425" marT="91425" marB="91425"/>
                </a:tc>
                <a:tc>
                  <a:txBody>
                    <a:bodyPr/>
                    <a:lstStyle/>
                    <a:p>
                      <a:pPr marL="0" lvl="0" indent="0" algn="l" rtl="0">
                        <a:lnSpc>
                          <a:spcPct val="115000"/>
                        </a:lnSpc>
                        <a:spcBef>
                          <a:spcPts val="0"/>
                        </a:spcBef>
                        <a:spcAft>
                          <a:spcPts val="0"/>
                        </a:spcAft>
                        <a:buNone/>
                      </a:pPr>
                      <a:r>
                        <a:rPr lang="en" sz="1600"/>
                        <a:t>.08 (15.2)</a:t>
                      </a:r>
                      <a:endParaRPr sz="1600"/>
                    </a:p>
                  </a:txBody>
                  <a:tcPr marL="91425" marR="91425" marT="91425" marB="91425"/>
                </a:tc>
                <a:tc>
                  <a:txBody>
                    <a:bodyPr/>
                    <a:lstStyle/>
                    <a:p>
                      <a:pPr marL="0" lvl="0" indent="0" algn="l" rtl="0">
                        <a:lnSpc>
                          <a:spcPct val="115000"/>
                        </a:lnSpc>
                        <a:spcBef>
                          <a:spcPts val="0"/>
                        </a:spcBef>
                        <a:spcAft>
                          <a:spcPts val="0"/>
                        </a:spcAft>
                        <a:buNone/>
                      </a:pPr>
                      <a:r>
                        <a:rPr lang="en" sz="1600"/>
                        <a:t>3.3</a:t>
                      </a:r>
                      <a:endParaRPr sz="1600"/>
                    </a:p>
                  </a:txBody>
                  <a:tcPr marL="91425" marR="91425" marT="91425" marB="91425"/>
                </a:tc>
                <a:extLst>
                  <a:ext uri="{0D108BD9-81ED-4DB2-BD59-A6C34878D82A}">
                    <a16:rowId xmlns:a16="http://schemas.microsoft.com/office/drawing/2014/main" val="10005"/>
                  </a:ext>
                </a:extLst>
              </a:tr>
              <a:tr h="0">
                <a:tc>
                  <a:txBody>
                    <a:bodyPr/>
                    <a:lstStyle/>
                    <a:p>
                      <a:pPr marL="0" lvl="0" indent="0" algn="l" rtl="0">
                        <a:lnSpc>
                          <a:spcPct val="115000"/>
                        </a:lnSpc>
                        <a:spcBef>
                          <a:spcPts val="0"/>
                        </a:spcBef>
                        <a:spcAft>
                          <a:spcPts val="0"/>
                        </a:spcAft>
                        <a:buNone/>
                      </a:pPr>
                      <a:r>
                        <a:rPr lang="en"/>
                        <a:t>Other (n=30)</a:t>
                      </a:r>
                      <a:endParaRPr/>
                    </a:p>
                  </a:txBody>
                  <a:tcPr marL="91425" marR="91425" marT="91425" marB="91425"/>
                </a:tc>
                <a:tc>
                  <a:txBody>
                    <a:bodyPr/>
                    <a:lstStyle/>
                    <a:p>
                      <a:pPr marL="0" lvl="0" indent="0" algn="l" rtl="0">
                        <a:lnSpc>
                          <a:spcPct val="115000"/>
                        </a:lnSpc>
                        <a:spcBef>
                          <a:spcPts val="0"/>
                        </a:spcBef>
                        <a:spcAft>
                          <a:spcPts val="0"/>
                        </a:spcAft>
                        <a:buNone/>
                      </a:pPr>
                      <a:r>
                        <a:rPr lang="en" sz="1600"/>
                        <a:t>2.9 (8.7) </a:t>
                      </a:r>
                      <a:endParaRPr sz="1600"/>
                    </a:p>
                  </a:txBody>
                  <a:tcPr marL="91425" marR="91425" marT="91425" marB="91425"/>
                </a:tc>
                <a:tc>
                  <a:txBody>
                    <a:bodyPr/>
                    <a:lstStyle/>
                    <a:p>
                      <a:pPr marL="0" lvl="0" indent="0" algn="l" rtl="0">
                        <a:lnSpc>
                          <a:spcPct val="115000"/>
                        </a:lnSpc>
                        <a:spcBef>
                          <a:spcPts val="0"/>
                        </a:spcBef>
                        <a:spcAft>
                          <a:spcPts val="0"/>
                        </a:spcAft>
                        <a:buNone/>
                      </a:pPr>
                      <a:r>
                        <a:rPr lang="en" sz="1600"/>
                        <a:t>154.9</a:t>
                      </a:r>
                      <a:endParaRPr sz="1600"/>
                    </a:p>
                  </a:txBody>
                  <a:tcPr marL="91425" marR="91425" marT="91425" marB="91425"/>
                </a:tc>
                <a:extLst>
                  <a:ext uri="{0D108BD9-81ED-4DB2-BD59-A6C34878D82A}">
                    <a16:rowId xmlns:a16="http://schemas.microsoft.com/office/drawing/2014/main" val="10006"/>
                  </a:ext>
                </a:extLst>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pic>
        <p:nvPicPr>
          <p:cNvPr id="490" name="Google Shape;490;p81"/>
          <p:cNvPicPr preferRelativeResize="0"/>
          <p:nvPr/>
        </p:nvPicPr>
        <p:blipFill>
          <a:blip r:embed="rId3">
            <a:alphaModFix/>
          </a:blip>
          <a:stretch>
            <a:fillRect/>
          </a:stretch>
        </p:blipFill>
        <p:spPr>
          <a:xfrm>
            <a:off x="152400" y="152400"/>
            <a:ext cx="8718878" cy="4838701"/>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pic>
        <p:nvPicPr>
          <p:cNvPr id="495" name="Google Shape;495;p82"/>
          <p:cNvPicPr preferRelativeResize="0"/>
          <p:nvPr/>
        </p:nvPicPr>
        <p:blipFill>
          <a:blip r:embed="rId3">
            <a:alphaModFix/>
          </a:blip>
          <a:stretch>
            <a:fillRect/>
          </a:stretch>
        </p:blipFill>
        <p:spPr>
          <a:xfrm>
            <a:off x="152400" y="152400"/>
            <a:ext cx="6953250" cy="469582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500" name="Google Shape;500;p83"/>
          <p:cNvPicPr preferRelativeResize="0"/>
          <p:nvPr/>
        </p:nvPicPr>
        <p:blipFill>
          <a:blip r:embed="rId3">
            <a:alphaModFix/>
          </a:blip>
          <a:stretch>
            <a:fillRect/>
          </a:stretch>
        </p:blipFill>
        <p:spPr>
          <a:xfrm>
            <a:off x="338138" y="1357313"/>
            <a:ext cx="8467725" cy="2428875"/>
          </a:xfrm>
          <a:prstGeom prst="rect">
            <a:avLst/>
          </a:prstGeom>
          <a:noFill/>
          <a:ln>
            <a:noFill/>
          </a:ln>
        </p:spPr>
      </p:pic>
      <p:sp>
        <p:nvSpPr>
          <p:cNvPr id="501" name="Google Shape;501;p83"/>
          <p:cNvSpPr txBox="1">
            <a:spLocks noGrp="1"/>
          </p:cNvSpPr>
          <p:nvPr>
            <p:ph type="title" idx="4294967295"/>
          </p:nvPr>
        </p:nvSpPr>
        <p:spPr>
          <a:xfrm>
            <a:off x="311700" y="3018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Cannabis Users Survey on Health (C.U.S.H)</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8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Child Health Survey</a:t>
            </a:r>
            <a:endParaRPr/>
          </a:p>
        </p:txBody>
      </p:sp>
      <p:sp>
        <p:nvSpPr>
          <p:cNvPr id="507" name="Google Shape;507;p8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Call back from BRFSS respondents that have children ages 1-14 living in the home</a:t>
            </a:r>
            <a:endParaRPr/>
          </a:p>
          <a:p>
            <a:pPr marL="457200" lvl="0" indent="-342900" algn="l" rtl="0">
              <a:spcBef>
                <a:spcPts val="0"/>
              </a:spcBef>
              <a:spcAft>
                <a:spcPts val="0"/>
              </a:spcAft>
              <a:buSzPts val="1800"/>
              <a:buChar char="●"/>
            </a:pPr>
            <a:r>
              <a:rPr lang="en"/>
              <a:t>Asks about marijuana use in the home, method of use, and safe storage</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pic>
        <p:nvPicPr>
          <p:cNvPr id="512" name="Google Shape;512;p85"/>
          <p:cNvPicPr preferRelativeResize="0"/>
          <p:nvPr/>
        </p:nvPicPr>
        <p:blipFill>
          <a:blip r:embed="rId3">
            <a:alphaModFix/>
          </a:blip>
          <a:stretch>
            <a:fillRect/>
          </a:stretch>
        </p:blipFill>
        <p:spPr>
          <a:xfrm>
            <a:off x="152400" y="152400"/>
            <a:ext cx="8114128" cy="483870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8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has been done in your state (country)?</a:t>
            </a:r>
            <a:endParaRPr/>
          </a:p>
        </p:txBody>
      </p:sp>
      <p:sp>
        <p:nvSpPr>
          <p:cNvPr id="518" name="Google Shape;518;p8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-psychometric testing on opioid users-NV</a:t>
            </a:r>
            <a:endParaRPr/>
          </a:p>
          <a:p>
            <a:pPr marL="0" lvl="0" indent="0" algn="l" rtl="0">
              <a:spcBef>
                <a:spcPts val="1600"/>
              </a:spcBef>
              <a:spcAft>
                <a:spcPts val="0"/>
              </a:spcAft>
              <a:buNone/>
            </a:pPr>
            <a:r>
              <a:rPr lang="en"/>
              <a:t>	-may have been under influence when answering</a:t>
            </a:r>
            <a:endParaRPr/>
          </a:p>
          <a:p>
            <a:pPr marL="0" lvl="0" indent="0" algn="l" rtl="0">
              <a:spcBef>
                <a:spcPts val="1600"/>
              </a:spcBef>
              <a:spcAft>
                <a:spcPts val="0"/>
              </a:spcAft>
              <a:buNone/>
            </a:pPr>
            <a:r>
              <a:rPr lang="en"/>
              <a:t>-NHBS study-interview ppl at bars and give them cash-MI, in HIV programs</a:t>
            </a:r>
            <a:endParaRPr/>
          </a:p>
          <a:p>
            <a:pPr marL="0" lvl="0" indent="0" algn="l" rtl="0">
              <a:spcBef>
                <a:spcPts val="1600"/>
              </a:spcBef>
              <a:spcAft>
                <a:spcPts val="0"/>
              </a:spcAft>
              <a:buNone/>
            </a:pPr>
            <a:r>
              <a:rPr lang="en"/>
              <a:t>-PRICE of weed is website, but hard to access so now statistics Canada, cannabis hub, Canada is doing crowd source to see source of ppls marijuana</a:t>
            </a:r>
            <a:endParaRPr/>
          </a:p>
          <a:p>
            <a:pPr marL="0" lvl="0" indent="0" algn="l" rtl="0">
              <a:spcBef>
                <a:spcPts val="1600"/>
              </a:spcBef>
              <a:spcAft>
                <a:spcPts val="0"/>
              </a:spcAft>
              <a:buNone/>
            </a:pPr>
            <a:r>
              <a:rPr lang="en"/>
              <a:t>	-using to calculate GDP</a:t>
            </a:r>
            <a:endParaRPr/>
          </a:p>
          <a:p>
            <a:pPr marL="0" lvl="0" indent="0" algn="l" rtl="0">
              <a:spcBef>
                <a:spcPts val="1600"/>
              </a:spcBef>
              <a:spcAft>
                <a:spcPts val="0"/>
              </a:spcAft>
              <a:buNone/>
            </a:pPr>
            <a:r>
              <a:rPr lang="en"/>
              <a:t>-CA spent a lot of money of formative research for campaign and will add to basecamp</a:t>
            </a:r>
            <a:endParaRPr/>
          </a:p>
          <a:p>
            <a:pPr marL="0" lvl="0" indent="0" algn="l" rtl="0">
              <a:spcBef>
                <a:spcPts val="1600"/>
              </a:spcBef>
              <a:spcAft>
                <a:spcPts val="0"/>
              </a:spcAft>
              <a:buNone/>
            </a:pPr>
            <a:r>
              <a:rPr lang="en"/>
              <a:t>-Used next door app to do follow-up on marijuana use-Valerie will get on basecamp</a:t>
            </a:r>
            <a:endParaRPr/>
          </a:p>
          <a:p>
            <a:pPr marL="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87"/>
          <p:cNvSpPr txBox="1">
            <a:spLocks noGrp="1"/>
          </p:cNvSpPr>
          <p:nvPr>
            <p:ph type="title"/>
          </p:nvPr>
        </p:nvSpPr>
        <p:spPr>
          <a:xfrm>
            <a:off x="311700" y="445025"/>
            <a:ext cx="8520600" cy="1288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10:20-10:45 Measuring Cannabis-Related Health Outcomes and Assessing Quality of Measures: The Good, The Bad, The Ugly (Katelyn)</a:t>
            </a:r>
            <a:endParaRPr sz="2400"/>
          </a:p>
        </p:txBody>
      </p:sp>
      <p:sp>
        <p:nvSpPr>
          <p:cNvPr id="524" name="Google Shape;524;p87"/>
          <p:cNvSpPr txBox="1">
            <a:spLocks noGrp="1"/>
          </p:cNvSpPr>
          <p:nvPr>
            <p:ph type="body" idx="1"/>
          </p:nvPr>
        </p:nvSpPr>
        <p:spPr>
          <a:xfrm>
            <a:off x="311700" y="1733225"/>
            <a:ext cx="8520600" cy="2835600"/>
          </a:xfrm>
          <a:prstGeom prst="rect">
            <a:avLst/>
          </a:prstGeom>
        </p:spPr>
        <p:txBody>
          <a:bodyPr spcFirstLastPara="1" wrap="square" lIns="91425" tIns="91425" rIns="91425" bIns="91425" anchor="t" anchorCtr="0">
            <a:noAutofit/>
          </a:bodyPr>
          <a:lstStyle/>
          <a:p>
            <a:pPr marL="457200" lvl="0" indent="-342900" algn="l" rtl="0">
              <a:lnSpc>
                <a:spcPct val="100000"/>
              </a:lnSpc>
              <a:spcBef>
                <a:spcPts val="0"/>
              </a:spcBef>
              <a:spcAft>
                <a:spcPts val="0"/>
              </a:spcAft>
              <a:buClr>
                <a:schemeClr val="dk1"/>
              </a:buClr>
              <a:buSzPts val="1800"/>
              <a:buChar char="●"/>
            </a:pPr>
            <a:r>
              <a:rPr lang="en">
                <a:solidFill>
                  <a:schemeClr val="dk1"/>
                </a:solidFill>
              </a:rPr>
              <a:t>what’s still useful, even with limitations</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Discharge code-related outcome measures </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Syndromic Surveillance (Julia)</a:t>
            </a:r>
            <a:endParaRPr>
              <a:solidFill>
                <a:schemeClr val="dk1"/>
              </a:solidFill>
            </a:endParaRPr>
          </a:p>
          <a:p>
            <a:pPr marL="914400" lvl="1" indent="-317500" algn="l" rtl="0">
              <a:lnSpc>
                <a:spcPct val="100000"/>
              </a:lnSpc>
              <a:spcBef>
                <a:spcPts val="0"/>
              </a:spcBef>
              <a:spcAft>
                <a:spcPts val="0"/>
              </a:spcAft>
              <a:buClr>
                <a:schemeClr val="dk1"/>
              </a:buClr>
              <a:buSzPts val="1400"/>
              <a:buChar char="○"/>
            </a:pPr>
            <a:r>
              <a:rPr lang="en">
                <a:solidFill>
                  <a:schemeClr val="dk1"/>
                </a:solidFill>
              </a:rPr>
              <a:t>Poison Center </a:t>
            </a:r>
            <a:endParaRPr>
              <a:solidFill>
                <a:schemeClr val="dk1"/>
              </a:solidFill>
            </a:endParaRPr>
          </a:p>
          <a:p>
            <a:pPr marL="0" lvl="0" indent="0" algn="l" rtl="0">
              <a:lnSpc>
                <a:spcPct val="100000"/>
              </a:lnSpc>
              <a:spcBef>
                <a:spcPts val="0"/>
              </a:spcBef>
              <a:spcAft>
                <a:spcPts val="0"/>
              </a:spcAft>
              <a:buNone/>
            </a:pPr>
            <a:endParaRPr sz="2800">
              <a:solidFill>
                <a:schemeClr val="dk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88"/>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Cannabis Discharge Diagnosis Codes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33"/>
        <p:cNvGrpSpPr/>
        <p:nvPr/>
      </p:nvGrpSpPr>
      <p:grpSpPr>
        <a:xfrm>
          <a:off x="0" y="0"/>
          <a:ext cx="0" cy="0"/>
          <a:chOff x="0" y="0"/>
          <a:chExt cx="0" cy="0"/>
        </a:xfrm>
      </p:grpSpPr>
      <p:pic>
        <p:nvPicPr>
          <p:cNvPr id="534" name="Google Shape;534;p89" title="Chart"/>
          <p:cNvPicPr preferRelativeResize="0"/>
          <p:nvPr/>
        </p:nvPicPr>
        <p:blipFill>
          <a:blip r:embed="rId3">
            <a:alphaModFix/>
          </a:blip>
          <a:stretch>
            <a:fillRect/>
          </a:stretch>
        </p:blipFill>
        <p:spPr>
          <a:xfrm>
            <a:off x="152400" y="152400"/>
            <a:ext cx="8839201" cy="4781098"/>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pic>
        <p:nvPicPr>
          <p:cNvPr id="539" name="Google Shape;539;p90" title="Chart"/>
          <p:cNvPicPr preferRelativeResize="0"/>
          <p:nvPr/>
        </p:nvPicPr>
        <p:blipFill>
          <a:blip r:embed="rId3">
            <a:alphaModFix/>
          </a:blip>
          <a:stretch>
            <a:fillRect/>
          </a:stretch>
        </p:blipFill>
        <p:spPr>
          <a:xfrm>
            <a:off x="152400" y="152400"/>
            <a:ext cx="8839201" cy="4781098"/>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9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Cannabis ICD Diagnosis Codes</a:t>
            </a:r>
            <a:endParaRPr/>
          </a:p>
        </p:txBody>
      </p:sp>
      <p:sp>
        <p:nvSpPr>
          <p:cNvPr id="545" name="Google Shape;545;p91"/>
          <p:cNvSpPr txBox="1">
            <a:spLocks noGrp="1"/>
          </p:cNvSpPr>
          <p:nvPr>
            <p:ph type="body" idx="1"/>
          </p:nvPr>
        </p:nvSpPr>
        <p:spPr>
          <a:xfrm>
            <a:off x="311700" y="1152475"/>
            <a:ext cx="45903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October 1, 2015 expanded 4 codes to ~50 codes</a:t>
            </a:r>
            <a:endParaRPr/>
          </a:p>
          <a:p>
            <a:pPr marL="457200" lvl="0" indent="-342900" algn="l" rtl="0">
              <a:spcBef>
                <a:spcPts val="0"/>
              </a:spcBef>
              <a:spcAft>
                <a:spcPts val="0"/>
              </a:spcAft>
              <a:buSzPts val="1800"/>
              <a:buChar char="●"/>
            </a:pPr>
            <a:r>
              <a:rPr lang="en"/>
              <a:t>ICD-10-CM more specific to cannabis use, abuse, dependence, poisonings, adverse effects and underdosing</a:t>
            </a:r>
            <a:endParaRPr/>
          </a:p>
        </p:txBody>
      </p:sp>
      <p:pic>
        <p:nvPicPr>
          <p:cNvPr id="546" name="Google Shape;546;p91" descr="Image result for ICD-9-CM to icd-10-cm transition"/>
          <p:cNvPicPr preferRelativeResize="0"/>
          <p:nvPr/>
        </p:nvPicPr>
        <p:blipFill rotWithShape="1">
          <a:blip r:embed="rId3">
            <a:alphaModFix/>
          </a:blip>
          <a:srcRect/>
          <a:stretch/>
        </p:blipFill>
        <p:spPr>
          <a:xfrm>
            <a:off x="4901891" y="1254288"/>
            <a:ext cx="3786108" cy="3212783"/>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9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Common Critiques to Cannabis ICD Codes</a:t>
            </a:r>
            <a:endParaRPr/>
          </a:p>
        </p:txBody>
      </p:sp>
      <p:sp>
        <p:nvSpPr>
          <p:cNvPr id="552" name="Google Shape;552;p9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Over counting</a:t>
            </a:r>
            <a:endParaRPr/>
          </a:p>
          <a:p>
            <a:pPr marL="914400" lvl="1" indent="-317500" algn="l" rtl="0">
              <a:spcBef>
                <a:spcPts val="0"/>
              </a:spcBef>
              <a:spcAft>
                <a:spcPts val="0"/>
              </a:spcAft>
              <a:buSzPts val="1400"/>
              <a:buChar char="○"/>
            </a:pPr>
            <a:r>
              <a:rPr lang="en"/>
              <a:t>i.e. Counting when a patient mentions using cannabis once in the 70s</a:t>
            </a:r>
            <a:endParaRPr/>
          </a:p>
          <a:p>
            <a:pPr marL="914400" lvl="1" indent="-317500" algn="l" rtl="0">
              <a:spcBef>
                <a:spcPts val="0"/>
              </a:spcBef>
              <a:spcAft>
                <a:spcPts val="0"/>
              </a:spcAft>
              <a:buSzPts val="1400"/>
              <a:buChar char="○"/>
            </a:pPr>
            <a:r>
              <a:rPr lang="en"/>
              <a:t>Counting a single patient multiple times</a:t>
            </a:r>
            <a:endParaRPr/>
          </a:p>
          <a:p>
            <a:pPr marL="457200" lvl="0" indent="-342900" algn="l" rtl="0">
              <a:spcBef>
                <a:spcPts val="0"/>
              </a:spcBef>
              <a:spcAft>
                <a:spcPts val="0"/>
              </a:spcAft>
              <a:buSzPts val="1800"/>
              <a:buChar char="●"/>
            </a:pPr>
            <a:r>
              <a:rPr lang="en"/>
              <a:t>What does a cannabis poisoning mean?? </a:t>
            </a:r>
            <a:endParaRPr/>
          </a:p>
          <a:p>
            <a:pPr marL="914400" lvl="1" indent="-317500" algn="l" rtl="0">
              <a:spcBef>
                <a:spcPts val="0"/>
              </a:spcBef>
              <a:spcAft>
                <a:spcPts val="0"/>
              </a:spcAft>
              <a:buSzPts val="1400"/>
              <a:buChar char="○"/>
            </a:pPr>
            <a:r>
              <a:rPr lang="en"/>
              <a:t>No clear clinical definition for a cannabis poisoning</a:t>
            </a:r>
            <a:endParaRPr/>
          </a:p>
          <a:p>
            <a:pPr marL="457200" lvl="0" indent="-342900" algn="l" rtl="0">
              <a:spcBef>
                <a:spcPts val="0"/>
              </a:spcBef>
              <a:spcAft>
                <a:spcPts val="0"/>
              </a:spcAft>
              <a:buSzPts val="1800"/>
              <a:buChar char="●"/>
            </a:pPr>
            <a:r>
              <a:rPr lang="en"/>
              <a:t>Adverse effects coding in the context of cannabis</a:t>
            </a:r>
            <a:endParaRPr/>
          </a:p>
          <a:p>
            <a:pPr marL="457200" lvl="0" indent="-342900" algn="l" rtl="0">
              <a:spcBef>
                <a:spcPts val="0"/>
              </a:spcBef>
              <a:spcAft>
                <a:spcPts val="0"/>
              </a:spcAft>
              <a:buSzPts val="1800"/>
              <a:buChar char="●"/>
            </a:pPr>
            <a:r>
              <a:rPr lang="en"/>
              <a:t>Influenced by changes in patient reporting or provider screening</a:t>
            </a:r>
            <a:endParaRPr/>
          </a:p>
          <a:p>
            <a:pPr marL="914400" lvl="1" indent="-317500" algn="l" rtl="0">
              <a:spcBef>
                <a:spcPts val="0"/>
              </a:spcBef>
              <a:spcAft>
                <a:spcPts val="0"/>
              </a:spcAft>
              <a:buSzPts val="1400"/>
              <a:buChar char="○"/>
            </a:pPr>
            <a:r>
              <a:rPr lang="en"/>
              <a:t>Patients with mental health conditions are more likely to be screened for substance use</a:t>
            </a:r>
            <a:endParaRPr/>
          </a:p>
          <a:p>
            <a:pPr marL="457200" lvl="0" indent="0" algn="l" rtl="0">
              <a:spcBef>
                <a:spcPts val="1600"/>
              </a:spcBef>
              <a:spcAft>
                <a:spcPts val="1600"/>
              </a:spcAft>
              <a:buNone/>
            </a:pP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pic>
        <p:nvPicPr>
          <p:cNvPr id="557" name="Google Shape;557;p93"/>
          <p:cNvPicPr preferRelativeResize="0"/>
          <p:nvPr/>
        </p:nvPicPr>
        <p:blipFill>
          <a:blip r:embed="rId3">
            <a:alphaModFix/>
          </a:blip>
          <a:stretch>
            <a:fillRect/>
          </a:stretch>
        </p:blipFill>
        <p:spPr>
          <a:xfrm>
            <a:off x="152400" y="437575"/>
            <a:ext cx="8839200" cy="3855321"/>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pic>
        <p:nvPicPr>
          <p:cNvPr id="562" name="Google Shape;562;p94"/>
          <p:cNvPicPr preferRelativeResize="0"/>
          <p:nvPr/>
        </p:nvPicPr>
        <p:blipFill>
          <a:blip r:embed="rId3">
            <a:alphaModFix/>
          </a:blip>
          <a:stretch>
            <a:fillRect/>
          </a:stretch>
        </p:blipFill>
        <p:spPr>
          <a:xfrm>
            <a:off x="152400" y="152400"/>
            <a:ext cx="8779281" cy="4838699"/>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pic>
        <p:nvPicPr>
          <p:cNvPr id="567" name="Google Shape;567;p95"/>
          <p:cNvPicPr preferRelativeResize="0"/>
          <p:nvPr/>
        </p:nvPicPr>
        <p:blipFill>
          <a:blip r:embed="rId3">
            <a:alphaModFix/>
          </a:blip>
          <a:stretch>
            <a:fillRect/>
          </a:stretch>
        </p:blipFill>
        <p:spPr>
          <a:xfrm>
            <a:off x="152400" y="152400"/>
            <a:ext cx="8776003" cy="4838700"/>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572" name="Google Shape;572;p9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Indications of undercounting </a:t>
            </a:r>
            <a:endParaRPr/>
          </a:p>
        </p:txBody>
      </p:sp>
      <p:sp>
        <p:nvSpPr>
          <p:cNvPr id="573" name="Google Shape;573;p9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In 2016, there were 2,491 ED visits with cannabis discharge codes at an academic hospital</a:t>
            </a:r>
            <a:endParaRPr/>
          </a:p>
          <a:p>
            <a:pPr marL="914400" lvl="1" indent="-317500" algn="l" rtl="0">
              <a:spcBef>
                <a:spcPts val="0"/>
              </a:spcBef>
              <a:spcAft>
                <a:spcPts val="0"/>
              </a:spcAft>
              <a:buSzPts val="1400"/>
              <a:buChar char="○"/>
            </a:pPr>
            <a:r>
              <a:rPr lang="en"/>
              <a:t>2,013 ED visits were found to have cannabis text indicating intoxication or recent use (within a month) and no cannabis discharge codes</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577"/>
        <p:cNvGrpSpPr/>
        <p:nvPr/>
      </p:nvGrpSpPr>
      <p:grpSpPr>
        <a:xfrm>
          <a:off x="0" y="0"/>
          <a:ext cx="0" cy="0"/>
          <a:chOff x="0" y="0"/>
          <a:chExt cx="0" cy="0"/>
        </a:xfrm>
      </p:grpSpPr>
      <p:sp>
        <p:nvSpPr>
          <p:cNvPr id="578" name="Google Shape;578;p97"/>
          <p:cNvSpPr txBox="1">
            <a:spLocks noGrp="1"/>
          </p:cNvSpPr>
          <p:nvPr>
            <p:ph type="title"/>
          </p:nvPr>
        </p:nvSpPr>
        <p:spPr>
          <a:xfrm>
            <a:off x="311700" y="445025"/>
            <a:ext cx="8520600" cy="57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CSTE Injury Subcommittee Drug Poison Indicator Workgroup</a:t>
            </a:r>
            <a:endParaRPr sz="2400"/>
          </a:p>
        </p:txBody>
      </p:sp>
      <p:sp>
        <p:nvSpPr>
          <p:cNvPr id="579" name="Google Shape;579;p97"/>
          <p:cNvSpPr txBox="1">
            <a:spLocks noGrp="1"/>
          </p:cNvSpPr>
          <p:nvPr>
            <p:ph type="body" idx="1"/>
          </p:nvPr>
        </p:nvSpPr>
        <p:spPr>
          <a:xfrm>
            <a:off x="311700" y="1100000"/>
            <a:ext cx="8520600" cy="34689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Performed analysis across several states examining ICD-10-CM coding</a:t>
            </a:r>
            <a:endParaRPr/>
          </a:p>
          <a:p>
            <a:pPr marL="457200" lvl="0" indent="-342900" algn="l" rtl="0">
              <a:spcBef>
                <a:spcPts val="0"/>
              </a:spcBef>
              <a:spcAft>
                <a:spcPts val="0"/>
              </a:spcAft>
              <a:buSzPts val="1800"/>
              <a:buChar char="●"/>
            </a:pPr>
            <a:r>
              <a:rPr lang="en"/>
              <a:t>Examined primary diagnosis vs any mention approach</a:t>
            </a:r>
            <a:endParaRPr/>
          </a:p>
          <a:p>
            <a:pPr marL="457200" marR="0" lvl="0" indent="-342900" algn="l" rtl="0">
              <a:lnSpc>
                <a:spcPct val="115000"/>
              </a:lnSpc>
              <a:spcBef>
                <a:spcPts val="0"/>
              </a:spcBef>
              <a:spcAft>
                <a:spcPts val="0"/>
              </a:spcAft>
              <a:buClr>
                <a:schemeClr val="dk2"/>
              </a:buClr>
              <a:buSzPts val="1800"/>
              <a:buFont typeface="Arial"/>
              <a:buChar char="●"/>
            </a:pPr>
            <a:r>
              <a:rPr lang="en"/>
              <a:t>Examined expanding cannabis indicator to include adverse effects and behavioral F Codes (cannabis use, abuse, and dependence)</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98"/>
          <p:cNvSpPr txBox="1"/>
          <p:nvPr/>
        </p:nvSpPr>
        <p:spPr>
          <a:xfrm>
            <a:off x="1089800" y="81500"/>
            <a:ext cx="6875100" cy="794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a:t>ED visits with any mention of cannabis ICD-10-CM codes</a:t>
            </a:r>
            <a:endParaRPr sz="2000"/>
          </a:p>
        </p:txBody>
      </p:sp>
      <p:pic>
        <p:nvPicPr>
          <p:cNvPr id="585" name="Google Shape;585;p98"/>
          <p:cNvPicPr preferRelativeResize="0"/>
          <p:nvPr/>
        </p:nvPicPr>
        <p:blipFill rotWithShape="1">
          <a:blip r:embed="rId3">
            <a:alphaModFix/>
          </a:blip>
          <a:srcRect l="759" t="6520" r="1879" b="5241"/>
          <a:stretch/>
        </p:blipFill>
        <p:spPr>
          <a:xfrm>
            <a:off x="1792575" y="525925"/>
            <a:ext cx="5687051" cy="462210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89"/>
        <p:cNvGrpSpPr/>
        <p:nvPr/>
      </p:nvGrpSpPr>
      <p:grpSpPr>
        <a:xfrm>
          <a:off x="0" y="0"/>
          <a:ext cx="0" cy="0"/>
          <a:chOff x="0" y="0"/>
          <a:chExt cx="0" cy="0"/>
        </a:xfrm>
      </p:grpSpPr>
      <p:pic>
        <p:nvPicPr>
          <p:cNvPr id="590" name="Google Shape;590;p99"/>
          <p:cNvPicPr preferRelativeResize="0"/>
          <p:nvPr/>
        </p:nvPicPr>
        <p:blipFill>
          <a:blip r:embed="rId3">
            <a:alphaModFix/>
          </a:blip>
          <a:stretch>
            <a:fillRect/>
          </a:stretch>
        </p:blipFill>
        <p:spPr>
          <a:xfrm>
            <a:off x="152400" y="1015650"/>
            <a:ext cx="8839202" cy="311219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10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Marijuana Discharge Coding Takeaways</a:t>
            </a:r>
            <a:endParaRPr/>
          </a:p>
        </p:txBody>
      </p:sp>
      <p:sp>
        <p:nvSpPr>
          <p:cNvPr id="596" name="Google Shape;596;p10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A case definition with </a:t>
            </a:r>
            <a:r>
              <a:rPr lang="en" b="1"/>
              <a:t>any mention</a:t>
            </a:r>
            <a:r>
              <a:rPr lang="en"/>
              <a:t> of marijuana poisonings, adverse effects, and use/abuse/dependence with intoxication would perform well identifying ED visits attributed to cannabis (~90% PPV)</a:t>
            </a:r>
            <a:endParaRPr/>
          </a:p>
          <a:p>
            <a:pPr marL="914400" lvl="1" indent="-317500" algn="l" rtl="0">
              <a:spcBef>
                <a:spcPts val="0"/>
              </a:spcBef>
              <a:spcAft>
                <a:spcPts val="0"/>
              </a:spcAft>
              <a:buSzPts val="1400"/>
              <a:buChar char="○"/>
            </a:pPr>
            <a:r>
              <a:rPr lang="en"/>
              <a:t>May be undercounting</a:t>
            </a:r>
            <a:endParaRPr/>
          </a:p>
          <a:p>
            <a:pPr marL="457200" lvl="0" indent="-342900" algn="l" rtl="0">
              <a:spcBef>
                <a:spcPts val="0"/>
              </a:spcBef>
              <a:spcAft>
                <a:spcPts val="0"/>
              </a:spcAft>
              <a:buSzPts val="1800"/>
              <a:buChar char="●"/>
            </a:pPr>
            <a:r>
              <a:rPr lang="en"/>
              <a:t>Interpret as the occurrence of cannabis poisoning or intoxication discharge codes</a:t>
            </a:r>
            <a:endParaRPr/>
          </a:p>
          <a:p>
            <a:pPr marL="914400" lvl="1" indent="-317500" algn="l" rtl="0">
              <a:spcBef>
                <a:spcPts val="0"/>
              </a:spcBef>
              <a:spcAft>
                <a:spcPts val="0"/>
              </a:spcAft>
              <a:buSzPts val="1400"/>
              <a:buChar char="○"/>
            </a:pPr>
            <a:r>
              <a:rPr lang="en"/>
              <a:t>No temporal relationship thus no causality</a:t>
            </a:r>
            <a:endParaRPr/>
          </a:p>
          <a:p>
            <a:pPr marL="457200" lvl="0" indent="-342900" algn="l" rtl="0">
              <a:spcBef>
                <a:spcPts val="0"/>
              </a:spcBef>
              <a:spcAft>
                <a:spcPts val="0"/>
              </a:spcAft>
              <a:buSzPts val="1800"/>
              <a:buChar char="●"/>
            </a:pPr>
            <a:r>
              <a:rPr lang="en"/>
              <a:t>F codes are important for measuring the burden of use and use with mental health symptoms</a:t>
            </a:r>
            <a:endParaRPr/>
          </a:p>
          <a:p>
            <a:pPr marL="914400" lvl="1" indent="-317500" algn="l" rtl="0">
              <a:spcBef>
                <a:spcPts val="0"/>
              </a:spcBef>
              <a:spcAft>
                <a:spcPts val="0"/>
              </a:spcAft>
              <a:buSzPts val="1400"/>
              <a:buChar char="○"/>
            </a:pPr>
            <a:r>
              <a:rPr lang="en"/>
              <a:t>May need to develop a burden indicator like the Alcohol subcommittee</a:t>
            </a:r>
            <a:endParaRPr/>
          </a:p>
          <a:p>
            <a:pPr marL="457200" lvl="0" indent="-342900" algn="l" rtl="0">
              <a:spcBef>
                <a:spcPts val="0"/>
              </a:spcBef>
              <a:spcAft>
                <a:spcPts val="0"/>
              </a:spcAft>
              <a:buSzPts val="1800"/>
              <a:buChar char="●"/>
            </a:pPr>
            <a:r>
              <a:rPr lang="en"/>
              <a:t>Acknowledge the limitations of the data system</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101"/>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800"/>
              <a:t>Cannabis in Syndromic Surveillance</a:t>
            </a:r>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102"/>
          <p:cNvSpPr txBox="1">
            <a:spLocks noGrp="1"/>
          </p:cNvSpPr>
          <p:nvPr>
            <p:ph type="body" idx="1"/>
          </p:nvPr>
        </p:nvSpPr>
        <p:spPr>
          <a:xfrm>
            <a:off x="91675" y="2199975"/>
            <a:ext cx="5011200" cy="2684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Calculated PPVs for cannabis ICD-10-CM codes and text</a:t>
            </a:r>
            <a:endParaRPr/>
          </a:p>
          <a:p>
            <a:pPr marL="457200" lvl="0" indent="-342900" algn="l" rtl="0">
              <a:spcBef>
                <a:spcPts val="0"/>
              </a:spcBef>
              <a:spcAft>
                <a:spcPts val="0"/>
              </a:spcAft>
              <a:buSzPts val="1800"/>
              <a:buChar char="●"/>
            </a:pPr>
            <a:r>
              <a:rPr lang="en"/>
              <a:t>Non-traditional validation method</a:t>
            </a:r>
            <a:endParaRPr/>
          </a:p>
          <a:p>
            <a:pPr marL="914400" lvl="1" indent="-317500" algn="l" rtl="0">
              <a:spcBef>
                <a:spcPts val="0"/>
              </a:spcBef>
              <a:spcAft>
                <a:spcPts val="0"/>
              </a:spcAft>
              <a:buSzPts val="1400"/>
              <a:buChar char="○"/>
            </a:pPr>
            <a:r>
              <a:rPr lang="en"/>
              <a:t>Reviewed records in ESSENCE to determine true positives</a:t>
            </a:r>
            <a:endParaRPr/>
          </a:p>
          <a:p>
            <a:pPr marL="1371600" lvl="2" indent="-317500" algn="l" rtl="0">
              <a:spcBef>
                <a:spcPts val="0"/>
              </a:spcBef>
              <a:spcAft>
                <a:spcPts val="0"/>
              </a:spcAft>
              <a:buSzPts val="1400"/>
              <a:buChar char="■"/>
            </a:pPr>
            <a:r>
              <a:rPr lang="en"/>
              <a:t>Reviewed by an epidemiologist not medical physician</a:t>
            </a:r>
            <a:endParaRPr/>
          </a:p>
          <a:p>
            <a:pPr marL="914400" lvl="1" indent="-317500" algn="l" rtl="0">
              <a:spcBef>
                <a:spcPts val="0"/>
              </a:spcBef>
              <a:spcAft>
                <a:spcPts val="0"/>
              </a:spcAft>
              <a:buSzPts val="1400"/>
              <a:buChar char="○"/>
            </a:pPr>
            <a:r>
              <a:rPr lang="en"/>
              <a:t>Not a clear clinical definition for true positives</a:t>
            </a:r>
            <a:endParaRPr/>
          </a:p>
          <a:p>
            <a:pPr marL="457200" lvl="0" indent="-342900" algn="l" rtl="0">
              <a:spcBef>
                <a:spcPts val="0"/>
              </a:spcBef>
              <a:spcAft>
                <a:spcPts val="0"/>
              </a:spcAft>
              <a:buSzPts val="1800"/>
              <a:buChar char="●"/>
            </a:pPr>
            <a:r>
              <a:rPr lang="en"/>
              <a:t>ICD-10-CM codes performed at 99.4%</a:t>
            </a:r>
            <a:endParaRPr/>
          </a:p>
          <a:p>
            <a:pPr marL="457200" lvl="0" indent="-342900" algn="l" rtl="0">
              <a:spcBef>
                <a:spcPts val="0"/>
              </a:spcBef>
              <a:spcAft>
                <a:spcPts val="0"/>
              </a:spcAft>
              <a:buSzPts val="1800"/>
              <a:buChar char="●"/>
            </a:pPr>
            <a:r>
              <a:rPr lang="en"/>
              <a:t>Cannabis text (Table 3) preformed at 100%</a:t>
            </a:r>
            <a:endParaRPr/>
          </a:p>
        </p:txBody>
      </p:sp>
      <p:pic>
        <p:nvPicPr>
          <p:cNvPr id="607" name="Google Shape;607;p102"/>
          <p:cNvPicPr preferRelativeResize="0"/>
          <p:nvPr/>
        </p:nvPicPr>
        <p:blipFill>
          <a:blip r:embed="rId3">
            <a:alphaModFix/>
          </a:blip>
          <a:stretch>
            <a:fillRect/>
          </a:stretch>
        </p:blipFill>
        <p:spPr>
          <a:xfrm>
            <a:off x="0" y="0"/>
            <a:ext cx="5645076" cy="2240725"/>
          </a:xfrm>
          <a:prstGeom prst="rect">
            <a:avLst/>
          </a:prstGeom>
          <a:noFill/>
          <a:ln w="28575" cap="flat" cmpd="sng">
            <a:solidFill>
              <a:schemeClr val="dk2"/>
            </a:solidFill>
            <a:prstDash val="solid"/>
            <a:round/>
            <a:headEnd type="none" w="sm" len="sm"/>
            <a:tailEnd type="none" w="sm" len="sm"/>
          </a:ln>
        </p:spPr>
      </p:pic>
      <p:pic>
        <p:nvPicPr>
          <p:cNvPr id="608" name="Google Shape;608;p102"/>
          <p:cNvPicPr preferRelativeResize="0"/>
          <p:nvPr/>
        </p:nvPicPr>
        <p:blipFill>
          <a:blip r:embed="rId4">
            <a:alphaModFix/>
          </a:blip>
          <a:stretch>
            <a:fillRect/>
          </a:stretch>
        </p:blipFill>
        <p:spPr>
          <a:xfrm>
            <a:off x="5836100" y="114729"/>
            <a:ext cx="3043101" cy="4407474"/>
          </a:xfrm>
          <a:prstGeom prst="rect">
            <a:avLst/>
          </a:prstGeom>
          <a:noFill/>
          <a:ln>
            <a:noFill/>
          </a:ln>
        </p:spPr>
      </p:pic>
      <p:sp>
        <p:nvSpPr>
          <p:cNvPr id="609" name="Google Shape;609;p102"/>
          <p:cNvSpPr txBox="1"/>
          <p:nvPr/>
        </p:nvSpPr>
        <p:spPr>
          <a:xfrm>
            <a:off x="5925300" y="4640125"/>
            <a:ext cx="3218700" cy="50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u="sng">
                <a:solidFill>
                  <a:schemeClr val="hlink"/>
                </a:solidFill>
                <a:hlinkClick r:id="rId5"/>
              </a:rPr>
              <a:t>https://www.ncbi.nlm.nih.gov/pmc/articles/PMC5507418/pdf/10.1177_0033354917708987.pdf</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14" name="Google Shape;614;p103"/>
          <p:cNvPicPr preferRelativeResize="0"/>
          <p:nvPr/>
        </p:nvPicPr>
        <p:blipFill>
          <a:blip r:embed="rId3">
            <a:alphaModFix/>
          </a:blip>
          <a:stretch>
            <a:fillRect/>
          </a:stretch>
        </p:blipFill>
        <p:spPr>
          <a:xfrm>
            <a:off x="0" y="-12"/>
            <a:ext cx="4994299" cy="1961075"/>
          </a:xfrm>
          <a:prstGeom prst="rect">
            <a:avLst/>
          </a:prstGeom>
          <a:noFill/>
          <a:ln w="28575" cap="flat" cmpd="sng">
            <a:solidFill>
              <a:schemeClr val="dk2"/>
            </a:solidFill>
            <a:prstDash val="solid"/>
            <a:round/>
            <a:headEnd type="none" w="sm" len="sm"/>
            <a:tailEnd type="none" w="sm" len="sm"/>
          </a:ln>
        </p:spPr>
      </p:pic>
      <p:sp>
        <p:nvSpPr>
          <p:cNvPr id="615" name="Google Shape;615;p103"/>
          <p:cNvSpPr txBox="1">
            <a:spLocks noGrp="1"/>
          </p:cNvSpPr>
          <p:nvPr>
            <p:ph type="body" idx="1"/>
          </p:nvPr>
        </p:nvSpPr>
        <p:spPr>
          <a:xfrm>
            <a:off x="91675" y="2022550"/>
            <a:ext cx="4369500" cy="2862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Calculated PPVs and query performance measure for ESSENCE queries (3 hospitals)</a:t>
            </a:r>
            <a:endParaRPr/>
          </a:p>
          <a:p>
            <a:pPr marL="457200" lvl="0" indent="-342900" algn="l" rtl="0">
              <a:spcBef>
                <a:spcPts val="0"/>
              </a:spcBef>
              <a:spcAft>
                <a:spcPts val="0"/>
              </a:spcAft>
              <a:buSzPts val="1800"/>
              <a:buChar char="●"/>
            </a:pPr>
            <a:r>
              <a:rPr lang="en"/>
              <a:t>validation method:</a:t>
            </a:r>
            <a:endParaRPr/>
          </a:p>
          <a:p>
            <a:pPr marL="914400" lvl="1" indent="-317500" algn="l" rtl="0">
              <a:spcBef>
                <a:spcPts val="0"/>
              </a:spcBef>
              <a:spcAft>
                <a:spcPts val="0"/>
              </a:spcAft>
              <a:buSzPts val="1400"/>
              <a:buChar char="○"/>
            </a:pPr>
            <a:r>
              <a:rPr lang="en"/>
              <a:t>ED visits classified as a true case if the provider documented marijuana as being related or the likely cause for the patient’s symptoms (true positives)</a:t>
            </a:r>
            <a:endParaRPr/>
          </a:p>
          <a:p>
            <a:pPr marL="457200" lvl="0" indent="-342900" algn="l" rtl="0">
              <a:spcBef>
                <a:spcPts val="0"/>
              </a:spcBef>
              <a:spcAft>
                <a:spcPts val="0"/>
              </a:spcAft>
              <a:buSzPts val="1800"/>
              <a:buChar char="●"/>
            </a:pPr>
            <a:r>
              <a:rPr lang="en"/>
              <a:t>PPVs varied by hospital from 36% to 64%</a:t>
            </a:r>
            <a:endParaRPr/>
          </a:p>
        </p:txBody>
      </p:sp>
      <p:pic>
        <p:nvPicPr>
          <p:cNvPr id="616" name="Google Shape;616;p103"/>
          <p:cNvPicPr preferRelativeResize="0"/>
          <p:nvPr/>
        </p:nvPicPr>
        <p:blipFill>
          <a:blip r:embed="rId4">
            <a:alphaModFix/>
          </a:blip>
          <a:stretch>
            <a:fillRect/>
          </a:stretch>
        </p:blipFill>
        <p:spPr>
          <a:xfrm rot="5400000">
            <a:off x="5602724" y="1509661"/>
            <a:ext cx="4469124" cy="2156227"/>
          </a:xfrm>
          <a:prstGeom prst="rect">
            <a:avLst/>
          </a:prstGeom>
          <a:noFill/>
          <a:ln>
            <a:noFill/>
          </a:ln>
        </p:spPr>
      </p:pic>
      <p:pic>
        <p:nvPicPr>
          <p:cNvPr id="617" name="Google Shape;617;p103"/>
          <p:cNvPicPr preferRelativeResize="0"/>
          <p:nvPr/>
        </p:nvPicPr>
        <p:blipFill>
          <a:blip r:embed="rId5">
            <a:alphaModFix/>
          </a:blip>
          <a:stretch>
            <a:fillRect/>
          </a:stretch>
        </p:blipFill>
        <p:spPr>
          <a:xfrm rot="5400000">
            <a:off x="3864113" y="1918455"/>
            <a:ext cx="4247997" cy="1542123"/>
          </a:xfrm>
          <a:prstGeom prst="rect">
            <a:avLst/>
          </a:prstGeom>
          <a:noFill/>
          <a:ln>
            <a:noFill/>
          </a:ln>
        </p:spPr>
      </p:pic>
      <p:sp>
        <p:nvSpPr>
          <p:cNvPr id="618" name="Google Shape;618;p103"/>
          <p:cNvSpPr/>
          <p:nvPr/>
        </p:nvSpPr>
        <p:spPr>
          <a:xfrm>
            <a:off x="5287500" y="2393550"/>
            <a:ext cx="3627900" cy="356400"/>
          </a:xfrm>
          <a:prstGeom prst="rect">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10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Oregon Syndromic Surveillance: 2-step validation</a:t>
            </a:r>
            <a:endParaRPr/>
          </a:p>
        </p:txBody>
      </p:sp>
      <p:pic>
        <p:nvPicPr>
          <p:cNvPr id="624" name="Google Shape;624;p104"/>
          <p:cNvPicPr preferRelativeResize="0"/>
          <p:nvPr/>
        </p:nvPicPr>
        <p:blipFill>
          <a:blip r:embed="rId3">
            <a:alphaModFix/>
          </a:blip>
          <a:stretch>
            <a:fillRect/>
          </a:stretch>
        </p:blipFill>
        <p:spPr>
          <a:xfrm>
            <a:off x="1267788" y="3270850"/>
            <a:ext cx="6608431" cy="4125774"/>
          </a:xfrm>
          <a:prstGeom prst="rect">
            <a:avLst/>
          </a:prstGeom>
          <a:noFill/>
          <a:ln>
            <a:noFill/>
          </a:ln>
        </p:spPr>
      </p:pic>
      <p:pic>
        <p:nvPicPr>
          <p:cNvPr id="625" name="Google Shape;625;p104"/>
          <p:cNvPicPr preferRelativeResize="0"/>
          <p:nvPr/>
        </p:nvPicPr>
        <p:blipFill>
          <a:blip r:embed="rId4">
            <a:alphaModFix/>
          </a:blip>
          <a:stretch>
            <a:fillRect/>
          </a:stretch>
        </p:blipFill>
        <p:spPr>
          <a:xfrm>
            <a:off x="64225" y="1289581"/>
            <a:ext cx="9144000" cy="1709412"/>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10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Oregon Syndromic Surveillance: 2-step validation</a:t>
            </a:r>
            <a:endParaRPr/>
          </a:p>
        </p:txBody>
      </p:sp>
      <p:pic>
        <p:nvPicPr>
          <p:cNvPr id="631" name="Google Shape;631;p105"/>
          <p:cNvPicPr preferRelativeResize="0"/>
          <p:nvPr/>
        </p:nvPicPr>
        <p:blipFill>
          <a:blip r:embed="rId3">
            <a:alphaModFix/>
          </a:blip>
          <a:stretch>
            <a:fillRect/>
          </a:stretch>
        </p:blipFill>
        <p:spPr>
          <a:xfrm>
            <a:off x="152400" y="1170125"/>
            <a:ext cx="8839199" cy="3407884"/>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10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Sample considerations for “how to” use Syndromic Surveillance</a:t>
            </a:r>
            <a:endParaRPr/>
          </a:p>
        </p:txBody>
      </p:sp>
      <p:sp>
        <p:nvSpPr>
          <p:cNvPr id="637" name="Google Shape;637;p106"/>
          <p:cNvSpPr txBox="1">
            <a:spLocks noGrp="1"/>
          </p:cNvSpPr>
          <p:nvPr>
            <p:ph type="body" idx="1"/>
          </p:nvPr>
        </p:nvSpPr>
        <p:spPr>
          <a:xfrm>
            <a:off x="311700" y="1446400"/>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Can use established marijuana query or write own (share base query)</a:t>
            </a:r>
            <a:endParaRPr/>
          </a:p>
          <a:p>
            <a:pPr marL="457200" lvl="0" indent="-342900" algn="l" rtl="0">
              <a:spcBef>
                <a:spcPts val="0"/>
              </a:spcBef>
              <a:spcAft>
                <a:spcPts val="0"/>
              </a:spcAft>
              <a:buSzPts val="1800"/>
              <a:buChar char="●"/>
            </a:pPr>
            <a:r>
              <a:rPr lang="en"/>
              <a:t>Identifies clusters in time and space</a:t>
            </a:r>
            <a:endParaRPr/>
          </a:p>
          <a:p>
            <a:pPr marL="914400" lvl="1" indent="-317500" algn="l" rtl="0">
              <a:spcBef>
                <a:spcPts val="0"/>
              </a:spcBef>
              <a:spcAft>
                <a:spcPts val="0"/>
              </a:spcAft>
              <a:buSzPts val="1400"/>
              <a:buChar char="○"/>
            </a:pPr>
            <a:r>
              <a:rPr lang="en"/>
              <a:t>Outbreak in edibles or contaminated MJ product</a:t>
            </a:r>
            <a:endParaRPr/>
          </a:p>
          <a:p>
            <a:pPr marL="457200" lvl="0" indent="-342900" algn="l" rtl="0">
              <a:spcBef>
                <a:spcPts val="0"/>
              </a:spcBef>
              <a:spcAft>
                <a:spcPts val="0"/>
              </a:spcAft>
              <a:buSzPts val="1800"/>
              <a:buChar char="●"/>
            </a:pPr>
            <a:r>
              <a:rPr lang="en"/>
              <a:t>Can be used in real time</a:t>
            </a:r>
            <a:endParaRPr/>
          </a:p>
          <a:p>
            <a:pPr marL="457200" lvl="0" indent="-342900" algn="l" rtl="0">
              <a:spcBef>
                <a:spcPts val="0"/>
              </a:spcBef>
              <a:spcAft>
                <a:spcPts val="0"/>
              </a:spcAft>
              <a:buSzPts val="1800"/>
              <a:buChar char="●"/>
            </a:pPr>
            <a:r>
              <a:rPr lang="en"/>
              <a:t>Quality varies (including over time), depending on hospital reporting</a:t>
            </a:r>
            <a:endParaRPr/>
          </a:p>
          <a:p>
            <a:pPr marL="457200" lvl="0" indent="-342900" algn="l" rtl="0">
              <a:spcBef>
                <a:spcPts val="0"/>
              </a:spcBef>
              <a:spcAft>
                <a:spcPts val="0"/>
              </a:spcAft>
              <a:buSzPts val="1800"/>
              <a:buChar char="●"/>
            </a:pPr>
            <a:r>
              <a:rPr lang="en"/>
              <a:t>Similar limitations as ED/hospital discharge data</a:t>
            </a:r>
            <a:endParaRPr/>
          </a:p>
          <a:p>
            <a:pPr marL="914400" lvl="1" indent="-317500" algn="l" rtl="0">
              <a:spcBef>
                <a:spcPts val="0"/>
              </a:spcBef>
              <a:spcAft>
                <a:spcPts val="0"/>
              </a:spcAft>
              <a:buSzPts val="1400"/>
              <a:buChar char="○"/>
            </a:pPr>
            <a:r>
              <a:rPr lang="en"/>
              <a:t>Diagnosis codes may not be the same as those listed in the discharge diagnosis</a:t>
            </a:r>
            <a:endParaRPr/>
          </a:p>
          <a:p>
            <a:pPr marL="914400" lvl="1" indent="-317500" algn="l" rtl="0">
              <a:spcBef>
                <a:spcPts val="0"/>
              </a:spcBef>
              <a:spcAft>
                <a:spcPts val="0"/>
              </a:spcAft>
              <a:buSzPts val="1400"/>
              <a:buChar char="○"/>
            </a:pPr>
            <a:r>
              <a:rPr lang="en"/>
              <a:t>Chief complaints often are not the best measure for why a patient is in the ED</a:t>
            </a:r>
            <a:endParaRPr/>
          </a:p>
          <a:p>
            <a:pPr marL="457200" lvl="0" indent="-342900" algn="l" rtl="0">
              <a:spcBef>
                <a:spcPts val="0"/>
              </a:spcBef>
              <a:spcAft>
                <a:spcPts val="0"/>
              </a:spcAft>
              <a:buSzPts val="1800"/>
              <a:buChar char="●"/>
            </a:pPr>
            <a:r>
              <a:rPr lang="en"/>
              <a:t>May be a strong tool to use internally</a:t>
            </a:r>
            <a:endParaRPr/>
          </a:p>
          <a:p>
            <a:pPr marL="457200" lvl="0" indent="-342900" algn="l" rtl="0">
              <a:spcBef>
                <a:spcPts val="0"/>
              </a:spcBef>
              <a:spcAft>
                <a:spcPts val="0"/>
              </a:spcAft>
              <a:buSzPts val="1800"/>
              <a:buChar char="●"/>
            </a:pPr>
            <a:r>
              <a:rPr lang="en"/>
              <a:t>Has potential to alarm public or stakeholders unnecessarily </a:t>
            </a:r>
            <a:endParaRPr/>
          </a:p>
          <a:p>
            <a:pPr marL="457200" lvl="0" indent="-342900" algn="l" rtl="0">
              <a:spcBef>
                <a:spcPts val="0"/>
              </a:spcBef>
              <a:spcAft>
                <a:spcPts val="0"/>
              </a:spcAft>
              <a:buSzPts val="1800"/>
              <a:buChar char="●"/>
            </a:pPr>
            <a:r>
              <a:rPr lang="en"/>
              <a:t>Interpret similarly to ED/hospital discharge data</a:t>
            </a:r>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10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800"/>
              <a:t>Cannabis in Poison Center Calls</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pic>
        <p:nvPicPr>
          <p:cNvPr id="647" name="Google Shape;647;p108" title="Chart"/>
          <p:cNvPicPr preferRelativeResize="0"/>
          <p:nvPr/>
        </p:nvPicPr>
        <p:blipFill>
          <a:blip r:embed="rId3">
            <a:alphaModFix/>
          </a:blip>
          <a:stretch>
            <a:fillRect/>
          </a:stretch>
        </p:blipFill>
        <p:spPr>
          <a:xfrm>
            <a:off x="-10450" y="61895"/>
            <a:ext cx="9143998" cy="5081606"/>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10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Poison Center Calls Limitations</a:t>
            </a:r>
            <a:endParaRPr/>
          </a:p>
        </p:txBody>
      </p:sp>
      <p:sp>
        <p:nvSpPr>
          <p:cNvPr id="653" name="Google Shape;653;p10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Not every person with an cannabis related adverse health effect calls the poison center</a:t>
            </a:r>
            <a:endParaRPr/>
          </a:p>
          <a:p>
            <a:pPr marL="914400" lvl="1" indent="-317500" algn="l" rtl="0">
              <a:spcBef>
                <a:spcPts val="0"/>
              </a:spcBef>
              <a:spcAft>
                <a:spcPts val="0"/>
              </a:spcAft>
              <a:buSzPts val="1400"/>
              <a:buChar char="○"/>
            </a:pPr>
            <a:r>
              <a:rPr lang="en"/>
              <a:t>Captures the tip of the iceberg</a:t>
            </a:r>
            <a:endParaRPr/>
          </a:p>
          <a:p>
            <a:pPr marL="457200" lvl="0" indent="-342900" algn="l" rtl="0">
              <a:spcBef>
                <a:spcPts val="0"/>
              </a:spcBef>
              <a:spcAft>
                <a:spcPts val="0"/>
              </a:spcAft>
              <a:buSzPts val="1800"/>
              <a:buChar char="●"/>
            </a:pPr>
            <a:r>
              <a:rPr lang="en"/>
              <a:t>Often providers are calling the poison center for guidance on treating a patient</a:t>
            </a:r>
            <a:endParaRPr/>
          </a:p>
          <a:p>
            <a:pPr marL="914400" lvl="1" indent="-317500" algn="l" rtl="0">
              <a:spcBef>
                <a:spcPts val="0"/>
              </a:spcBef>
              <a:spcAft>
                <a:spcPts val="0"/>
              </a:spcAft>
              <a:buSzPts val="1400"/>
              <a:buChar char="○"/>
            </a:pPr>
            <a:r>
              <a:rPr lang="en"/>
              <a:t>Especially with a new substance like newly legalized marijuana</a:t>
            </a:r>
            <a:endParaRPr/>
          </a:p>
          <a:p>
            <a:pPr marL="914400" lvl="1" indent="-317500" algn="l" rtl="0">
              <a:spcBef>
                <a:spcPts val="0"/>
              </a:spcBef>
              <a:spcAft>
                <a:spcPts val="0"/>
              </a:spcAft>
              <a:buSzPts val="1400"/>
              <a:buChar char="○"/>
            </a:pPr>
            <a:r>
              <a:rPr lang="en"/>
              <a:t>Can cause initial increases with legalization followed by decreases or a plateau as providers learn how to treat cannabis related adverse health events</a:t>
            </a:r>
            <a:endParaRPr/>
          </a:p>
          <a:p>
            <a:pPr marL="0" lvl="0" indent="0" algn="l" rtl="0">
              <a:spcBef>
                <a:spcPts val="1600"/>
              </a:spcBef>
              <a:spcAft>
                <a:spcPts val="1600"/>
              </a:spcAft>
              <a:buNone/>
            </a:pPr>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110"/>
          <p:cNvSpPr txBox="1">
            <a:spLocks noGrp="1"/>
          </p:cNvSpPr>
          <p:nvPr>
            <p:ph type="title"/>
          </p:nvPr>
        </p:nvSpPr>
        <p:spPr>
          <a:xfrm>
            <a:off x="311700" y="1810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Poison Center Calls Strengths</a:t>
            </a:r>
            <a:endParaRPr/>
          </a:p>
        </p:txBody>
      </p:sp>
      <p:sp>
        <p:nvSpPr>
          <p:cNvPr id="659" name="Google Shape;659;p110"/>
          <p:cNvSpPr txBox="1">
            <a:spLocks noGrp="1"/>
          </p:cNvSpPr>
          <p:nvPr>
            <p:ph type="body" idx="1"/>
          </p:nvPr>
        </p:nvSpPr>
        <p:spPr>
          <a:xfrm>
            <a:off x="311700" y="798200"/>
            <a:ext cx="4733400" cy="37707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Real time data</a:t>
            </a:r>
            <a:endParaRPr/>
          </a:p>
          <a:p>
            <a:pPr marL="914400" lvl="1" indent="-317500" algn="l" rtl="0">
              <a:spcBef>
                <a:spcPts val="0"/>
              </a:spcBef>
              <a:spcAft>
                <a:spcPts val="0"/>
              </a:spcAft>
              <a:buSzPts val="1400"/>
              <a:buChar char="○"/>
            </a:pPr>
            <a:r>
              <a:rPr lang="en"/>
              <a:t>Only resource to capture contaminated or bad products in real time</a:t>
            </a:r>
            <a:endParaRPr/>
          </a:p>
          <a:p>
            <a:pPr marL="457200" lvl="0" indent="-342900" algn="l" rtl="0">
              <a:spcBef>
                <a:spcPts val="0"/>
              </a:spcBef>
              <a:spcAft>
                <a:spcPts val="0"/>
              </a:spcAft>
              <a:buSzPts val="1800"/>
              <a:buChar char="●"/>
            </a:pPr>
            <a:r>
              <a:rPr lang="en"/>
              <a:t>Standardized coding system for marijuana products</a:t>
            </a:r>
            <a:endParaRPr/>
          </a:p>
          <a:p>
            <a:pPr marL="914400" lvl="1" indent="-317500" algn="l" rtl="0">
              <a:spcBef>
                <a:spcPts val="0"/>
              </a:spcBef>
              <a:spcAft>
                <a:spcPts val="0"/>
              </a:spcAft>
              <a:buSzPts val="1400"/>
              <a:buChar char="○"/>
            </a:pPr>
            <a:r>
              <a:rPr lang="en"/>
              <a:t>Details down to edibles (cookies, candies, brownies), medical marijuana, pharmaceutical grade THC, concentrates, CBD added in 2019</a:t>
            </a:r>
            <a:endParaRPr/>
          </a:p>
          <a:p>
            <a:pPr marL="914400" lvl="1" indent="-317500" algn="l" rtl="0">
              <a:spcBef>
                <a:spcPts val="0"/>
              </a:spcBef>
              <a:spcAft>
                <a:spcPts val="0"/>
              </a:spcAft>
              <a:buSzPts val="1400"/>
              <a:buChar char="○"/>
            </a:pPr>
            <a:r>
              <a:rPr lang="en"/>
              <a:t>This coding allows for examining impacts of specific products</a:t>
            </a:r>
            <a:endParaRPr/>
          </a:p>
          <a:p>
            <a:pPr marL="457200" lvl="0" indent="-342900" algn="l" rtl="0">
              <a:spcBef>
                <a:spcPts val="0"/>
              </a:spcBef>
              <a:spcAft>
                <a:spcPts val="0"/>
              </a:spcAft>
              <a:buSzPts val="1800"/>
              <a:buChar char="●"/>
            </a:pPr>
            <a:r>
              <a:rPr lang="en"/>
              <a:t>Follows patients to an outcome</a:t>
            </a:r>
            <a:endParaRPr/>
          </a:p>
          <a:p>
            <a:pPr marL="914400" lvl="1" indent="-317500" algn="l" rtl="0">
              <a:spcBef>
                <a:spcPts val="0"/>
              </a:spcBef>
              <a:spcAft>
                <a:spcPts val="0"/>
              </a:spcAft>
              <a:buSzPts val="1400"/>
              <a:buChar char="○"/>
            </a:pPr>
            <a:r>
              <a:rPr lang="en"/>
              <a:t>Documented symptoms, final outcomes, therapies performed</a:t>
            </a:r>
            <a:endParaRPr/>
          </a:p>
          <a:p>
            <a:pPr marL="914400" lvl="1" indent="-317500" algn="l" rtl="0">
              <a:spcBef>
                <a:spcPts val="0"/>
              </a:spcBef>
              <a:spcAft>
                <a:spcPts val="0"/>
              </a:spcAft>
              <a:buSzPts val="1400"/>
              <a:buChar char="○"/>
            </a:pPr>
            <a:r>
              <a:rPr lang="en"/>
              <a:t>Can use to identify new symptoms related to cannabis</a:t>
            </a:r>
            <a:endParaRPr/>
          </a:p>
          <a:p>
            <a:pPr marL="914400" lvl="0" indent="0" algn="l" rtl="0">
              <a:spcBef>
                <a:spcPts val="1600"/>
              </a:spcBef>
              <a:spcAft>
                <a:spcPts val="1600"/>
              </a:spcAft>
              <a:buNone/>
            </a:pPr>
            <a:endParaRPr/>
          </a:p>
        </p:txBody>
      </p:sp>
      <p:pic>
        <p:nvPicPr>
          <p:cNvPr id="660" name="Google Shape;660;p110"/>
          <p:cNvPicPr preferRelativeResize="0"/>
          <p:nvPr/>
        </p:nvPicPr>
        <p:blipFill>
          <a:blip r:embed="rId3">
            <a:alphaModFix/>
          </a:blip>
          <a:stretch>
            <a:fillRect/>
          </a:stretch>
        </p:blipFill>
        <p:spPr>
          <a:xfrm>
            <a:off x="5159350" y="1246478"/>
            <a:ext cx="3768025" cy="2874150"/>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1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to Use Poison Center Calls</a:t>
            </a:r>
            <a:endParaRPr/>
          </a:p>
        </p:txBody>
      </p:sp>
      <p:sp>
        <p:nvSpPr>
          <p:cNvPr id="666" name="Google Shape;666;p11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Contact local poison center and </a:t>
            </a:r>
            <a:endParaRPr/>
          </a:p>
          <a:p>
            <a:pPr marL="914400" lvl="1" indent="-317500" algn="l" rtl="0">
              <a:spcBef>
                <a:spcPts val="0"/>
              </a:spcBef>
              <a:spcAft>
                <a:spcPts val="0"/>
              </a:spcAft>
              <a:buSzPts val="1400"/>
              <a:buChar char="○"/>
            </a:pPr>
            <a:r>
              <a:rPr lang="en"/>
              <a:t>obtain access to National Poison Data System</a:t>
            </a:r>
            <a:endParaRPr/>
          </a:p>
          <a:p>
            <a:pPr marL="914400" lvl="0" indent="0" algn="l" rtl="0">
              <a:lnSpc>
                <a:spcPct val="100000"/>
              </a:lnSpc>
              <a:spcBef>
                <a:spcPts val="0"/>
              </a:spcBef>
              <a:spcAft>
                <a:spcPts val="0"/>
              </a:spcAft>
              <a:buNone/>
            </a:pPr>
            <a:r>
              <a:rPr lang="en"/>
              <a:t>or</a:t>
            </a:r>
            <a:endParaRPr/>
          </a:p>
          <a:p>
            <a:pPr marL="914400" lvl="1" indent="-317500" algn="l" rtl="0">
              <a:spcBef>
                <a:spcPts val="0"/>
              </a:spcBef>
              <a:spcAft>
                <a:spcPts val="0"/>
              </a:spcAft>
              <a:buSzPts val="1400"/>
              <a:buChar char="○"/>
            </a:pPr>
            <a:r>
              <a:rPr lang="en"/>
              <a:t>Request a query from the poison center</a:t>
            </a:r>
            <a:endParaRPr/>
          </a:p>
          <a:p>
            <a:pPr marL="457200" lvl="0" indent="-342900" algn="l" rtl="0">
              <a:spcBef>
                <a:spcPts val="0"/>
              </a:spcBef>
              <a:spcAft>
                <a:spcPts val="0"/>
              </a:spcAft>
              <a:buSzPts val="1800"/>
              <a:buChar char="●"/>
            </a:pPr>
            <a:r>
              <a:rPr lang="en"/>
              <a:t>Calls may obtain information from more than one marijuana exposure</a:t>
            </a:r>
            <a:endParaRPr/>
          </a:p>
          <a:p>
            <a:pPr marL="914400" lvl="1" indent="-317500" algn="l" rtl="0">
              <a:spcBef>
                <a:spcPts val="0"/>
              </a:spcBef>
              <a:spcAft>
                <a:spcPts val="0"/>
              </a:spcAft>
              <a:buSzPts val="1400"/>
              <a:buChar char="○"/>
            </a:pPr>
            <a:r>
              <a:rPr lang="en"/>
              <a:t>Interpret at “Marijuana exposures reported to the Poison Center”</a:t>
            </a:r>
            <a:endParaRPr/>
          </a:p>
          <a:p>
            <a:pPr marL="457200" lvl="0" indent="-342900" algn="l" rtl="0">
              <a:spcBef>
                <a:spcPts val="0"/>
              </a:spcBef>
              <a:spcAft>
                <a:spcPts val="0"/>
              </a:spcAft>
              <a:buSzPts val="1800"/>
              <a:buChar char="●"/>
            </a:pPr>
            <a:r>
              <a:rPr lang="en"/>
              <a:t>Can monitor counts over time</a:t>
            </a:r>
            <a:endParaRPr/>
          </a:p>
          <a:p>
            <a:pPr marL="914400" lvl="1" indent="-317500" algn="l" rtl="0">
              <a:spcBef>
                <a:spcPts val="0"/>
              </a:spcBef>
              <a:spcAft>
                <a:spcPts val="0"/>
              </a:spcAft>
              <a:buSzPts val="1400"/>
              <a:buChar char="○"/>
            </a:pPr>
            <a:r>
              <a:rPr lang="en"/>
              <a:t>If call volume changes over time, then can calculate rates of reported marijuana exposures over time per total call volume </a:t>
            </a:r>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11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Questions?</a:t>
            </a:r>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Google Shape;676;p11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10:45-11:00 BREAK (15 minutes)</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1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400"/>
              <a:t>11:00-11:45 Highlight and Discuss Current Multi-State Marijuana Surveillance Projects – what is or could be happening right now?</a:t>
            </a:r>
            <a:endParaRPr/>
          </a:p>
        </p:txBody>
      </p:sp>
      <p:sp>
        <p:nvSpPr>
          <p:cNvPr id="682" name="Google Shape;682;p114"/>
          <p:cNvSpPr txBox="1">
            <a:spLocks noGrp="1"/>
          </p:cNvSpPr>
          <p:nvPr>
            <p:ph type="body" idx="1"/>
          </p:nvPr>
        </p:nvSpPr>
        <p:spPr>
          <a:xfrm>
            <a:off x="311700" y="1980925"/>
            <a:ext cx="8520600" cy="25881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1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PRAMS CDC/CSTE project</a:t>
            </a:r>
            <a:endParaRPr/>
          </a:p>
        </p:txBody>
      </p:sp>
      <p:sp>
        <p:nvSpPr>
          <p:cNvPr id="688" name="Google Shape;688;p1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FYI: PRAMS CDC/CSTE project in progress now (</a:t>
            </a:r>
            <a:r>
              <a:rPr lang="en" sz="2000" b="1" u="sng">
                <a:solidFill>
                  <a:srgbClr val="38761D"/>
                </a:solidFill>
                <a:latin typeface="Calibri"/>
                <a:ea typeface="Calibri"/>
                <a:cs typeface="Calibri"/>
                <a:sym typeface="Calibri"/>
              </a:rPr>
              <a:t>AK</a:t>
            </a:r>
            <a:r>
              <a:rPr lang="en" sz="2000">
                <a:solidFill>
                  <a:srgbClr val="5F5F5F"/>
                </a:solidFill>
                <a:latin typeface="Calibri"/>
                <a:ea typeface="Calibri"/>
                <a:cs typeface="Calibri"/>
                <a:sym typeface="Calibri"/>
              </a:rPr>
              <a:t> </a:t>
            </a:r>
            <a:r>
              <a:rPr lang="en" sz="2000" u="sng">
                <a:solidFill>
                  <a:srgbClr val="5F5F5F"/>
                </a:solidFill>
                <a:latin typeface="Calibri"/>
                <a:ea typeface="Calibri"/>
                <a:cs typeface="Calibri"/>
                <a:sym typeface="Calibri"/>
              </a:rPr>
              <a:t>ME</a:t>
            </a:r>
            <a:r>
              <a:rPr lang="en" sz="2000">
                <a:solidFill>
                  <a:srgbClr val="5F5F5F"/>
                </a:solidFill>
                <a:latin typeface="Calibri"/>
                <a:ea typeface="Calibri"/>
                <a:cs typeface="Calibri"/>
                <a:sym typeface="Calibri"/>
              </a:rPr>
              <a:t> ND </a:t>
            </a:r>
            <a:r>
              <a:rPr lang="en" sz="2000" b="1" u="sng">
                <a:solidFill>
                  <a:srgbClr val="38761D"/>
                </a:solidFill>
                <a:latin typeface="Calibri"/>
                <a:ea typeface="Calibri"/>
                <a:cs typeface="Calibri"/>
                <a:sym typeface="Calibri"/>
              </a:rPr>
              <a:t>NM</a:t>
            </a:r>
            <a:r>
              <a:rPr lang="en" sz="2000" b="1">
                <a:solidFill>
                  <a:srgbClr val="5F5F5F"/>
                </a:solidFill>
                <a:latin typeface="Calibri"/>
                <a:ea typeface="Calibri"/>
                <a:cs typeface="Calibri"/>
                <a:sym typeface="Calibri"/>
              </a:rPr>
              <a:t> </a:t>
            </a:r>
            <a:r>
              <a:rPr lang="en" sz="2000" b="1" u="sng">
                <a:solidFill>
                  <a:srgbClr val="38761D"/>
                </a:solidFill>
                <a:latin typeface="Calibri"/>
                <a:ea typeface="Calibri"/>
                <a:cs typeface="Calibri"/>
                <a:sym typeface="Calibri"/>
              </a:rPr>
              <a:t>NY</a:t>
            </a:r>
            <a:r>
              <a:rPr lang="en" sz="2000">
                <a:solidFill>
                  <a:srgbClr val="5F5F5F"/>
                </a:solidFill>
                <a:latin typeface="Calibri"/>
                <a:ea typeface="Calibri"/>
                <a:cs typeface="Calibri"/>
                <a:sym typeface="Calibri"/>
              </a:rPr>
              <a:t> PA WV)</a:t>
            </a:r>
            <a:endParaRPr sz="2000">
              <a:solidFill>
                <a:srgbClr val="5F5F5F"/>
              </a:solidFill>
              <a:latin typeface="Calibri"/>
              <a:ea typeface="Calibri"/>
              <a:cs typeface="Calibri"/>
              <a:sym typeface="Calibri"/>
            </a:endParaRPr>
          </a:p>
          <a:p>
            <a:pPr marL="457200" lvl="0" indent="-355600" algn="l" rtl="0">
              <a:spcBef>
                <a:spcPts val="0"/>
              </a:spcBef>
              <a:spcAft>
                <a:spcPts val="0"/>
              </a:spcAft>
              <a:buClr>
                <a:srgbClr val="5F5F5F"/>
              </a:buClr>
              <a:buSzPts val="2000"/>
              <a:buFont typeface="Calibri"/>
              <a:buChar char="●"/>
            </a:pPr>
            <a:r>
              <a:rPr lang="en" sz="2000">
                <a:solidFill>
                  <a:srgbClr val="5F5F5F"/>
                </a:solidFill>
                <a:latin typeface="Calibri"/>
                <a:ea typeface="Calibri"/>
                <a:cs typeface="Calibri"/>
                <a:sym typeface="Calibri"/>
              </a:rPr>
              <a:t>Analysis is being conducted by CDC, underway now</a:t>
            </a:r>
            <a:endParaRPr sz="2000">
              <a:solidFill>
                <a:srgbClr val="5F5F5F"/>
              </a:solidFill>
              <a:latin typeface="Calibri"/>
              <a:ea typeface="Calibri"/>
              <a:cs typeface="Calibri"/>
              <a:sym typeface="Calibri"/>
            </a:endParaRPr>
          </a:p>
          <a:p>
            <a:pPr marL="914400" lvl="0" indent="0" algn="l" rtl="0">
              <a:spcBef>
                <a:spcPts val="1600"/>
              </a:spcBef>
              <a:spcAft>
                <a:spcPts val="0"/>
              </a:spcAft>
              <a:buClr>
                <a:schemeClr val="dk1"/>
              </a:buClr>
              <a:buSzPts val="1100"/>
              <a:buFont typeface="Arial"/>
              <a:buNone/>
            </a:pPr>
            <a:endParaRPr/>
          </a:p>
          <a:p>
            <a:pPr marL="0" lvl="0" indent="0" algn="l" rtl="0">
              <a:spcBef>
                <a:spcPts val="1600"/>
              </a:spcBef>
              <a:spcAft>
                <a:spcPts val="1600"/>
              </a:spcAft>
              <a:buNone/>
            </a:pPr>
            <a:endParaRPr/>
          </a:p>
        </p:txBody>
      </p:sp>
      <p:pic>
        <p:nvPicPr>
          <p:cNvPr id="689" name="Google Shape;689;p115"/>
          <p:cNvPicPr preferRelativeResize="0"/>
          <p:nvPr/>
        </p:nvPicPr>
        <p:blipFill>
          <a:blip r:embed="rId3">
            <a:alphaModFix/>
          </a:blip>
          <a:stretch>
            <a:fillRect/>
          </a:stretch>
        </p:blipFill>
        <p:spPr>
          <a:xfrm>
            <a:off x="1714500" y="1924050"/>
            <a:ext cx="5715000" cy="3219450"/>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693"/>
        <p:cNvGrpSpPr/>
        <p:nvPr/>
      </p:nvGrpSpPr>
      <p:grpSpPr>
        <a:xfrm>
          <a:off x="0" y="0"/>
          <a:ext cx="0" cy="0"/>
          <a:chOff x="0" y="0"/>
          <a:chExt cx="0" cy="0"/>
        </a:xfrm>
      </p:grpSpPr>
      <p:sp>
        <p:nvSpPr>
          <p:cNvPr id="694" name="Google Shape;694;p116"/>
          <p:cNvSpPr txBox="1">
            <a:spLocks noGrp="1"/>
          </p:cNvSpPr>
          <p:nvPr>
            <p:ph type="title"/>
          </p:nvPr>
        </p:nvSpPr>
        <p:spPr>
          <a:xfrm>
            <a:off x="311700" y="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From Althea Grant (CDC) Presentation on Basecamp</a:t>
            </a:r>
            <a:endParaRPr/>
          </a:p>
        </p:txBody>
      </p:sp>
      <p:pic>
        <p:nvPicPr>
          <p:cNvPr id="695" name="Google Shape;695;p116"/>
          <p:cNvPicPr preferRelativeResize="0"/>
          <p:nvPr/>
        </p:nvPicPr>
        <p:blipFill>
          <a:blip r:embed="rId3">
            <a:alphaModFix/>
          </a:blip>
          <a:stretch>
            <a:fillRect/>
          </a:stretch>
        </p:blipFill>
        <p:spPr>
          <a:xfrm>
            <a:off x="1714500" y="1250950"/>
            <a:ext cx="5715000" cy="3219450"/>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699"/>
        <p:cNvGrpSpPr/>
        <p:nvPr/>
      </p:nvGrpSpPr>
      <p:grpSpPr>
        <a:xfrm>
          <a:off x="0" y="0"/>
          <a:ext cx="0" cy="0"/>
          <a:chOff x="0" y="0"/>
          <a:chExt cx="0" cy="0"/>
        </a:xfrm>
      </p:grpSpPr>
      <p:sp>
        <p:nvSpPr>
          <p:cNvPr id="700" name="Google Shape;700;p1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Dashboard on Sales/Market data</a:t>
            </a:r>
            <a:endParaRPr/>
          </a:p>
        </p:txBody>
      </p:sp>
      <p:sp>
        <p:nvSpPr>
          <p:cNvPr id="701" name="Google Shape;701;p117"/>
          <p:cNvSpPr txBox="1">
            <a:spLocks noGrp="1"/>
          </p:cNvSpPr>
          <p:nvPr>
            <p:ph type="body" idx="1"/>
          </p:nvPr>
        </p:nvSpPr>
        <p:spPr>
          <a:xfrm>
            <a:off x="311700" y="1152475"/>
            <a:ext cx="34650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Establish common indicators so current and new states can communicate to their regulatory agencies</a:t>
            </a:r>
            <a:endParaRPr/>
          </a:p>
          <a:p>
            <a:pPr marL="0" lvl="0" indent="0" algn="l" rtl="0">
              <a:spcBef>
                <a:spcPts val="1600"/>
              </a:spcBef>
              <a:spcAft>
                <a:spcPts val="1600"/>
              </a:spcAft>
              <a:buNone/>
            </a:pPr>
            <a:r>
              <a:rPr lang="en"/>
              <a:t>This may inform development of “seed to sale” tracking systems, or at least communicate public health interests up-front (rather than after systems are built)</a:t>
            </a:r>
            <a:endParaRPr/>
          </a:p>
        </p:txBody>
      </p:sp>
      <p:pic>
        <p:nvPicPr>
          <p:cNvPr id="702" name="Google Shape;702;p117"/>
          <p:cNvPicPr preferRelativeResize="0"/>
          <p:nvPr/>
        </p:nvPicPr>
        <p:blipFill>
          <a:blip r:embed="rId3">
            <a:alphaModFix/>
          </a:blip>
          <a:stretch>
            <a:fillRect/>
          </a:stretch>
        </p:blipFill>
        <p:spPr>
          <a:xfrm>
            <a:off x="3878225" y="1152476"/>
            <a:ext cx="4954084" cy="4158051"/>
          </a:xfrm>
          <a:prstGeom prst="rect">
            <a:avLst/>
          </a:prstGeom>
          <a:noFill/>
          <a:ln w="9525" cap="flat" cmpd="sng">
            <a:solidFill>
              <a:srgbClr val="4A86E8"/>
            </a:solidFill>
            <a:prstDash val="solid"/>
            <a:round/>
            <a:headEnd type="none" w="sm" len="sm"/>
            <a:tailEnd type="none" w="sm" len="sm"/>
          </a:ln>
        </p:spPr>
      </p:pic>
      <p:sp>
        <p:nvSpPr>
          <p:cNvPr id="703" name="Google Shape;703;p117"/>
          <p:cNvSpPr txBox="1"/>
          <p:nvPr/>
        </p:nvSpPr>
        <p:spPr>
          <a:xfrm>
            <a:off x="661300" y="3350625"/>
            <a:ext cx="7336200" cy="85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707"/>
        <p:cNvGrpSpPr/>
        <p:nvPr/>
      </p:nvGrpSpPr>
      <p:grpSpPr>
        <a:xfrm>
          <a:off x="0" y="0"/>
          <a:ext cx="0" cy="0"/>
          <a:chOff x="0" y="0"/>
          <a:chExt cx="0" cy="0"/>
        </a:xfrm>
      </p:grpSpPr>
      <p:sp>
        <p:nvSpPr>
          <p:cNvPr id="708" name="Google Shape;708;p1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Potential projects for CSTE Subcommittee</a:t>
            </a:r>
            <a:endParaRPr/>
          </a:p>
        </p:txBody>
      </p:sp>
      <p:sp>
        <p:nvSpPr>
          <p:cNvPr id="709" name="Google Shape;709;p118"/>
          <p:cNvSpPr txBox="1">
            <a:spLocks noGrp="1"/>
          </p:cNvSpPr>
          <p:nvPr>
            <p:ph type="body" idx="1"/>
          </p:nvPr>
        </p:nvSpPr>
        <p:spPr>
          <a:xfrm>
            <a:off x="311700" y="101772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Recommendations about using </a:t>
            </a:r>
            <a:r>
              <a:rPr lang="en" b="1"/>
              <a:t>data systems</a:t>
            </a:r>
            <a:r>
              <a:rPr lang="en"/>
              <a:t> (strengths, limitations, how to analyze, key quality considerations) - 2-4 pages </a:t>
            </a:r>
            <a:endParaRPr/>
          </a:p>
          <a:p>
            <a:pPr marL="457200" lvl="0" indent="-342900" algn="l" rtl="0">
              <a:spcBef>
                <a:spcPts val="1600"/>
              </a:spcBef>
              <a:spcAft>
                <a:spcPts val="0"/>
              </a:spcAft>
              <a:buSzPts val="1800"/>
              <a:buChar char="●"/>
            </a:pPr>
            <a:r>
              <a:rPr lang="en"/>
              <a:t>ESSENCE/syndromic surveillance</a:t>
            </a:r>
            <a:endParaRPr/>
          </a:p>
          <a:p>
            <a:pPr marL="457200" lvl="0" indent="-342900" algn="l" rtl="0">
              <a:spcBef>
                <a:spcPts val="0"/>
              </a:spcBef>
              <a:spcAft>
                <a:spcPts val="0"/>
              </a:spcAft>
              <a:buSzPts val="1800"/>
              <a:buChar char="●"/>
            </a:pPr>
            <a:r>
              <a:rPr lang="en"/>
              <a:t>Hospital/ED discharge</a:t>
            </a:r>
            <a:endParaRPr/>
          </a:p>
          <a:p>
            <a:pPr marL="457200" lvl="0" indent="-342900" algn="l" rtl="0">
              <a:spcBef>
                <a:spcPts val="0"/>
              </a:spcBef>
              <a:spcAft>
                <a:spcPts val="0"/>
              </a:spcAft>
              <a:buSzPts val="1800"/>
              <a:buChar char="●"/>
            </a:pPr>
            <a:r>
              <a:rPr lang="en"/>
              <a:t>Poison Center</a:t>
            </a:r>
            <a:endParaRPr/>
          </a:p>
          <a:p>
            <a:pPr marL="457200" lvl="0" indent="-342900" algn="l" rtl="0">
              <a:spcBef>
                <a:spcPts val="0"/>
              </a:spcBef>
              <a:spcAft>
                <a:spcPts val="0"/>
              </a:spcAft>
              <a:buSzPts val="1800"/>
              <a:buChar char="●"/>
            </a:pPr>
            <a:r>
              <a:rPr lang="en"/>
              <a:t>EMS data-text fields</a:t>
            </a:r>
            <a:endParaRPr/>
          </a:p>
          <a:p>
            <a:pPr marL="457200" lvl="0" indent="0" algn="l" rtl="0">
              <a:spcBef>
                <a:spcPts val="1600"/>
              </a:spcBef>
              <a:spcAft>
                <a:spcPts val="1600"/>
              </a:spcAft>
              <a:buNone/>
            </a:pPr>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Google Shape;714;p1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Potential projects for CSTE Subcommittee</a:t>
            </a:r>
            <a:endParaRPr/>
          </a:p>
        </p:txBody>
      </p:sp>
      <p:sp>
        <p:nvSpPr>
          <p:cNvPr id="715" name="Google Shape;715;p1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Recommendations about</a:t>
            </a:r>
            <a:r>
              <a:rPr lang="en" b="1"/>
              <a:t> how to measure priority problems</a:t>
            </a:r>
            <a:r>
              <a:rPr lang="en"/>
              <a:t> (assessment of potential data sources and limitations, key messages to address high-profile biased reports) - could be 2-5 pages</a:t>
            </a:r>
            <a:endParaRPr/>
          </a:p>
          <a:p>
            <a:pPr marL="457200" lvl="0" indent="-342900" algn="l" rtl="0">
              <a:spcBef>
                <a:spcPts val="1600"/>
              </a:spcBef>
              <a:spcAft>
                <a:spcPts val="0"/>
              </a:spcAft>
              <a:buSzPts val="1800"/>
              <a:buChar char="●"/>
            </a:pPr>
            <a:r>
              <a:rPr lang="en"/>
              <a:t>Cannabis-impaired driving</a:t>
            </a:r>
            <a:endParaRPr/>
          </a:p>
          <a:p>
            <a:pPr marL="457200" lvl="0" indent="-342900" algn="l" rtl="0">
              <a:spcBef>
                <a:spcPts val="0"/>
              </a:spcBef>
              <a:spcAft>
                <a:spcPts val="0"/>
              </a:spcAft>
              <a:buSzPts val="1800"/>
              <a:buChar char="●"/>
            </a:pPr>
            <a:r>
              <a:rPr lang="en"/>
              <a:t>Cannabis-related deaths</a:t>
            </a:r>
            <a:endParaRPr/>
          </a:p>
          <a:p>
            <a:pPr marL="457200" lvl="0" indent="-342900" algn="l" rtl="0">
              <a:spcBef>
                <a:spcPts val="0"/>
              </a:spcBef>
              <a:spcAft>
                <a:spcPts val="0"/>
              </a:spcAft>
              <a:buSzPts val="1800"/>
              <a:buChar char="●"/>
            </a:pPr>
            <a:r>
              <a:rPr lang="en"/>
              <a:t>Retail/market data dashboard**</a:t>
            </a:r>
            <a:endParaRPr/>
          </a:p>
          <a:p>
            <a:pPr marL="457200" lvl="0" indent="-342900" algn="l" rtl="0">
              <a:spcBef>
                <a:spcPts val="0"/>
              </a:spcBef>
              <a:spcAft>
                <a:spcPts val="0"/>
              </a:spcAft>
              <a:buSzPts val="1800"/>
              <a:buChar char="●"/>
            </a:pPr>
            <a:r>
              <a:rPr lang="en"/>
              <a:t>Unintentional ingestions</a:t>
            </a:r>
            <a:endParaRPr/>
          </a:p>
          <a:p>
            <a:pPr marL="457200" lvl="0" indent="-342900" algn="l" rtl="0">
              <a:spcBef>
                <a:spcPts val="0"/>
              </a:spcBef>
              <a:spcAft>
                <a:spcPts val="0"/>
              </a:spcAft>
              <a:buSzPts val="1800"/>
              <a:buChar char="●"/>
            </a:pPr>
            <a:r>
              <a:rPr lang="en"/>
              <a:t>Interactions with medications</a:t>
            </a:r>
            <a:endParaRPr/>
          </a:p>
          <a:p>
            <a:pPr marL="457200" lvl="0" indent="-342900" algn="l" rtl="0">
              <a:spcBef>
                <a:spcPts val="0"/>
              </a:spcBef>
              <a:spcAft>
                <a:spcPts val="0"/>
              </a:spcAft>
              <a:buSzPts val="1800"/>
              <a:buChar char="●"/>
            </a:pPr>
            <a:r>
              <a:rPr lang="en"/>
              <a:t>Drug affected babies/children</a:t>
            </a:r>
            <a:endParaRPr/>
          </a:p>
          <a:p>
            <a:pPr marL="0" lvl="0" indent="0" algn="l" rtl="0">
              <a:spcBef>
                <a:spcPts val="1600"/>
              </a:spcBef>
              <a:spcAft>
                <a:spcPts val="1600"/>
              </a:spcAft>
              <a:buNone/>
            </a:pPr>
            <a:r>
              <a:rPr lang="en"/>
              <a:t>**this has been started</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1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Potential projects for CSTE Subcommittee</a:t>
            </a:r>
            <a:endParaRPr/>
          </a:p>
        </p:txBody>
      </p:sp>
      <p:sp>
        <p:nvSpPr>
          <p:cNvPr id="721" name="Google Shape;721;p120"/>
          <p:cNvSpPr txBox="1">
            <a:spLocks noGrp="1"/>
          </p:cNvSpPr>
          <p:nvPr>
            <p:ph type="body" idx="1"/>
          </p:nvPr>
        </p:nvSpPr>
        <p:spPr>
          <a:xfrm>
            <a:off x="311700" y="101772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Collaborative projects to </a:t>
            </a:r>
            <a:r>
              <a:rPr lang="en" b="1"/>
              <a:t>develop/improve questions for surveys</a:t>
            </a:r>
            <a:r>
              <a:rPr lang="en"/>
              <a:t> (cognitive testing, other testing on selected questions like dose/exposure, driving)</a:t>
            </a:r>
            <a:endParaRPr/>
          </a:p>
          <a:p>
            <a:pPr marL="457200" lvl="0" indent="-342900" algn="l" rtl="0">
              <a:spcBef>
                <a:spcPts val="1600"/>
              </a:spcBef>
              <a:spcAft>
                <a:spcPts val="0"/>
              </a:spcAft>
              <a:buSzPts val="1800"/>
              <a:buChar char="●"/>
            </a:pPr>
            <a:r>
              <a:rPr lang="en"/>
              <a:t>Adult surveys </a:t>
            </a:r>
            <a:endParaRPr/>
          </a:p>
          <a:p>
            <a:pPr marL="457200" lvl="0" indent="-342900" algn="l" rtl="0">
              <a:spcBef>
                <a:spcPts val="0"/>
              </a:spcBef>
              <a:spcAft>
                <a:spcPts val="0"/>
              </a:spcAft>
              <a:buSzPts val="1800"/>
              <a:buChar char="●"/>
            </a:pPr>
            <a:r>
              <a:rPr lang="en"/>
              <a:t>Youth surveys</a:t>
            </a:r>
            <a:endParaRPr/>
          </a:p>
          <a:p>
            <a:pPr marL="457200" lvl="0" indent="-342900" algn="l" rtl="0">
              <a:spcBef>
                <a:spcPts val="0"/>
              </a:spcBef>
              <a:spcAft>
                <a:spcPts val="0"/>
              </a:spcAft>
              <a:buSzPts val="1800"/>
              <a:buChar char="●"/>
            </a:pPr>
            <a:r>
              <a:rPr lang="en"/>
              <a:t>Other surveys</a:t>
            </a:r>
            <a:endParaRPr/>
          </a:p>
          <a:p>
            <a:pPr marL="0" lvl="0" indent="0" algn="l" rtl="0">
              <a:spcBef>
                <a:spcPts val="1600"/>
              </a:spcBef>
              <a:spcAft>
                <a:spcPts val="0"/>
              </a:spcAft>
              <a:buNone/>
            </a:pPr>
            <a:r>
              <a:rPr lang="en"/>
              <a:t>Collaborative projects for </a:t>
            </a:r>
            <a:r>
              <a:rPr lang="en" b="1"/>
              <a:t>alternative/complementary data collection</a:t>
            </a:r>
            <a:r>
              <a:rPr lang="en"/>
              <a:t> </a:t>
            </a:r>
            <a:endParaRPr/>
          </a:p>
          <a:p>
            <a:pPr marL="457200" lvl="0" indent="-342900" algn="l" rtl="0">
              <a:spcBef>
                <a:spcPts val="1600"/>
              </a:spcBef>
              <a:spcAft>
                <a:spcPts val="0"/>
              </a:spcAft>
              <a:buSzPts val="1800"/>
              <a:buChar char="●"/>
            </a:pPr>
            <a:r>
              <a:rPr lang="en"/>
              <a:t>Survey modes: which? (online, social media) </a:t>
            </a:r>
            <a:endParaRPr/>
          </a:p>
          <a:p>
            <a:pPr marL="457200" lvl="0" indent="-342900" algn="l" rtl="0">
              <a:spcBef>
                <a:spcPts val="0"/>
              </a:spcBef>
              <a:spcAft>
                <a:spcPts val="0"/>
              </a:spcAft>
              <a:buSzPts val="1800"/>
              <a:buChar char="●"/>
            </a:pPr>
            <a:r>
              <a:rPr lang="en"/>
              <a:t>Priority populations: which? (please specify)</a:t>
            </a:r>
            <a:endParaRPr/>
          </a:p>
          <a:p>
            <a:pPr marL="45720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725"/>
        <p:cNvGrpSpPr/>
        <p:nvPr/>
      </p:nvGrpSpPr>
      <p:grpSpPr>
        <a:xfrm>
          <a:off x="0" y="0"/>
          <a:ext cx="0" cy="0"/>
          <a:chOff x="0" y="0"/>
          <a:chExt cx="0" cy="0"/>
        </a:xfrm>
      </p:grpSpPr>
      <p:sp>
        <p:nvSpPr>
          <p:cNvPr id="726" name="Google Shape;726;p1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to do? </a:t>
            </a:r>
            <a:endParaRPr/>
          </a:p>
        </p:txBody>
      </p:sp>
      <p:sp>
        <p:nvSpPr>
          <p:cNvPr id="727" name="Google Shape;727;p1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lnSpc>
                <a:spcPct val="100000"/>
              </a:lnSpc>
              <a:spcBef>
                <a:spcPts val="0"/>
              </a:spcBef>
              <a:spcAft>
                <a:spcPts val="0"/>
              </a:spcAft>
              <a:buClr>
                <a:schemeClr val="dk1"/>
              </a:buClr>
              <a:buSzPts val="2400"/>
              <a:buChar char="●"/>
            </a:pPr>
            <a:r>
              <a:rPr lang="en" sz="2400">
                <a:solidFill>
                  <a:schemeClr val="dk1"/>
                </a:solidFill>
              </a:rPr>
              <a:t>See POLL</a:t>
            </a:r>
            <a:endParaRPr sz="2400">
              <a:solidFill>
                <a:schemeClr val="dk1"/>
              </a:solidFill>
            </a:endParaRPr>
          </a:p>
          <a:p>
            <a:pPr marL="457200" lvl="0" indent="0" algn="l" rtl="0">
              <a:lnSpc>
                <a:spcPct val="100000"/>
              </a:lnSpc>
              <a:spcBef>
                <a:spcPts val="0"/>
              </a:spcBef>
              <a:spcAft>
                <a:spcPts val="0"/>
              </a:spcAft>
              <a:buNone/>
            </a:pPr>
            <a:endParaRPr sz="240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122"/>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12:15-12:30 Closeout/Adjourn</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4488</Words>
  <Application>Microsoft Office PowerPoint</Application>
  <PresentationFormat>On-screen Show (16:9)</PresentationFormat>
  <Paragraphs>561</Paragraphs>
  <Slides>110</Slides>
  <Notes>110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110</vt:i4>
      </vt:variant>
    </vt:vector>
  </HeadingPairs>
  <TitlesOfParts>
    <vt:vector size="114" baseType="lpstr">
      <vt:lpstr>Arial</vt:lpstr>
      <vt:lpstr>Calibri</vt:lpstr>
      <vt:lpstr>Trebuchet MS</vt:lpstr>
      <vt:lpstr>Simple Light</vt:lpstr>
      <vt:lpstr>CSTE Marijuana Surveillance Workgroup Meeting </vt:lpstr>
      <vt:lpstr>Day 1 “What’s the plan? How’s that going?”</vt:lpstr>
      <vt:lpstr>8:45-9:00 Arrivals </vt:lpstr>
      <vt:lpstr>9:00-9:15 Welcome/housekeeping</vt:lpstr>
      <vt:lpstr>Who is in the room? </vt:lpstr>
      <vt:lpstr>What you have in common: Work on Surveillance</vt:lpstr>
      <vt:lpstr>9:15-9:30 Meeting Overview and Objectives</vt:lpstr>
      <vt:lpstr>Welcome to Basecamp! Please explore &amp; share</vt:lpstr>
      <vt:lpstr>Introductions</vt:lpstr>
      <vt:lpstr>What we have to work with now</vt:lpstr>
      <vt:lpstr>9:30-9:50 State of the State of Marijuana Surveillance </vt:lpstr>
      <vt:lpstr>Organizations Working on Capacity-Building </vt:lpstr>
      <vt:lpstr>Efforts to gather resources </vt:lpstr>
      <vt:lpstr>Self Assessment of Marijuana Surveillance Data</vt:lpstr>
      <vt:lpstr>Environmental Scan Report </vt:lpstr>
      <vt:lpstr>Recommended Measures</vt:lpstr>
      <vt:lpstr>National Survey on Drug Use and Health (NSDUH)</vt:lpstr>
      <vt:lpstr>BRFSS Marijuana Optional Core Module</vt:lpstr>
      <vt:lpstr>Youth Risk Behavior Surveillance System (YRBSS)</vt:lpstr>
      <vt:lpstr>Established Queries for Syndromic Surveillance </vt:lpstr>
      <vt:lpstr>Systematic Reviews of Cannabis and Health Effects</vt:lpstr>
      <vt:lpstr>Literature Reviews</vt:lpstr>
      <vt:lpstr>National Academies of Science (NAS) </vt:lpstr>
      <vt:lpstr>Colorado Department of Public Health &amp; Environment (CDPHE) </vt:lpstr>
      <vt:lpstr>CDC Website</vt:lpstr>
      <vt:lpstr>World Health Organization (WHO)  Health and Social Effects of Nonmedical Cannabis Use</vt:lpstr>
      <vt:lpstr>Take-Away Comparisons</vt:lpstr>
      <vt:lpstr>What do they agree about on critical topics? (not exhaustive)</vt:lpstr>
      <vt:lpstr>Disagreement on critical topics? (not exhaustive) </vt:lpstr>
      <vt:lpstr>Gaps and challenges to interpreting “evidence base”</vt:lpstr>
      <vt:lpstr>More Gaps &amp; Challenges</vt:lpstr>
      <vt:lpstr>Even More Gaps &amp; Challenges</vt:lpstr>
      <vt:lpstr>Sharing Our Data</vt:lpstr>
      <vt:lpstr>9:50-10:15 Multi-State Data -- State Data Assembled Pre-Meeting</vt:lpstr>
      <vt:lpstr>Jurisdiction  Profiles</vt:lpstr>
      <vt:lpstr>Implementation Timeline for Jurisdictions  X:  non-medical       legalization Possession/use legal Retail sales</vt:lpstr>
      <vt:lpstr>Retail Sales Outlets in Early Adopter States Per capita retail outlets, updated May 2019</vt:lpstr>
      <vt:lpstr>PowerPoint Presentation</vt:lpstr>
      <vt:lpstr>PowerPoint Presentation</vt:lpstr>
      <vt:lpstr>PowerPoint Presentation</vt:lpstr>
      <vt:lpstr>PowerPoint Presentation</vt:lpstr>
      <vt:lpstr>PowerPoint Presentation</vt:lpstr>
      <vt:lpstr>10:15-10:30 BREAK (15 minutes)</vt:lpstr>
      <vt:lpstr>10:30-11:45 State Report Out on Surveillance Capacity (3 min per state, 5 min for Canada) </vt:lpstr>
      <vt:lpstr>PowerPoint Presentation</vt:lpstr>
      <vt:lpstr>PowerPoint Presentation</vt:lpstr>
      <vt:lpstr>11:45-1:00 LUNCH (on your own)</vt:lpstr>
      <vt:lpstr>Speed Dating Instructions</vt:lpstr>
      <vt:lpstr>1:00-2:30 Planning and Implementing Marijuana Surveillance  (“speed dating” discussions within subgroups by legalization status/dates)</vt:lpstr>
      <vt:lpstr>“Speed Dating” Report Out</vt:lpstr>
      <vt:lpstr>2:30-2:45 BREAK (15 minutes)</vt:lpstr>
      <vt:lpstr>2:45-3:45 Staying Connected and Building Capacity: Small Group Discussions by Topic </vt:lpstr>
      <vt:lpstr>Pick a topic and discuss the following questions (20 mins) Rotate to a new topic and discuss the new topic (20 mins)  Questions </vt:lpstr>
      <vt:lpstr>3:45-4:15 Roundtable Report Out: Staying Connected and Building Capacity (Nikka or Valerie lead)</vt:lpstr>
      <vt:lpstr>4:15-4:30 Closing Remarks/Adjourn</vt:lpstr>
      <vt:lpstr>Day 2 “Surveillance Quality Improvement”</vt:lpstr>
      <vt:lpstr>9:00-10:00 Developing High-Quality Survey Questions with Cognitive Testing By Dr. Ashley Brooks-Russell</vt:lpstr>
      <vt:lpstr>15 minutes of discussion on cognitive testing (Julia)</vt:lpstr>
      <vt:lpstr>Sample key (core?) Indicators - late 2017</vt:lpstr>
      <vt:lpstr>Key Indicators Summary</vt:lpstr>
      <vt:lpstr>Flagged for needed testing</vt:lpstr>
      <vt:lpstr>What do we need to check about our questions?</vt:lpstr>
      <vt:lpstr>10:00-10:20 Complementary Surveys</vt:lpstr>
      <vt:lpstr>PowerPoint Presentation</vt:lpstr>
      <vt:lpstr>Cannabis Users Survey on Health (C.U.S.H)</vt:lpstr>
      <vt:lpstr>Cannabis User Survey on Health (CUSH)</vt:lpstr>
      <vt:lpstr>PowerPoint Presentation</vt:lpstr>
      <vt:lpstr>PowerPoint Presentation</vt:lpstr>
      <vt:lpstr>PowerPoint Presentation</vt:lpstr>
      <vt:lpstr>PowerPoint Presentation</vt:lpstr>
      <vt:lpstr>Cannabis Users Survey on Health (C.U.S.H)</vt:lpstr>
      <vt:lpstr>Child Health Survey</vt:lpstr>
      <vt:lpstr>PowerPoint Presentation</vt:lpstr>
      <vt:lpstr>What has been done in your state (country)?</vt:lpstr>
      <vt:lpstr>10:20-10:45 Measuring Cannabis-Related Health Outcomes and Assessing Quality of Measures: The Good, The Bad, The Ugly (Katelyn)</vt:lpstr>
      <vt:lpstr>Cannabis Discharge Diagnosis Codes</vt:lpstr>
      <vt:lpstr>PowerPoint Presentation</vt:lpstr>
      <vt:lpstr>PowerPoint Presentation</vt:lpstr>
      <vt:lpstr>Cannabis ICD Diagnosis Codes</vt:lpstr>
      <vt:lpstr>Common Critiques to Cannabis ICD Codes</vt:lpstr>
      <vt:lpstr>PowerPoint Presentation</vt:lpstr>
      <vt:lpstr>PowerPoint Presentation</vt:lpstr>
      <vt:lpstr>PowerPoint Presentation</vt:lpstr>
      <vt:lpstr>Indications of undercounting </vt:lpstr>
      <vt:lpstr>CSTE Injury Subcommittee Drug Poison Indicator Workgroup</vt:lpstr>
      <vt:lpstr>PowerPoint Presentation</vt:lpstr>
      <vt:lpstr>PowerPoint Presentation</vt:lpstr>
      <vt:lpstr>Marijuana Discharge Coding Takeaways</vt:lpstr>
      <vt:lpstr>Cannabis in Syndromic Surveillance</vt:lpstr>
      <vt:lpstr>PowerPoint Presentation</vt:lpstr>
      <vt:lpstr>PowerPoint Presentation</vt:lpstr>
      <vt:lpstr>Oregon Syndromic Surveillance: 2-step validation</vt:lpstr>
      <vt:lpstr>Oregon Syndromic Surveillance: 2-step validation</vt:lpstr>
      <vt:lpstr>Sample considerations for “how to” use Syndromic Surveillance</vt:lpstr>
      <vt:lpstr>Cannabis in Poison Center Calls</vt:lpstr>
      <vt:lpstr>PowerPoint Presentation</vt:lpstr>
      <vt:lpstr>Poison Center Calls Limitations</vt:lpstr>
      <vt:lpstr>Poison Center Calls Strengths</vt:lpstr>
      <vt:lpstr>How to Use Poison Center Calls</vt:lpstr>
      <vt:lpstr>Questions?</vt:lpstr>
      <vt:lpstr>10:45-11:00 BREAK (15 minutes)</vt:lpstr>
      <vt:lpstr>11:00-11:45 Highlight and Discuss Current Multi-State Marijuana Surveillance Projects – what is or could be happening right now?</vt:lpstr>
      <vt:lpstr>PRAMS CDC/CSTE project</vt:lpstr>
      <vt:lpstr>From Althea Grant (CDC) Presentation on Basecamp</vt:lpstr>
      <vt:lpstr>Dashboard on Sales/Market data</vt:lpstr>
      <vt:lpstr>Potential projects for CSTE Subcommittee</vt:lpstr>
      <vt:lpstr>Potential projects for CSTE Subcommittee</vt:lpstr>
      <vt:lpstr>Potential projects for CSTE Subcommittee</vt:lpstr>
      <vt:lpstr>What to do? </vt:lpstr>
      <vt:lpstr>12:15-12:30 Closeout/Adjourn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CSTE Marijuana Surveillance Workgroup Meeting </dc:title>
  <dc:creator>Julia</dc:creator>
  <cp:lastModifiedBy>Julia Dilley</cp:lastModifiedBy>
  <cp:revision>1</cp:revision>
  <dcterms:modified xsi:type="dcterms:W3CDTF">2019-05-22T20:54:16Z</dcterms:modified>
</cp:coreProperties>
</file>