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6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77" autoAdjust="0"/>
    <p:restoredTop sz="94660"/>
  </p:normalViewPr>
  <p:slideViewPr>
    <p:cSldViewPr snapToGrid="0">
      <p:cViewPr>
        <p:scale>
          <a:sx n="50" d="100"/>
          <a:sy n="50" d="100"/>
        </p:scale>
        <p:origin x="234" y="23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atelyn\Google%20Drive\MHMRP%20Internal%20Folder\CSTE%20ICD-10-CM%20Drug%20Poisoning%20Indicators%20Workgroup\Programming%20Subgroup\Phase%20II\Timeline%20with%20milestones%20phase%20II%2002-05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2057143091855304E-2"/>
          <c:y val="2.8675951895891061E-2"/>
          <c:w val="0.94097790593077268"/>
          <c:h val="0.92114695340501795"/>
        </c:manualLayout>
      </c:layout>
      <c:barChart>
        <c:barDir val="col"/>
        <c:grouping val="clustered"/>
        <c:varyColors val="0"/>
        <c:ser>
          <c:idx val="1"/>
          <c:order val="1"/>
          <c:tx>
            <c:strRef>
              <c:f>'Project Timeline'!$D$4</c:f>
              <c:strCache>
                <c:ptCount val="1"/>
                <c:pt idx="0">
                  <c:v>POSITION</c:v>
                </c:pt>
              </c:strCache>
            </c:strRef>
          </c:tx>
          <c:spPr>
            <a:noFill/>
          </c:spPr>
          <c:invertIfNegative val="0"/>
          <c:dLbls>
            <c:dLbl>
              <c:idx val="0"/>
              <c:layout>
                <c:manualLayout>
                  <c:x val="4.7163915818922009E-8"/>
                  <c:y val="-8.2121881209074982E-18"/>
                </c:manualLayout>
              </c:layout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2DE9-4AB6-AE0B-C29C043761D6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4.7163915809313459E-8"/>
                  <c:y val="0"/>
                </c:manualLayout>
              </c:layout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2DE9-4AB6-AE0B-C29C043761D6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2.0866757852451541E-3"/>
                  <c:y val="8.2422022697645023E-2"/>
                </c:manualLayout>
              </c:layout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2DE9-4AB6-AE0B-C29C043761D6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4.7163915820294646E-8"/>
                  <c:y val="-3.2848752483630024E-17"/>
                </c:manualLayout>
              </c:layout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2DE9-4AB6-AE0B-C29C043761D6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4.7163915820294646E-8"/>
                  <c:y val="1.3139500993451995E-16"/>
                </c:manualLayout>
              </c:layout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2DE9-4AB6-AE0B-C29C043761D6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0"/>
                  <c:y val="5.016958334979317E-2"/>
                </c:manualLayout>
              </c:layout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2DE9-4AB6-AE0B-C29C043761D6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4.7163915820294646E-8"/>
                  <c:y val="1.3139500993451995E-16"/>
                </c:manualLayout>
              </c:layout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2DE9-4AB6-AE0B-C29C043761D6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4.7163915820294646E-8"/>
                  <c:y val="-3.2848752483630024E-17"/>
                </c:manualLayout>
              </c:layout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2DE9-4AB6-AE0B-C29C043761D6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4.7163915820294646E-8"/>
                  <c:y val="0"/>
                </c:manualLayout>
              </c:layout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2DE9-4AB6-AE0B-C29C043761D6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layout>
                <c:manualLayout>
                  <c:x val="4.7163915820294646E-8"/>
                  <c:y val="-1.6424376241815006E-17"/>
                </c:manualLayout>
              </c:layout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2DE9-4AB6-AE0B-C29C043761D6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0"/>
              <c:layout>
                <c:manualLayout>
                  <c:x val="8.2149355743677584E-8"/>
                  <c:y val="-4.6585477344680278E-2"/>
                </c:manualLayout>
              </c:layout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A-2DE9-4AB6-AE0B-C29C043761D6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1"/>
              <c:layout>
                <c:manualLayout>
                  <c:x val="4.7163915820294646E-8"/>
                  <c:y val="-3.2848752483630024E-17"/>
                </c:manualLayout>
              </c:layout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B-2DE9-4AB6-AE0B-C29C043761D6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solidFill>
                <a:schemeClr val="bg1">
                  <a:lumMod val="95000"/>
                </a:schemeClr>
              </a:solidFill>
              <a:ln>
                <a:noFill/>
              </a:ln>
              <a:effectLst/>
            </c:spPr>
            <c:txPr>
              <a:bodyPr vertOverflow="overflow" horzOverflow="overflow" wrap="square" lIns="38100" tIns="19050" rIns="38100" bIns="19050" anchor="ctr">
                <a:noAutofit/>
              </a:bodyPr>
              <a:lstStyle/>
              <a:p>
                <a:pPr>
                  <a:defRPr sz="900" cap="all" spc="1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itchFamily="34" charset="0"/>
                    <a:cs typeface="Arial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0"/>
            <c:showCatName val="1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errBars>
            <c:errBarType val="minus"/>
            <c:errValType val="percentage"/>
            <c:noEndCap val="0"/>
            <c:val val="100"/>
            <c:spPr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c:spPr>
          </c:errBars>
          <c:cat>
            <c:strRef>
              <c:f>'Project Timeline'!$C$5:$C$18</c:f>
              <c:strCache>
                <c:ptCount val="12"/>
                <c:pt idx="0">
                  <c:v>Project Start</c:v>
                </c:pt>
                <c:pt idx="1">
                  <c:v>Meet for Phase II Planning</c:v>
                </c:pt>
                <c:pt idx="2">
                  <c:v>Feedback from Jurisdictions that submitted data in Phase I</c:v>
                </c:pt>
                <c:pt idx="3">
                  <c:v>Feedback from Jurisdictions that did NOT submitted data in Phase I</c:v>
                </c:pt>
                <c:pt idx="4">
                  <c:v>MT and CO Test Code</c:v>
                </c:pt>
                <c:pt idx="5">
                  <c:v>Develop excel output</c:v>
                </c:pt>
                <c:pt idx="6">
                  <c:v>Finalize Phase II Code</c:v>
                </c:pt>
                <c:pt idx="7">
                  <c:v>Validate Phase II Code</c:v>
                </c:pt>
                <c:pt idx="8">
                  <c:v>Send out final phase II code for Jurisdictions that submitted before</c:v>
                </c:pt>
                <c:pt idx="9">
                  <c:v>Send out Phase II Code to all Jurisdictions</c:v>
                </c:pt>
                <c:pt idx="10">
                  <c:v>All Jurisdictions Submit Excel Sheets to Hal</c:v>
                </c:pt>
                <c:pt idx="11">
                  <c:v>Present Phase II Findings</c:v>
                </c:pt>
              </c:strCache>
            </c:strRef>
          </c:cat>
          <c:val>
            <c:numRef>
              <c:f>'Project Timeline'!$F$5:$F$18</c:f>
              <c:numCache>
                <c:formatCode>General</c:formatCode>
                <c:ptCount val="14"/>
                <c:pt idx="0">
                  <c:v>30</c:v>
                </c:pt>
                <c:pt idx="1">
                  <c:v>10</c:v>
                </c:pt>
                <c:pt idx="2">
                  <c:v>-15</c:v>
                </c:pt>
                <c:pt idx="3">
                  <c:v>30</c:v>
                </c:pt>
                <c:pt idx="4">
                  <c:v>-15</c:v>
                </c:pt>
                <c:pt idx="5">
                  <c:v>30</c:v>
                </c:pt>
                <c:pt idx="6">
                  <c:v>-10</c:v>
                </c:pt>
                <c:pt idx="7">
                  <c:v>10</c:v>
                </c:pt>
                <c:pt idx="8">
                  <c:v>-30</c:v>
                </c:pt>
                <c:pt idx="9">
                  <c:v>25</c:v>
                </c:pt>
                <c:pt idx="10">
                  <c:v>-10</c:v>
                </c:pt>
                <c:pt idx="11">
                  <c:v>15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C-2DE9-4AB6-AE0B-C29C043761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53075984"/>
        <c:axId val="453070496"/>
      </c:barChart>
      <c:lineChart>
        <c:grouping val="standard"/>
        <c:varyColors val="0"/>
        <c:ser>
          <c:idx val="0"/>
          <c:order val="0"/>
          <c:tx>
            <c:strRef>
              <c:f>'Project Timeline'!$B$4</c:f>
              <c:strCache>
                <c:ptCount val="1"/>
                <c:pt idx="0">
                  <c:v>DATE</c:v>
                </c:pt>
              </c:strCache>
            </c:strRef>
          </c:tx>
          <c:spPr>
            <a:ln>
              <a:noFill/>
            </a:ln>
          </c:spPr>
          <c:marker>
            <c:symbol val="circle"/>
            <c:size val="7"/>
            <c:spPr>
              <a:solidFill>
                <a:schemeClr val="accent3">
                  <a:lumMod val="50000"/>
                </a:schemeClr>
              </a:solidFill>
              <a:ln w="63500" cmpd="thinThick">
                <a:solidFill>
                  <a:schemeClr val="accent3">
                    <a:lumMod val="75000"/>
                  </a:schemeClr>
                </a:solidFill>
              </a:ln>
            </c:spPr>
          </c:marker>
          <c:errBars>
            <c:errDir val="y"/>
            <c:errBarType val="both"/>
            <c:errValType val="percentage"/>
            <c:noEndCap val="0"/>
            <c:val val="5"/>
          </c:errBars>
          <c:cat>
            <c:numRef>
              <c:f>'Project Timeline'!$B$5:$B$18</c:f>
              <c:numCache>
                <c:formatCode>[$-409]d\-mmm;@</c:formatCode>
                <c:ptCount val="14"/>
                <c:pt idx="0">
                  <c:v>43136</c:v>
                </c:pt>
                <c:pt idx="1">
                  <c:v>43139</c:v>
                </c:pt>
                <c:pt idx="2">
                  <c:v>43146</c:v>
                </c:pt>
                <c:pt idx="3">
                  <c:v>43152</c:v>
                </c:pt>
                <c:pt idx="4">
                  <c:v>43159</c:v>
                </c:pt>
                <c:pt idx="5">
                  <c:v>43162</c:v>
                </c:pt>
                <c:pt idx="6">
                  <c:v>43164</c:v>
                </c:pt>
                <c:pt idx="7">
                  <c:v>43168</c:v>
                </c:pt>
                <c:pt idx="8">
                  <c:v>43171</c:v>
                </c:pt>
                <c:pt idx="9">
                  <c:v>43178</c:v>
                </c:pt>
                <c:pt idx="10">
                  <c:v>43196</c:v>
                </c:pt>
                <c:pt idx="11">
                  <c:v>43223</c:v>
                </c:pt>
              </c:numCache>
            </c:numRef>
          </c:cat>
          <c:val>
            <c:numRef>
              <c:f>'Project Timeline'!$E$5:$E$18</c:f>
              <c:numCache>
                <c:formatCode>General</c:formatCode>
                <c:ptCount val="1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D-2DE9-4AB6-AE0B-C29C043761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53068928"/>
        <c:axId val="453075200"/>
      </c:lineChart>
      <c:dateAx>
        <c:axId val="453068928"/>
        <c:scaling>
          <c:orientation val="minMax"/>
        </c:scaling>
        <c:delete val="0"/>
        <c:axPos val="b"/>
        <c:numFmt formatCode="[$-409]d\ mmm;@" sourceLinked="0"/>
        <c:majorTickMark val="cross"/>
        <c:minorTickMark val="in"/>
        <c:tickLblPos val="nextTo"/>
        <c:spPr>
          <a:solidFill>
            <a:schemeClr val="bg1">
              <a:lumMod val="95000"/>
            </a:schemeClr>
          </a:solidFill>
          <a:ln w="9525">
            <a:solidFill>
              <a:schemeClr val="bg1">
                <a:lumMod val="85000"/>
              </a:schemeClr>
            </a:solidFill>
            <a:prstDash val="solid"/>
          </a:ln>
        </c:spPr>
        <c:txPr>
          <a:bodyPr/>
          <a:lstStyle/>
          <a:p>
            <a:pPr>
              <a:defRPr sz="1100" b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pPr>
            <a:endParaRPr lang="en-US"/>
          </a:p>
        </c:txPr>
        <c:crossAx val="453075200"/>
        <c:crosses val="autoZero"/>
        <c:auto val="1"/>
        <c:lblOffset val="100"/>
        <c:baseTimeUnit val="days"/>
        <c:majorUnit val="7"/>
        <c:majorTimeUnit val="days"/>
        <c:minorUnit val="7"/>
        <c:minorTimeUnit val="days"/>
      </c:dateAx>
      <c:valAx>
        <c:axId val="453075200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453068928"/>
        <c:crosses val="autoZero"/>
        <c:crossBetween val="midCat"/>
      </c:valAx>
      <c:valAx>
        <c:axId val="453070496"/>
        <c:scaling>
          <c:orientation val="minMax"/>
        </c:scaling>
        <c:delete val="1"/>
        <c:axPos val="r"/>
        <c:numFmt formatCode="General" sourceLinked="1"/>
        <c:majorTickMark val="out"/>
        <c:minorTickMark val="none"/>
        <c:tickLblPos val="none"/>
        <c:crossAx val="453075984"/>
        <c:crosses val="max"/>
        <c:crossBetween val="between"/>
      </c:valAx>
      <c:catAx>
        <c:axId val="45307598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453070496"/>
        <c:crosses val="autoZero"/>
        <c:auto val="1"/>
        <c:lblAlgn val="ctr"/>
        <c:lblOffset val="100"/>
        <c:noMultiLvlLbl val="0"/>
      </c:catAx>
      <c:spPr>
        <a:noFill/>
      </c:spPr>
    </c:plotArea>
    <c:plotVisOnly val="0"/>
    <c:dispBlanksAs val="gap"/>
    <c:showDLblsOverMax val="0"/>
  </c:chart>
  <c:spPr>
    <a:solidFill>
      <a:schemeClr val="bg1">
        <a:lumMod val="95000"/>
      </a:schemeClr>
    </a:solidFill>
    <a:ln>
      <a:noFill/>
    </a:ln>
  </c:sp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8E341-CA99-46DE-837F-8FC33ABA845D}" type="datetimeFigureOut">
              <a:rPr lang="en-US" smtClean="0"/>
              <a:t>2/27/2018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86D75-136A-444B-B4F3-A7F0158A80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78767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8E341-CA99-46DE-837F-8FC33ABA845D}" type="datetimeFigureOut">
              <a:rPr lang="en-US" smtClean="0"/>
              <a:t>2/27/2018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86D75-136A-444B-B4F3-A7F0158A80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77804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8E341-CA99-46DE-837F-8FC33ABA845D}" type="datetimeFigureOut">
              <a:rPr lang="en-US" smtClean="0"/>
              <a:t>2/27/2018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86D75-136A-444B-B4F3-A7F0158A80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56006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8E341-CA99-46DE-837F-8FC33ABA845D}" type="datetimeFigureOut">
              <a:rPr lang="en-US" smtClean="0"/>
              <a:t>2/27/2018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86D75-136A-444B-B4F3-A7F0158A80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79012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8E341-CA99-46DE-837F-8FC33ABA845D}" type="datetimeFigureOut">
              <a:rPr lang="en-US" smtClean="0"/>
              <a:t>2/27/2018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86D75-136A-444B-B4F3-A7F0158A80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57504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8E341-CA99-46DE-837F-8FC33ABA845D}" type="datetimeFigureOut">
              <a:rPr lang="en-US" smtClean="0"/>
              <a:t>2/27/2018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86D75-136A-444B-B4F3-A7F0158A80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6067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8E341-CA99-46DE-837F-8FC33ABA845D}" type="datetimeFigureOut">
              <a:rPr lang="en-US" smtClean="0"/>
              <a:t>2/27/2018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86D75-136A-444B-B4F3-A7F0158A80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69164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8E341-CA99-46DE-837F-8FC33ABA845D}" type="datetimeFigureOut">
              <a:rPr lang="en-US" smtClean="0"/>
              <a:t>2/27/2018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86D75-136A-444B-B4F3-A7F0158A80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54867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8E341-CA99-46DE-837F-8FC33ABA845D}" type="datetimeFigureOut">
              <a:rPr lang="en-US" smtClean="0"/>
              <a:t>2/27/2018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86D75-136A-444B-B4F3-A7F0158A80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76348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8E341-CA99-46DE-837F-8FC33ABA845D}" type="datetimeFigureOut">
              <a:rPr lang="en-US" smtClean="0"/>
              <a:t>2/27/2018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86D75-136A-444B-B4F3-A7F0158A80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52432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8E341-CA99-46DE-837F-8FC33ABA845D}" type="datetimeFigureOut">
              <a:rPr lang="en-US" smtClean="0"/>
              <a:t>2/27/2018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86D75-136A-444B-B4F3-A7F0158A80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40073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28E341-CA99-46DE-837F-8FC33ABA845D}" type="datetimeFigureOut">
              <a:rPr lang="en-US" smtClean="0"/>
              <a:t>2/27/2018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186D75-136A-444B-B4F3-A7F0158A80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9761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7675" y="1122363"/>
            <a:ext cx="11163300" cy="2387600"/>
          </a:xfrm>
        </p:spPr>
        <p:txBody>
          <a:bodyPr>
            <a:normAutofit/>
          </a:bodyPr>
          <a:lstStyle/>
          <a:p>
            <a:r>
              <a:rPr lang="en-US" b="1" dirty="0" smtClean="0"/>
              <a:t>Phase II Analysis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3200" dirty="0" smtClean="0"/>
              <a:t>CSTE ICD-10-CM Drug Poisoning Indicators Workgroup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2800" dirty="0" smtClean="0"/>
              <a:t>Programming Subcommittee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8107048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Phase II Project Timeline</a:t>
            </a:r>
            <a:endParaRPr lang="en-US" dirty="0"/>
          </a:p>
        </p:txBody>
      </p:sp>
      <p:graphicFrame>
        <p:nvGraphicFramePr>
          <p:cNvPr id="4" name="Project Timeline" descr="Timeline charting project details">
            <a:extLst>
              <a:ext uri="{FF2B5EF4-FFF2-40B4-BE49-F238E27FC236}">
                <a16:creationId xmlns:xdr="http://schemas.openxmlformats.org/drawingml/2006/spreadsheetDrawing" xmlns="" xmlns:a16="http://schemas.microsoft.com/office/drawing/2014/main" xmlns:lc="http://schemas.openxmlformats.org/drawingml/2006/lockedCanvas" id="{00000000-0008-0000-0000-00000B00000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70715353"/>
              </p:ext>
            </p:extLst>
          </p:nvPr>
        </p:nvGraphicFramePr>
        <p:xfrm>
          <a:off x="0" y="2126815"/>
          <a:ext cx="12172950" cy="35433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4563999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Phase II Tables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52282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990227"/>
            <a:ext cx="10515600" cy="483441"/>
          </a:xfrm>
        </p:spPr>
        <p:txBody>
          <a:bodyPr>
            <a:normAutofit/>
          </a:bodyPr>
          <a:lstStyle/>
          <a:p>
            <a:r>
              <a:rPr lang="en-US" sz="2000" b="1" dirty="0"/>
              <a:t>Table </a:t>
            </a:r>
            <a:r>
              <a:rPr lang="en-US" sz="2000" b="1" dirty="0" smtClean="0"/>
              <a:t>2.1</a:t>
            </a:r>
            <a:r>
              <a:rPr lang="en-US" sz="2000" b="1" dirty="0"/>
              <a:t>. Variations on the CSTE Drug Poisoning Indicator Case Definition 1 from Phase 1 analysis.</a:t>
            </a:r>
            <a:r>
              <a:rPr lang="en-US" sz="2000" dirty="0" smtClean="0"/>
              <a:t> </a:t>
            </a:r>
            <a:endParaRPr lang="en-US" sz="20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6599544"/>
              </p:ext>
            </p:extLst>
          </p:nvPr>
        </p:nvGraphicFramePr>
        <p:xfrm>
          <a:off x="914400" y="1473668"/>
          <a:ext cx="10315571" cy="418499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868341"/>
                <a:gridCol w="644723"/>
                <a:gridCol w="644723"/>
                <a:gridCol w="644723"/>
                <a:gridCol w="644723"/>
                <a:gridCol w="644723"/>
                <a:gridCol w="644723"/>
                <a:gridCol w="644723"/>
                <a:gridCol w="644723"/>
                <a:gridCol w="644723"/>
                <a:gridCol w="644723"/>
              </a:tblGrid>
              <a:tr h="401702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/>
                </a:tc>
                <a:tc gridSpan="10"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Montana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1801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u="none" strike="noStrike">
                          <a:effectLst/>
                        </a:rPr>
                        <a:t>2015-4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u="none" strike="noStrike">
                          <a:effectLst/>
                        </a:rPr>
                        <a:t>2016-1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u="none" strike="noStrike" dirty="0">
                          <a:effectLst/>
                        </a:rPr>
                        <a:t>2016-2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u="none" strike="noStrike" dirty="0">
                          <a:effectLst/>
                        </a:rPr>
                        <a:t>2016-3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u="none" strike="noStrike" dirty="0">
                          <a:effectLst/>
                        </a:rPr>
                        <a:t>2016-4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u="none" strike="noStrike">
                          <a:effectLst/>
                        </a:rPr>
                        <a:t>2017-1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u="none" strike="noStrike">
                          <a:effectLst/>
                        </a:rPr>
                        <a:t>2017-2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u="none" strike="noStrike">
                          <a:effectLst/>
                        </a:rPr>
                        <a:t>2017-3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u="none" strike="noStrike">
                          <a:effectLst/>
                        </a:rPr>
                        <a:t>2017-4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u="none" strike="noStrike">
                          <a:effectLst/>
                        </a:rPr>
                        <a:t>Total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/>
                </a:tc>
              </a:tr>
              <a:tr h="62821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 dirty="0">
                          <a:effectLst/>
                        </a:rPr>
                        <a:t>Indicator Definition 2.1a. </a:t>
                      </a:r>
                      <a:r>
                        <a:rPr lang="en-US" sz="1600" u="none" strike="noStrike" dirty="0" err="1">
                          <a:effectLst/>
                        </a:rPr>
                        <a:t>Prinicpal</a:t>
                      </a:r>
                      <a:r>
                        <a:rPr lang="en-US" sz="1600" u="none" strike="noStrike" dirty="0">
                          <a:effectLst/>
                        </a:rPr>
                        <a:t> Diagnosis of Drug Poisoning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3F3F7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/>
                </a:tc>
              </a:tr>
              <a:tr h="62821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 dirty="0">
                          <a:effectLst/>
                        </a:rPr>
                        <a:t>Indicator Definition 2.1b.</a:t>
                      </a:r>
                      <a:r>
                        <a:rPr lang="en-US" sz="1600" u="none" strike="noStrike" dirty="0">
                          <a:effectLst/>
                        </a:rPr>
                        <a:t> Principal Diagnosis is F11-F16,F18,F19 and Secondary Diagnosis of Drug Poisoning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/>
                </a:tc>
              </a:tr>
              <a:tr h="62821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 dirty="0">
                          <a:effectLst/>
                        </a:rPr>
                        <a:t>Indicator Definition 2.1c. </a:t>
                      </a:r>
                      <a:r>
                        <a:rPr lang="en-US" sz="1600" u="none" strike="noStrike" dirty="0" err="1">
                          <a:effectLst/>
                        </a:rPr>
                        <a:t>Prinicpal</a:t>
                      </a:r>
                      <a:r>
                        <a:rPr lang="en-US" sz="1600" u="none" strike="noStrike" dirty="0">
                          <a:effectLst/>
                        </a:rPr>
                        <a:t> and Secondary Diagnosis of Drug Poisoning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/>
                </a:tc>
              </a:tr>
              <a:tr h="62821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 dirty="0">
                          <a:effectLst/>
                        </a:rPr>
                        <a:t>Indicator Definition 2.1d.</a:t>
                      </a:r>
                      <a:r>
                        <a:rPr lang="en-US" sz="1600" u="none" strike="noStrike" dirty="0"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effectLst/>
                        </a:rPr>
                        <a:t>Prinicpal</a:t>
                      </a:r>
                      <a:r>
                        <a:rPr lang="en-US" sz="1600" u="none" strike="noStrike" dirty="0">
                          <a:effectLst/>
                        </a:rPr>
                        <a:t> Intoxication Without Mention of Drug Poisoning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/>
                </a:tc>
              </a:tr>
              <a:tr h="62821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 dirty="0">
                          <a:effectLst/>
                        </a:rPr>
                        <a:t>Indicator Definition 2.1e. </a:t>
                      </a:r>
                      <a:r>
                        <a:rPr lang="en-US" sz="1600" u="none" strike="noStrike" dirty="0">
                          <a:effectLst/>
                        </a:rPr>
                        <a:t>Principal Diagnosis of Pregnancy complicated by Drug poisoning (O99.32)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217643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599" y="650832"/>
            <a:ext cx="10515600" cy="483441"/>
          </a:xfrm>
        </p:spPr>
        <p:txBody>
          <a:bodyPr>
            <a:normAutofit/>
          </a:bodyPr>
          <a:lstStyle/>
          <a:p>
            <a:r>
              <a:rPr lang="en-US" sz="2000" b="1" dirty="0" smtClean="0"/>
              <a:t>Table 2.2: CSTE Case Definition Adverse Effects</a:t>
            </a:r>
            <a:endParaRPr lang="en-US" sz="2000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8761371"/>
              </p:ext>
            </p:extLst>
          </p:nvPr>
        </p:nvGraphicFramePr>
        <p:xfrm>
          <a:off x="736599" y="1134273"/>
          <a:ext cx="11064875" cy="542845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195371"/>
                <a:gridCol w="869504"/>
              </a:tblGrid>
              <a:tr h="429291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 dirty="0">
                          <a:effectLst/>
                        </a:rPr>
                        <a:t>Code </a:t>
                      </a:r>
                      <a:r>
                        <a:rPr lang="en-US" sz="1600" b="1" u="none" strike="noStrike" dirty="0" smtClean="0">
                          <a:effectLst/>
                        </a:rPr>
                        <a:t>Description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 dirty="0">
                          <a:effectLst/>
                        </a:rPr>
                        <a:t>N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/>
                </a:tc>
              </a:tr>
              <a:tr h="26311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Poisoning by, adverse effect of systemic antibiotics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/>
                </a:tc>
              </a:tr>
              <a:tr h="26311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Poisoning by, adverse effect of other systemic anti- </a:t>
                      </a:r>
                      <a:r>
                        <a:rPr lang="en-US" sz="1600" u="none" strike="noStrike" dirty="0" err="1">
                          <a:effectLst/>
                        </a:rPr>
                        <a:t>infectives</a:t>
                      </a:r>
                      <a:r>
                        <a:rPr lang="en-US" sz="1600" u="none" strike="noStrike" dirty="0">
                          <a:effectLst/>
                        </a:rPr>
                        <a:t> and </a:t>
                      </a:r>
                      <a:r>
                        <a:rPr lang="en-US" sz="1600" u="none" strike="noStrike" dirty="0" err="1">
                          <a:effectLst/>
                        </a:rPr>
                        <a:t>antiparasitics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/>
                </a:tc>
              </a:tr>
              <a:tr h="26311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Poisoning by, adverse effect of hormones and their synthetic substitutes and antagonists, not elsewhere classified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/>
                </a:tc>
              </a:tr>
              <a:tr h="26311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Poisoning by, adverse effect of nonopioid analgesics, antipyretics and antirheumatics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/>
                </a:tc>
              </a:tr>
              <a:tr h="26311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Poisoning by, adverse effect of narcotics and psychodysleptics [hallucinogens]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/>
                </a:tc>
              </a:tr>
              <a:tr h="26311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_____ Opioids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/>
                </a:tc>
              </a:tr>
              <a:tr h="26311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_____ Cannabis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/>
                </a:tc>
              </a:tr>
              <a:tr h="26311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Poisoning by, adverse effect of anesthetics and therapeutic gases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/>
                </a:tc>
              </a:tr>
              <a:tr h="26311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Poisoning by, adverse effect of antiepileptic, sedative- hypnotic and antiparkinsonism drugs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/>
                </a:tc>
              </a:tr>
              <a:tr h="26311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Poisoning by, adverse effect of psychotropic drugs, not elsewhere classified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/>
                </a:tc>
              </a:tr>
              <a:tr h="26311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_____Amphetamines (Includes methamphetamines, Ritalin)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/>
                </a:tc>
              </a:tr>
              <a:tr h="26311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Poisoning by, adverse effect of drugs primarily affecting the autonomic nervous system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/>
                </a:tc>
              </a:tr>
              <a:tr h="26311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Poisoning by, adverse effect of primarily systemic and hematological agents, not elsewhere classified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/>
                </a:tc>
              </a:tr>
              <a:tr h="26311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Poisoning by, adverse effect of agents primarily affecting the cardiovascular system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/>
                </a:tc>
              </a:tr>
              <a:tr h="26311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Poisoning by, adverse effect of agents primarily affecting the gastrointestinal system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/>
                </a:tc>
              </a:tr>
              <a:tr h="26311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Poisoning by, adverse effect of agents primarily acting on smooth and skeletal muscles and the respiratory system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/>
                </a:tc>
              </a:tr>
              <a:tr h="52622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Poisoning by, adverse effect of topical agents primarily affecting skin and mucous membrane and by ophthalmological, otorhinorlaryngological and dental drugs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/>
                </a:tc>
              </a:tr>
              <a:tr h="26311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Poisoning by, adverse effect of diuretics and other and unspecified drugs, medicaments and biological substances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177653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176" y="250782"/>
            <a:ext cx="10515600" cy="483441"/>
          </a:xfrm>
        </p:spPr>
        <p:txBody>
          <a:bodyPr>
            <a:normAutofit/>
          </a:bodyPr>
          <a:lstStyle/>
          <a:p>
            <a:r>
              <a:rPr lang="en-US" sz="2000" b="1" dirty="0" smtClean="0"/>
              <a:t>Table 2.3: Specific Drugs, CSTE Definitions</a:t>
            </a:r>
            <a:endParaRPr lang="en-US" sz="20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4058318"/>
              </p:ext>
            </p:extLst>
          </p:nvPr>
        </p:nvGraphicFramePr>
        <p:xfrm>
          <a:off x="257176" y="734223"/>
          <a:ext cx="11639550" cy="588962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951258"/>
                <a:gridCol w="809294"/>
                <a:gridCol w="809294"/>
                <a:gridCol w="809294"/>
                <a:gridCol w="809294"/>
                <a:gridCol w="809294"/>
                <a:gridCol w="809294"/>
                <a:gridCol w="809294"/>
                <a:gridCol w="809294"/>
                <a:gridCol w="809294"/>
                <a:gridCol w="404646"/>
              </a:tblGrid>
              <a:tr h="207685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 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550" marR="3550" marT="3550" marB="0" anchor="b"/>
                </a:tc>
                <a:tc gridSpan="10"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Montana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550" marR="3550" marT="355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6441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550" marR="3550" marT="3550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u="none" strike="noStrike" dirty="0">
                          <a:effectLst/>
                        </a:rPr>
                        <a:t>2015-4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50" marR="3550" marT="35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u="none" strike="noStrike" dirty="0">
                          <a:effectLst/>
                        </a:rPr>
                        <a:t>2016-1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50" marR="3550" marT="35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u="none" strike="noStrike" dirty="0">
                          <a:effectLst/>
                        </a:rPr>
                        <a:t>2016-2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50" marR="3550" marT="35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u="none" strike="noStrike">
                          <a:effectLst/>
                        </a:rPr>
                        <a:t>2016-3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50" marR="3550" marT="35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u="none" strike="noStrike" dirty="0">
                          <a:effectLst/>
                        </a:rPr>
                        <a:t>2016-4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50" marR="3550" marT="35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u="none" strike="noStrike" dirty="0">
                          <a:effectLst/>
                        </a:rPr>
                        <a:t>2017-1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50" marR="3550" marT="35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u="none" strike="noStrike">
                          <a:effectLst/>
                        </a:rPr>
                        <a:t>2017-2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50" marR="3550" marT="35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u="none" strike="noStrike" dirty="0">
                          <a:effectLst/>
                        </a:rPr>
                        <a:t>2017-3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50" marR="3550" marT="35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u="none" strike="noStrike" dirty="0">
                          <a:effectLst/>
                        </a:rPr>
                        <a:t>2017-4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50" marR="3550" marT="355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Total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550" marR="3550" marT="3550" marB="0" anchor="b"/>
                </a:tc>
              </a:tr>
              <a:tr h="328835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>
                          <a:effectLst/>
                        </a:rPr>
                        <a:t>Indicator 2.3.1 Opioids </a:t>
                      </a:r>
                      <a:r>
                        <a:rPr lang="en-US" sz="1200" u="none" strike="noStrike" dirty="0">
                          <a:effectLst/>
                        </a:rPr>
                        <a:t>- Case Definition Drug Overdose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550" marR="3550" marT="3550" marB="0" anchor="b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50" marR="3550" marT="355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50" marR="3550" marT="355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50" marR="3550" marT="355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50" marR="3550" marT="355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50" marR="3550" marT="3550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550" marR="3550" marT="35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550" marR="3550" marT="35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550" marR="3550" marT="35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550" marR="3550" marT="35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550" marR="3550" marT="3550" marB="0" anchor="b"/>
                </a:tc>
              </a:tr>
              <a:tr h="328835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>
                          <a:effectLst/>
                        </a:rPr>
                        <a:t>Indicator 2.3.1a Opioids </a:t>
                      </a:r>
                      <a:r>
                        <a:rPr lang="en-US" sz="1200" u="none" strike="noStrike" dirty="0">
                          <a:effectLst/>
                        </a:rPr>
                        <a:t>- Case Definition Drug Overdose, Adverse Effect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550" marR="3550" marT="3550" marB="0" anchor="b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50" marR="3550" marT="355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50" marR="3550" marT="355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50" marR="3550" marT="355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50" marR="3550" marT="355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50" marR="3550" marT="3550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550" marR="3550" marT="35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550" marR="3550" marT="35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550" marR="3550" marT="35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550" marR="3550" marT="35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550" marR="3550" marT="3550" marB="0" anchor="b"/>
                </a:tc>
              </a:tr>
              <a:tr h="328835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>
                          <a:effectLst/>
                        </a:rPr>
                        <a:t>Indicator 2.3.1b Opioids </a:t>
                      </a:r>
                      <a:r>
                        <a:rPr lang="en-US" sz="1200" u="none" strike="noStrike" dirty="0">
                          <a:effectLst/>
                        </a:rPr>
                        <a:t>- Case Definition  Adverse Effect, Behavioral Health (Addiction disorders)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550" marR="3550" marT="3550" marB="0" anchor="b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50" marR="3550" marT="355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50" marR="3550" marT="355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50" marR="3550" marT="355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50" marR="3550" marT="355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50" marR="3550" marT="3550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550" marR="3550" marT="35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550" marR="3550" marT="35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550" marR="3550" marT="35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550" marR="3550" marT="35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550" marR="3550" marT="3550" marB="0" anchor="b"/>
                </a:tc>
              </a:tr>
              <a:tr h="16441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550" marR="3550" marT="35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550" marR="3550" marT="35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550" marR="3550" marT="35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550" marR="3550" marT="35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550" marR="3550" marT="35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550" marR="3550" marT="35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550" marR="3550" marT="35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550" marR="3550" marT="35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550" marR="3550" marT="35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550" marR="3550" marT="35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550" marR="3550" marT="3550" marB="0" anchor="b"/>
                </a:tc>
              </a:tr>
              <a:tr h="328835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>
                          <a:effectLst/>
                        </a:rPr>
                        <a:t>Indicator 2.3.2 Cannabis </a:t>
                      </a:r>
                      <a:r>
                        <a:rPr lang="en-US" sz="1200" u="none" strike="noStrike" dirty="0">
                          <a:effectLst/>
                        </a:rPr>
                        <a:t>- Case Definition Drug Overdose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550" marR="3550" marT="3550" marB="0" anchor="b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50" marR="3550" marT="355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50" marR="3550" marT="355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50" marR="3550" marT="355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50" marR="3550" marT="355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50" marR="3550" marT="3550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550" marR="3550" marT="35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550" marR="3550" marT="35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550" marR="3550" marT="35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550" marR="3550" marT="35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550" marR="3550" marT="3550" marB="0" anchor="b"/>
                </a:tc>
              </a:tr>
              <a:tr h="328835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>
                          <a:effectLst/>
                        </a:rPr>
                        <a:t>Indicator 2.3.2a Cannabis </a:t>
                      </a:r>
                      <a:r>
                        <a:rPr lang="en-US" sz="1200" u="none" strike="noStrike" dirty="0">
                          <a:effectLst/>
                        </a:rPr>
                        <a:t>- Case Definition Drug Overdose, Adverse Effect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550" marR="3550" marT="3550" marB="0" anchor="b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50" marR="3550" marT="355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u="none" strike="noStrike" dirty="0">
                          <a:effectLst/>
                        </a:rPr>
                        <a:t> 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50" marR="3550" marT="355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50" marR="3550" marT="355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50" marR="3550" marT="355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50" marR="3550" marT="3550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550" marR="3550" marT="35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550" marR="3550" marT="35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550" marR="3550" marT="35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550" marR="3550" marT="35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550" marR="3550" marT="3550" marB="0" anchor="b"/>
                </a:tc>
              </a:tr>
              <a:tr h="328835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>
                          <a:effectLst/>
                        </a:rPr>
                        <a:t>Indicator 2.3.2b Cannabis</a:t>
                      </a:r>
                      <a:r>
                        <a:rPr lang="en-US" sz="1200" u="none" strike="noStrike" dirty="0">
                          <a:effectLst/>
                        </a:rPr>
                        <a:t> - Case Definition, Adverse Effect, Behavioral Health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550" marR="3550" marT="3550" marB="0" anchor="b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50" marR="3550" marT="355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50" marR="3550" marT="355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50" marR="3550" marT="355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50" marR="3550" marT="355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50" marR="3550" marT="3550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550" marR="3550" marT="35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550" marR="3550" marT="35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550" marR="3550" marT="35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550" marR="3550" marT="35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550" marR="3550" marT="3550" marB="0" anchor="b"/>
                </a:tc>
              </a:tr>
              <a:tr h="16441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550" marR="3550" marT="35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550" marR="3550" marT="35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550" marR="3550" marT="35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550" marR="3550" marT="35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550" marR="3550" marT="35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550" marR="3550" marT="35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550" marR="3550" marT="35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550" marR="3550" marT="35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550" marR="3550" marT="35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550" marR="3550" marT="35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550" marR="3550" marT="3550" marB="0" anchor="b"/>
                </a:tc>
              </a:tr>
              <a:tr h="328835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>
                          <a:effectLst/>
                        </a:rPr>
                        <a:t>Indicator 2.3.3 </a:t>
                      </a:r>
                      <a:r>
                        <a:rPr lang="en-US" sz="1200" b="1" u="none" strike="noStrike" dirty="0" err="1">
                          <a:effectLst/>
                        </a:rPr>
                        <a:t>Ampthetamines</a:t>
                      </a:r>
                      <a:r>
                        <a:rPr lang="en-US" sz="1200" b="1" u="none" strike="noStrike" dirty="0">
                          <a:effectLst/>
                        </a:rPr>
                        <a:t> </a:t>
                      </a:r>
                      <a:r>
                        <a:rPr lang="en-US" sz="1200" u="none" strike="noStrike" dirty="0">
                          <a:effectLst/>
                        </a:rPr>
                        <a:t>- Case Definition Drug Overdose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550" marR="3550" marT="3550" marB="0" anchor="b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50" marR="3550" marT="355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50" marR="3550" marT="355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50" marR="3550" marT="355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50" marR="3550" marT="355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50" marR="3550" marT="3550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550" marR="3550" marT="35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550" marR="3550" marT="35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550" marR="3550" marT="35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550" marR="3550" marT="35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550" marR="3550" marT="3550" marB="0" anchor="b"/>
                </a:tc>
              </a:tr>
              <a:tr h="328835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>
                          <a:effectLst/>
                        </a:rPr>
                        <a:t>Indicator 2.3.3a </a:t>
                      </a:r>
                      <a:r>
                        <a:rPr lang="en-US" sz="1200" b="1" u="none" strike="noStrike" dirty="0" err="1">
                          <a:effectLst/>
                        </a:rPr>
                        <a:t>Ampthetamines</a:t>
                      </a:r>
                      <a:r>
                        <a:rPr lang="en-US" sz="1200" b="1" u="none" strike="noStrike" dirty="0">
                          <a:effectLst/>
                        </a:rPr>
                        <a:t> </a:t>
                      </a:r>
                      <a:r>
                        <a:rPr lang="en-US" sz="1200" u="none" strike="noStrike" dirty="0">
                          <a:effectLst/>
                        </a:rPr>
                        <a:t>- Case Definition Drug Overdose, Adverse Effect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550" marR="3550" marT="3550" marB="0" anchor="b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50" marR="3550" marT="355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50" marR="3550" marT="355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50" marR="3550" marT="355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50" marR="3550" marT="355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50" marR="3550" marT="3550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550" marR="3550" marT="35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550" marR="3550" marT="35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550" marR="3550" marT="35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550" marR="3550" marT="35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550" marR="3550" marT="3550" marB="0" anchor="b"/>
                </a:tc>
              </a:tr>
              <a:tr h="16441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550" marR="3550" marT="3550" marB="0" anchor="b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50" marR="3550" marT="355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50" marR="3550" marT="355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50" marR="3550" marT="355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50" marR="3550" marT="355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50" marR="3550" marT="3550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550" marR="3550" marT="35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550" marR="3550" marT="35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550" marR="3550" marT="35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550" marR="3550" marT="35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550" marR="3550" marT="3550" marB="0" anchor="b"/>
                </a:tc>
              </a:tr>
              <a:tr h="328835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>
                          <a:effectLst/>
                        </a:rPr>
                        <a:t>Indicator 2.3.4 Cocaine </a:t>
                      </a:r>
                      <a:r>
                        <a:rPr lang="en-US" sz="1200" u="none" strike="noStrike" dirty="0">
                          <a:effectLst/>
                        </a:rPr>
                        <a:t>- Case Definition Drug Overdose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550" marR="3550" marT="3550" marB="0" anchor="b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50" marR="3550" marT="355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50" marR="3550" marT="355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50" marR="3550" marT="355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50" marR="3550" marT="355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50" marR="3550" marT="3550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550" marR="3550" marT="35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550" marR="3550" marT="35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550" marR="3550" marT="35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550" marR="3550" marT="35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550" marR="3550" marT="3550" marB="0" anchor="b"/>
                </a:tc>
              </a:tr>
              <a:tr h="328835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>
                          <a:effectLst/>
                        </a:rPr>
                        <a:t>Indicator 2.3.4a Cocaine </a:t>
                      </a:r>
                      <a:r>
                        <a:rPr lang="en-US" sz="1200" u="none" strike="noStrike" dirty="0">
                          <a:effectLst/>
                        </a:rPr>
                        <a:t>- Case Definition Drug Overdose, Adverse Effect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550" marR="3550" marT="3550" marB="0" anchor="b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50" marR="3550" marT="355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50" marR="3550" marT="355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50" marR="3550" marT="355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50" marR="3550" marT="355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50" marR="3550" marT="3550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550" marR="3550" marT="35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550" marR="3550" marT="35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550" marR="3550" marT="35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550" marR="3550" marT="35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550" marR="3550" marT="3550" marB="0" anchor="b"/>
                </a:tc>
              </a:tr>
              <a:tr h="328835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>
                          <a:effectLst/>
                        </a:rPr>
                        <a:t>Indicator 2.3.4b Cocaine </a:t>
                      </a:r>
                      <a:r>
                        <a:rPr lang="en-US" sz="1200" u="none" strike="noStrike" dirty="0">
                          <a:effectLst/>
                        </a:rPr>
                        <a:t>- Case Definition  Adverse Effect, Behavioral Health (Addiction disorders)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550" marR="3550" marT="3550" marB="0" anchor="b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u="none" strike="noStrike" dirty="0">
                          <a:effectLst/>
                        </a:rPr>
                        <a:t> 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50" marR="3550" marT="355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50" marR="3550" marT="355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50" marR="3550" marT="355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50" marR="3550" marT="355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50" marR="3550" marT="3550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550" marR="3550" marT="35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550" marR="3550" marT="35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550" marR="3550" marT="35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550" marR="3550" marT="35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550" marR="3550" marT="3550" marB="0" anchor="b"/>
                </a:tc>
              </a:tr>
              <a:tr h="16441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550" marR="3550" marT="35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550" marR="3550" marT="35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550" marR="3550" marT="35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550" marR="3550" marT="35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550" marR="3550" marT="35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550" marR="3550" marT="35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550" marR="3550" marT="35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550" marR="3550" marT="35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550" marR="3550" marT="35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550" marR="3550" marT="35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550" marR="3550" marT="3550" marB="0" anchor="b"/>
                </a:tc>
              </a:tr>
              <a:tr h="328835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>
                          <a:effectLst/>
                        </a:rPr>
                        <a:t>Indicator 2.3.5 Benzodiazepines </a:t>
                      </a:r>
                      <a:r>
                        <a:rPr lang="en-US" sz="1200" u="none" strike="noStrike" dirty="0">
                          <a:effectLst/>
                        </a:rPr>
                        <a:t>- Case Definition Drug Overdose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550" marR="3550" marT="35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550" marR="3550" marT="35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550" marR="3550" marT="35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550" marR="3550" marT="35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550" marR="3550" marT="35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550" marR="3550" marT="35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550" marR="3550" marT="35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550" marR="3550" marT="35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550" marR="3550" marT="35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550" marR="3550" marT="35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550" marR="3550" marT="3550" marB="0" anchor="b"/>
                </a:tc>
              </a:tr>
              <a:tr h="328835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>
                          <a:effectLst/>
                        </a:rPr>
                        <a:t>Indicator 2.3.5a Benzodiazepines </a:t>
                      </a:r>
                      <a:r>
                        <a:rPr lang="en-US" sz="1200" u="none" strike="noStrike" dirty="0">
                          <a:effectLst/>
                        </a:rPr>
                        <a:t>- Case Definition Drug Overdose, Adverse Effect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550" marR="3550" marT="35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550" marR="3550" marT="35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550" marR="3550" marT="35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550" marR="3550" marT="35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550" marR="3550" marT="35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550" marR="3550" marT="35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550" marR="3550" marT="35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550" marR="3550" marT="35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550" marR="3550" marT="35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550" marR="3550" marT="35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 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550" marR="3550" marT="3550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233906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0027" y="101743"/>
            <a:ext cx="10515600" cy="483441"/>
          </a:xfrm>
        </p:spPr>
        <p:txBody>
          <a:bodyPr>
            <a:normAutofit/>
          </a:bodyPr>
          <a:lstStyle/>
          <a:p>
            <a:r>
              <a:rPr lang="en-US" sz="2000" b="1" dirty="0" smtClean="0"/>
              <a:t>Table 2.4. Variations of DDPI / </a:t>
            </a:r>
            <a:r>
              <a:rPr lang="en-US" sz="2000" b="1" dirty="0" err="1" smtClean="0"/>
              <a:t>PfS</a:t>
            </a:r>
            <a:r>
              <a:rPr lang="en-US" sz="2000" b="1" dirty="0" smtClean="0"/>
              <a:t> Drug Poisoning Indicator Case Definitions</a:t>
            </a:r>
            <a:endParaRPr lang="en-US" sz="20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3832952"/>
              </p:ext>
            </p:extLst>
          </p:nvPr>
        </p:nvGraphicFramePr>
        <p:xfrm>
          <a:off x="200027" y="585184"/>
          <a:ext cx="11801474" cy="613171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611623"/>
                <a:gridCol w="687300"/>
                <a:gridCol w="737640"/>
                <a:gridCol w="737640"/>
                <a:gridCol w="737640"/>
                <a:gridCol w="737640"/>
                <a:gridCol w="737640"/>
                <a:gridCol w="737640"/>
                <a:gridCol w="737640"/>
                <a:gridCol w="737640"/>
                <a:gridCol w="601431"/>
              </a:tblGrid>
              <a:tr h="37967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 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41" marR="4741" marT="4741" marB="0" anchor="b"/>
                </a:tc>
                <a:tc gridSpan="10"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 dirty="0">
                          <a:effectLst/>
                        </a:rPr>
                        <a:t>Montana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41" marR="4741" marT="4741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42164"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41" marR="4741" marT="4741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u="none" strike="noStrike">
                          <a:effectLst/>
                        </a:rPr>
                        <a:t>2015-4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41" marR="4741" marT="4741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u="none" strike="noStrike">
                          <a:effectLst/>
                        </a:rPr>
                        <a:t>2016-1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41" marR="4741" marT="4741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u="none" strike="noStrike">
                          <a:effectLst/>
                        </a:rPr>
                        <a:t>2016-2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41" marR="4741" marT="4741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u="none" strike="noStrike" dirty="0">
                          <a:effectLst/>
                        </a:rPr>
                        <a:t>2016-3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41" marR="4741" marT="4741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u="none" strike="noStrike" dirty="0">
                          <a:effectLst/>
                        </a:rPr>
                        <a:t>2016-4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41" marR="4741" marT="4741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u="none" strike="noStrike" dirty="0">
                          <a:effectLst/>
                        </a:rPr>
                        <a:t>2017-1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41" marR="4741" marT="4741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u="none" strike="noStrike" dirty="0">
                          <a:effectLst/>
                        </a:rPr>
                        <a:t>2017-2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41" marR="4741" marT="4741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u="none" strike="noStrike" dirty="0">
                          <a:effectLst/>
                        </a:rPr>
                        <a:t>2017-3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41" marR="4741" marT="4741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u="none" strike="noStrike" dirty="0">
                          <a:effectLst/>
                        </a:rPr>
                        <a:t>2017-4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41" marR="4741" marT="4741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u="none" strike="noStrike" dirty="0">
                          <a:effectLst/>
                        </a:rPr>
                        <a:t>Total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41" marR="4741" marT="4741" marB="0"/>
                </a:tc>
              </a:tr>
              <a:tr h="338078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All Diagnoses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41" marR="4741" marT="4741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41" marR="4741" marT="4741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41" marR="4741" marT="4741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41" marR="4741" marT="4741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41" marR="4741" marT="4741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41" marR="4741" marT="4741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41" marR="4741" marT="4741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41" marR="4741" marT="4741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41" marR="4741" marT="4741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41" marR="4741" marT="4741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41" marR="4741" marT="4741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511918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DDPI/PFS Indicator 2.4.1. </a:t>
                      </a:r>
                      <a:r>
                        <a:rPr lang="en-US" sz="1400" u="none" strike="noStrike" dirty="0">
                          <a:effectLst/>
                        </a:rPr>
                        <a:t>Non-fatal drug overdose hospitalizations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41" marR="4741" marT="4741" marB="0" anchor="b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u="none" strike="noStrike" dirty="0">
                          <a:effectLst/>
                        </a:rPr>
                        <a:t> 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41" marR="4741" marT="4741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u="none" strike="noStrike" dirty="0">
                          <a:effectLst/>
                        </a:rPr>
                        <a:t> 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41" marR="4741" marT="4741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41" marR="4741" marT="4741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41" marR="4741" marT="4741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41" marR="4741" marT="4741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41" marR="4741" marT="474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41" marR="4741" marT="474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41" marR="4741" marT="474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41" marR="4741" marT="474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41" marR="4741" marT="4741" marB="0" anchor="b"/>
                </a:tc>
              </a:tr>
              <a:tr h="51191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1" u="none" strike="noStrike" dirty="0">
                          <a:effectLst/>
                        </a:rPr>
                        <a:t>DDPI / PFS Indicator 2.4.2. </a:t>
                      </a:r>
                      <a:r>
                        <a:rPr lang="en-US" sz="1400" u="none" strike="noStrike" dirty="0">
                          <a:effectLst/>
                        </a:rPr>
                        <a:t>Hospitalizations involving non-fatal opioid overdose excluding heroin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41" marR="4741" marT="4741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41" marR="4741" marT="4741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41" marR="4741" marT="4741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41" marR="4741" marT="4741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41" marR="4741" marT="4741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41" marR="4741" marT="4741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41" marR="4741" marT="474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41" marR="4741" marT="474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41" marR="4741" marT="474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41" marR="4741" marT="474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41" marR="4741" marT="4741" marB="0" anchor="b"/>
                </a:tc>
              </a:tr>
              <a:tr h="511918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DDPI / PFS Indicator 2.4.3. </a:t>
                      </a:r>
                      <a:r>
                        <a:rPr lang="en-US" sz="1400" u="none" strike="noStrike" dirty="0">
                          <a:effectLst/>
                        </a:rPr>
                        <a:t>Hospitalizations involving non-fatal heroin overdose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41" marR="4741" marT="4741" marB="0" anchor="b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41" marR="4741" marT="4741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41" marR="4741" marT="4741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41" marR="4741" marT="4741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41" marR="4741" marT="4741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41" marR="4741" marT="4741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 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41" marR="4741" marT="474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41" marR="4741" marT="474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41" marR="4741" marT="474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41" marR="4741" marT="474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41" marR="4741" marT="4741" marB="0" anchor="b"/>
                </a:tc>
              </a:tr>
              <a:tr h="271857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 dirty="0">
                          <a:effectLst/>
                        </a:rPr>
                        <a:t>First Five Diagnoses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41" marR="4741" marT="4741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41" marR="4741" marT="4741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u="none" strike="noStrike" dirty="0">
                          <a:effectLst/>
                        </a:rPr>
                        <a:t> 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41" marR="4741" marT="4741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u="none" strike="noStrike" dirty="0">
                          <a:effectLst/>
                        </a:rPr>
                        <a:t> 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41" marR="4741" marT="4741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u="none" strike="noStrike" dirty="0">
                          <a:effectLst/>
                        </a:rPr>
                        <a:t> 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41" marR="4741" marT="4741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u="none" strike="noStrike" dirty="0">
                          <a:effectLst/>
                        </a:rPr>
                        <a:t> 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41" marR="4741" marT="4741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 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41" marR="4741" marT="4741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 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41" marR="4741" marT="4741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 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41" marR="4741" marT="4741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 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41" marR="4741" marT="4741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 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41" marR="4741" marT="4741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511918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DDPI/PFS Indicator 2.4.1. </a:t>
                      </a:r>
                      <a:r>
                        <a:rPr lang="en-US" sz="1400" u="none" strike="noStrike" dirty="0">
                          <a:effectLst/>
                        </a:rPr>
                        <a:t>Non-fatal drug overdose hospitalizations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41" marR="4741" marT="4741" marB="0" anchor="b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41" marR="4741" marT="4741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41" marR="4741" marT="4741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41" marR="4741" marT="4741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41" marR="4741" marT="4741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41" marR="4741" marT="4741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41" marR="4741" marT="474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41" marR="4741" marT="474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41" marR="4741" marT="474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41" marR="4741" marT="474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41" marR="4741" marT="4741" marB="0" anchor="b"/>
                </a:tc>
              </a:tr>
              <a:tr h="51191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1" u="none" strike="noStrike" dirty="0">
                          <a:effectLst/>
                        </a:rPr>
                        <a:t>DDPI / PFS Indicator 2.4.2. </a:t>
                      </a:r>
                      <a:r>
                        <a:rPr lang="en-US" sz="1400" u="none" strike="noStrike" dirty="0">
                          <a:effectLst/>
                        </a:rPr>
                        <a:t>Hospitalizations involving non-fatal opioid overdose excluding heroin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41" marR="4741" marT="4741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41" marR="4741" marT="4741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41" marR="4741" marT="4741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41" marR="4741" marT="4741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41" marR="4741" marT="4741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41" marR="4741" marT="4741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41" marR="4741" marT="474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41" marR="4741" marT="474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41" marR="4741" marT="474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41" marR="4741" marT="474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41" marR="4741" marT="4741" marB="0" anchor="b"/>
                </a:tc>
              </a:tr>
              <a:tr h="511918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DDPI / PFS Indicator 2.4.3. </a:t>
                      </a:r>
                      <a:r>
                        <a:rPr lang="en-US" sz="1400" u="none" strike="noStrike" dirty="0">
                          <a:effectLst/>
                        </a:rPr>
                        <a:t>Hospitalizations involving non-fatal heroin overdose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41" marR="4741" marT="4741" marB="0" anchor="b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41" marR="4741" marT="4741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41" marR="4741" marT="4741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41" marR="4741" marT="4741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41" marR="4741" marT="4741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41" marR="4741" marT="4741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41" marR="4741" marT="474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41" marR="4741" marT="474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41" marR="4741" marT="474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41" marR="4741" marT="474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41" marR="4741" marT="4741" marB="0" anchor="b"/>
                </a:tc>
              </a:tr>
              <a:tr h="271857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 dirty="0">
                          <a:effectLst/>
                        </a:rPr>
                        <a:t>First Ten Diagnoses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41" marR="4741" marT="4741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41" marR="4741" marT="4741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 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41" marR="4741" marT="4741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 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41" marR="4741" marT="4741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 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41" marR="4741" marT="4741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 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41" marR="4741" marT="4741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 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41" marR="4741" marT="4741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 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41" marR="4741" marT="4741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 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41" marR="4741" marT="4741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 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41" marR="4741" marT="4741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 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41" marR="4741" marT="4741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511918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DDPI/PFS Indicator 2.4.1. </a:t>
                      </a:r>
                      <a:r>
                        <a:rPr lang="en-US" sz="1400" u="none" strike="noStrike" dirty="0">
                          <a:effectLst/>
                        </a:rPr>
                        <a:t>Non-fatal drug overdose hospitalizations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41" marR="4741" marT="4741" marB="0" anchor="b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41" marR="4741" marT="4741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41" marR="4741" marT="4741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41" marR="4741" marT="4741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41" marR="4741" marT="4741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41" marR="4741" marT="4741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41" marR="4741" marT="474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41" marR="4741" marT="474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41" marR="4741" marT="474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41" marR="4741" marT="474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41" marR="4741" marT="4741" marB="0" anchor="b"/>
                </a:tc>
              </a:tr>
              <a:tr h="51191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1" u="none" strike="noStrike" dirty="0">
                          <a:effectLst/>
                        </a:rPr>
                        <a:t>DDPI / PFS Indicator 2.4.2. </a:t>
                      </a:r>
                      <a:r>
                        <a:rPr lang="en-US" sz="1400" u="none" strike="noStrike" dirty="0">
                          <a:effectLst/>
                        </a:rPr>
                        <a:t>Hospitalizations involving non-fatal opioid overdose excluding heroin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41" marR="4741" marT="4741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41" marR="4741" marT="4741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u="none" strike="noStrike" dirty="0">
                          <a:effectLst/>
                        </a:rPr>
                        <a:t> 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41" marR="4741" marT="4741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41" marR="4741" marT="4741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41" marR="4741" marT="4741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41" marR="4741" marT="4741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41" marR="4741" marT="474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41" marR="4741" marT="474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41" marR="4741" marT="474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41" marR="4741" marT="474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41" marR="4741" marT="4741" marB="0" anchor="b"/>
                </a:tc>
              </a:tr>
              <a:tr h="511918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DDPI / PFS Indicator 2.4.3. </a:t>
                      </a:r>
                      <a:r>
                        <a:rPr lang="en-US" sz="1400" u="none" strike="noStrike" dirty="0">
                          <a:effectLst/>
                        </a:rPr>
                        <a:t>Hospitalizations involving non-fatal heroin overdose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41" marR="4741" marT="4741" marB="0" anchor="b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41" marR="4741" marT="4741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41" marR="4741" marT="4741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41" marR="4741" marT="4741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41" marR="4741" marT="4741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41" marR="4741" marT="4741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41" marR="4741" marT="474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41" marR="4741" marT="474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41" marR="4741" marT="474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41" marR="4741" marT="474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 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41" marR="4741" marT="4741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233353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7827" y="1302497"/>
            <a:ext cx="10515600" cy="483441"/>
          </a:xfrm>
        </p:spPr>
        <p:txBody>
          <a:bodyPr>
            <a:normAutofit/>
          </a:bodyPr>
          <a:lstStyle/>
          <a:p>
            <a:r>
              <a:rPr lang="en-US" sz="2000" b="1" dirty="0" smtClean="0"/>
              <a:t>Table 2.4a. Initial Encounter (and Missing) Only, by Quarter</a:t>
            </a:r>
            <a:endParaRPr lang="en-US" sz="20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9136173"/>
              </p:ext>
            </p:extLst>
          </p:nvPr>
        </p:nvGraphicFramePr>
        <p:xfrm>
          <a:off x="377827" y="1785938"/>
          <a:ext cx="11385547" cy="251019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902418"/>
                <a:gridCol w="1063024"/>
                <a:gridCol w="713345"/>
                <a:gridCol w="713345"/>
                <a:gridCol w="713345"/>
                <a:gridCol w="713345"/>
                <a:gridCol w="713345"/>
                <a:gridCol w="713345"/>
                <a:gridCol w="713345"/>
                <a:gridCol w="713345"/>
                <a:gridCol w="713345"/>
              </a:tblGrid>
              <a:tr h="33003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 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/>
                </a:tc>
                <a:tc gridSpan="10"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Montana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8877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 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u="none" strike="noStrike">
                          <a:effectLst/>
                        </a:rPr>
                        <a:t>2015-4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u="none" strike="noStrike">
                          <a:effectLst/>
                        </a:rPr>
                        <a:t>2016-1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u="none" strike="noStrike">
                          <a:effectLst/>
                        </a:rPr>
                        <a:t>2016-2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u="none" strike="noStrike">
                          <a:effectLst/>
                        </a:rPr>
                        <a:t>2016-3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u="none" strike="noStrike">
                          <a:effectLst/>
                        </a:rPr>
                        <a:t>2016-4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u="none" strike="noStrike">
                          <a:effectLst/>
                        </a:rPr>
                        <a:t>2017-1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u="none" strike="noStrike">
                          <a:effectLst/>
                        </a:rPr>
                        <a:t>2017-2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u="none" strike="noStrike">
                          <a:effectLst/>
                        </a:rPr>
                        <a:t>2017-3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u="none" strike="noStrike">
                          <a:effectLst/>
                        </a:rPr>
                        <a:t>2017-4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u="none" strike="noStrike">
                          <a:effectLst/>
                        </a:rPr>
                        <a:t>Total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/>
                </a:tc>
              </a:tr>
              <a:tr h="57755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 dirty="0">
                          <a:effectLst/>
                        </a:rPr>
                        <a:t>DDPI/PFS Indicator 2.4.1a. </a:t>
                      </a:r>
                      <a:r>
                        <a:rPr lang="en-US" sz="1600" u="none" strike="noStrike" dirty="0">
                          <a:effectLst/>
                        </a:rPr>
                        <a:t>Non-fatal drug overdose hospitalizations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u="none" strike="noStrike"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u="none" strike="noStrike"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u="none" strike="noStrike"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u="none" strike="noStrike"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u="none" strike="noStrike"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/>
                </a:tc>
              </a:tr>
              <a:tr h="58352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1" u="none" strike="noStrike" dirty="0">
                          <a:effectLst/>
                        </a:rPr>
                        <a:t>DDPI / PFS Indicator 2.4.2a. </a:t>
                      </a:r>
                      <a:r>
                        <a:rPr lang="en-US" sz="1600" u="none" strike="noStrike" dirty="0">
                          <a:effectLst/>
                        </a:rPr>
                        <a:t>Hospitalizations involving non-fatal opioid overdose excluding heroin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u="none" strike="noStrike"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u="none" strike="noStrike"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u="none" strike="noStrike"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u="none" strike="noStrike"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u="none" strike="noStrike"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/>
                </a:tc>
              </a:tr>
              <a:tr h="57755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 dirty="0">
                          <a:effectLst/>
                        </a:rPr>
                        <a:t>DDPI / PFS Indicator 2.4.3a. </a:t>
                      </a:r>
                      <a:r>
                        <a:rPr lang="en-US" sz="1600" u="none" strike="noStrike" dirty="0">
                          <a:effectLst/>
                        </a:rPr>
                        <a:t>Hospitalizations involving non-fatal heroin overdose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u="none" strike="noStrike"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u="none" strike="noStrike"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u="none" strike="noStrike"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u="none" strike="noStrike"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868367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7827" y="1302497"/>
            <a:ext cx="10515600" cy="483441"/>
          </a:xfrm>
        </p:spPr>
        <p:txBody>
          <a:bodyPr>
            <a:normAutofit/>
          </a:bodyPr>
          <a:lstStyle/>
          <a:p>
            <a:r>
              <a:rPr lang="en-US" sz="2000" b="1" dirty="0" smtClean="0"/>
              <a:t>Table 2.4b: DDPI / </a:t>
            </a:r>
            <a:r>
              <a:rPr lang="en-US" sz="2000" b="1" dirty="0" err="1" smtClean="0"/>
              <a:t>PfS</a:t>
            </a:r>
            <a:r>
              <a:rPr lang="en-US" sz="2000" b="1" dirty="0" smtClean="0"/>
              <a:t> Case Definitions (Alternative Heroin and Other Opioids), By Quarter</a:t>
            </a:r>
            <a:endParaRPr lang="en-US" sz="20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8065847"/>
              </p:ext>
            </p:extLst>
          </p:nvPr>
        </p:nvGraphicFramePr>
        <p:xfrm>
          <a:off x="333375" y="1785937"/>
          <a:ext cx="11429999" cy="348665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946870"/>
                <a:gridCol w="1063024"/>
                <a:gridCol w="713345"/>
                <a:gridCol w="713345"/>
                <a:gridCol w="713345"/>
                <a:gridCol w="713345"/>
                <a:gridCol w="713345"/>
                <a:gridCol w="713345"/>
                <a:gridCol w="713345"/>
                <a:gridCol w="713345"/>
                <a:gridCol w="713345"/>
              </a:tblGrid>
              <a:tr h="430872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>
                          <a:effectLst/>
                        </a:rPr>
                        <a:t> </a:t>
                      </a:r>
                      <a:endParaRPr lang="en-US" sz="2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/>
                </a:tc>
                <a:tc gridSpan="10"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</a:rPr>
                        <a:t>Montana</a:t>
                      </a:r>
                      <a:endParaRPr lang="en-US" sz="2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7013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>
                          <a:effectLst/>
                        </a:rPr>
                        <a:t> </a:t>
                      </a:r>
                      <a:endParaRPr lang="en-US" sz="2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b="1" u="none" strike="noStrike" dirty="0">
                          <a:effectLst/>
                        </a:rPr>
                        <a:t>2015-4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b="1" u="none" strike="noStrike" dirty="0">
                          <a:effectLst/>
                        </a:rPr>
                        <a:t>2016-1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b="1" u="none" strike="noStrike" dirty="0">
                          <a:effectLst/>
                        </a:rPr>
                        <a:t>2016-2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b="1" u="none" strike="noStrike" dirty="0">
                          <a:effectLst/>
                        </a:rPr>
                        <a:t>2016-3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b="1" u="none" strike="noStrike" dirty="0">
                          <a:effectLst/>
                        </a:rPr>
                        <a:t>2016-4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b="1" u="none" strike="noStrike" dirty="0">
                          <a:effectLst/>
                        </a:rPr>
                        <a:t>2017-1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b="1" u="none" strike="noStrike" dirty="0">
                          <a:effectLst/>
                        </a:rPr>
                        <a:t>2017-2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b="1" u="none" strike="noStrike" dirty="0">
                          <a:effectLst/>
                        </a:rPr>
                        <a:t>2017-3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b="1" u="none" strike="noStrike" dirty="0">
                          <a:effectLst/>
                        </a:rPr>
                        <a:t>2017-4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b="1" u="none" strike="noStrike" dirty="0">
                          <a:effectLst/>
                        </a:rPr>
                        <a:t>Total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/>
                </a:tc>
              </a:tr>
              <a:tr h="341107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 dirty="0">
                          <a:effectLst/>
                        </a:rPr>
                        <a:t>All Diagnosis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682215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 dirty="0">
                          <a:effectLst/>
                        </a:rPr>
                        <a:t>DDPI / PFS Indicator 2.4.4. </a:t>
                      </a:r>
                      <a:r>
                        <a:rPr lang="en-US" sz="1800" u="none" strike="noStrike" dirty="0">
                          <a:effectLst/>
                        </a:rPr>
                        <a:t>Hospitalizations involving heroin alone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/>
                </a:tc>
              </a:tr>
              <a:tr h="682215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 dirty="0">
                          <a:effectLst/>
                        </a:rPr>
                        <a:t>DDPI / PFS Indicator 2.4.5. </a:t>
                      </a:r>
                      <a:r>
                        <a:rPr lang="en-US" sz="1800" u="none" strike="noStrike" dirty="0">
                          <a:effectLst/>
                        </a:rPr>
                        <a:t>Hospitalizations involving heroin and other </a:t>
                      </a:r>
                      <a:r>
                        <a:rPr lang="en-US" sz="1800" u="none" strike="noStrike" dirty="0" smtClean="0">
                          <a:effectLst/>
                        </a:rPr>
                        <a:t>opioids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/>
                </a:tc>
              </a:tr>
              <a:tr h="682215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 dirty="0">
                          <a:effectLst/>
                        </a:rPr>
                        <a:t>DDPI / PFS Indicator 2.4.6. </a:t>
                      </a:r>
                      <a:r>
                        <a:rPr lang="en-US" sz="1800" u="none" strike="noStrike" dirty="0">
                          <a:effectLst/>
                        </a:rPr>
                        <a:t>Hospitalizations involving other opioids alone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913385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7827" y="1302497"/>
            <a:ext cx="10515600" cy="483441"/>
          </a:xfrm>
        </p:spPr>
        <p:txBody>
          <a:bodyPr>
            <a:normAutofit/>
          </a:bodyPr>
          <a:lstStyle/>
          <a:p>
            <a:r>
              <a:rPr lang="en-US" sz="2000" b="1" dirty="0" smtClean="0"/>
              <a:t>Table 2.4c: DDPI / </a:t>
            </a:r>
            <a:r>
              <a:rPr lang="en-US" sz="2000" b="1" dirty="0" err="1" smtClean="0"/>
              <a:t>PfS</a:t>
            </a:r>
            <a:r>
              <a:rPr lang="en-US" sz="2000" b="1" dirty="0" smtClean="0"/>
              <a:t> Case Definitions, by manner type (2015-4 through 2016-4)</a:t>
            </a:r>
            <a:endParaRPr lang="en-US" sz="20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7609647"/>
              </p:ext>
            </p:extLst>
          </p:nvPr>
        </p:nvGraphicFramePr>
        <p:xfrm>
          <a:off x="381000" y="1785936"/>
          <a:ext cx="11268075" cy="338613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629275"/>
                <a:gridCol w="1628775"/>
                <a:gridCol w="1335826"/>
                <a:gridCol w="1079925"/>
                <a:gridCol w="1594274"/>
              </a:tblGrid>
              <a:tr h="668983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u="none" strike="noStrike" dirty="0">
                          <a:effectLst/>
                        </a:rPr>
                        <a:t>Unintentional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u="none" strike="noStrike" dirty="0">
                          <a:effectLst/>
                        </a:rPr>
                        <a:t>Self-Harm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u="none" strike="noStrike" dirty="0">
                          <a:effectLst/>
                        </a:rPr>
                        <a:t>Assault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u="none" strike="noStrike" dirty="0">
                          <a:effectLst/>
                        </a:rPr>
                        <a:t>Undetermined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/>
                </a:tc>
              </a:tr>
              <a:tr h="356041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u="none" strike="noStrike" dirty="0">
                          <a:effectLst/>
                        </a:rPr>
                        <a:t>All Diagnosis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787038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u="none" strike="noStrike" dirty="0">
                          <a:effectLst/>
                        </a:rPr>
                        <a:t>DDPI/PFS Indicator 2.4.1. </a:t>
                      </a:r>
                      <a:r>
                        <a:rPr lang="en-US" sz="2000" u="none" strike="noStrike" dirty="0">
                          <a:effectLst/>
                        </a:rPr>
                        <a:t>Non-fatal drug overdose hospitalizations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/>
                </a:tc>
              </a:tr>
              <a:tr h="787038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u="none" strike="noStrike" dirty="0">
                          <a:effectLst/>
                        </a:rPr>
                        <a:t>DDPI / PFS Indicator 2.4.2. </a:t>
                      </a:r>
                      <a:r>
                        <a:rPr lang="en-US" sz="2000" u="none" strike="noStrike" dirty="0">
                          <a:effectLst/>
                        </a:rPr>
                        <a:t>Hospitalizations involving non-fatal opioid overdose excluding heroin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/>
                </a:tc>
              </a:tr>
              <a:tr h="787038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u="none" strike="noStrike" dirty="0">
                          <a:effectLst/>
                        </a:rPr>
                        <a:t>DDPI / PFS Indicator 2.4.3. </a:t>
                      </a:r>
                      <a:r>
                        <a:rPr lang="en-US" sz="2000" u="none" strike="noStrike" dirty="0">
                          <a:effectLst/>
                        </a:rPr>
                        <a:t>Hospitalizations involving non-fatal heroin overdose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763" marR="4763" marT="4763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163426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5363845"/>
              </p:ext>
            </p:extLst>
          </p:nvPr>
        </p:nvGraphicFramePr>
        <p:xfrm>
          <a:off x="962025" y="2128838"/>
          <a:ext cx="9944100" cy="357663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53609"/>
                <a:gridCol w="1190491"/>
              </a:tblGrid>
              <a:tr h="510948"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>
                          <a:effectLst/>
                        </a:rPr>
                        <a:t>Montana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/>
                </a:tc>
              </a:tr>
              <a:tr h="510948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Primary </a:t>
                      </a:r>
                      <a:r>
                        <a:rPr lang="en-US" sz="2000" u="none" strike="noStrike" dirty="0" err="1">
                          <a:effectLst/>
                        </a:rPr>
                        <a:t>Dx</a:t>
                      </a:r>
                      <a:r>
                        <a:rPr lang="en-US" sz="2000" u="none" strike="noStrike" dirty="0">
                          <a:effectLst/>
                        </a:rPr>
                        <a:t> of Drug Poisoning (CSTE 2.1a)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/>
                </a:tc>
              </a:tr>
              <a:tr h="510948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>
                          <a:effectLst/>
                        </a:rPr>
                        <a:t>Additional Cases Secondary Dx of Drug Poisoning (CSTE 2.1b Minus 2.1a)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/>
                </a:tc>
              </a:tr>
              <a:tr h="1021896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>
                          <a:effectLst/>
                        </a:rPr>
                        <a:t>Cases Secondary Dx Drug Poisoning with Mechanism / Manner Code Before Dx Code (Prin Dx, External Cause Fields, Secondary Dx)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/>
                </a:tc>
              </a:tr>
              <a:tr h="1021896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Cases Secondary </a:t>
                      </a:r>
                      <a:r>
                        <a:rPr lang="en-US" sz="2000" u="none" strike="noStrike" dirty="0" err="1">
                          <a:effectLst/>
                        </a:rPr>
                        <a:t>Dx</a:t>
                      </a:r>
                      <a:r>
                        <a:rPr lang="en-US" sz="2000" u="none" strike="noStrike" dirty="0">
                          <a:effectLst/>
                        </a:rPr>
                        <a:t> Drug Poisoning with Mechanism / Manner Code Before </a:t>
                      </a:r>
                      <a:r>
                        <a:rPr lang="en-US" sz="2000" u="none" strike="noStrike" dirty="0" err="1">
                          <a:effectLst/>
                        </a:rPr>
                        <a:t>Dx</a:t>
                      </a:r>
                      <a:r>
                        <a:rPr lang="en-US" sz="2000" u="none" strike="noStrike" dirty="0">
                          <a:effectLst/>
                        </a:rPr>
                        <a:t> Code (</a:t>
                      </a:r>
                      <a:r>
                        <a:rPr lang="en-US" sz="2000" u="none" strike="noStrike" dirty="0" err="1">
                          <a:effectLst/>
                        </a:rPr>
                        <a:t>Prin</a:t>
                      </a:r>
                      <a:r>
                        <a:rPr lang="en-US" sz="2000" u="none" strike="noStrike" dirty="0">
                          <a:effectLst/>
                        </a:rPr>
                        <a:t> </a:t>
                      </a:r>
                      <a:r>
                        <a:rPr lang="en-US" sz="2000" u="none" strike="noStrike" dirty="0" err="1">
                          <a:effectLst/>
                        </a:rPr>
                        <a:t>Dx</a:t>
                      </a:r>
                      <a:r>
                        <a:rPr lang="en-US" sz="2000" u="none" strike="noStrike" dirty="0">
                          <a:effectLst/>
                        </a:rPr>
                        <a:t>, Secondary </a:t>
                      </a:r>
                      <a:r>
                        <a:rPr lang="en-US" sz="2000" u="none" strike="noStrike" dirty="0" err="1">
                          <a:effectLst/>
                        </a:rPr>
                        <a:t>Dx</a:t>
                      </a:r>
                      <a:r>
                        <a:rPr lang="en-US" sz="2000" u="none" strike="noStrike" dirty="0">
                          <a:effectLst/>
                        </a:rPr>
                        <a:t>, External Cause)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/>
                </a:tc>
              </a:tr>
            </a:tbl>
          </a:graphicData>
        </a:graphic>
      </p:graphicFrame>
      <p:sp>
        <p:nvSpPr>
          <p:cNvPr id="4" name="Title 1"/>
          <p:cNvSpPr txBox="1">
            <a:spLocks/>
          </p:cNvSpPr>
          <p:nvPr/>
        </p:nvSpPr>
        <p:spPr>
          <a:xfrm>
            <a:off x="962025" y="1645397"/>
            <a:ext cx="10515600" cy="4834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dirty="0" smtClean="0"/>
              <a:t>Table 2.5. Search Order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1233476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878</Words>
  <Application>Microsoft Office PowerPoint</Application>
  <PresentationFormat>Widescreen</PresentationFormat>
  <Paragraphs>597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Phase II Analysis</vt:lpstr>
      <vt:lpstr>Phase II Project Timeline</vt:lpstr>
      <vt:lpstr>Phase II Tables</vt:lpstr>
      <vt:lpstr>Table 2.1. Variations on the CSTE Drug Poisoning Indicator Case Definition 1 from Phase 1 analysis. </vt:lpstr>
      <vt:lpstr>Table 2.2: CSTE Case Definition Adverse Effects</vt:lpstr>
      <vt:lpstr>Table 2.3: Specific Drugs, CSTE Definitions</vt:lpstr>
      <vt:lpstr>Table 2.4. Variations of DDPI / PfS Drug Poisoning Indicator Case Definitions</vt:lpstr>
      <vt:lpstr>Table 2.4a. Initial Encounter (and Missing) Only, by Quarter</vt:lpstr>
      <vt:lpstr>Table 2.4b: DDPI / PfS Case Definitions (Alternative Heroin and Other Opioids), By Quarter</vt:lpstr>
      <vt:lpstr>Table 2.4c: DDPI / PfS Case Definitions, by manner type (2015-4 through 2016-4)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Katelyn Hall</dc:creator>
  <cp:lastModifiedBy>Katelyn Hall</cp:lastModifiedBy>
  <cp:revision>6</cp:revision>
  <dcterms:created xsi:type="dcterms:W3CDTF">2018-02-28T03:43:35Z</dcterms:created>
  <dcterms:modified xsi:type="dcterms:W3CDTF">2018-02-28T04:39:52Z</dcterms:modified>
</cp:coreProperties>
</file>