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hhs-hlnshare.state.mt.ads\shared\phs\MHDD\Identified\Projects\2018\CSTE_Drug_Poisoning\Polydrug\Summary_Tables\Summary_Table_3.1_Solution.xlsm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'Summary Table'!$A$1:$M$1</c:f>
          <c:strCache>
            <c:ptCount val="13"/>
            <c:pt idx="0">
              <c:v>Table 3.1: Number of Classes of Drug Poisoning   
</c:v>
            </c:pt>
          </c:strCache>
        </c:strRef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3"/>
          <c:order val="0"/>
          <c:tx>
            <c:strRef>
              <c:f>'Summary Table'!$A$4</c:f>
              <c:strCache>
                <c:ptCount val="1"/>
                <c:pt idx="0">
                  <c:v>COLORADO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val>
            <c:numRef>
              <c:f>('Summary Table'!$C$4,'Summary Table'!$E$4,'Summary Table'!$G$4,'Summary Table'!$I$4,'Summary Table'!$K$4,'Summary Table'!$M$4)</c:f>
              <c:numCache>
                <c:formatCode>General</c:formatCode>
                <c:ptCount val="6"/>
                <c:pt idx="0">
                  <c:v>78.95</c:v>
                </c:pt>
                <c:pt idx="1">
                  <c:v>16.62</c:v>
                </c:pt>
                <c:pt idx="2">
                  <c:v>3.55</c:v>
                </c:pt>
                <c:pt idx="3">
                  <c:v>0.78</c:v>
                </c:pt>
                <c:pt idx="4">
                  <c:v>0.08</c:v>
                </c:pt>
                <c:pt idx="5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52-425B-9BA3-0DBF5812F1A5}"/>
            </c:ext>
          </c:extLst>
        </c:ser>
        <c:ser>
          <c:idx val="4"/>
          <c:order val="1"/>
          <c:tx>
            <c:strRef>
              <c:f>'Summary Table'!$A$5</c:f>
              <c:strCache>
                <c:ptCount val="1"/>
                <c:pt idx="0">
                  <c:v>KY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val>
            <c:numRef>
              <c:f>('Summary Table'!$C$5,'Summary Table'!$E$5,'Summary Table'!$G$5,'Summary Table'!$I$5,'Summary Table'!$K$5,'Summary Table'!$M$5)</c:f>
              <c:numCache>
                <c:formatCode>General</c:formatCode>
                <c:ptCount val="6"/>
                <c:pt idx="0">
                  <c:v>77.260000000000005</c:v>
                </c:pt>
                <c:pt idx="1">
                  <c:v>16.63</c:v>
                </c:pt>
                <c:pt idx="2">
                  <c:v>4.63</c:v>
                </c:pt>
                <c:pt idx="3">
                  <c:v>1.2</c:v>
                </c:pt>
                <c:pt idx="4">
                  <c:v>0.28000000000000003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52-425B-9BA3-0DBF5812F1A5}"/>
            </c:ext>
          </c:extLst>
        </c:ser>
        <c:ser>
          <c:idx val="5"/>
          <c:order val="2"/>
          <c:tx>
            <c:strRef>
              <c:f>'Summary Table'!$A$6</c:f>
              <c:strCache>
                <c:ptCount val="1"/>
                <c:pt idx="0">
                  <c:v>LOUISIANA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val>
            <c:numRef>
              <c:f>('Summary Table'!$C$6,'Summary Table'!$E$6,'Summary Table'!$G$6,'Summary Table'!$I$6,'Summary Table'!$K$6,'Summary Table'!$M$6)</c:f>
              <c:numCache>
                <c:formatCode>General</c:formatCode>
                <c:ptCount val="6"/>
                <c:pt idx="0">
                  <c:v>76.760000000000005</c:v>
                </c:pt>
                <c:pt idx="1">
                  <c:v>18.079999999999998</c:v>
                </c:pt>
                <c:pt idx="2">
                  <c:v>3.93</c:v>
                </c:pt>
                <c:pt idx="3">
                  <c:v>1.19</c:v>
                </c:pt>
                <c:pt idx="4">
                  <c:v>0.11</c:v>
                </c:pt>
                <c:pt idx="5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52-425B-9BA3-0DBF5812F1A5}"/>
            </c:ext>
          </c:extLst>
        </c:ser>
        <c:ser>
          <c:idx val="6"/>
          <c:order val="3"/>
          <c:tx>
            <c:strRef>
              <c:f>'Summary Table'!$A$7</c:f>
              <c:strCache>
                <c:ptCount val="1"/>
                <c:pt idx="0">
                  <c:v>Missouri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val>
            <c:numRef>
              <c:f>('Summary Table'!$C$7,'Summary Table'!$E$7,'Summary Table'!$G$7,'Summary Table'!$I$7,'Summary Table'!$K$7,'Summary Table'!$M$7)</c:f>
              <c:numCache>
                <c:formatCode>General</c:formatCode>
                <c:ptCount val="6"/>
                <c:pt idx="0">
                  <c:v>80.760000000000005</c:v>
                </c:pt>
                <c:pt idx="1">
                  <c:v>15.46</c:v>
                </c:pt>
                <c:pt idx="2">
                  <c:v>3.05</c:v>
                </c:pt>
                <c:pt idx="3">
                  <c:v>0.63</c:v>
                </c:pt>
                <c:pt idx="4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152-425B-9BA3-0DBF5812F1A5}"/>
            </c:ext>
          </c:extLst>
        </c:ser>
        <c:ser>
          <c:idx val="7"/>
          <c:order val="4"/>
          <c:tx>
            <c:strRef>
              <c:f>'Summary Table'!$A$8</c:f>
              <c:strCache>
                <c:ptCount val="1"/>
                <c:pt idx="0">
                  <c:v>MT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val>
            <c:numRef>
              <c:f>('Summary Table'!$C$8,'Summary Table'!$E$8,'Summary Table'!$G$8,'Summary Table'!$I$8,'Summary Table'!$K$8,'Summary Table'!$M$8)</c:f>
              <c:numCache>
                <c:formatCode>General</c:formatCode>
                <c:ptCount val="6"/>
                <c:pt idx="0">
                  <c:v>84.71</c:v>
                </c:pt>
                <c:pt idx="1">
                  <c:v>12.89</c:v>
                </c:pt>
                <c:pt idx="2">
                  <c:v>2.31</c:v>
                </c:pt>
                <c:pt idx="3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152-425B-9BA3-0DBF5812F1A5}"/>
            </c:ext>
          </c:extLst>
        </c:ser>
        <c:ser>
          <c:idx val="8"/>
          <c:order val="5"/>
          <c:tx>
            <c:strRef>
              <c:f>'Summary Table'!$A$9</c:f>
              <c:strCache>
                <c:ptCount val="1"/>
                <c:pt idx="0">
                  <c:v>NC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val>
            <c:numRef>
              <c:f>('Summary Table'!$C$9,'Summary Table'!$E$9,'Summary Table'!$G$9,'Summary Table'!$I$9,'Summary Table'!$K$9,'Summary Table'!$M$9)</c:f>
              <c:numCache>
                <c:formatCode>General</c:formatCode>
                <c:ptCount val="6"/>
                <c:pt idx="0">
                  <c:v>58.8</c:v>
                </c:pt>
                <c:pt idx="1">
                  <c:v>31.1</c:v>
                </c:pt>
                <c:pt idx="2">
                  <c:v>7.87</c:v>
                </c:pt>
                <c:pt idx="3">
                  <c:v>1.75</c:v>
                </c:pt>
                <c:pt idx="4">
                  <c:v>0.42</c:v>
                </c:pt>
                <c:pt idx="5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152-425B-9BA3-0DBF5812F1A5}"/>
            </c:ext>
          </c:extLst>
        </c:ser>
        <c:ser>
          <c:idx val="9"/>
          <c:order val="6"/>
          <c:tx>
            <c:strRef>
              <c:f>'Summary Table'!$A$10</c:f>
              <c:strCache>
                <c:ptCount val="1"/>
                <c:pt idx="0">
                  <c:v>New_Mexico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val>
            <c:numRef>
              <c:f>('Summary Table'!$C$10,'Summary Table'!$E$10,'Summary Table'!$G$10,'Summary Table'!$I$10,'Summary Table'!$K$10,'Summary Table'!$M$10)</c:f>
              <c:numCache>
                <c:formatCode>General</c:formatCode>
                <c:ptCount val="6"/>
                <c:pt idx="0">
                  <c:v>79.19</c:v>
                </c:pt>
                <c:pt idx="1">
                  <c:v>15.98</c:v>
                </c:pt>
                <c:pt idx="2">
                  <c:v>4.13</c:v>
                </c:pt>
                <c:pt idx="3">
                  <c:v>0.55000000000000004</c:v>
                </c:pt>
                <c:pt idx="4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152-425B-9BA3-0DBF5812F1A5}"/>
            </c:ext>
          </c:extLst>
        </c:ser>
        <c:ser>
          <c:idx val="10"/>
          <c:order val="7"/>
          <c:tx>
            <c:strRef>
              <c:f>'Summary Table'!$A$11</c:f>
              <c:strCache>
                <c:ptCount val="1"/>
                <c:pt idx="0">
                  <c:v>NYS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val>
            <c:numRef>
              <c:f>('Summary Table'!$C$11,'Summary Table'!$E$11,'Summary Table'!$G$11,'Summary Table'!$I$11,'Summary Table'!$K$11,'Summary Table'!$M$11)</c:f>
              <c:numCache>
                <c:formatCode>General</c:formatCode>
                <c:ptCount val="6"/>
                <c:pt idx="0">
                  <c:v>81.8</c:v>
                </c:pt>
                <c:pt idx="1">
                  <c:v>14.19</c:v>
                </c:pt>
                <c:pt idx="2">
                  <c:v>3.11</c:v>
                </c:pt>
                <c:pt idx="3">
                  <c:v>0.73</c:v>
                </c:pt>
                <c:pt idx="4">
                  <c:v>0.13</c:v>
                </c:pt>
                <c:pt idx="5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152-425B-9BA3-0DBF5812F1A5}"/>
            </c:ext>
          </c:extLst>
        </c:ser>
        <c:ser>
          <c:idx val="11"/>
          <c:order val="8"/>
          <c:tx>
            <c:strRef>
              <c:f>'Summary Table'!$A$12</c:f>
              <c:strCache>
                <c:ptCount val="1"/>
                <c:pt idx="0">
                  <c:v>OK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val>
            <c:numRef>
              <c:f>('Summary Table'!$C$12,'Summary Table'!$E$12,'Summary Table'!$G$12,'Summary Table'!$I$12,'Summary Table'!$K$12,'Summary Table'!$M$12)</c:f>
              <c:numCache>
                <c:formatCode>General</c:formatCode>
                <c:ptCount val="6"/>
                <c:pt idx="0">
                  <c:v>80.55</c:v>
                </c:pt>
                <c:pt idx="1">
                  <c:v>15.87</c:v>
                </c:pt>
                <c:pt idx="2">
                  <c:v>3</c:v>
                </c:pt>
                <c:pt idx="3">
                  <c:v>0.56000000000000005</c:v>
                </c:pt>
                <c:pt idx="4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152-425B-9BA3-0DBF5812F1A5}"/>
            </c:ext>
          </c:extLst>
        </c:ser>
        <c:ser>
          <c:idx val="12"/>
          <c:order val="9"/>
          <c:tx>
            <c:strRef>
              <c:f>'Summary Table'!$A$13</c:f>
              <c:strCache>
                <c:ptCount val="1"/>
                <c:pt idx="0">
                  <c:v>TN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val>
            <c:numRef>
              <c:f>('Summary Table'!$C$13,'Summary Table'!$E$13,'Summary Table'!$G$13,'Summary Table'!$I$13,'Summary Table'!$K$13,'Summary Table'!$M$13)</c:f>
              <c:numCache>
                <c:formatCode>General</c:formatCode>
                <c:ptCount val="6"/>
                <c:pt idx="0">
                  <c:v>76</c:v>
                </c:pt>
                <c:pt idx="1">
                  <c:v>18.579999999999998</c:v>
                </c:pt>
                <c:pt idx="2">
                  <c:v>4.17</c:v>
                </c:pt>
                <c:pt idx="3">
                  <c:v>1.0900000000000001</c:v>
                </c:pt>
                <c:pt idx="4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152-425B-9BA3-0DBF5812F1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9263816"/>
        <c:axId val="559268080"/>
      </c:barChart>
      <c:catAx>
        <c:axId val="559263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9268080"/>
        <c:crosses val="autoZero"/>
        <c:auto val="1"/>
        <c:lblAlgn val="ctr"/>
        <c:lblOffset val="100"/>
        <c:noMultiLvlLbl val="0"/>
      </c:catAx>
      <c:valAx>
        <c:axId val="5592680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9263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53232-D72A-4D08-BF86-419D00BE5A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9A2E1A-7AE8-4EDB-AD18-98748A9E57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E02E3-34DE-44D4-B0CA-69A8BB27B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17EA-6724-41C5-8DA1-7EB29F15A07A}" type="datetimeFigureOut">
              <a:rPr lang="en-US" smtClean="0"/>
              <a:t>10/31/2018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9CF3F4-4024-45F5-A8BE-D1C034266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AE45BD-CA50-4AF5-B151-B388C6096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C79AC-C948-4151-8447-33F7216D3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975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7574A-F0A8-4F3E-886E-2AF33FFBA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0A3F0-BD6B-404B-8549-8DDB5C1EBE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2B83C-BC02-4452-9E54-D9DA7E873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17EA-6724-41C5-8DA1-7EB29F15A07A}" type="datetimeFigureOut">
              <a:rPr lang="en-US" smtClean="0"/>
              <a:t>10/31/2018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F9DBDA-74A2-4A33-8165-B83B616A2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37D9C-2524-4E8B-97DB-B123BBA12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C79AC-C948-4151-8447-33F7216D3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701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25357-5D1E-4D2D-BA04-373E873FC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AF7140-BA20-4F02-8D15-91E404F952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9CE0DD-4433-4887-A88B-9029DB304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17EA-6724-41C5-8DA1-7EB29F15A07A}" type="datetimeFigureOut">
              <a:rPr lang="en-US" smtClean="0"/>
              <a:t>10/31/2018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1E890-3755-4541-B847-FB7BE5497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7E2DE-97D1-44B7-9B91-C3B3400D0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C79AC-C948-4151-8447-33F7216D3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387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058A2-219F-4D54-A144-6F48B0D77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1DBD8-20F6-4084-A6EC-36959013C6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A1CDE-F9EA-46F7-947F-E13285F384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EA8623-B931-44CD-845B-A20104092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17EA-6724-41C5-8DA1-7EB29F15A07A}" type="datetimeFigureOut">
              <a:rPr lang="en-US" smtClean="0"/>
              <a:t>10/31/2018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2C214-3808-480C-B94B-FBFE74414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B8EDA0-F310-4B8D-B72E-95E880A08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C79AC-C948-4151-8447-33F7216D3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651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8BC1C-C07E-488F-95F7-F3DFE9BD3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3EF6F3-CB5F-4FC5-A2C2-7DEFE05D3B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77989A-6D35-4784-B962-2C8AEA0EA5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23AFCB-3353-488A-B491-B005F57B10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4C0BE2-E918-4B56-8281-8F99C81AAA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73DB2A-07F7-4620-B6D2-EF3CA6F14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17EA-6724-41C5-8DA1-7EB29F15A07A}" type="datetimeFigureOut">
              <a:rPr lang="en-US" smtClean="0"/>
              <a:t>10/31/2018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96720B-ACC0-4BBD-BDF7-13E4933DF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337A41-618D-4AF9-A2C5-E687D88A7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C79AC-C948-4151-8447-33F7216D3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902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866FA-F39A-4BFA-B0A2-A361782D3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EB8277-4AA7-4891-9A2B-07F030588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17EA-6724-41C5-8DA1-7EB29F15A07A}" type="datetimeFigureOut">
              <a:rPr lang="en-US" smtClean="0"/>
              <a:t>10/31/2018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9152C8-95A2-4E61-804B-B8F2E0705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D0D705-C4DB-49E7-B5E2-8CC5EEDDC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C79AC-C948-4151-8447-33F7216D3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67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4CCE08-012D-4F51-A6BE-6E4453EF4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17EA-6724-41C5-8DA1-7EB29F15A07A}" type="datetimeFigureOut">
              <a:rPr lang="en-US" smtClean="0"/>
              <a:t>10/31/2018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101CA0-5329-40A9-85A5-222698EEC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1038F7-1944-4A09-A849-5F2EA848B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C79AC-C948-4151-8447-33F7216D3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634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1D258-D9DD-4500-A708-DAB3388BD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FDB13-C8B9-4BE1-878B-0F888309A8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8CF5CD-3B6B-41B4-A880-40B6C1E65A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9E97BC-C904-4A60-817E-2E64364A9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17EA-6724-41C5-8DA1-7EB29F15A07A}" type="datetimeFigureOut">
              <a:rPr lang="en-US" smtClean="0"/>
              <a:t>10/31/2018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105BF5-061D-41FA-AB3D-4E05356D9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FFA678-C2E7-435A-8449-0E62C406E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C79AC-C948-4151-8447-33F7216D3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541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6F947-7148-40F7-8C22-35C8E18C9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446D74-4F9A-4154-A0BF-4389A176A3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0D3822-BAC2-496E-93DC-F1B56F1F5B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185EBE-6642-4403-A9D5-3A30A5ED7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17EA-6724-41C5-8DA1-7EB29F15A07A}" type="datetimeFigureOut">
              <a:rPr lang="en-US" smtClean="0"/>
              <a:t>10/31/2018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5ECABE-CEE2-47F6-9F98-F22303D60E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A53EFE-420C-4399-ACB2-6A48E0E48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C79AC-C948-4151-8447-33F7216D3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62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5DE58-FBEC-469D-8494-5CB360864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64E19A-B8EF-4F6D-A5B9-0D56219FC4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390C77-6F03-487C-9BB8-517B2285B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17EA-6724-41C5-8DA1-7EB29F15A07A}" type="datetimeFigureOut">
              <a:rPr lang="en-US" smtClean="0"/>
              <a:t>10/31/2018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2B984A-D963-43C8-97D3-D0EE7E658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975583-6A05-4BD4-BEBB-83C4E3DAD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C79AC-C948-4151-8447-33F7216D3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165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D4BB56-DA00-4059-8EF5-EC87F1431D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F98189-ED04-473A-A696-78692D7A7A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6549A3-6127-4707-879F-3BC278178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117EA-6724-41C5-8DA1-7EB29F15A07A}" type="datetimeFigureOut">
              <a:rPr lang="en-US" smtClean="0"/>
              <a:t>10/31/2018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A1A32-A8B0-4411-96AF-D1B813B03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98AD7-9BD1-45CA-8576-6708A8271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C79AC-C948-4151-8447-33F7216D3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503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330B61-E4F3-4C5C-BAC5-8B544DE2D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92B669-3074-447F-956C-9CFFE3D64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29437E-92A3-4F61-964B-BDCC0F9BEF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117EA-6724-41C5-8DA1-7EB29F15A07A}" type="datetimeFigureOut">
              <a:rPr lang="en-US" smtClean="0"/>
              <a:t>10/31/2018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1DD198-0F3C-4889-BE72-AF0467EBCA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7D989A-7D2C-4496-90AE-D6414A647E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C79AC-C948-4151-8447-33F7216D3B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678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C47CD31-6AD1-4193-B8A2-7B9AE0386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Polydrug Overdose (AKA Phase III)</a:t>
            </a:r>
          </a:p>
        </p:txBody>
      </p:sp>
    </p:spTree>
    <p:extLst>
      <p:ext uri="{BB962C8B-B14F-4D97-AF65-F5344CB8AC3E}">
        <p14:creationId xmlns:p14="http://schemas.microsoft.com/office/powerpoint/2010/main" val="2914707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4D732-8631-4A9E-8C40-6AA0C965B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Polydrug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D3A9D-BDE4-422E-9A18-D2A6DC7790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Hypotheses:</a:t>
            </a:r>
          </a:p>
          <a:p>
            <a:pPr lvl="1"/>
            <a:r>
              <a:rPr lang="en-US" dirty="0"/>
              <a:t>Specific combinations of drugs (Jim Davis, NM; death certificate work)</a:t>
            </a:r>
          </a:p>
          <a:p>
            <a:pPr lvl="2"/>
            <a:r>
              <a:rPr lang="en-US" dirty="0"/>
              <a:t>Benzodiazepines / Opioids</a:t>
            </a:r>
          </a:p>
          <a:p>
            <a:pPr lvl="1"/>
            <a:r>
              <a:rPr lang="en-US" dirty="0"/>
              <a:t>Number of classes of drug on inpatient admissions</a:t>
            </a:r>
          </a:p>
          <a:p>
            <a:pPr lvl="2"/>
            <a:r>
              <a:rPr lang="en-US" dirty="0"/>
              <a:t>Measure classes, not codes</a:t>
            </a:r>
          </a:p>
          <a:p>
            <a:pPr lvl="2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900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191C6-6197-4CB9-9B42-6DBE20690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Polydrug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9E168-A3F8-4786-B915-65B589716DF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Methods (Approach):</a:t>
            </a:r>
          </a:p>
          <a:p>
            <a:pPr lvl="1"/>
            <a:r>
              <a:rPr lang="en-US" dirty="0"/>
              <a:t>Divide drugs into classes (not codes)</a:t>
            </a:r>
          </a:p>
          <a:p>
            <a:pPr lvl="1"/>
            <a:r>
              <a:rPr lang="en-US" dirty="0"/>
              <a:t>Look at combinations of classes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609CC01-C104-4005-92CF-5B04BCFDE55C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61144198"/>
              </p:ext>
            </p:extLst>
          </p:nvPr>
        </p:nvGraphicFramePr>
        <p:xfrm>
          <a:off x="6974541" y="1825625"/>
          <a:ext cx="4796118" cy="36578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96118">
                  <a:extLst>
                    <a:ext uri="{9D8B030D-6E8A-4147-A177-3AD203B41FA5}">
                      <a16:colId xmlns:a16="http://schemas.microsoft.com/office/drawing/2014/main" val="3006909954"/>
                    </a:ext>
                  </a:extLst>
                </a:gridCol>
              </a:tblGrid>
              <a:tr h="2800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Cannabis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28152027"/>
                  </a:ext>
                </a:extLst>
              </a:tr>
              <a:tr h="2800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Opioids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57380580"/>
                  </a:ext>
                </a:extLst>
              </a:tr>
              <a:tr h="57787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_____Non-heroin opioids (Alone or in</a:t>
                      </a:r>
                      <a:br>
                        <a:rPr lang="en-US" sz="1400" u="none" strike="noStrike" dirty="0">
                          <a:effectLst/>
                        </a:rPr>
                      </a:br>
                      <a:r>
                        <a:rPr lang="en-US" sz="1400" u="none" strike="noStrike" dirty="0">
                          <a:effectLst/>
                        </a:rPr>
                        <a:t>combination)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27683144"/>
                  </a:ext>
                </a:extLst>
              </a:tr>
              <a:tr h="2800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_____Heroin (Alone or in combination)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54758469"/>
                  </a:ext>
                </a:extLst>
              </a:tr>
              <a:tr h="2800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Psychostimulants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17759594"/>
                  </a:ext>
                </a:extLst>
              </a:tr>
              <a:tr h="2800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_____</a:t>
                      </a:r>
                      <a:r>
                        <a:rPr lang="en-US" sz="1400" u="none" strike="noStrike" dirty="0" err="1">
                          <a:effectLst/>
                        </a:rPr>
                        <a:t>Ampthetamines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00304355"/>
                  </a:ext>
                </a:extLst>
              </a:tr>
              <a:tr h="2800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_____Non-</a:t>
                      </a:r>
                      <a:r>
                        <a:rPr lang="en-US" sz="1400" u="none" strike="noStrike" dirty="0" err="1">
                          <a:effectLst/>
                        </a:rPr>
                        <a:t>Ampthetamines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51298570"/>
                  </a:ext>
                </a:extLst>
              </a:tr>
              <a:tr h="2800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Cocaine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22016009"/>
                  </a:ext>
                </a:extLst>
              </a:tr>
              <a:tr h="2800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Benzodiazepines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68561036"/>
                  </a:ext>
                </a:extLst>
              </a:tr>
              <a:tr h="2800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Alcohol Toxicity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41615028"/>
                  </a:ext>
                </a:extLst>
              </a:tr>
              <a:tr h="2800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Unspecified </a:t>
                      </a:r>
                      <a:r>
                        <a:rPr lang="en-US" sz="1400" u="none" strike="noStrike" dirty="0" err="1">
                          <a:effectLst/>
                        </a:rPr>
                        <a:t>Psychodysleptics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46244557"/>
                  </a:ext>
                </a:extLst>
              </a:tr>
              <a:tr h="2800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Unspecified/Other Psychotropics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722069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2607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191C6-6197-4CB9-9B42-6DBE20690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Polydrug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9E168-A3F8-4786-B915-65B589716D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Methods (Computational):</a:t>
            </a:r>
          </a:p>
          <a:p>
            <a:pPr lvl="1"/>
            <a:r>
              <a:rPr lang="en-US" dirty="0"/>
              <a:t>Use programming techniques from Phase I and Phase II</a:t>
            </a:r>
          </a:p>
          <a:p>
            <a:pPr lvl="1"/>
            <a:r>
              <a:rPr lang="en-US" dirty="0"/>
              <a:t>“Above the line” code</a:t>
            </a:r>
          </a:p>
          <a:p>
            <a:pPr lvl="1"/>
            <a:endParaRPr lang="en-US" dirty="0"/>
          </a:p>
          <a:p>
            <a:pPr lvl="1"/>
            <a:r>
              <a:rPr lang="en-US" dirty="0" err="1"/>
              <a:t>Custis</a:t>
            </a:r>
            <a:r>
              <a:rPr lang="en-US" dirty="0"/>
              <a:t> (MT) array statements</a:t>
            </a:r>
          </a:p>
          <a:p>
            <a:pPr lvl="1"/>
            <a:r>
              <a:rPr lang="en-US" dirty="0"/>
              <a:t>Katelyn (CO) ODS output</a:t>
            </a:r>
          </a:p>
          <a:p>
            <a:pPr lvl="1"/>
            <a:r>
              <a:rPr lang="en-US" dirty="0"/>
              <a:t>Molly (TN) Excel macros</a:t>
            </a:r>
          </a:p>
          <a:p>
            <a:pPr lvl="1"/>
            <a:r>
              <a:rPr lang="en-US" dirty="0"/>
              <a:t>Pedro (CDC) traffic lighting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993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9D2E8-867F-4210-857E-ED3B6AD71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Polydrug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AA41D-6ED3-4115-B210-5EC42D43C6D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Single Line Matrix: Louisiana, Provisional Data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16C15BA-B293-4B05-8318-B680D79451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1569659"/>
              </p:ext>
            </p:extLst>
          </p:nvPr>
        </p:nvGraphicFramePr>
        <p:xfrm>
          <a:off x="6545354" y="1825625"/>
          <a:ext cx="5144621" cy="45393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02672">
                  <a:extLst>
                    <a:ext uri="{9D8B030D-6E8A-4147-A177-3AD203B41FA5}">
                      <a16:colId xmlns:a16="http://schemas.microsoft.com/office/drawing/2014/main" val="2001255616"/>
                    </a:ext>
                  </a:extLst>
                </a:gridCol>
                <a:gridCol w="1041949">
                  <a:extLst>
                    <a:ext uri="{9D8B030D-6E8A-4147-A177-3AD203B41FA5}">
                      <a16:colId xmlns:a16="http://schemas.microsoft.com/office/drawing/2014/main" val="2523049646"/>
                    </a:ext>
                  </a:extLst>
                </a:gridCol>
              </a:tblGrid>
              <a:tr h="30262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Louisana (Provisional Q1-Q3 2017)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Number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00041881"/>
                  </a:ext>
                </a:extLst>
              </a:tr>
              <a:tr h="302621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11971884"/>
                  </a:ext>
                </a:extLst>
              </a:tr>
              <a:tr h="30262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Cannabis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265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90192530"/>
                  </a:ext>
                </a:extLst>
              </a:tr>
              <a:tr h="30262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Opioids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2,444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18903068"/>
                  </a:ext>
                </a:extLst>
              </a:tr>
              <a:tr h="605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_____Non-heroin opioids (Alone or in</a:t>
                      </a:r>
                      <a:br>
                        <a:rPr lang="en-US" sz="1200" u="none" strike="noStrike">
                          <a:effectLst/>
                        </a:rPr>
                      </a:br>
                      <a:r>
                        <a:rPr lang="en-US" sz="1200" u="none" strike="noStrike">
                          <a:effectLst/>
                        </a:rPr>
                        <a:t>combination)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1,969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3211303"/>
                  </a:ext>
                </a:extLst>
              </a:tr>
              <a:tr h="30262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_____Heroin (Alone or in combination)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493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03187725"/>
                  </a:ext>
                </a:extLst>
              </a:tr>
              <a:tr h="30262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Psychostimulants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521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26324953"/>
                  </a:ext>
                </a:extLst>
              </a:tr>
              <a:tr h="30262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_____Ampthetamines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473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07566909"/>
                  </a:ext>
                </a:extLst>
              </a:tr>
              <a:tr h="30262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_____Non-Ampthetamines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53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10753439"/>
                  </a:ext>
                </a:extLst>
              </a:tr>
              <a:tr h="30262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Cocaine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412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46525896"/>
                  </a:ext>
                </a:extLst>
              </a:tr>
              <a:tr h="30262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Benzodiazepines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1,529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66520800"/>
                  </a:ext>
                </a:extLst>
              </a:tr>
              <a:tr h="30262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Alcohol Toxicity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587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87128437"/>
                  </a:ext>
                </a:extLst>
              </a:tr>
              <a:tr h="30262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Unspecified Psychodysleptics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40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83559969"/>
                  </a:ext>
                </a:extLst>
              </a:tr>
              <a:tr h="30262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Unspecified/Other Psychotropics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effectLst/>
                        </a:rPr>
                        <a:t>15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51126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6842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31538-4AE9-4DAB-A8E2-77A6E054E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Polydrug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89B0EF5-F669-4B6B-86E7-D00AF5624E0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2858877"/>
              </p:ext>
            </p:extLst>
          </p:nvPr>
        </p:nvGraphicFramePr>
        <p:xfrm>
          <a:off x="1864659" y="1690688"/>
          <a:ext cx="9350188" cy="4611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10078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95322A1-E754-414B-8A44-03553DBB3D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4376106"/>
              </p:ext>
            </p:extLst>
          </p:nvPr>
        </p:nvGraphicFramePr>
        <p:xfrm>
          <a:off x="452582" y="129308"/>
          <a:ext cx="11083644" cy="66021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52588">
                  <a:extLst>
                    <a:ext uri="{9D8B030D-6E8A-4147-A177-3AD203B41FA5}">
                      <a16:colId xmlns:a16="http://schemas.microsoft.com/office/drawing/2014/main" val="1134849102"/>
                    </a:ext>
                  </a:extLst>
                </a:gridCol>
                <a:gridCol w="852588">
                  <a:extLst>
                    <a:ext uri="{9D8B030D-6E8A-4147-A177-3AD203B41FA5}">
                      <a16:colId xmlns:a16="http://schemas.microsoft.com/office/drawing/2014/main" val="1152518527"/>
                    </a:ext>
                  </a:extLst>
                </a:gridCol>
                <a:gridCol w="852588">
                  <a:extLst>
                    <a:ext uri="{9D8B030D-6E8A-4147-A177-3AD203B41FA5}">
                      <a16:colId xmlns:a16="http://schemas.microsoft.com/office/drawing/2014/main" val="3618742065"/>
                    </a:ext>
                  </a:extLst>
                </a:gridCol>
                <a:gridCol w="852588">
                  <a:extLst>
                    <a:ext uri="{9D8B030D-6E8A-4147-A177-3AD203B41FA5}">
                      <a16:colId xmlns:a16="http://schemas.microsoft.com/office/drawing/2014/main" val="1375642115"/>
                    </a:ext>
                  </a:extLst>
                </a:gridCol>
                <a:gridCol w="852588">
                  <a:extLst>
                    <a:ext uri="{9D8B030D-6E8A-4147-A177-3AD203B41FA5}">
                      <a16:colId xmlns:a16="http://schemas.microsoft.com/office/drawing/2014/main" val="3648177975"/>
                    </a:ext>
                  </a:extLst>
                </a:gridCol>
                <a:gridCol w="852588">
                  <a:extLst>
                    <a:ext uri="{9D8B030D-6E8A-4147-A177-3AD203B41FA5}">
                      <a16:colId xmlns:a16="http://schemas.microsoft.com/office/drawing/2014/main" val="658249015"/>
                    </a:ext>
                  </a:extLst>
                </a:gridCol>
                <a:gridCol w="852588">
                  <a:extLst>
                    <a:ext uri="{9D8B030D-6E8A-4147-A177-3AD203B41FA5}">
                      <a16:colId xmlns:a16="http://schemas.microsoft.com/office/drawing/2014/main" val="4281353842"/>
                    </a:ext>
                  </a:extLst>
                </a:gridCol>
                <a:gridCol w="852588">
                  <a:extLst>
                    <a:ext uri="{9D8B030D-6E8A-4147-A177-3AD203B41FA5}">
                      <a16:colId xmlns:a16="http://schemas.microsoft.com/office/drawing/2014/main" val="2241346621"/>
                    </a:ext>
                  </a:extLst>
                </a:gridCol>
                <a:gridCol w="852588">
                  <a:extLst>
                    <a:ext uri="{9D8B030D-6E8A-4147-A177-3AD203B41FA5}">
                      <a16:colId xmlns:a16="http://schemas.microsoft.com/office/drawing/2014/main" val="561949046"/>
                    </a:ext>
                  </a:extLst>
                </a:gridCol>
                <a:gridCol w="852588">
                  <a:extLst>
                    <a:ext uri="{9D8B030D-6E8A-4147-A177-3AD203B41FA5}">
                      <a16:colId xmlns:a16="http://schemas.microsoft.com/office/drawing/2014/main" val="1325298667"/>
                    </a:ext>
                  </a:extLst>
                </a:gridCol>
                <a:gridCol w="852588">
                  <a:extLst>
                    <a:ext uri="{9D8B030D-6E8A-4147-A177-3AD203B41FA5}">
                      <a16:colId xmlns:a16="http://schemas.microsoft.com/office/drawing/2014/main" val="2400954856"/>
                    </a:ext>
                  </a:extLst>
                </a:gridCol>
                <a:gridCol w="852588">
                  <a:extLst>
                    <a:ext uri="{9D8B030D-6E8A-4147-A177-3AD203B41FA5}">
                      <a16:colId xmlns:a16="http://schemas.microsoft.com/office/drawing/2014/main" val="1177178477"/>
                    </a:ext>
                  </a:extLst>
                </a:gridCol>
                <a:gridCol w="852588">
                  <a:extLst>
                    <a:ext uri="{9D8B030D-6E8A-4147-A177-3AD203B41FA5}">
                      <a16:colId xmlns:a16="http://schemas.microsoft.com/office/drawing/2014/main" val="2225142749"/>
                    </a:ext>
                  </a:extLst>
                </a:gridCol>
              </a:tblGrid>
              <a:tr h="586106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Row Substance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Cannabis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Opioids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_____Non-heroin</a:t>
                      </a:r>
                      <a:br>
                        <a:rPr lang="en-US" sz="1000" u="none" strike="noStrike">
                          <a:effectLst/>
                        </a:rPr>
                      </a:br>
                      <a:r>
                        <a:rPr lang="en-US" sz="1000" u="none" strike="noStrike">
                          <a:effectLst/>
                        </a:rPr>
                        <a:t>opioids (Alone</a:t>
                      </a:r>
                      <a:br>
                        <a:rPr lang="en-US" sz="1000" u="none" strike="noStrike">
                          <a:effectLst/>
                        </a:rPr>
                      </a:br>
                      <a:r>
                        <a:rPr lang="en-US" sz="1000" u="none" strike="noStrike">
                          <a:effectLst/>
                        </a:rPr>
                        <a:t>or in</a:t>
                      </a:r>
                      <a:br>
                        <a:rPr lang="en-US" sz="1000" u="none" strike="noStrike">
                          <a:effectLst/>
                        </a:rPr>
                      </a:br>
                      <a:r>
                        <a:rPr lang="en-US" sz="1000" u="none" strike="noStrike">
                          <a:effectLst/>
                        </a:rPr>
                        <a:t>combination)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_____Heroin</a:t>
                      </a:r>
                      <a:br>
                        <a:rPr lang="en-US" sz="1000" u="none" strike="noStrike">
                          <a:effectLst/>
                        </a:rPr>
                      </a:br>
                      <a:r>
                        <a:rPr lang="en-US" sz="1000" u="none" strike="noStrike">
                          <a:effectLst/>
                        </a:rPr>
                        <a:t>(Alone or in</a:t>
                      </a:r>
                      <a:br>
                        <a:rPr lang="en-US" sz="1000" u="none" strike="noStrike">
                          <a:effectLst/>
                        </a:rPr>
                      </a:br>
                      <a:r>
                        <a:rPr lang="en-US" sz="1000" u="none" strike="noStrike">
                          <a:effectLst/>
                        </a:rPr>
                        <a:t>combination)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Psychostimulants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_____Ampthetamines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_____Non-Ampthetamines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Cocaine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Benzodiazepines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Alcohol</a:t>
                      </a:r>
                      <a:br>
                        <a:rPr lang="en-US" sz="1000" u="none" strike="noStrike">
                          <a:effectLst/>
                        </a:rPr>
                      </a:br>
                      <a:r>
                        <a:rPr lang="en-US" sz="1000" u="none" strike="noStrike">
                          <a:effectLst/>
                        </a:rPr>
                        <a:t>Toxicity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Unspecified</a:t>
                      </a:r>
                      <a:br>
                        <a:rPr lang="en-US" sz="1000" u="none" strike="noStrike" dirty="0">
                          <a:effectLst/>
                        </a:rPr>
                      </a:br>
                      <a:r>
                        <a:rPr lang="en-US" sz="1000" u="none" strike="noStrike" dirty="0" err="1">
                          <a:effectLst/>
                        </a:rPr>
                        <a:t>Psychodysleptics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Unspecified/Other</a:t>
                      </a:r>
                      <a:br>
                        <a:rPr lang="en-US" sz="1000" u="none" strike="noStrike" dirty="0">
                          <a:effectLst/>
                        </a:rPr>
                      </a:br>
                      <a:r>
                        <a:rPr lang="en-US" sz="1000" u="none" strike="noStrike" dirty="0">
                          <a:effectLst/>
                        </a:rPr>
                        <a:t>Psychotropics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extLst>
                  <a:ext uri="{0D108BD9-81ED-4DB2-BD59-A6C34878D82A}">
                    <a16:rowId xmlns:a16="http://schemas.microsoft.com/office/drawing/2014/main" val="143212560"/>
                  </a:ext>
                </a:extLst>
              </a:tr>
              <a:tr h="167299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Cannabis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265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.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&lt;5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&lt;5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.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extLst>
                  <a:ext uri="{0D108BD9-81ED-4DB2-BD59-A6C34878D82A}">
                    <a16:rowId xmlns:a16="http://schemas.microsoft.com/office/drawing/2014/main" val="2406807863"/>
                  </a:ext>
                </a:extLst>
              </a:tr>
              <a:tr h="167299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Opioids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2,444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1,969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493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65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60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56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343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&lt;5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&lt;5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extLst>
                  <a:ext uri="{0D108BD9-81ED-4DB2-BD59-A6C34878D82A}">
                    <a16:rowId xmlns:a16="http://schemas.microsoft.com/office/drawing/2014/main" val="3396916776"/>
                  </a:ext>
                </a:extLst>
              </a:tr>
              <a:tr h="1144516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_____Non-heroin opioids (Alone or in</a:t>
                      </a:r>
                      <a:br>
                        <a:rPr lang="en-US" sz="1000" u="none" strike="noStrike">
                          <a:effectLst/>
                        </a:rPr>
                      </a:br>
                      <a:r>
                        <a:rPr lang="en-US" sz="1000" u="none" strike="noStrike">
                          <a:effectLst/>
                        </a:rPr>
                        <a:t>combination)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1,969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1,969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42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&lt;5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325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&lt;5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&lt;5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extLst>
                  <a:ext uri="{0D108BD9-81ED-4DB2-BD59-A6C34878D82A}">
                    <a16:rowId xmlns:a16="http://schemas.microsoft.com/office/drawing/2014/main" val="4039076962"/>
                  </a:ext>
                </a:extLst>
              </a:tr>
              <a:tr h="818777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_____Heroin (Alone or in combination)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493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493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23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22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&lt;5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&lt;5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.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.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extLst>
                  <a:ext uri="{0D108BD9-81ED-4DB2-BD59-A6C34878D82A}">
                    <a16:rowId xmlns:a16="http://schemas.microsoft.com/office/drawing/2014/main" val="2780188130"/>
                  </a:ext>
                </a:extLst>
              </a:tr>
              <a:tr h="330169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Psychostimulants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65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42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521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473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53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&lt;5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.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extLst>
                  <a:ext uri="{0D108BD9-81ED-4DB2-BD59-A6C34878D82A}">
                    <a16:rowId xmlns:a16="http://schemas.microsoft.com/office/drawing/2014/main" val="572138261"/>
                  </a:ext>
                </a:extLst>
              </a:tr>
              <a:tr h="418227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_____Ampthetamines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60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473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473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&lt;5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.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extLst>
                  <a:ext uri="{0D108BD9-81ED-4DB2-BD59-A6C34878D82A}">
                    <a16:rowId xmlns:a16="http://schemas.microsoft.com/office/drawing/2014/main" val="1852282929"/>
                  </a:ext>
                </a:extLst>
              </a:tr>
              <a:tr h="493038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_____Non-Ampthetamines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.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&lt;5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&lt;5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53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53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.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.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.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.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extLst>
                  <a:ext uri="{0D108BD9-81ED-4DB2-BD59-A6C34878D82A}">
                    <a16:rowId xmlns:a16="http://schemas.microsoft.com/office/drawing/2014/main" val="1295109244"/>
                  </a:ext>
                </a:extLst>
              </a:tr>
              <a:tr h="167299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Cocaine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56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24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.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412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.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extLst>
                  <a:ext uri="{0D108BD9-81ED-4DB2-BD59-A6C34878D82A}">
                    <a16:rowId xmlns:a16="http://schemas.microsoft.com/office/drawing/2014/main" val="1407403031"/>
                  </a:ext>
                </a:extLst>
              </a:tr>
              <a:tr h="330169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Benzodiazepines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343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325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32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.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1,529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52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&lt;5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.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extLst>
                  <a:ext uri="{0D108BD9-81ED-4DB2-BD59-A6C34878D82A}">
                    <a16:rowId xmlns:a16="http://schemas.microsoft.com/office/drawing/2014/main" val="2125610607"/>
                  </a:ext>
                </a:extLst>
              </a:tr>
              <a:tr h="330169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Alcohol Toxicity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&lt;5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&lt;5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.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52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587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&lt;5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&lt;5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extLst>
                  <a:ext uri="{0D108BD9-81ED-4DB2-BD59-A6C34878D82A}">
                    <a16:rowId xmlns:a16="http://schemas.microsoft.com/office/drawing/2014/main" val="2164486875"/>
                  </a:ext>
                </a:extLst>
              </a:tr>
              <a:tr h="655908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Unspecified </a:t>
                      </a:r>
                      <a:r>
                        <a:rPr lang="en-US" sz="1000" u="none" strike="noStrike" dirty="0" err="1">
                          <a:effectLst/>
                        </a:rPr>
                        <a:t>Psychodysleptics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&lt;5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&lt;5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&lt;5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.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&lt;5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&lt;5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.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&lt;5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&lt;5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40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.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extLst>
                  <a:ext uri="{0D108BD9-81ED-4DB2-BD59-A6C34878D82A}">
                    <a16:rowId xmlns:a16="http://schemas.microsoft.com/office/drawing/2014/main" val="2791091686"/>
                  </a:ext>
                </a:extLst>
              </a:tr>
              <a:tr h="655908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Unspecified/Other Psychotropics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.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&lt;5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&lt;5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.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.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.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.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.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.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&lt;5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>
                          <a:effectLst/>
                        </a:rPr>
                        <a:t>.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u="none" strike="noStrike" dirty="0">
                          <a:effectLst/>
                        </a:rPr>
                        <a:t>15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03" marR="5803" marT="5803" marB="0" anchor="b"/>
                </a:tc>
                <a:extLst>
                  <a:ext uri="{0D108BD9-81ED-4DB2-BD59-A6C34878D82A}">
                    <a16:rowId xmlns:a16="http://schemas.microsoft.com/office/drawing/2014/main" val="16531111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9046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97C71-C390-458D-99AC-42DA91FCA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Polydrug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1B3189-182D-4C0A-B45F-C13D972171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Summarize data across jurisdictions</a:t>
            </a:r>
          </a:p>
        </p:txBody>
      </p:sp>
    </p:spTree>
    <p:extLst>
      <p:ext uri="{BB962C8B-B14F-4D97-AF65-F5344CB8AC3E}">
        <p14:creationId xmlns:p14="http://schemas.microsoft.com/office/powerpoint/2010/main" val="2089128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64609C-CAA1-476E-BE88-51AD826DC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569" y="0"/>
            <a:ext cx="118168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111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5BBB8-80ED-4D88-B0C6-14F4BD17B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Polydrug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3627288-D7FE-4CDF-8DE5-D151049D65AF}"/>
              </a:ext>
            </a:extLst>
          </p:cNvPr>
          <p:cNvGraphicFramePr>
            <a:graphicFrameLocks noGrp="1"/>
          </p:cNvGraphicFramePr>
          <p:nvPr/>
        </p:nvGraphicFramePr>
        <p:xfrm>
          <a:off x="1889625" y="1825626"/>
          <a:ext cx="8412750" cy="4351336"/>
        </p:xfrm>
        <a:graphic>
          <a:graphicData uri="http://schemas.openxmlformats.org/drawingml/2006/table">
            <a:tbl>
              <a:tblPr/>
              <a:tblGrid>
                <a:gridCol w="1568478">
                  <a:extLst>
                    <a:ext uri="{9D8B030D-6E8A-4147-A177-3AD203B41FA5}">
                      <a16:colId xmlns:a16="http://schemas.microsoft.com/office/drawing/2014/main" val="1907304851"/>
                    </a:ext>
                  </a:extLst>
                </a:gridCol>
                <a:gridCol w="570356">
                  <a:extLst>
                    <a:ext uri="{9D8B030D-6E8A-4147-A177-3AD203B41FA5}">
                      <a16:colId xmlns:a16="http://schemas.microsoft.com/office/drawing/2014/main" val="745924043"/>
                    </a:ext>
                  </a:extLst>
                </a:gridCol>
                <a:gridCol w="570356">
                  <a:extLst>
                    <a:ext uri="{9D8B030D-6E8A-4147-A177-3AD203B41FA5}">
                      <a16:colId xmlns:a16="http://schemas.microsoft.com/office/drawing/2014/main" val="1678916232"/>
                    </a:ext>
                  </a:extLst>
                </a:gridCol>
                <a:gridCol w="570356">
                  <a:extLst>
                    <a:ext uri="{9D8B030D-6E8A-4147-A177-3AD203B41FA5}">
                      <a16:colId xmlns:a16="http://schemas.microsoft.com/office/drawing/2014/main" val="2551726701"/>
                    </a:ext>
                  </a:extLst>
                </a:gridCol>
                <a:gridCol w="570356">
                  <a:extLst>
                    <a:ext uri="{9D8B030D-6E8A-4147-A177-3AD203B41FA5}">
                      <a16:colId xmlns:a16="http://schemas.microsoft.com/office/drawing/2014/main" val="756058235"/>
                    </a:ext>
                  </a:extLst>
                </a:gridCol>
                <a:gridCol w="570356">
                  <a:extLst>
                    <a:ext uri="{9D8B030D-6E8A-4147-A177-3AD203B41FA5}">
                      <a16:colId xmlns:a16="http://schemas.microsoft.com/office/drawing/2014/main" val="3503357286"/>
                    </a:ext>
                  </a:extLst>
                </a:gridCol>
                <a:gridCol w="570356">
                  <a:extLst>
                    <a:ext uri="{9D8B030D-6E8A-4147-A177-3AD203B41FA5}">
                      <a16:colId xmlns:a16="http://schemas.microsoft.com/office/drawing/2014/main" val="1846234436"/>
                    </a:ext>
                  </a:extLst>
                </a:gridCol>
                <a:gridCol w="570356">
                  <a:extLst>
                    <a:ext uri="{9D8B030D-6E8A-4147-A177-3AD203B41FA5}">
                      <a16:colId xmlns:a16="http://schemas.microsoft.com/office/drawing/2014/main" val="936553784"/>
                    </a:ext>
                  </a:extLst>
                </a:gridCol>
                <a:gridCol w="570356">
                  <a:extLst>
                    <a:ext uri="{9D8B030D-6E8A-4147-A177-3AD203B41FA5}">
                      <a16:colId xmlns:a16="http://schemas.microsoft.com/office/drawing/2014/main" val="3991549036"/>
                    </a:ext>
                  </a:extLst>
                </a:gridCol>
                <a:gridCol w="570356">
                  <a:extLst>
                    <a:ext uri="{9D8B030D-6E8A-4147-A177-3AD203B41FA5}">
                      <a16:colId xmlns:a16="http://schemas.microsoft.com/office/drawing/2014/main" val="3952809951"/>
                    </a:ext>
                  </a:extLst>
                </a:gridCol>
                <a:gridCol w="570356">
                  <a:extLst>
                    <a:ext uri="{9D8B030D-6E8A-4147-A177-3AD203B41FA5}">
                      <a16:colId xmlns:a16="http://schemas.microsoft.com/office/drawing/2014/main" val="3667266700"/>
                    </a:ext>
                  </a:extLst>
                </a:gridCol>
                <a:gridCol w="570356">
                  <a:extLst>
                    <a:ext uri="{9D8B030D-6E8A-4147-A177-3AD203B41FA5}">
                      <a16:colId xmlns:a16="http://schemas.microsoft.com/office/drawing/2014/main" val="2488117571"/>
                    </a:ext>
                  </a:extLst>
                </a:gridCol>
                <a:gridCol w="570356">
                  <a:extLst>
                    <a:ext uri="{9D8B030D-6E8A-4147-A177-3AD203B41FA5}">
                      <a16:colId xmlns:a16="http://schemas.microsoft.com/office/drawing/2014/main" val="1979070404"/>
                    </a:ext>
                  </a:extLst>
                </a:gridCol>
              </a:tblGrid>
              <a:tr h="222795">
                <a:tc gridSpan="13"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Table 3.2(b)  Polydrug Percentages by Drug Type, National Total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339248"/>
                  </a:ext>
                </a:extLst>
              </a:tr>
              <a:tr h="127676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Row Substance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Cannabis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Opioids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Non-heroin opioids (Alone or in combination)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Heroin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(Alone or in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combination)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Psychostimulants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Ampthetamines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Non-Ampthetamines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Cocaine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Benzodiazepines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Alcohol Toxicity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Unspecified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Psychodysleptics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Unspecified/Other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Psychotropics</a:t>
                      </a:r>
                    </a:p>
                  </a:txBody>
                  <a:tcPr marL="0" marR="0" marT="0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1525007"/>
                  </a:ext>
                </a:extLst>
              </a:tr>
              <a:tr h="17823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Cannabis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088990"/>
                  </a:ext>
                </a:extLst>
              </a:tr>
              <a:tr h="17823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Opioids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7.51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0D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0D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9C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5.71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3961125"/>
                  </a:ext>
                </a:extLst>
              </a:tr>
              <a:tr h="35647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Non-heroin opioids (Alone or in combination)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6.02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78.76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2C4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9.48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9C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5.71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0498985"/>
                  </a:ext>
                </a:extLst>
              </a:tr>
              <a:tr h="35647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Heroin (Alone or in combination)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9CA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6.74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3238055"/>
                  </a:ext>
                </a:extLst>
              </a:tr>
              <a:tr h="17823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Psychostimulants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0D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0D1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193435"/>
                  </a:ext>
                </a:extLst>
              </a:tr>
              <a:tr h="17823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Ampthetamines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90.10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80D1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6.97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4431939"/>
                  </a:ext>
                </a:extLst>
              </a:tr>
              <a:tr h="17823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Non-Ampthetamines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10.64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3585179"/>
                  </a:ext>
                </a:extLst>
              </a:tr>
              <a:tr h="17823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Cocaine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8.09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321180"/>
                  </a:ext>
                </a:extLst>
              </a:tr>
              <a:tr h="17823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Benzodiazepines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6.94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6.82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9.93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26460"/>
                  </a:ext>
                </a:extLst>
              </a:tr>
              <a:tr h="178236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Alcohol Toxicity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3.87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5869462"/>
                  </a:ext>
                </a:extLst>
              </a:tr>
              <a:tr h="35647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Unspecified Psychodysleptics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7493594"/>
                  </a:ext>
                </a:extLst>
              </a:tr>
              <a:tr h="35647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Unspecified/Other Psychotropics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B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3579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3657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5AEB5-BC2F-4ED4-BCCA-A7B3E85E7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Polydrug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C557E0-9F84-48CF-9F26-C81F72D88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Highlights:</a:t>
            </a:r>
          </a:p>
          <a:p>
            <a:pPr lvl="1"/>
            <a:r>
              <a:rPr lang="en-US" dirty="0"/>
              <a:t>Benzodiazepines and non-heroin opioids</a:t>
            </a:r>
          </a:p>
          <a:p>
            <a:pPr lvl="1"/>
            <a:r>
              <a:rPr lang="en-US" dirty="0"/>
              <a:t>Cocaine and heroin </a:t>
            </a:r>
            <a:r>
              <a:rPr lang="en-US" dirty="0" err="1"/>
              <a:t>opiods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445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92962-C0E4-4FC4-8E10-CBBFA4C97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Polydrug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C927D-99F0-4A6F-AACE-0A661FDE4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Additional Analysis</a:t>
            </a:r>
          </a:p>
        </p:txBody>
      </p:sp>
    </p:spTree>
    <p:extLst>
      <p:ext uri="{BB962C8B-B14F-4D97-AF65-F5344CB8AC3E}">
        <p14:creationId xmlns:p14="http://schemas.microsoft.com/office/powerpoint/2010/main" val="3355832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75AE8C0-ADB8-4649-9133-26CAD0F7B4FC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2492614"/>
          <a:ext cx="10515600" cy="3017360"/>
        </p:xfrm>
        <a:graphic>
          <a:graphicData uri="http://schemas.openxmlformats.org/drawingml/2006/table">
            <a:tbl>
              <a:tblPr/>
              <a:tblGrid>
                <a:gridCol w="1861917">
                  <a:extLst>
                    <a:ext uri="{9D8B030D-6E8A-4147-A177-3AD203B41FA5}">
                      <a16:colId xmlns:a16="http://schemas.microsoft.com/office/drawing/2014/main" val="3136583452"/>
                    </a:ext>
                  </a:extLst>
                </a:gridCol>
                <a:gridCol w="444321">
                  <a:extLst>
                    <a:ext uri="{9D8B030D-6E8A-4147-A177-3AD203B41FA5}">
                      <a16:colId xmlns:a16="http://schemas.microsoft.com/office/drawing/2014/main" val="2247434168"/>
                    </a:ext>
                  </a:extLst>
                </a:gridCol>
                <a:gridCol w="363536">
                  <a:extLst>
                    <a:ext uri="{9D8B030D-6E8A-4147-A177-3AD203B41FA5}">
                      <a16:colId xmlns:a16="http://schemas.microsoft.com/office/drawing/2014/main" val="2789234186"/>
                    </a:ext>
                  </a:extLst>
                </a:gridCol>
                <a:gridCol w="807856">
                  <a:extLst>
                    <a:ext uri="{9D8B030D-6E8A-4147-A177-3AD203B41FA5}">
                      <a16:colId xmlns:a16="http://schemas.microsoft.com/office/drawing/2014/main" val="2322507510"/>
                    </a:ext>
                  </a:extLst>
                </a:gridCol>
                <a:gridCol w="607816">
                  <a:extLst>
                    <a:ext uri="{9D8B030D-6E8A-4147-A177-3AD203B41FA5}">
                      <a16:colId xmlns:a16="http://schemas.microsoft.com/office/drawing/2014/main" val="3939857324"/>
                    </a:ext>
                  </a:extLst>
                </a:gridCol>
                <a:gridCol w="848250">
                  <a:extLst>
                    <a:ext uri="{9D8B030D-6E8A-4147-A177-3AD203B41FA5}">
                      <a16:colId xmlns:a16="http://schemas.microsoft.com/office/drawing/2014/main" val="2233629810"/>
                    </a:ext>
                  </a:extLst>
                </a:gridCol>
                <a:gridCol w="1009820">
                  <a:extLst>
                    <a:ext uri="{9D8B030D-6E8A-4147-A177-3AD203B41FA5}">
                      <a16:colId xmlns:a16="http://schemas.microsoft.com/office/drawing/2014/main" val="2576645998"/>
                    </a:ext>
                  </a:extLst>
                </a:gridCol>
                <a:gridCol w="1252178">
                  <a:extLst>
                    <a:ext uri="{9D8B030D-6E8A-4147-A177-3AD203B41FA5}">
                      <a16:colId xmlns:a16="http://schemas.microsoft.com/office/drawing/2014/main" val="3962957869"/>
                    </a:ext>
                  </a:extLst>
                </a:gridCol>
                <a:gridCol w="363536">
                  <a:extLst>
                    <a:ext uri="{9D8B030D-6E8A-4147-A177-3AD203B41FA5}">
                      <a16:colId xmlns:a16="http://schemas.microsoft.com/office/drawing/2014/main" val="1238096629"/>
                    </a:ext>
                  </a:extLst>
                </a:gridCol>
                <a:gridCol w="807856">
                  <a:extLst>
                    <a:ext uri="{9D8B030D-6E8A-4147-A177-3AD203B41FA5}">
                      <a16:colId xmlns:a16="http://schemas.microsoft.com/office/drawing/2014/main" val="2428677381"/>
                    </a:ext>
                  </a:extLst>
                </a:gridCol>
                <a:gridCol w="407775">
                  <a:extLst>
                    <a:ext uri="{9D8B030D-6E8A-4147-A177-3AD203B41FA5}">
                      <a16:colId xmlns:a16="http://schemas.microsoft.com/office/drawing/2014/main" val="3443486193"/>
                    </a:ext>
                  </a:extLst>
                </a:gridCol>
                <a:gridCol w="848250">
                  <a:extLst>
                    <a:ext uri="{9D8B030D-6E8A-4147-A177-3AD203B41FA5}">
                      <a16:colId xmlns:a16="http://schemas.microsoft.com/office/drawing/2014/main" val="676018006"/>
                    </a:ext>
                  </a:extLst>
                </a:gridCol>
                <a:gridCol w="892489">
                  <a:extLst>
                    <a:ext uri="{9D8B030D-6E8A-4147-A177-3AD203B41FA5}">
                      <a16:colId xmlns:a16="http://schemas.microsoft.com/office/drawing/2014/main" val="679916861"/>
                    </a:ext>
                  </a:extLst>
                </a:gridCol>
              </a:tblGrid>
              <a:tr h="124324">
                <a:tc gridSpan="13"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Table 3.2: Polydrug Overdose - Non-Fatal, MISSOURI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675801"/>
                  </a:ext>
                </a:extLst>
              </a:tr>
              <a:tr h="93532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1905894"/>
                  </a:ext>
                </a:extLst>
              </a:tr>
              <a:tr h="332173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Row Substance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Cannabis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Opioids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_____Non-heroin </a:t>
                      </a:r>
                      <a:b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opioids (Alone or</a:t>
                      </a:r>
                      <a:b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in combination)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_____Heroin </a:t>
                      </a:r>
                      <a:b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(Alone or in </a:t>
                      </a:r>
                      <a:b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combination)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Psychostimulants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_____Ampthetamines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_____Non-Ampthetamines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Cocaine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Benzodiazepines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Alcohol </a:t>
                      </a:r>
                      <a:b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Toxicity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Unspecified </a:t>
                      </a:r>
                      <a:b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Psychodysleptics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Unspecified/Other </a:t>
                      </a:r>
                      <a:b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Psychotropics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065865"/>
                  </a:ext>
                </a:extLst>
              </a:tr>
              <a:tr h="107004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Opioids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0.39%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C67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3092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2.8%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0.10%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5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A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3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0.06%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0.13%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BF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238591"/>
                  </a:ext>
                </a:extLst>
              </a:tr>
              <a:tr h="222475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_____Non-heroin opioids (Alone or in </a:t>
                      </a:r>
                      <a:b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combination)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0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2445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88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8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08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C67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19.3%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28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CA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4935441"/>
                  </a:ext>
                </a:extLst>
              </a:tr>
              <a:tr h="107004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_____Heroin (Alone or in combination)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C37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A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658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4.6%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27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4.6%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27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A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6.1%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A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4283124"/>
                  </a:ext>
                </a:extLst>
              </a:tr>
              <a:tr h="18129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* we can focus on the red to pull out the bullets of findings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744875"/>
                  </a:ext>
                </a:extLst>
              </a:tr>
              <a:tr h="10700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944546"/>
                  </a:ext>
                </a:extLst>
              </a:tr>
              <a:tr h="323320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Row Substance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Cannabis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Opioids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_____Non-heroin </a:t>
                      </a:r>
                      <a:b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opioids (Alone or</a:t>
                      </a:r>
                      <a:b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in combination)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_____Heroin </a:t>
                      </a:r>
                      <a:b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(Alone or in </a:t>
                      </a:r>
                      <a:b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combination)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Psychostimulants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_____Ampthetamines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_____Non-Ampthetamines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Cocaine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Benzodiazepines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Alcohol </a:t>
                      </a:r>
                      <a:b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Toxicity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Unspecified </a:t>
                      </a:r>
                      <a:b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Psychodysleptics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Unspecified/Other </a:t>
                      </a:r>
                      <a:b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Psychotropics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85524"/>
                  </a:ext>
                </a:extLst>
              </a:tr>
              <a:tr h="107004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Psychostimulants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11.8%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7.7%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4.1%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728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92.7%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7.8%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7.0%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0505196"/>
                  </a:ext>
                </a:extLst>
              </a:tr>
              <a:tr h="107004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_____Ampthetamines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3.1%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12.3%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7.9%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4.4%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675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0.6%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6.8%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0.6%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9378635"/>
                  </a:ext>
                </a:extLst>
              </a:tr>
              <a:tr h="107004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_____Non-Ampthetamines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5.3%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5.3%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100.0%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7.0%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8.8%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56775"/>
                  </a:ext>
                </a:extLst>
              </a:tr>
              <a:tr h="10700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8DB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481323"/>
                  </a:ext>
                </a:extLst>
              </a:tr>
              <a:tr h="10700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774" marR="5774" marT="577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B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2022946"/>
                  </a:ext>
                </a:extLst>
              </a:tr>
              <a:tr h="269048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Row Substance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Cannabis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Opioids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_____Non-heroin </a:t>
                      </a:r>
                      <a:b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opioids (Alone or</a:t>
                      </a:r>
                      <a:b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in combination)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_____Heroin </a:t>
                      </a:r>
                      <a:b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(Alone or in </a:t>
                      </a:r>
                      <a:b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combination)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Psychostimulants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_____Ampthetamines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_____Non-Ampthetamines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Cocaine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Benzodiazepines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Alcohol </a:t>
                      </a:r>
                      <a:b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Toxicity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Unspecified </a:t>
                      </a:r>
                      <a:b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Psychodysleptics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Unspecified/Other </a:t>
                      </a:r>
                      <a:b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US" sz="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Psychotropics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080783"/>
                  </a:ext>
                </a:extLst>
              </a:tr>
              <a:tr h="93532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Cannabis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140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8.6%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6.4%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16.4%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15.0%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6.4%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9.3%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2663477"/>
                  </a:ext>
                </a:extLst>
              </a:tr>
              <a:tr h="107004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Cocaine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3.1%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12.1%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4.2%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8.0%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289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6942907"/>
                  </a:ext>
                </a:extLst>
              </a:tr>
              <a:tr h="93532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Benzodiazepines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20.9%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19.2%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2453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5.2%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14025"/>
                  </a:ext>
                </a:extLst>
              </a:tr>
              <a:tr h="93532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Alcohol Toxicity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9C0006"/>
                          </a:solidFill>
                          <a:effectLst/>
                          <a:latin typeface="Arial" panose="020B0604020202020204" pitchFamily="34" charset="0"/>
                        </a:rPr>
                        <a:t>6.2%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9C0006"/>
                          </a:solidFill>
                          <a:effectLst/>
                          <a:latin typeface="Arial" panose="020B0604020202020204" pitchFamily="34" charset="0"/>
                        </a:rPr>
                        <a:t>4.9%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9C0006"/>
                          </a:solidFill>
                          <a:effectLst/>
                          <a:latin typeface="Arial" panose="020B0604020202020204" pitchFamily="34" charset="0"/>
                        </a:rPr>
                        <a:t>14.2%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892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2248099"/>
                  </a:ext>
                </a:extLst>
              </a:tr>
              <a:tr h="93532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Unspecified Psychodysleptics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7.4%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3.7%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C3E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7.4%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7.4%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7.4%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8AC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5.6%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268863"/>
                  </a:ext>
                </a:extLst>
              </a:tr>
              <a:tr h="93532"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Unspecified/Other Psychotropics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4%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5774" marR="5774" marT="5774" marB="0" anchor="b">
                    <a:lnL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4795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0074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1049</Words>
  <Application>Microsoft Office PowerPoint</Application>
  <PresentationFormat>Widescreen</PresentationFormat>
  <Paragraphs>671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Polydrug Overdose (AKA Phase III)</vt:lpstr>
      <vt:lpstr>Polydrug</vt:lpstr>
      <vt:lpstr>Polydrug</vt:lpstr>
      <vt:lpstr>Polydrug</vt:lpstr>
      <vt:lpstr>Polydrug</vt:lpstr>
      <vt:lpstr>Polydrug</vt:lpstr>
      <vt:lpstr>PowerPoint Presentation</vt:lpstr>
      <vt:lpstr>Polydrug</vt:lpstr>
      <vt:lpstr>PowerPoint Presentation</vt:lpstr>
      <vt:lpstr>Polydrug</vt:lpstr>
      <vt:lpstr>Polydrug</vt:lpstr>
      <vt:lpstr>Polydrug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Polydrug Overdose (AKA Phase III)</dc:title>
  <dc:creator>Custis, Cody</dc:creator>
  <cp:lastModifiedBy>Custis, Cody</cp:lastModifiedBy>
  <cp:revision>6</cp:revision>
  <dcterms:created xsi:type="dcterms:W3CDTF">2018-10-31T15:56:01Z</dcterms:created>
  <dcterms:modified xsi:type="dcterms:W3CDTF">2018-10-31T18:55:52Z</dcterms:modified>
</cp:coreProperties>
</file>