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4" r:id="rId9"/>
    <p:sldId id="265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8" r:id="rId20"/>
    <p:sldId id="278" r:id="rId21"/>
    <p:sldId id="279" r:id="rId22"/>
    <p:sldId id="280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20" autoAdjust="0"/>
  </p:normalViewPr>
  <p:slideViewPr>
    <p:cSldViewPr snapToGrid="0">
      <p:cViewPr varScale="1">
        <p:scale>
          <a:sx n="48" d="100"/>
          <a:sy n="48" d="100"/>
        </p:scale>
        <p:origin x="27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hs-hlnshare.state.mt.ads\shared\phs\MHDD\Identified\Projects\2018\CSTE_Drug_Poisoning\Polydrug\Summary_Tables\Summary_Table_3.1_Solution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Katelyn\Downloads\Summary_Table_3.2_Solution_ESP.xlsm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telyn\Downloads\Summary_Table_3.2_Solution_ESP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lyn\Google%20Drive\MHMRP%20Internal%20Folder\CSTE%20ICD-10-CM%20Drug%20Poisoning%20Indicators%20Workgroup\Programming%20Subgroup\Phase%20IV\Timeline%20with%20milestones%20phase%20IV%2010-3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'Summary Table'!$A$1:$M$1</c:f>
          <c:strCache>
            <c:ptCount val="13"/>
            <c:pt idx="0">
              <c:v>Table 3.1: Number of Classes of Drug Poisoning   
</c:v>
            </c:pt>
          </c:strCache>
        </c:strRef>
      </c:tx>
      <c:layout>
        <c:manualLayout>
          <c:xMode val="edge"/>
          <c:yMode val="edge"/>
          <c:x val="0.25381504265091864"/>
          <c:y val="3.8888888888888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7105150918635174E-2"/>
          <c:y val="0.15703237095363079"/>
          <c:w val="0.90143651574803152"/>
          <c:h val="0.70680037911927662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'Summary Table'!$A$4</c:f>
              <c:strCache>
                <c:ptCount val="1"/>
                <c:pt idx="0">
                  <c:v>COLORADO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('Summary Table'!$C$4,'Summary Table'!$E$4,'Summary Table'!$G$4,'Summary Table'!$I$4,'Summary Table'!$K$4,'Summary Table'!$M$4)</c:f>
              <c:numCache>
                <c:formatCode>General</c:formatCode>
                <c:ptCount val="6"/>
                <c:pt idx="0">
                  <c:v>78.95</c:v>
                </c:pt>
                <c:pt idx="1">
                  <c:v>16.62</c:v>
                </c:pt>
                <c:pt idx="2">
                  <c:v>3.55</c:v>
                </c:pt>
                <c:pt idx="3">
                  <c:v>0.78</c:v>
                </c:pt>
                <c:pt idx="4">
                  <c:v>0.08</c:v>
                </c:pt>
                <c:pt idx="5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52-425B-9BA3-0DBF5812F1A5}"/>
            </c:ext>
          </c:extLst>
        </c:ser>
        <c:ser>
          <c:idx val="4"/>
          <c:order val="1"/>
          <c:tx>
            <c:strRef>
              <c:f>'Summary Table'!$A$5</c:f>
              <c:strCache>
                <c:ptCount val="1"/>
                <c:pt idx="0">
                  <c:v>KY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('Summary Table'!$C$5,'Summary Table'!$E$5,'Summary Table'!$G$5,'Summary Table'!$I$5,'Summary Table'!$K$5,'Summary Table'!$M$5)</c:f>
              <c:numCache>
                <c:formatCode>General</c:formatCode>
                <c:ptCount val="6"/>
                <c:pt idx="0">
                  <c:v>77.260000000000005</c:v>
                </c:pt>
                <c:pt idx="1">
                  <c:v>16.63</c:v>
                </c:pt>
                <c:pt idx="2">
                  <c:v>4.63</c:v>
                </c:pt>
                <c:pt idx="3">
                  <c:v>1.2</c:v>
                </c:pt>
                <c:pt idx="4">
                  <c:v>0.28000000000000003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52-425B-9BA3-0DBF5812F1A5}"/>
            </c:ext>
          </c:extLst>
        </c:ser>
        <c:ser>
          <c:idx val="5"/>
          <c:order val="2"/>
          <c:tx>
            <c:strRef>
              <c:f>'Summary Table'!$A$6</c:f>
              <c:strCache>
                <c:ptCount val="1"/>
                <c:pt idx="0">
                  <c:v>LOUISIANA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('Summary Table'!$C$6,'Summary Table'!$E$6,'Summary Table'!$G$6,'Summary Table'!$I$6,'Summary Table'!$K$6,'Summary Table'!$M$6)</c:f>
              <c:numCache>
                <c:formatCode>General</c:formatCode>
                <c:ptCount val="6"/>
                <c:pt idx="0">
                  <c:v>76.760000000000005</c:v>
                </c:pt>
                <c:pt idx="1">
                  <c:v>18.079999999999998</c:v>
                </c:pt>
                <c:pt idx="2">
                  <c:v>3.93</c:v>
                </c:pt>
                <c:pt idx="3">
                  <c:v>1.19</c:v>
                </c:pt>
                <c:pt idx="4">
                  <c:v>0.11</c:v>
                </c:pt>
                <c:pt idx="5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52-425B-9BA3-0DBF5812F1A5}"/>
            </c:ext>
          </c:extLst>
        </c:ser>
        <c:ser>
          <c:idx val="6"/>
          <c:order val="3"/>
          <c:tx>
            <c:strRef>
              <c:f>'Summary Table'!$A$7</c:f>
              <c:strCache>
                <c:ptCount val="1"/>
                <c:pt idx="0">
                  <c:v>Missouri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Table'!$C$7,'Summary Table'!$E$7,'Summary Table'!$G$7,'Summary Table'!$I$7,'Summary Table'!$K$7,'Summary Table'!$M$7)</c:f>
              <c:numCache>
                <c:formatCode>General</c:formatCode>
                <c:ptCount val="6"/>
                <c:pt idx="0">
                  <c:v>80.760000000000005</c:v>
                </c:pt>
                <c:pt idx="1">
                  <c:v>15.46</c:v>
                </c:pt>
                <c:pt idx="2">
                  <c:v>3.05</c:v>
                </c:pt>
                <c:pt idx="3">
                  <c:v>0.63</c:v>
                </c:pt>
                <c:pt idx="4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152-425B-9BA3-0DBF5812F1A5}"/>
            </c:ext>
          </c:extLst>
        </c:ser>
        <c:ser>
          <c:idx val="7"/>
          <c:order val="4"/>
          <c:tx>
            <c:strRef>
              <c:f>'Summary Table'!$A$8</c:f>
              <c:strCache>
                <c:ptCount val="1"/>
                <c:pt idx="0">
                  <c:v>MT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Table'!$C$8,'Summary Table'!$E$8,'Summary Table'!$G$8,'Summary Table'!$I$8,'Summary Table'!$K$8,'Summary Table'!$M$8)</c:f>
              <c:numCache>
                <c:formatCode>General</c:formatCode>
                <c:ptCount val="6"/>
                <c:pt idx="0">
                  <c:v>84.71</c:v>
                </c:pt>
                <c:pt idx="1">
                  <c:v>12.89</c:v>
                </c:pt>
                <c:pt idx="2">
                  <c:v>2.31</c:v>
                </c:pt>
                <c:pt idx="3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152-425B-9BA3-0DBF5812F1A5}"/>
            </c:ext>
          </c:extLst>
        </c:ser>
        <c:ser>
          <c:idx val="8"/>
          <c:order val="5"/>
          <c:tx>
            <c:strRef>
              <c:f>'Summary Table'!$A$9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Table'!$C$9,'Summary Table'!$E$9,'Summary Table'!$G$9,'Summary Table'!$I$9,'Summary Table'!$K$9,'Summary Table'!$M$9)</c:f>
              <c:numCache>
                <c:formatCode>General</c:formatCode>
                <c:ptCount val="6"/>
                <c:pt idx="0">
                  <c:v>58.8</c:v>
                </c:pt>
                <c:pt idx="1">
                  <c:v>31.1</c:v>
                </c:pt>
                <c:pt idx="2">
                  <c:v>7.87</c:v>
                </c:pt>
                <c:pt idx="3">
                  <c:v>1.75</c:v>
                </c:pt>
                <c:pt idx="4">
                  <c:v>0.42</c:v>
                </c:pt>
                <c:pt idx="5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152-425B-9BA3-0DBF5812F1A5}"/>
            </c:ext>
          </c:extLst>
        </c:ser>
        <c:ser>
          <c:idx val="9"/>
          <c:order val="6"/>
          <c:tx>
            <c:strRef>
              <c:f>'Summary Table'!$A$10</c:f>
              <c:strCache>
                <c:ptCount val="1"/>
                <c:pt idx="0">
                  <c:v>New_Mexico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Table'!$C$10,'Summary Table'!$E$10,'Summary Table'!$G$10,'Summary Table'!$I$10,'Summary Table'!$K$10,'Summary Table'!$M$10)</c:f>
              <c:numCache>
                <c:formatCode>General</c:formatCode>
                <c:ptCount val="6"/>
                <c:pt idx="0">
                  <c:v>79.19</c:v>
                </c:pt>
                <c:pt idx="1">
                  <c:v>15.98</c:v>
                </c:pt>
                <c:pt idx="2">
                  <c:v>4.13</c:v>
                </c:pt>
                <c:pt idx="3">
                  <c:v>0.55000000000000004</c:v>
                </c:pt>
                <c:pt idx="4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152-425B-9BA3-0DBF5812F1A5}"/>
            </c:ext>
          </c:extLst>
        </c:ser>
        <c:ser>
          <c:idx val="10"/>
          <c:order val="7"/>
          <c:tx>
            <c:strRef>
              <c:f>'Summary Table'!$A$11</c:f>
              <c:strCache>
                <c:ptCount val="1"/>
                <c:pt idx="0">
                  <c:v>NYS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Table'!$C$11,'Summary Table'!$E$11,'Summary Table'!$G$11,'Summary Table'!$I$11,'Summary Table'!$K$11,'Summary Table'!$M$11)</c:f>
              <c:numCache>
                <c:formatCode>General</c:formatCode>
                <c:ptCount val="6"/>
                <c:pt idx="0">
                  <c:v>81.8</c:v>
                </c:pt>
                <c:pt idx="1">
                  <c:v>14.19</c:v>
                </c:pt>
                <c:pt idx="2">
                  <c:v>3.11</c:v>
                </c:pt>
                <c:pt idx="3">
                  <c:v>0.73</c:v>
                </c:pt>
                <c:pt idx="4">
                  <c:v>0.13</c:v>
                </c:pt>
                <c:pt idx="5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152-425B-9BA3-0DBF5812F1A5}"/>
            </c:ext>
          </c:extLst>
        </c:ser>
        <c:ser>
          <c:idx val="11"/>
          <c:order val="8"/>
          <c:tx>
            <c:strRef>
              <c:f>'Summary Table'!$A$12</c:f>
              <c:strCache>
                <c:ptCount val="1"/>
                <c:pt idx="0">
                  <c:v>OK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Table'!$C$12,'Summary Table'!$E$12,'Summary Table'!$G$12,'Summary Table'!$I$12,'Summary Table'!$K$12,'Summary Table'!$M$12)</c:f>
              <c:numCache>
                <c:formatCode>General</c:formatCode>
                <c:ptCount val="6"/>
                <c:pt idx="0">
                  <c:v>80.55</c:v>
                </c:pt>
                <c:pt idx="1">
                  <c:v>15.87</c:v>
                </c:pt>
                <c:pt idx="2">
                  <c:v>3</c:v>
                </c:pt>
                <c:pt idx="3">
                  <c:v>0.56000000000000005</c:v>
                </c:pt>
                <c:pt idx="4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52-425B-9BA3-0DBF5812F1A5}"/>
            </c:ext>
          </c:extLst>
        </c:ser>
        <c:ser>
          <c:idx val="12"/>
          <c:order val="9"/>
          <c:tx>
            <c:strRef>
              <c:f>'Summary Table'!$A$13</c:f>
              <c:strCache>
                <c:ptCount val="1"/>
                <c:pt idx="0">
                  <c:v>TN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Table'!$C$13,'Summary Table'!$E$13,'Summary Table'!$G$13,'Summary Table'!$I$13,'Summary Table'!$K$13,'Summary Table'!$M$13)</c:f>
              <c:numCache>
                <c:formatCode>General</c:formatCode>
                <c:ptCount val="6"/>
                <c:pt idx="0">
                  <c:v>76</c:v>
                </c:pt>
                <c:pt idx="1">
                  <c:v>18.579999999999998</c:v>
                </c:pt>
                <c:pt idx="2">
                  <c:v>4.17</c:v>
                </c:pt>
                <c:pt idx="3">
                  <c:v>1.0900000000000001</c:v>
                </c:pt>
                <c:pt idx="4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152-425B-9BA3-0DBF5812F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532800"/>
        <c:axId val="339532016"/>
      </c:barChart>
      <c:catAx>
        <c:axId val="339532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 smtClean="0"/>
                  <a:t>Number</a:t>
                </a:r>
                <a:r>
                  <a:rPr lang="en-US" sz="2000" baseline="0" dirty="0" smtClean="0"/>
                  <a:t> of Drug Classes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43548482611548556"/>
              <c:y val="0.929780402449693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32016"/>
        <c:crosses val="autoZero"/>
        <c:auto val="1"/>
        <c:lblAlgn val="ctr"/>
        <c:lblOffset val="100"/>
        <c:noMultiLvlLbl val="0"/>
      </c:catAx>
      <c:valAx>
        <c:axId val="339532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1.1458333333333333E-2"/>
              <c:y val="0.47488801399825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395833333333334"/>
          <c:y val="0.11017862350539516"/>
          <c:w val="0.80032496719160107"/>
          <c:h val="6.7599154272382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3.3 Cannabis involvement in opioid poisoning VS. opioid involvement in cannabis poisoning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ideas'!$B$2</c:f>
              <c:strCache>
                <c:ptCount val="1"/>
                <c:pt idx="0">
                  <c:v>Percent marijuana involvement out of all opioid overdose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ideas'!$A$3:$A$11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ideas'!$B$3:$B$11</c:f>
              <c:numCache>
                <c:formatCode>0.00</c:formatCode>
                <c:ptCount val="9"/>
                <c:pt idx="0">
                  <c:v>0.34806822137138876</c:v>
                </c:pt>
                <c:pt idx="1">
                  <c:v>0.76371210367970377</c:v>
                </c:pt>
                <c:pt idx="2">
                  <c:v>0.65466448445171854</c:v>
                </c:pt>
                <c:pt idx="3">
                  <c:v>0.38809831824062097</c:v>
                </c:pt>
                <c:pt idx="4">
                  <c:v>0.20576131687242799</c:v>
                </c:pt>
                <c:pt idx="5">
                  <c:v>0.22278803309993636</c:v>
                </c:pt>
                <c:pt idx="6">
                  <c:v>0.63063063063063063</c:v>
                </c:pt>
                <c:pt idx="7">
                  <c:v>0.66237350505979764</c:v>
                </c:pt>
                <c:pt idx="8">
                  <c:v>0.57459033836986584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48-483D-B89E-B1DC547471E7}"/>
            </c:ext>
          </c:extLst>
        </c:ser>
        <c:ser>
          <c:idx val="1"/>
          <c:order val="1"/>
          <c:tx>
            <c:strRef>
              <c:f>'[Summary_Table_3.2_Solution_ESP.xlsm]Emilia''s graphics ideas'!$C$2</c:f>
              <c:strCache>
                <c:ptCount val="1"/>
                <c:pt idx="0">
                  <c:v>Percent opioid involvement out of all marijuana overdose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ideas'!$A$3:$A$11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ideas'!$C$3:$C$11</c:f>
              <c:numCache>
                <c:formatCode>0.00</c:formatCode>
                <c:ptCount val="9"/>
                <c:pt idx="0">
                  <c:v>4.6728971962616823</c:v>
                </c:pt>
                <c:pt idx="1">
                  <c:v>15.420560747663551</c:v>
                </c:pt>
                <c:pt idx="2">
                  <c:v>6.0377358490566042</c:v>
                </c:pt>
                <c:pt idx="3">
                  <c:v>8.5714285714285712</c:v>
                </c:pt>
                <c:pt idx="4">
                  <c:v>6.666666666666667</c:v>
                </c:pt>
                <c:pt idx="5">
                  <c:v>4.5602605863192185</c:v>
                </c:pt>
                <c:pt idx="6">
                  <c:v>15.217391304347828</c:v>
                </c:pt>
                <c:pt idx="7">
                  <c:v>5.3333333333333339</c:v>
                </c:pt>
                <c:pt idx="8">
                  <c:v>13.5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48-483D-B89E-B1DC54747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7864000"/>
        <c:axId val="477867528"/>
      </c:barChart>
      <c:catAx>
        <c:axId val="47786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867528"/>
        <c:crosses val="autoZero"/>
        <c:auto val="1"/>
        <c:lblAlgn val="ctr"/>
        <c:lblOffset val="100"/>
        <c:noMultiLvlLbl val="0"/>
      </c:catAx>
      <c:valAx>
        <c:axId val="47786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86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570702099737545E-2"/>
          <c:y val="0.87992300962379699"/>
          <c:w val="0.97110851377952756"/>
          <c:h val="0.108965879265091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3.4a Percent of </a:t>
            </a:r>
            <a:r>
              <a:rPr lang="en-US" sz="2400" b="1" dirty="0" smtClean="0"/>
              <a:t>opioid</a:t>
            </a:r>
            <a:r>
              <a:rPr lang="en-US" sz="2400" b="1" baseline="0" dirty="0" smtClean="0"/>
              <a:t> </a:t>
            </a:r>
            <a:r>
              <a:rPr lang="en-US" sz="2400" b="1" dirty="0" smtClean="0"/>
              <a:t>overdose </a:t>
            </a:r>
            <a:r>
              <a:rPr lang="en-US" sz="2400" b="1" dirty="0"/>
              <a:t>cases that also involve amphetamines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ideas'!$B$19</c:f>
              <c:strCache>
                <c:ptCount val="1"/>
                <c:pt idx="0">
                  <c:v>out of all heroin overdoses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ideas'!$A$20:$A$28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ideas'!$B$20:$B$28</c:f>
              <c:numCache>
                <c:formatCode>0.00</c:formatCode>
                <c:ptCount val="9"/>
                <c:pt idx="0">
                  <c:v>15.945330296127564</c:v>
                </c:pt>
                <c:pt idx="1">
                  <c:v>6.2547098718914835</c:v>
                </c:pt>
                <c:pt idx="2">
                  <c:v>4.4624746450304258</c:v>
                </c:pt>
                <c:pt idx="3">
                  <c:v>4.5592705167173255</c:v>
                </c:pt>
                <c:pt idx="4">
                  <c:v>10</c:v>
                </c:pt>
                <c:pt idx="5">
                  <c:v>2.2336769759450172</c:v>
                </c:pt>
                <c:pt idx="6">
                  <c:v>19.111111111111111</c:v>
                </c:pt>
                <c:pt idx="7">
                  <c:v>0.50732807215332576</c:v>
                </c:pt>
                <c:pt idx="8">
                  <c:v>3.9619651347068143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FC-4E8A-A34C-49A40E2B51DF}"/>
            </c:ext>
          </c:extLst>
        </c:ser>
        <c:ser>
          <c:idx val="1"/>
          <c:order val="1"/>
          <c:tx>
            <c:strRef>
              <c:f>'[Summary_Table_3.2_Solution_ESP.xlsm]Emilia''s graphics ideas'!$C$19</c:f>
              <c:strCache>
                <c:ptCount val="1"/>
                <c:pt idx="0">
                  <c:v>out of all NH opioid overdoses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ideas'!$A$20:$A$28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ideas'!$C$20:$C$28</c:f>
              <c:numCache>
                <c:formatCode>0.00</c:formatCode>
                <c:ptCount val="9"/>
                <c:pt idx="0">
                  <c:v>2.4948875255623721</c:v>
                </c:pt>
                <c:pt idx="1">
                  <c:v>4.409814323607427</c:v>
                </c:pt>
                <c:pt idx="2">
                  <c:v>1.9299136617572372</c:v>
                </c:pt>
                <c:pt idx="3">
                  <c:v>2.1676891615541924</c:v>
                </c:pt>
                <c:pt idx="4">
                  <c:v>3.2188841201716736</c:v>
                </c:pt>
                <c:pt idx="5">
                  <c:v>1.1235955056179776</c:v>
                </c:pt>
                <c:pt idx="6">
                  <c:v>2.3542600896860986</c:v>
                </c:pt>
                <c:pt idx="7">
                  <c:v>0.43045466774280333</c:v>
                </c:pt>
                <c:pt idx="8">
                  <c:v>2.9261155815654716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BFC-4E8A-A34C-49A40E2B5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6919424"/>
        <c:axId val="566918248"/>
      </c:barChart>
      <c:catAx>
        <c:axId val="5669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918248"/>
        <c:crosses val="autoZero"/>
        <c:auto val="1"/>
        <c:lblAlgn val="ctr"/>
        <c:lblOffset val="100"/>
        <c:noMultiLvlLbl val="0"/>
      </c:catAx>
      <c:valAx>
        <c:axId val="56691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91942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0431430446194296E-3"/>
          <c:y val="0.93228718773575425"/>
          <c:w val="0.98583038057742778"/>
          <c:h val="5.64806300870951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3.4b Percent of </a:t>
            </a:r>
            <a:r>
              <a:rPr lang="en-US" sz="2400" b="1" dirty="0" smtClean="0"/>
              <a:t>opioid overdose </a:t>
            </a:r>
            <a:r>
              <a:rPr lang="en-US" sz="2400" b="1" dirty="0"/>
              <a:t>cases that also involve cocaine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ideas'!$B$31</c:f>
              <c:strCache>
                <c:ptCount val="1"/>
                <c:pt idx="0">
                  <c:v>out of all heroin overdoses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ideas'!$A$32:$A$40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ideas'!$B$32:$B$40</c:f>
              <c:numCache>
                <c:formatCode>0.00</c:formatCode>
                <c:ptCount val="9"/>
                <c:pt idx="0">
                  <c:v>3.6446469248291571</c:v>
                </c:pt>
                <c:pt idx="1">
                  <c:v>3.0143180105501131</c:v>
                </c:pt>
                <c:pt idx="2">
                  <c:v>6.4908722109533468</c:v>
                </c:pt>
                <c:pt idx="3">
                  <c:v>3.4954407294832825</c:v>
                </c:pt>
                <c:pt idx="4">
                  <c:v>0</c:v>
                </c:pt>
                <c:pt idx="5">
                  <c:v>5.6701030927835054</c:v>
                </c:pt>
                <c:pt idx="6">
                  <c:v>2.666666666666667</c:v>
                </c:pt>
                <c:pt idx="7">
                  <c:v>12.232243517474634</c:v>
                </c:pt>
                <c:pt idx="8">
                  <c:v>6.8145800316957219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82-4403-99CB-9727D709DFBE}"/>
            </c:ext>
          </c:extLst>
        </c:ser>
        <c:ser>
          <c:idx val="1"/>
          <c:order val="1"/>
          <c:tx>
            <c:strRef>
              <c:f>'[Summary_Table_3.2_Solution_ESP.xlsm]Emilia''s graphics ideas'!$C$31</c:f>
              <c:strCache>
                <c:ptCount val="1"/>
                <c:pt idx="0">
                  <c:v>out of all NH opioid overdoses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ideas'!$A$32:$A$40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ideas'!$C$32:$C$40</c:f>
              <c:numCache>
                <c:formatCode>0.00</c:formatCode>
                <c:ptCount val="9"/>
                <c:pt idx="0">
                  <c:v>0.49079754601226999</c:v>
                </c:pt>
                <c:pt idx="1">
                  <c:v>1.3262599469496021</c:v>
                </c:pt>
                <c:pt idx="2">
                  <c:v>1.218892839004571</c:v>
                </c:pt>
                <c:pt idx="3">
                  <c:v>0.49079754601226999</c:v>
                </c:pt>
                <c:pt idx="4">
                  <c:v>0</c:v>
                </c:pt>
                <c:pt idx="5">
                  <c:v>1.3948082138705928</c:v>
                </c:pt>
                <c:pt idx="6">
                  <c:v>0.89686098654708524</c:v>
                </c:pt>
                <c:pt idx="7">
                  <c:v>3.7395749260156039</c:v>
                </c:pt>
                <c:pt idx="8">
                  <c:v>0.99975615703486953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82-4403-99CB-9727D709D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233192"/>
        <c:axId val="474241424"/>
      </c:barChart>
      <c:catAx>
        <c:axId val="47423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41424"/>
        <c:crosses val="autoZero"/>
        <c:auto val="1"/>
        <c:lblAlgn val="ctr"/>
        <c:lblOffset val="100"/>
        <c:noMultiLvlLbl val="0"/>
      </c:catAx>
      <c:valAx>
        <c:axId val="47424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3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3.4c Percent of </a:t>
            </a:r>
            <a:r>
              <a:rPr lang="en-US" sz="2400" b="1" dirty="0" smtClean="0"/>
              <a:t>opioids overdose </a:t>
            </a:r>
            <a:r>
              <a:rPr lang="en-US" sz="2400" b="1" dirty="0"/>
              <a:t>cases that also involve benzodiazepines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ideas'!$B$43</c:f>
              <c:strCache>
                <c:ptCount val="1"/>
                <c:pt idx="0">
                  <c:v>out of all heroin overdoses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'[Summary_Table_3.2_Solution_ESP.xlsm]Emilia''s graphics ideas'!$A$44:$A$52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ideas'!$B$44:$B$52</c:f>
              <c:numCache>
                <c:formatCode>0.00</c:formatCode>
                <c:ptCount val="9"/>
                <c:pt idx="0">
                  <c:v>2.7334851936218678</c:v>
                </c:pt>
                <c:pt idx="1">
                  <c:v>2.7128862094951014</c:v>
                </c:pt>
                <c:pt idx="2">
                  <c:v>3.6511156186612577</c:v>
                </c:pt>
                <c:pt idx="3">
                  <c:v>6.0790273556231007</c:v>
                </c:pt>
                <c:pt idx="4">
                  <c:v>0</c:v>
                </c:pt>
                <c:pt idx="5">
                  <c:v>3.264604810996564</c:v>
                </c:pt>
                <c:pt idx="6">
                  <c:v>3.1111111111111112</c:v>
                </c:pt>
                <c:pt idx="7">
                  <c:v>6.2570462232243527</c:v>
                </c:pt>
                <c:pt idx="8">
                  <c:v>7.1315372424722661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BB-46A1-88D1-6A179EE8B9EE}"/>
            </c:ext>
          </c:extLst>
        </c:ser>
        <c:ser>
          <c:idx val="1"/>
          <c:order val="1"/>
          <c:tx>
            <c:strRef>
              <c:f>'[Summary_Table_3.2_Solution_ESP.xlsm]Emilia''s graphics ideas'!$C$43</c:f>
              <c:strCache>
                <c:ptCount val="1"/>
                <c:pt idx="0">
                  <c:v>out of all NH opioid overdoses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'[Summary_Table_3.2_Solution_ESP.xlsm]Emilia''s graphics ideas'!$A$44:$A$52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ideas'!$C$44:$C$52</c:f>
              <c:numCache>
                <c:formatCode>0.00</c:formatCode>
                <c:ptCount val="9"/>
                <c:pt idx="0">
                  <c:v>14.928425357873209</c:v>
                </c:pt>
                <c:pt idx="1">
                  <c:v>18.96551724137931</c:v>
                </c:pt>
                <c:pt idx="2">
                  <c:v>16.505840528186898</c:v>
                </c:pt>
                <c:pt idx="3">
                  <c:v>19.304703476482619</c:v>
                </c:pt>
                <c:pt idx="4">
                  <c:v>12.017167381974248</c:v>
                </c:pt>
                <c:pt idx="5">
                  <c:v>15.149166989538939</c:v>
                </c:pt>
                <c:pt idx="6">
                  <c:v>15.919282511210762</c:v>
                </c:pt>
                <c:pt idx="7">
                  <c:v>15.873015873015872</c:v>
                </c:pt>
                <c:pt idx="8">
                  <c:v>21.482565227993174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BB-46A1-88D1-6A179EE8B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240640"/>
        <c:axId val="474234368"/>
      </c:barChart>
      <c:catAx>
        <c:axId val="47424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34368"/>
        <c:crosses val="autoZero"/>
        <c:auto val="1"/>
        <c:lblAlgn val="ctr"/>
        <c:lblOffset val="100"/>
        <c:noMultiLvlLbl val="0"/>
      </c:catAx>
      <c:valAx>
        <c:axId val="47423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4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3.5 Cocaine  involvement in opioid poisoning VS. opioid involvement in cocaine poisoning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ideas'!$B$55</c:f>
              <c:strCache>
                <c:ptCount val="1"/>
                <c:pt idx="0">
                  <c:v>Percent cocaine involvement out of all opioid overdose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ideas'!$A$56:$A$64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ideas'!$B$56:$B$64</c:f>
              <c:numCache>
                <c:formatCode>0.00</c:formatCode>
                <c:ptCount val="9"/>
                <c:pt idx="0">
                  <c:v>0.97459101983988861</c:v>
                </c:pt>
                <c:pt idx="1">
                  <c:v>1.8514232816477669</c:v>
                </c:pt>
                <c:pt idx="2">
                  <c:v>2.2913256955810146</c:v>
                </c:pt>
                <c:pt idx="3">
                  <c:v>1.1319534282018111</c:v>
                </c:pt>
                <c:pt idx="4">
                  <c:v>0</c:v>
                </c:pt>
                <c:pt idx="5">
                  <c:v>2.1960534691279441</c:v>
                </c:pt>
                <c:pt idx="6">
                  <c:v>1.2612612612612613</c:v>
                </c:pt>
                <c:pt idx="7">
                  <c:v>6.5501379944802203</c:v>
                </c:pt>
                <c:pt idx="8">
                  <c:v>1.7876143860395828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CA-4A3F-B08E-4B2345595CDC}"/>
            </c:ext>
          </c:extLst>
        </c:ser>
        <c:ser>
          <c:idx val="1"/>
          <c:order val="1"/>
          <c:tx>
            <c:strRef>
              <c:f>'[Summary_Table_3.2_Solution_ESP.xlsm]Emilia''s graphics ideas'!$C$55</c:f>
              <c:strCache>
                <c:ptCount val="1"/>
                <c:pt idx="0">
                  <c:v>Percent opioid involvement out of all cocaine overdose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ideas'!$A$56:$A$64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ideas'!$C$56:$C$64</c:f>
              <c:numCache>
                <c:formatCode>0.00</c:formatCode>
                <c:ptCount val="9"/>
                <c:pt idx="0">
                  <c:v>8.115942028985506</c:v>
                </c:pt>
                <c:pt idx="1">
                  <c:v>20.151133501259448</c:v>
                </c:pt>
                <c:pt idx="2">
                  <c:v>13.592233009708737</c:v>
                </c:pt>
                <c:pt idx="3">
                  <c:v>12.110726643598616</c:v>
                </c:pt>
                <c:pt idx="4">
                  <c:v>0</c:v>
                </c:pt>
                <c:pt idx="5">
                  <c:v>8.3992696287279376</c:v>
                </c:pt>
                <c:pt idx="6">
                  <c:v>17.283950617283949</c:v>
                </c:pt>
                <c:pt idx="7">
                  <c:v>12.548466690165668</c:v>
                </c:pt>
                <c:pt idx="8">
                  <c:v>14.92007104795737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CA-4A3F-B08E-4B2345595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279840"/>
        <c:axId val="474280232"/>
      </c:barChart>
      <c:catAx>
        <c:axId val="47427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80232"/>
        <c:crosses val="autoZero"/>
        <c:auto val="1"/>
        <c:lblAlgn val="ctr"/>
        <c:lblOffset val="100"/>
        <c:noMultiLvlLbl val="0"/>
      </c:catAx>
      <c:valAx>
        <c:axId val="47428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7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3.6  Benzodiazapine involvement in non-heroin</a:t>
            </a:r>
            <a:r>
              <a:rPr lang="en-US" sz="2400" b="1" baseline="0"/>
              <a:t> </a:t>
            </a:r>
            <a:r>
              <a:rPr lang="en-US" sz="2400" b="1"/>
              <a:t>opioid poisoning VS. non-heroin</a:t>
            </a:r>
            <a:r>
              <a:rPr lang="en-US" sz="2400" b="1" baseline="0"/>
              <a:t> </a:t>
            </a:r>
            <a:r>
              <a:rPr lang="en-US" sz="2400" b="1"/>
              <a:t>opioid involvement in benzodiazepine poisoning</a:t>
            </a:r>
          </a:p>
        </c:rich>
      </c:tx>
      <c:layout>
        <c:manualLayout>
          <c:xMode val="edge"/>
          <c:yMode val="edge"/>
          <c:x val="0.13730555555555554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ideas'!$B$67</c:f>
              <c:strCache>
                <c:ptCount val="1"/>
                <c:pt idx="0">
                  <c:v>Percent benzodiazepine involvement out of all non-heroin opioid overdose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ideas'!$A$68:$A$76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ideas'!$B$68:$B$76</c:f>
              <c:numCache>
                <c:formatCode>0.00</c:formatCode>
                <c:ptCount val="9"/>
                <c:pt idx="0">
                  <c:v>14.928425357873209</c:v>
                </c:pt>
                <c:pt idx="1">
                  <c:v>18.96551724137931</c:v>
                </c:pt>
                <c:pt idx="2">
                  <c:v>16.505840528186898</c:v>
                </c:pt>
                <c:pt idx="3">
                  <c:v>19.304703476482619</c:v>
                </c:pt>
                <c:pt idx="4">
                  <c:v>12.017167381974248</c:v>
                </c:pt>
                <c:pt idx="5">
                  <c:v>15.149166989538939</c:v>
                </c:pt>
                <c:pt idx="6">
                  <c:v>15.919282511210762</c:v>
                </c:pt>
                <c:pt idx="7">
                  <c:v>15.873015873015872</c:v>
                </c:pt>
                <c:pt idx="8">
                  <c:v>21.482565227993174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C6-4C85-A8D8-7BD5A35E38DE}"/>
            </c:ext>
          </c:extLst>
        </c:ser>
        <c:ser>
          <c:idx val="1"/>
          <c:order val="1"/>
          <c:tx>
            <c:strRef>
              <c:f>'[Summary_Table_3.2_Solution_ESP.xlsm]Emilia''s graphics ideas'!$C$67</c:f>
              <c:strCache>
                <c:ptCount val="1"/>
                <c:pt idx="0">
                  <c:v>Percent non-heroin opioid involvement out of all benzodiazepine overdose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ideas'!$A$68:$A$76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ideas'!$C$68:$C$76</c:f>
              <c:numCache>
                <c:formatCode>0.00</c:formatCode>
                <c:ptCount val="9"/>
                <c:pt idx="0">
                  <c:v>24.306898774983882</c:v>
                </c:pt>
                <c:pt idx="1">
                  <c:v>25.072164948453608</c:v>
                </c:pt>
                <c:pt idx="2">
                  <c:v>22.432962720732505</c:v>
                </c:pt>
                <c:pt idx="3">
                  <c:v>20.872401141459438</c:v>
                </c:pt>
                <c:pt idx="4">
                  <c:v>12.641083521444695</c:v>
                </c:pt>
                <c:pt idx="5">
                  <c:v>20.147420147420149</c:v>
                </c:pt>
                <c:pt idx="6">
                  <c:v>21.194879089615931</c:v>
                </c:pt>
                <c:pt idx="7">
                  <c:v>22.78933680104031</c:v>
                </c:pt>
                <c:pt idx="8">
                  <c:v>32.860184528034061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C6-4C85-A8D8-7BD5A35E3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233064"/>
        <c:axId val="567235416"/>
      </c:barChart>
      <c:catAx>
        <c:axId val="56723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235416"/>
        <c:crosses val="autoZero"/>
        <c:auto val="1"/>
        <c:lblAlgn val="ctr"/>
        <c:lblOffset val="100"/>
        <c:noMultiLvlLbl val="0"/>
      </c:catAx>
      <c:valAx>
        <c:axId val="56723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23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3.7 </a:t>
            </a:r>
            <a:r>
              <a:rPr lang="en-US" sz="2400" b="1" dirty="0" err="1"/>
              <a:t>Benzodiazapine</a:t>
            </a:r>
            <a:r>
              <a:rPr lang="en-US" sz="2400" b="1" dirty="0"/>
              <a:t> involvement in amphetamine poisoning VS. amphetamine involvement in benzodiazepine poisoning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ideas'!$B$79</c:f>
              <c:strCache>
                <c:ptCount val="1"/>
                <c:pt idx="0">
                  <c:v>Percent benzodiazepine involvement out of all amphetamine overdose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ideas'!$A$80:$A$88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ideas'!$B$80:$B$88</c:f>
              <c:numCache>
                <c:formatCode>0.00</c:formatCode>
                <c:ptCount val="9"/>
                <c:pt idx="0">
                  <c:v>4.1436464088397784</c:v>
                </c:pt>
                <c:pt idx="1">
                  <c:v>7.3732718894009217</c:v>
                </c:pt>
                <c:pt idx="2">
                  <c:v>6.7653276955602539</c:v>
                </c:pt>
                <c:pt idx="3">
                  <c:v>6.8148148148148149</c:v>
                </c:pt>
                <c:pt idx="4">
                  <c:v>7.03125</c:v>
                </c:pt>
                <c:pt idx="5">
                  <c:v>6.4631956912028716</c:v>
                </c:pt>
                <c:pt idx="6">
                  <c:v>2.9154518950437316</c:v>
                </c:pt>
                <c:pt idx="7">
                  <c:v>7.9646017699115044</c:v>
                </c:pt>
                <c:pt idx="8">
                  <c:v>9.9744245524296673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22-468E-AB4B-BECD5396DADD}"/>
            </c:ext>
          </c:extLst>
        </c:ser>
        <c:ser>
          <c:idx val="1"/>
          <c:order val="1"/>
          <c:tx>
            <c:strRef>
              <c:f>'[Summary_Table_3.2_Solution_ESP.xlsm]Emilia''s graphics ideas'!$C$79</c:f>
              <c:strCache>
                <c:ptCount val="1"/>
                <c:pt idx="0">
                  <c:v>Percent amphetamine involvement out of all benzodiazepine overdose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ideas'!$A$80:$A$88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ideas'!$C$80:$C$88</c:f>
              <c:numCache>
                <c:formatCode>0.00</c:formatCode>
                <c:ptCount val="9"/>
                <c:pt idx="0">
                  <c:v>1.9342359767891684</c:v>
                </c:pt>
                <c:pt idx="1">
                  <c:v>3.2989690721649487</c:v>
                </c:pt>
                <c:pt idx="2">
                  <c:v>2.092871157619359</c:v>
                </c:pt>
                <c:pt idx="3">
                  <c:v>1.8752547900529963</c:v>
                </c:pt>
                <c:pt idx="4">
                  <c:v>2.0316027088036117</c:v>
                </c:pt>
                <c:pt idx="5">
                  <c:v>0.88452088452088462</c:v>
                </c:pt>
                <c:pt idx="6">
                  <c:v>1.4224751066856329</c:v>
                </c:pt>
                <c:pt idx="7">
                  <c:v>0.87776332899869958</c:v>
                </c:pt>
                <c:pt idx="8">
                  <c:v>2.7679205110007095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22-468E-AB4B-BECD5396D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265872"/>
        <c:axId val="557262344"/>
      </c:barChart>
      <c:catAx>
        <c:axId val="55726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262344"/>
        <c:crosses val="autoZero"/>
        <c:auto val="1"/>
        <c:lblAlgn val="ctr"/>
        <c:lblOffset val="100"/>
        <c:noMultiLvlLbl val="0"/>
      </c:catAx>
      <c:valAx>
        <c:axId val="55726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26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3.8 Benzodiazapine involvement in alcohol poisoning VS. alcohol involvement in benzodiazepine poisoning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'[Summary_Table_3.2_Solution_ESP.xlsm]Emilia''s graphics ideas'!$B$91</c:f>
              <c:strCache>
                <c:ptCount val="1"/>
                <c:pt idx="0">
                  <c:v>Percent benzodiazepine involvement out of all alcohol overdose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ideas'!$A$92:$A$100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ideas'!$B$92:$B$100</c:f>
              <c:numCache>
                <c:formatCode>0.00</c:formatCode>
                <c:ptCount val="9"/>
                <c:pt idx="0">
                  <c:v>9.6416382252559725</c:v>
                </c:pt>
                <c:pt idx="1">
                  <c:v>8.8859416445623332</c:v>
                </c:pt>
                <c:pt idx="2">
                  <c:v>8.8586030664395228</c:v>
                </c:pt>
                <c:pt idx="3">
                  <c:v>14.237668161434977</c:v>
                </c:pt>
                <c:pt idx="4">
                  <c:v>13.063063063063062</c:v>
                </c:pt>
                <c:pt idx="5">
                  <c:v>10.089224433768017</c:v>
                </c:pt>
                <c:pt idx="6">
                  <c:v>6.0606060606060606</c:v>
                </c:pt>
                <c:pt idx="7">
                  <c:v>8.9103291713961408</c:v>
                </c:pt>
                <c:pt idx="8">
                  <c:v>10.613810741687979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66-412C-BDAB-92415653A668}"/>
            </c:ext>
          </c:extLst>
        </c:ser>
        <c:ser>
          <c:idx val="1"/>
          <c:order val="1"/>
          <c:tx>
            <c:strRef>
              <c:f>'[Summary_Table_3.2_Solution_ESP.xlsm]Emilia''s graphics ideas'!$C$91</c:f>
              <c:strCache>
                <c:ptCount val="1"/>
                <c:pt idx="0">
                  <c:v>Percent alcohol involvement out of all benzodiazepine overdose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'[Summary_Table_3.2_Solution_ESP.xlsm]Emilia''s graphics ideas'!$A$92:$A$100</c:f>
              <c:strCache>
                <c:ptCount val="9"/>
                <c:pt idx="0">
                  <c:v>CO</c:v>
                </c:pt>
                <c:pt idx="1">
                  <c:v>KY</c:v>
                </c:pt>
                <c:pt idx="2">
                  <c:v>LA</c:v>
                </c:pt>
                <c:pt idx="3">
                  <c:v>MO</c:v>
                </c:pt>
                <c:pt idx="4">
                  <c:v>MT</c:v>
                </c:pt>
                <c:pt idx="5">
                  <c:v>NC</c:v>
                </c:pt>
                <c:pt idx="6">
                  <c:v>NM</c:v>
                </c:pt>
                <c:pt idx="7">
                  <c:v>NYS</c:v>
                </c:pt>
                <c:pt idx="8">
                  <c:v>TN</c:v>
                </c:pt>
              </c:strCache>
            </c:strRef>
          </c:cat>
          <c:val>
            <c:numRef>
              <c:f>'[Summary_Table_3.2_Solution_ESP.xlsm]Emilia''s graphics ideas'!$C$92:$C$100</c:f>
              <c:numCache>
                <c:formatCode>0.00</c:formatCode>
                <c:ptCount val="9"/>
                <c:pt idx="0">
                  <c:v>7.2856221792392013</c:v>
                </c:pt>
                <c:pt idx="1">
                  <c:v>2.7628865979381443</c:v>
                </c:pt>
                <c:pt idx="2">
                  <c:v>3.4009156311314586</c:v>
                </c:pt>
                <c:pt idx="3">
                  <c:v>5.177333876885446</c:v>
                </c:pt>
                <c:pt idx="4">
                  <c:v>6.5462753950338595</c:v>
                </c:pt>
                <c:pt idx="5">
                  <c:v>3.6117936117936114</c:v>
                </c:pt>
                <c:pt idx="6">
                  <c:v>3.9829302987197721</c:v>
                </c:pt>
                <c:pt idx="7">
                  <c:v>5.1040312093628089</c:v>
                </c:pt>
                <c:pt idx="8">
                  <c:v>2.9453513129879347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66-412C-BDAB-92415653A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2221472"/>
        <c:axId val="572218336"/>
      </c:barChart>
      <c:catAx>
        <c:axId val="57222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218336"/>
        <c:crosses val="autoZero"/>
        <c:auto val="1"/>
        <c:lblAlgn val="ctr"/>
        <c:lblOffset val="100"/>
        <c:noMultiLvlLbl val="0"/>
      </c:catAx>
      <c:valAx>
        <c:axId val="5722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Percent</a:t>
                </a:r>
                <a:endParaRPr lang="en-US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22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57143091855311E-2"/>
          <c:y val="2.8675951895891061E-2"/>
          <c:w val="0.94097790593077268"/>
          <c:h val="0.9211469534050179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'Project Timeline'!$D$4</c:f>
              <c:strCache>
                <c:ptCount val="1"/>
                <c:pt idx="0">
                  <c:v>POSITION</c:v>
                </c:pt>
              </c:strCache>
            </c:strRef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4.7163915818922035E-8"/>
                  <c:y val="-8.2121881209075074E-18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163915809313492E-8"/>
                  <c:y val="0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866757852451541E-3"/>
                  <c:y val="8.2422022697645023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7163915820294685E-8"/>
                  <c:y val="-3.2848752483630061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163915820294685E-8"/>
                  <c:y val="1.3139500993452004E-16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5.0169583349793177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7163915820294685E-8"/>
                  <c:y val="1.3139500993452004E-16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DE9-4AB6-AE0B-C29C043761D6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7163915820294685E-8"/>
                  <c:y val="-3.2848752483630061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DE9-4AB6-AE0B-C29C043761D6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7163915820294685E-8"/>
                  <c:y val="0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DE9-4AB6-AE0B-C29C043761D6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4.7163915820294685E-8"/>
                  <c:y val="-1.6424376241815027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DE9-4AB6-AE0B-C29C043761D6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8.2149355743677624E-8"/>
                  <c:y val="-4.6585477344680284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DE9-4AB6-AE0B-C29C043761D6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4.7163915820294685E-8"/>
                  <c:y val="-3.2848752483630061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DE9-4AB6-AE0B-C29C043761D6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errBars>
            <c:errBarType val="minus"/>
            <c:errValType val="percentage"/>
            <c:noEndCap val="0"/>
            <c:val val="100"/>
            <c:spPr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errBars>
          <c:cat>
            <c:strRef>
              <c:f>'Project Timeline'!$C$5:$C$12</c:f>
              <c:strCache>
                <c:ptCount val="6"/>
                <c:pt idx="0">
                  <c:v>Planning Meeting 1</c:v>
                </c:pt>
                <c:pt idx="1">
                  <c:v>Phase IV Code Draft</c:v>
                </c:pt>
                <c:pt idx="2">
                  <c:v>Run Phase IV Code in CO/MT</c:v>
                </c:pt>
                <c:pt idx="3">
                  <c:v>Finalize Code Sent to States</c:v>
                </c:pt>
                <c:pt idx="4">
                  <c:v>States Results Due</c:v>
                </c:pt>
                <c:pt idx="5">
                  <c:v>Present in Atlanta Meeting</c:v>
                </c:pt>
              </c:strCache>
            </c:strRef>
          </c:cat>
          <c:val>
            <c:numRef>
              <c:f>'Project Timeline'!$D$5:$D$12</c:f>
              <c:numCache>
                <c:formatCode>0</c:formatCode>
                <c:ptCount val="8"/>
                <c:pt idx="0">
                  <c:v>20</c:v>
                </c:pt>
                <c:pt idx="1">
                  <c:v>-10</c:v>
                </c:pt>
                <c:pt idx="2">
                  <c:v>15</c:v>
                </c:pt>
                <c:pt idx="3">
                  <c:v>-15</c:v>
                </c:pt>
                <c:pt idx="4">
                  <c:v>-15</c:v>
                </c:pt>
                <c:pt idx="5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DE9-4AB6-AE0B-C29C04376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735544"/>
        <c:axId val="687733976"/>
      </c:barChart>
      <c:lineChart>
        <c:grouping val="standard"/>
        <c:varyColors val="0"/>
        <c:ser>
          <c:idx val="0"/>
          <c:order val="0"/>
          <c:tx>
            <c:strRef>
              <c:f>'Project Timeline'!$B$4</c:f>
              <c:strCache>
                <c:ptCount val="1"/>
                <c:pt idx="0">
                  <c:v>DATE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accent3">
                  <a:lumMod val="50000"/>
                </a:schemeClr>
              </a:solidFill>
              <a:ln w="63500" cmpd="thinThick">
                <a:solidFill>
                  <a:srgbClr val="7030A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cat>
            <c:numRef>
              <c:f>'Project Timeline'!$B$5:$B$13</c:f>
              <c:numCache>
                <c:formatCode>[$-409]d\-mmm;@</c:formatCode>
                <c:ptCount val="9"/>
                <c:pt idx="0">
                  <c:v>43405</c:v>
                </c:pt>
                <c:pt idx="1">
                  <c:v>43419</c:v>
                </c:pt>
                <c:pt idx="2">
                  <c:v>43434</c:v>
                </c:pt>
                <c:pt idx="3">
                  <c:v>43441</c:v>
                </c:pt>
                <c:pt idx="4">
                  <c:v>43472</c:v>
                </c:pt>
                <c:pt idx="5">
                  <c:v>43480</c:v>
                </c:pt>
              </c:numCache>
            </c:numRef>
          </c:cat>
          <c:val>
            <c:numRef>
              <c:f>'Project Timeline'!$E$5:$E$13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D-2DE9-4AB6-AE0B-C29C04376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7730448"/>
        <c:axId val="687729272"/>
      </c:lineChart>
      <c:dateAx>
        <c:axId val="687730448"/>
        <c:scaling>
          <c:orientation val="minMax"/>
        </c:scaling>
        <c:delete val="0"/>
        <c:axPos val="b"/>
        <c:numFmt formatCode="[$-409]d\ mmm;@" sourceLinked="0"/>
        <c:majorTickMark val="cross"/>
        <c:minorTickMark val="in"/>
        <c:tickLblPos val="nextTo"/>
        <c:spPr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  <a:prstDash val="solid"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687729272"/>
        <c:crosses val="autoZero"/>
        <c:auto val="1"/>
        <c:lblOffset val="100"/>
        <c:baseTimeUnit val="days"/>
        <c:majorUnit val="7"/>
        <c:majorTimeUnit val="days"/>
        <c:minorUnit val="7"/>
        <c:minorTimeUnit val="days"/>
      </c:dateAx>
      <c:valAx>
        <c:axId val="687729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687730448"/>
        <c:crosses val="autoZero"/>
        <c:crossBetween val="midCat"/>
      </c:valAx>
      <c:valAx>
        <c:axId val="687733976"/>
        <c:scaling>
          <c:orientation val="minMax"/>
        </c:scaling>
        <c:delete val="1"/>
        <c:axPos val="r"/>
        <c:numFmt formatCode="0" sourceLinked="1"/>
        <c:majorTickMark val="out"/>
        <c:minorTickMark val="none"/>
        <c:tickLblPos val="none"/>
        <c:crossAx val="687735544"/>
        <c:crosses val="max"/>
        <c:crossBetween val="between"/>
      </c:valAx>
      <c:catAx>
        <c:axId val="687735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687733976"/>
        <c:crosses val="autoZero"/>
        <c:auto val="1"/>
        <c:lblAlgn val="ctr"/>
        <c:lblOffset val="100"/>
        <c:noMultiLvlLbl val="0"/>
      </c:catAx>
      <c:spPr>
        <a:noFill/>
      </c:spPr>
    </c:plotArea>
    <c:plotVisOnly val="0"/>
    <c:dispBlanksAs val="gap"/>
    <c:showDLblsOverMax val="0"/>
  </c:chart>
  <c:spPr>
    <a:solidFill>
      <a:schemeClr val="bg1">
        <a:lumMod val="95000"/>
      </a:schemeClr>
    </a:solidFill>
    <a:ln>
      <a:noFill/>
    </a:ln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9EFCB-40DF-41B9-BD41-CC3DE2356C40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794EF-E3C1-4BFC-8293-941A329A7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9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64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98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87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9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0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6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20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794EF-E3C1-4BFC-8293-941A329A7E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553232-D72A-4D08-BF86-419D00BE5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F9A2E1A-7AE8-4EDB-AD18-98748A9E5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2DE02E3-34DE-44D4-B0CA-69A8BB27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9CF3F4-4024-45F5-A8BE-D1C03426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AE45BD-CA50-4AF5-B151-B388C6096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7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A7574A-F0A8-4F3E-886E-2AF33FFB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90A3F0-BD6B-404B-8549-8DDB5C1EB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2B83C-BC02-4452-9E54-D9DA7E87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F9DBDA-74A2-4A33-8165-B83B616A2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C37D9C-2524-4E8B-97DB-B123BBA12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0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125357-5D1E-4D2D-BA04-373E873F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AF7140-BA20-4F02-8D15-91E404F95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9CE0DD-4433-4887-A88B-9029DB30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C1E890-3755-4541-B847-FB7BE549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67E2DE-97D1-44B7-9B91-C3B3400D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8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D058A2-219F-4D54-A144-6F48B0D7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B1DBD8-20F6-4084-A6EC-36959013C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06A1CDE-F9EA-46F7-947F-E13285F38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EA8623-B931-44CD-845B-A20104092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02C214-3808-480C-B94B-FBFE7441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B8EDA0-F310-4B8D-B72E-95E880A08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5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A8BC1C-C07E-488F-95F7-F3DFE9BD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3EF6F3-CB5F-4FC5-A2C2-7DEFE05D3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977989A-6D35-4784-B962-2C8AEA0EA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623AFCB-3353-488A-B491-B005F57B1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E4C0BE2-E918-4B56-8281-8F99C81AA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773DB2A-07F7-4620-B6D2-EF3CA6F1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096720B-ACC0-4BBD-BDF7-13E4933D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6337A41-618D-4AF9-A2C5-E687D88A7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0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C866FA-F39A-4BFA-B0A2-A361782D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CEB8277-4AA7-4891-9A2B-07F030588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E9152C8-95A2-4E61-804B-B8F2E0705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5D0D705-C4DB-49E7-B5E2-8CC5EEDD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6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F4CCE08-012D-4F51-A6BE-6E4453EF4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6101CA0-5329-40A9-85A5-222698EE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1038F7-1944-4A09-A849-5F2EA848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3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81D258-D9DD-4500-A708-DAB3388B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FFDB13-C8B9-4BE1-878B-0F888309A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78CF5CD-3B6B-41B4-A880-40B6C1E65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9E97BC-C904-4A60-817E-2E64364A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D105BF5-061D-41FA-AB3D-4E05356D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4FFA678-C2E7-435A-8449-0E62C406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4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6F947-7148-40F7-8C22-35C8E18C9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C446D74-4F9A-4154-A0BF-4389A176A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0D3822-BAC2-496E-93DC-F1B56F1F5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D185EBE-6642-4403-A9D5-3A30A5ED7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5ECABE-CEE2-47F6-9F98-F22303D60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A53EFE-420C-4399-ACB2-6A48E0E48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6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85DE58-FBEC-469D-8494-5CB36086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564E19A-B8EF-4F6D-A5B9-0D56219FC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390C77-6F03-487C-9BB8-517B2285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2B984A-D963-43C8-97D3-D0EE7E658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975583-6A05-4BD4-BEBB-83C4E3DA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6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4D4BB56-DA00-4059-8EF5-EC87F1431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8F98189-ED04-473A-A696-78692D7A7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6549A3-6127-4707-879F-3BC27817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CA1A32-A8B0-4411-96AF-D1B813B0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C98AD7-9BD1-45CA-8576-6708A827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0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8330B61-E4F3-4C5C-BAC5-8B544DE2D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92B669-3074-447F-956C-9CFFE3D64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629437E-92A3-4F61-964B-BDCC0F9BE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1DD198-0F3C-4889-BE72-AF0467EBC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7D989A-7D2C-4496-90AE-D6414A647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7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C47CD31-6AD1-4193-B8A2-7B9AE03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</a:t>
            </a:r>
            <a:r>
              <a:rPr lang="en-US" dirty="0" smtClean="0"/>
              <a:t>III: </a:t>
            </a:r>
            <a:r>
              <a:rPr lang="en-US" dirty="0" err="1" smtClean="0"/>
              <a:t>Polydrug</a:t>
            </a:r>
            <a:r>
              <a:rPr lang="en-US" dirty="0" smtClean="0"/>
              <a:t> </a:t>
            </a:r>
            <a:r>
              <a:rPr lang="en-US" dirty="0"/>
              <a:t>Overdose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Case Definition Subgroup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470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E4D732-8631-4A9E-8C40-6AA0C965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III: </a:t>
            </a:r>
            <a:r>
              <a:rPr lang="en-US" dirty="0" err="1"/>
              <a:t>Polydrug</a:t>
            </a:r>
            <a:r>
              <a:rPr lang="en-US" dirty="0"/>
              <a:t> Overdose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1D3A9D-BDE4-422E-9A18-D2A6DC779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Hypotheses:</a:t>
            </a:r>
          </a:p>
          <a:p>
            <a:pPr lvl="1"/>
            <a:r>
              <a:rPr lang="en-US" dirty="0"/>
              <a:t>Specific combinations of drugs (Jim Davis, NM; death certificate work)</a:t>
            </a:r>
          </a:p>
          <a:p>
            <a:pPr lvl="2"/>
            <a:r>
              <a:rPr lang="en-US" dirty="0"/>
              <a:t>Benzodiazepines / Opioids</a:t>
            </a:r>
          </a:p>
          <a:p>
            <a:pPr lvl="1"/>
            <a:r>
              <a:rPr lang="en-US" dirty="0"/>
              <a:t>Number of classes of drug on inpatient admissions</a:t>
            </a:r>
          </a:p>
          <a:p>
            <a:pPr lvl="2"/>
            <a:r>
              <a:rPr lang="en-US" dirty="0"/>
              <a:t>Measure classes, not codes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0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191C6-6197-4CB9-9B42-6DBE2069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III: </a:t>
            </a:r>
            <a:r>
              <a:rPr lang="en-US" dirty="0" err="1"/>
              <a:t>Polydrug</a:t>
            </a:r>
            <a:r>
              <a:rPr lang="en-US" dirty="0"/>
              <a:t> Overdose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59E168-A3F8-4786-B915-65B589716D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Methods (Approach):</a:t>
            </a:r>
          </a:p>
          <a:p>
            <a:pPr lvl="1"/>
            <a:r>
              <a:rPr lang="en-US" dirty="0"/>
              <a:t>Divide drugs into classes (not codes)</a:t>
            </a:r>
          </a:p>
          <a:p>
            <a:pPr lvl="1"/>
            <a:r>
              <a:rPr lang="en-US" dirty="0"/>
              <a:t>Look at combinations of classes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8609CC01-C104-4005-92CF-5B04BCFDE55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21270920"/>
              </p:ext>
            </p:extLst>
          </p:nvPr>
        </p:nvGraphicFramePr>
        <p:xfrm>
          <a:off x="6288740" y="1961596"/>
          <a:ext cx="5065059" cy="407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5059">
                  <a:extLst>
                    <a:ext uri="{9D8B030D-6E8A-4147-A177-3AD203B41FA5}">
                      <a16:colId xmlns:a16="http://schemas.microsoft.com/office/drawing/2014/main" xmlns="" val="3006909954"/>
                    </a:ext>
                  </a:extLst>
                </a:gridCol>
              </a:tblGrid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Cannabis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28152027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Opioids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57380580"/>
                  </a:ext>
                </a:extLst>
              </a:tr>
              <a:tr h="57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_____Non-heroin opioids (Alone or in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combination)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27683144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_____Heroin (Alone or in combination)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54758469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Psychostimulants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17759594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_____</a:t>
                      </a:r>
                      <a:r>
                        <a:rPr lang="en-US" sz="2000" u="none" strike="noStrike" dirty="0" err="1">
                          <a:effectLst/>
                        </a:rPr>
                        <a:t>Ampthetamines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00304355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_____Non-</a:t>
                      </a:r>
                      <a:r>
                        <a:rPr lang="en-US" sz="2000" u="none" strike="noStrike" dirty="0" err="1">
                          <a:effectLst/>
                        </a:rPr>
                        <a:t>Ampthetamines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51298570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Cocaine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22016009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Benzodiazepines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68561036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Alcohol Toxicity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41615028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Unspecified </a:t>
                      </a:r>
                      <a:r>
                        <a:rPr lang="en-US" sz="2000" u="none" strike="noStrike" dirty="0" err="1">
                          <a:effectLst/>
                        </a:rPr>
                        <a:t>Psychodysleptics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46244557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Unspecified/Other Psychotropics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7220697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11957" y="1506022"/>
            <a:ext cx="473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Drug Classes in Phase III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8260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5191C6-6197-4CB9-9B42-6DBE2069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III: </a:t>
            </a:r>
            <a:r>
              <a:rPr lang="en-US" dirty="0" err="1"/>
              <a:t>Polydrug</a:t>
            </a:r>
            <a:r>
              <a:rPr lang="en-US" dirty="0"/>
              <a:t> Overdose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59E168-A3F8-4786-B915-65B589716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(Computational):</a:t>
            </a:r>
          </a:p>
          <a:p>
            <a:pPr lvl="1"/>
            <a:r>
              <a:rPr lang="en-US" dirty="0"/>
              <a:t>Use programming techniques from Phase I and Phase II</a:t>
            </a:r>
          </a:p>
          <a:p>
            <a:pPr lvl="1"/>
            <a:r>
              <a:rPr lang="en-US" dirty="0"/>
              <a:t>“Above the line” code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Custis</a:t>
            </a:r>
            <a:r>
              <a:rPr lang="en-US" dirty="0"/>
              <a:t> (MT) array statements</a:t>
            </a:r>
          </a:p>
          <a:p>
            <a:pPr lvl="1"/>
            <a:r>
              <a:rPr lang="en-US" dirty="0"/>
              <a:t>Katelyn (CO) ODS output</a:t>
            </a:r>
          </a:p>
          <a:p>
            <a:pPr lvl="1"/>
            <a:r>
              <a:rPr lang="en-US" dirty="0"/>
              <a:t>Molly (TN) Excel macros</a:t>
            </a:r>
          </a:p>
          <a:p>
            <a:pPr lvl="1"/>
            <a:r>
              <a:rPr lang="en-US" dirty="0"/>
              <a:t>Pedro (CDC) traffic lighting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993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9D2E8-867F-4210-857E-ED3B6AD7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III: </a:t>
            </a:r>
            <a:r>
              <a:rPr lang="en-US" dirty="0" err="1"/>
              <a:t>Polydrug</a:t>
            </a:r>
            <a:r>
              <a:rPr lang="en-US" dirty="0"/>
              <a:t> Overdose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AAA41D-6ED3-4115-B210-5EC42D43C6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Single Line Matrix: Louisiana, Provisional Data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C16C15BA-B293-4B05-8318-B680D7945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728051"/>
              </p:ext>
            </p:extLst>
          </p:nvPr>
        </p:nvGraphicFramePr>
        <p:xfrm>
          <a:off x="5824330" y="1825625"/>
          <a:ext cx="5865645" cy="4539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7666">
                  <a:extLst>
                    <a:ext uri="{9D8B030D-6E8A-4147-A177-3AD203B41FA5}">
                      <a16:colId xmlns:a16="http://schemas.microsoft.com/office/drawing/2014/main" xmlns="" val="2001255616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xmlns="" val="2523049646"/>
                    </a:ext>
                  </a:extLst>
                </a:gridCol>
              </a:tblGrid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Louisiana </a:t>
                      </a:r>
                      <a:r>
                        <a:rPr lang="en-US" sz="1800" b="1" u="none" strike="noStrike" dirty="0">
                          <a:effectLst/>
                        </a:rPr>
                        <a:t>(Provisional Q1-Q3 2017)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Number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00041881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11971884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Cannabis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90192530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Opioids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2,444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18903068"/>
                  </a:ext>
                </a:extLst>
              </a:tr>
              <a:tr h="605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_____Non-heroin opioids (Alone or in</a:t>
                      </a:r>
                      <a:br>
                        <a:rPr lang="en-US" sz="1800" u="none" strike="noStrike" dirty="0">
                          <a:effectLst/>
                        </a:rPr>
                      </a:br>
                      <a:r>
                        <a:rPr lang="en-US" sz="1800" u="none" strike="noStrike" dirty="0">
                          <a:effectLst/>
                        </a:rPr>
                        <a:t>combination)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1,969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3211303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_____Heroin (Alone or in combination)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03187725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Psychostimulants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26324953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_____</a:t>
                      </a:r>
                      <a:r>
                        <a:rPr lang="en-US" sz="1800" u="none" strike="noStrike" dirty="0" err="1">
                          <a:effectLst/>
                        </a:rPr>
                        <a:t>Ampthetamines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473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0756690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_____Non-</a:t>
                      </a:r>
                      <a:r>
                        <a:rPr lang="en-US" sz="1800" u="none" strike="noStrike" dirty="0" err="1">
                          <a:effectLst/>
                        </a:rPr>
                        <a:t>Ampthetamines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1075343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Cocaine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46525896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Benzodiazepines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1,529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66520800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Alcohol Toxicity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87128437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Unspecified Psychodysleptics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8355996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Unspecified/Other Psychotropics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55112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84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289B0EF5-F669-4B6B-86E7-D00AF5624E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79335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00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595322A1-E754-414B-8A44-03553DBB3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26926"/>
              </p:ext>
            </p:extLst>
          </p:nvPr>
        </p:nvGraphicFramePr>
        <p:xfrm>
          <a:off x="0" y="2"/>
          <a:ext cx="12191999" cy="6758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9174">
                  <a:extLst>
                    <a:ext uri="{9D8B030D-6E8A-4147-A177-3AD203B41FA5}">
                      <a16:colId xmlns:a16="http://schemas.microsoft.com/office/drawing/2014/main" xmlns="" val="1134849102"/>
                    </a:ext>
                  </a:extLst>
                </a:gridCol>
                <a:gridCol w="692666">
                  <a:extLst>
                    <a:ext uri="{9D8B030D-6E8A-4147-A177-3AD203B41FA5}">
                      <a16:colId xmlns:a16="http://schemas.microsoft.com/office/drawing/2014/main" xmlns="" val="1152518527"/>
                    </a:ext>
                  </a:extLst>
                </a:gridCol>
                <a:gridCol w="661699">
                  <a:extLst>
                    <a:ext uri="{9D8B030D-6E8A-4147-A177-3AD203B41FA5}">
                      <a16:colId xmlns:a16="http://schemas.microsoft.com/office/drawing/2014/main" xmlns="" val="3618742065"/>
                    </a:ext>
                  </a:extLst>
                </a:gridCol>
                <a:gridCol w="1132296">
                  <a:extLst>
                    <a:ext uri="{9D8B030D-6E8A-4147-A177-3AD203B41FA5}">
                      <a16:colId xmlns:a16="http://schemas.microsoft.com/office/drawing/2014/main" xmlns="" val="1375642115"/>
                    </a:ext>
                  </a:extLst>
                </a:gridCol>
                <a:gridCol w="824948">
                  <a:extLst>
                    <a:ext uri="{9D8B030D-6E8A-4147-A177-3AD203B41FA5}">
                      <a16:colId xmlns:a16="http://schemas.microsoft.com/office/drawing/2014/main" xmlns="" val="3648177975"/>
                    </a:ext>
                  </a:extLst>
                </a:gridCol>
                <a:gridCol w="856294">
                  <a:extLst>
                    <a:ext uri="{9D8B030D-6E8A-4147-A177-3AD203B41FA5}">
                      <a16:colId xmlns:a16="http://schemas.microsoft.com/office/drawing/2014/main" xmlns="" val="658249015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xmlns="" val="4281353842"/>
                    </a:ext>
                  </a:extLst>
                </a:gridCol>
                <a:gridCol w="1267112">
                  <a:extLst>
                    <a:ext uri="{9D8B030D-6E8A-4147-A177-3AD203B41FA5}">
                      <a16:colId xmlns:a16="http://schemas.microsoft.com/office/drawing/2014/main" xmlns="" val="2241346621"/>
                    </a:ext>
                  </a:extLst>
                </a:gridCol>
                <a:gridCol w="608580">
                  <a:extLst>
                    <a:ext uri="{9D8B030D-6E8A-4147-A177-3AD203B41FA5}">
                      <a16:colId xmlns:a16="http://schemas.microsoft.com/office/drawing/2014/main" xmlns="" val="561949046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xmlns="" val="1325298667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xmlns="" val="2400954856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xmlns="" val="1177178477"/>
                    </a:ext>
                  </a:extLst>
                </a:gridCol>
                <a:gridCol w="937846">
                  <a:extLst>
                    <a:ext uri="{9D8B030D-6E8A-4147-A177-3AD203B41FA5}">
                      <a16:colId xmlns:a16="http://schemas.microsoft.com/office/drawing/2014/main" xmlns="" val="2225142749"/>
                    </a:ext>
                  </a:extLst>
                </a:gridCol>
              </a:tblGrid>
              <a:tr h="959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Row Substance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Cannabis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Opioids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_____Non-heroin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opioids (Alone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or in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combination)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_____Heroin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(Alone or in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combination)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Psychostimulants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_____Non-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Cocaine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Benzodiazepines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Alcohol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Toxicity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Unspecified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 err="1">
                          <a:effectLst/>
                        </a:rPr>
                        <a:t>Psychodysleptics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Unspecified/Other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Psychotropics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143212560"/>
                  </a:ext>
                </a:extLst>
              </a:tr>
              <a:tr h="260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Cannabis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2406807863"/>
                  </a:ext>
                </a:extLst>
              </a:tr>
              <a:tr h="260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Opioids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2,444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1,969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3396916776"/>
                  </a:ext>
                </a:extLst>
              </a:tr>
              <a:tr h="11094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_____Non-heroin opioids (Alone or in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combination)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1,969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1,969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4039076962"/>
                  </a:ext>
                </a:extLst>
              </a:tr>
              <a:tr h="79368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_____Heroin (Alone or in combination)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493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2780188130"/>
                  </a:ext>
                </a:extLst>
              </a:tr>
              <a:tr h="32005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Psychostimulants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521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572138261"/>
                  </a:ext>
                </a:extLst>
              </a:tr>
              <a:tr h="405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473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1852282929"/>
                  </a:ext>
                </a:extLst>
              </a:tr>
              <a:tr h="4779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_____Non-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1295109244"/>
                  </a:ext>
                </a:extLst>
              </a:tr>
              <a:tr h="260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Cocaine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1407403031"/>
                  </a:ext>
                </a:extLst>
              </a:tr>
              <a:tr h="32005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Benzodiazepines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1,529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2125610607"/>
                  </a:ext>
                </a:extLst>
              </a:tr>
              <a:tr h="32005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Alcohol Toxicity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587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2164486875"/>
                  </a:ext>
                </a:extLst>
              </a:tr>
              <a:tr h="635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Unspecified </a:t>
                      </a:r>
                      <a:r>
                        <a:rPr lang="en-US" sz="1200" b="1" u="none" strike="noStrike" dirty="0" err="1">
                          <a:effectLst/>
                        </a:rPr>
                        <a:t>Psychodysleptics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&lt;5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2791091686"/>
                  </a:ext>
                </a:extLst>
              </a:tr>
              <a:tr h="635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Unspecified/Other Psychotropics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.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&lt;5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xmlns="" val="1653111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046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E64609C-CAA1-476E-BE88-51AD826DC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69" y="0"/>
            <a:ext cx="11816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1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33627288-D7FE-4CDF-8DE5-D151049D6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790397"/>
              </p:ext>
            </p:extLst>
          </p:nvPr>
        </p:nvGraphicFramePr>
        <p:xfrm>
          <a:off x="2" y="-2"/>
          <a:ext cx="12191996" cy="6857999"/>
        </p:xfrm>
        <a:graphic>
          <a:graphicData uri="http://schemas.openxmlformats.org/drawingml/2006/table">
            <a:tbl>
              <a:tblPr/>
              <a:tblGrid>
                <a:gridCol w="2273084">
                  <a:extLst>
                    <a:ext uri="{9D8B030D-6E8A-4147-A177-3AD203B41FA5}">
                      <a16:colId xmlns:a16="http://schemas.microsoft.com/office/drawing/2014/main" xmlns="" val="1907304851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745924043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1678916232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2551726701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756058235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3503357286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1846234436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936553784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3991549036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3952809951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3667266700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2488117571"/>
                    </a:ext>
                  </a:extLst>
                </a:gridCol>
                <a:gridCol w="826576">
                  <a:extLst>
                    <a:ext uri="{9D8B030D-6E8A-4147-A177-3AD203B41FA5}">
                      <a16:colId xmlns:a16="http://schemas.microsoft.com/office/drawing/2014/main" xmlns="" val="1979070404"/>
                    </a:ext>
                  </a:extLst>
                </a:gridCol>
              </a:tblGrid>
              <a:tr h="351140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3.2(b) 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Polydrug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Percentages by Drug Type, National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6339248"/>
                  </a:ext>
                </a:extLst>
              </a:tr>
              <a:tr h="2012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Row Substance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Cannabis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Opioids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Non-heroin opioids (Alone or in combination)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Heroin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(Alone or in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combination)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Psychostimulants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Amphetamines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Non-Amphetamines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Cocaine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Benzodiazepines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Toxicity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Psychodysleptics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Unspecified/Other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Psychotropics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1525007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Cannabis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088990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Opioids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3961125"/>
                  </a:ext>
                </a:extLst>
              </a:tr>
              <a:tr h="561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Non-heroin opioids (Alone or in combination)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2C4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0498985"/>
                  </a:ext>
                </a:extLst>
              </a:tr>
              <a:tr h="561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Heroin (Alone or in combination)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323805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Psychostimulants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6193435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Ampthetamines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4431939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Non-Amphetamines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585179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Cocaine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3321180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Benzodiazepines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626460"/>
                  </a:ext>
                </a:extLst>
              </a:tr>
              <a:tr h="2809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Toxicity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5869462"/>
                  </a:ext>
                </a:extLst>
              </a:tr>
              <a:tr h="561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 Psychodysleptics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7493594"/>
                  </a:ext>
                </a:extLst>
              </a:tr>
              <a:tr h="5618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Unspecified/Other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Psychotropics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357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57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F5AEB5-BC2F-4ED4-BCCA-A7B3E85E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III: </a:t>
            </a:r>
            <a:r>
              <a:rPr lang="en-US" dirty="0" err="1"/>
              <a:t>Polydrug</a:t>
            </a:r>
            <a:r>
              <a:rPr lang="en-US" dirty="0"/>
              <a:t> Overdose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C557E0-9F84-48CF-9F26-C81F72D8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Highlights:</a:t>
            </a:r>
          </a:p>
          <a:p>
            <a:pPr lvl="1"/>
            <a:r>
              <a:rPr lang="en-US" dirty="0" smtClean="0"/>
              <a:t>Cannabis and opioids</a:t>
            </a:r>
          </a:p>
          <a:p>
            <a:pPr lvl="1"/>
            <a:r>
              <a:rPr lang="en-US" dirty="0" smtClean="0"/>
              <a:t>Opioids and </a:t>
            </a:r>
          </a:p>
          <a:p>
            <a:pPr lvl="2"/>
            <a:r>
              <a:rPr lang="en-US" dirty="0" smtClean="0"/>
              <a:t>Amphetamines</a:t>
            </a:r>
          </a:p>
          <a:p>
            <a:pPr lvl="2"/>
            <a:r>
              <a:rPr lang="en-US" dirty="0" smtClean="0"/>
              <a:t>Cocaine</a:t>
            </a:r>
          </a:p>
          <a:p>
            <a:pPr lvl="2"/>
            <a:r>
              <a:rPr lang="en-US" dirty="0"/>
              <a:t>Benzodiazepines</a:t>
            </a:r>
            <a:endParaRPr lang="en-US" dirty="0" smtClean="0"/>
          </a:p>
          <a:p>
            <a:pPr lvl="1"/>
            <a:r>
              <a:rPr lang="en-US" dirty="0" smtClean="0"/>
              <a:t>Benzodiazepines </a:t>
            </a:r>
            <a:r>
              <a:rPr lang="en-US" dirty="0"/>
              <a:t>and </a:t>
            </a:r>
            <a:r>
              <a:rPr lang="en-US" dirty="0" smtClean="0"/>
              <a:t>a</a:t>
            </a:r>
            <a:r>
              <a:rPr lang="en-US" dirty="0" smtClean="0"/>
              <a:t>mphetamines</a:t>
            </a:r>
            <a:endParaRPr lang="en-US" dirty="0"/>
          </a:p>
          <a:p>
            <a:pPr lvl="1"/>
            <a:r>
              <a:rPr lang="en-US" dirty="0"/>
              <a:t>Benzodiazepines and </a:t>
            </a:r>
            <a:r>
              <a:rPr lang="en-US" dirty="0" smtClean="0"/>
              <a:t>alcohol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4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59490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887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9144568"/>
              </p:ext>
            </p:extLst>
          </p:nvPr>
        </p:nvGraphicFramePr>
        <p:xfrm>
          <a:off x="0" y="73922"/>
          <a:ext cx="12192000" cy="6784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0355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423965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73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5047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2642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96036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2435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01283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3496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461343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938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894586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4794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75AE8C0-ADB8-4649-9133-26CAD0F7B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249576"/>
              </p:ext>
            </p:extLst>
          </p:nvPr>
        </p:nvGraphicFramePr>
        <p:xfrm>
          <a:off x="0" y="626158"/>
          <a:ext cx="12192000" cy="5302854"/>
        </p:xfrm>
        <a:graphic>
          <a:graphicData uri="http://schemas.openxmlformats.org/drawingml/2006/table">
            <a:tbl>
              <a:tblPr/>
              <a:tblGrid>
                <a:gridCol w="2158745">
                  <a:extLst>
                    <a:ext uri="{9D8B030D-6E8A-4147-A177-3AD203B41FA5}">
                      <a16:colId xmlns:a16="http://schemas.microsoft.com/office/drawing/2014/main" xmlns="" val="3136583452"/>
                    </a:ext>
                  </a:extLst>
                </a:gridCol>
                <a:gridCol w="515155">
                  <a:extLst>
                    <a:ext uri="{9D8B030D-6E8A-4147-A177-3AD203B41FA5}">
                      <a16:colId xmlns:a16="http://schemas.microsoft.com/office/drawing/2014/main" xmlns="" val="2247434168"/>
                    </a:ext>
                  </a:extLst>
                </a:gridCol>
                <a:gridCol w="421492">
                  <a:extLst>
                    <a:ext uri="{9D8B030D-6E8A-4147-A177-3AD203B41FA5}">
                      <a16:colId xmlns:a16="http://schemas.microsoft.com/office/drawing/2014/main" xmlns="" val="2789234186"/>
                    </a:ext>
                  </a:extLst>
                </a:gridCol>
                <a:gridCol w="936644">
                  <a:extLst>
                    <a:ext uri="{9D8B030D-6E8A-4147-A177-3AD203B41FA5}">
                      <a16:colId xmlns:a16="http://schemas.microsoft.com/office/drawing/2014/main" xmlns="" val="2322507510"/>
                    </a:ext>
                  </a:extLst>
                </a:gridCol>
                <a:gridCol w="704714">
                  <a:extLst>
                    <a:ext uri="{9D8B030D-6E8A-4147-A177-3AD203B41FA5}">
                      <a16:colId xmlns:a16="http://schemas.microsoft.com/office/drawing/2014/main" xmlns="" val="3939857324"/>
                    </a:ext>
                  </a:extLst>
                </a:gridCol>
                <a:gridCol w="983478">
                  <a:extLst>
                    <a:ext uri="{9D8B030D-6E8A-4147-A177-3AD203B41FA5}">
                      <a16:colId xmlns:a16="http://schemas.microsoft.com/office/drawing/2014/main" xmlns="" val="2233629810"/>
                    </a:ext>
                  </a:extLst>
                </a:gridCol>
                <a:gridCol w="1170806">
                  <a:extLst>
                    <a:ext uri="{9D8B030D-6E8A-4147-A177-3AD203B41FA5}">
                      <a16:colId xmlns:a16="http://schemas.microsoft.com/office/drawing/2014/main" xmlns="" val="2576645998"/>
                    </a:ext>
                  </a:extLst>
                </a:gridCol>
                <a:gridCol w="1451800">
                  <a:extLst>
                    <a:ext uri="{9D8B030D-6E8A-4147-A177-3AD203B41FA5}">
                      <a16:colId xmlns:a16="http://schemas.microsoft.com/office/drawing/2014/main" xmlns="" val="3962957869"/>
                    </a:ext>
                  </a:extLst>
                </a:gridCol>
                <a:gridCol w="421492">
                  <a:extLst>
                    <a:ext uri="{9D8B030D-6E8A-4147-A177-3AD203B41FA5}">
                      <a16:colId xmlns:a16="http://schemas.microsoft.com/office/drawing/2014/main" xmlns="" val="1238096629"/>
                    </a:ext>
                  </a:extLst>
                </a:gridCol>
                <a:gridCol w="936644">
                  <a:extLst>
                    <a:ext uri="{9D8B030D-6E8A-4147-A177-3AD203B41FA5}">
                      <a16:colId xmlns:a16="http://schemas.microsoft.com/office/drawing/2014/main" xmlns="" val="2428677381"/>
                    </a:ext>
                  </a:extLst>
                </a:gridCol>
                <a:gridCol w="472783">
                  <a:extLst>
                    <a:ext uri="{9D8B030D-6E8A-4147-A177-3AD203B41FA5}">
                      <a16:colId xmlns:a16="http://schemas.microsoft.com/office/drawing/2014/main" xmlns="" val="3443486193"/>
                    </a:ext>
                  </a:extLst>
                </a:gridCol>
                <a:gridCol w="983478">
                  <a:extLst>
                    <a:ext uri="{9D8B030D-6E8A-4147-A177-3AD203B41FA5}">
                      <a16:colId xmlns:a16="http://schemas.microsoft.com/office/drawing/2014/main" xmlns="" val="676018006"/>
                    </a:ext>
                  </a:extLst>
                </a:gridCol>
                <a:gridCol w="1034769">
                  <a:extLst>
                    <a:ext uri="{9D8B030D-6E8A-4147-A177-3AD203B41FA5}">
                      <a16:colId xmlns:a16="http://schemas.microsoft.com/office/drawing/2014/main" xmlns="" val="679916861"/>
                    </a:ext>
                  </a:extLst>
                </a:gridCol>
              </a:tblGrid>
              <a:tr h="152342">
                <a:tc gridSpan="13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3.2: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Polydrug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Overdose - Non-Fatal, MISSOURI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5675801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1905894"/>
                  </a:ext>
                </a:extLst>
              </a:tr>
              <a:tr h="407031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0065865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6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3092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3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F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1238591"/>
                  </a:ext>
                </a:extLst>
              </a:tr>
              <a:tr h="27261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opioids (Alone or in 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2445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8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6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4935441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(Alone or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658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4283124"/>
                  </a:ext>
                </a:extLst>
              </a:tr>
              <a:tr h="23116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 we can focus on the red to pull out the bullets of findings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4744875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7944546"/>
                  </a:ext>
                </a:extLst>
              </a:tr>
              <a:tr h="396184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485524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728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0505196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9378635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56775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2481323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2022946"/>
                  </a:ext>
                </a:extLst>
              </a:tr>
              <a:tr h="34321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3080783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2663477"/>
                  </a:ext>
                </a:extLst>
              </a:tr>
              <a:tr h="13111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289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6942907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2453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14025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6.2%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4.9%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14.2%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892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2248099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C3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0268863"/>
                  </a:ext>
                </a:extLst>
              </a:tr>
              <a:tr h="11912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4795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074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Majority of states 80-90% of hospitalizations with drug overdoses are caused by one drug class</a:t>
            </a:r>
          </a:p>
          <a:p>
            <a:pPr lvl="1"/>
            <a:r>
              <a:rPr lang="en-US" dirty="0" smtClean="0"/>
              <a:t>NC has a much higher proportion of </a:t>
            </a:r>
            <a:r>
              <a:rPr lang="en-US" dirty="0" err="1" smtClean="0"/>
              <a:t>polydrug</a:t>
            </a:r>
            <a:r>
              <a:rPr lang="en-US" dirty="0" smtClean="0"/>
              <a:t> overdoses than other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19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we do with this information?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25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IV: ED Drug Overdoses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 Repeat important analyses from phases I-III in ED discharges</a:t>
            </a:r>
          </a:p>
          <a:p>
            <a:pPr lvl="1"/>
            <a:r>
              <a:rPr lang="en-US" dirty="0" smtClean="0"/>
              <a:t>One SAS Code with an ODS output excel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IV: ED Drug Overdoses Timeline</a:t>
            </a:r>
            <a:endParaRPr lang="en-US" dirty="0"/>
          </a:p>
        </p:txBody>
      </p:sp>
      <p:graphicFrame>
        <p:nvGraphicFramePr>
          <p:cNvPr id="4" name="Project Timeline" descr="Timeline charting project details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7051462"/>
              </p:ext>
            </p:extLst>
          </p:nvPr>
        </p:nvGraphicFramePr>
        <p:xfrm>
          <a:off x="28575" y="2094332"/>
          <a:ext cx="12163425" cy="3543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8588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1230</Words>
  <Application>Microsoft Office PowerPoint</Application>
  <PresentationFormat>Widescreen</PresentationFormat>
  <Paragraphs>713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Phase III: Polydrug Overdose</vt:lpstr>
      <vt:lpstr>Phase III: Polydrug Overdose</vt:lpstr>
      <vt:lpstr>Phase III: Polydrug Overdose</vt:lpstr>
      <vt:lpstr>Phase III: Polydrug Overdose</vt:lpstr>
      <vt:lpstr>Phase III: Polydrug Overdose</vt:lpstr>
      <vt:lpstr>PowerPoint Presentation</vt:lpstr>
      <vt:lpstr>PowerPoint Presentation</vt:lpstr>
      <vt:lpstr>PowerPoint Presentation</vt:lpstr>
      <vt:lpstr>PowerPoint Presentation</vt:lpstr>
      <vt:lpstr>Phase III: Polydrug Overdose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Discussion</vt:lpstr>
      <vt:lpstr>Phase IV: ED Drug Overdoses</vt:lpstr>
      <vt:lpstr>Phase IV: ED Drug Overdoses Timeline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Polydrug Overdose (AKA Phase III)</dc:title>
  <dc:creator>Custis, Cody</dc:creator>
  <cp:lastModifiedBy>Katelyn Hall</cp:lastModifiedBy>
  <cp:revision>17</cp:revision>
  <dcterms:created xsi:type="dcterms:W3CDTF">2018-10-31T15:56:01Z</dcterms:created>
  <dcterms:modified xsi:type="dcterms:W3CDTF">2018-11-01T03:38:43Z</dcterms:modified>
</cp:coreProperties>
</file>