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1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0" r:id="rId5"/>
    <p:sldId id="259" r:id="rId6"/>
    <p:sldId id="262" r:id="rId7"/>
    <p:sldId id="261" r:id="rId8"/>
    <p:sldId id="264" r:id="rId9"/>
    <p:sldId id="265" r:id="rId10"/>
    <p:sldId id="266" r:id="rId11"/>
    <p:sldId id="269" r:id="rId12"/>
    <p:sldId id="270" r:id="rId13"/>
    <p:sldId id="271" r:id="rId14"/>
    <p:sldId id="272" r:id="rId15"/>
    <p:sldId id="273" r:id="rId16"/>
    <p:sldId id="274" r:id="rId17"/>
    <p:sldId id="275" r:id="rId18"/>
    <p:sldId id="276" r:id="rId19"/>
    <p:sldId id="268" r:id="rId20"/>
    <p:sldId id="278" r:id="rId21"/>
    <p:sldId id="279" r:id="rId22"/>
    <p:sldId id="280"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220" autoAdjust="0"/>
  </p:normalViewPr>
  <p:slideViewPr>
    <p:cSldViewPr snapToGrid="0">
      <p:cViewPr varScale="1">
        <p:scale>
          <a:sx n="52" d="100"/>
          <a:sy n="52" d="100"/>
        </p:scale>
        <p:origin x="609"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oleObject" Target="file:///\\hhs-hlnshare.state.mt.ads\shared\phs\MHDD\Identified\Projects\2018\CSTE_Drug_Poisoning\Polydrug\Summary_Tables\Summary_Table_3.1_Solution.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Katelyn\Downloads\Summary_Table_3.2_Solution_ESP.xlsm"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Katelyn\Downloads\Summary_Table_3.2_Solution_ESP.xlsm"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Katelyn\Downloads\Summary_Table_3.2_Solution_ESP.xlsm"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Katelyn\Downloads\Summary_Table_3.2_Solution_ESP.xlsm"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Katelyn\Downloads\Summary_Table_3.2_Solution_ESP.xlsm"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Katelyn\Downloads\Summary_Table_3.2_Solution_ESP.xlsm"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Katelyn\Downloads\Summary_Table_3.2_Solution_ESP.xlsm"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Katelyn\Downloads\Summary_Table_3.2_Solution_ESP.xlsm"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1" Type="http://schemas.openxmlformats.org/officeDocument/2006/relationships/oleObject" Target="file:///C:\Users\Katelyn\Google%20Drive\MHMRP%20Internal%20Folder\CSTE%20ICD-10-CM%20Drug%20Poisoning%20Indicators%20Workgroup\Programming%20Subgroup\Phase%20IV\Timeline%20with%20milestones%20phase%20IV%2010-3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'Summary Table'!$A$1:$M$1</c:f>
          <c:strCache>
            <c:ptCount val="13"/>
            <c:pt idx="0">
              <c:v>Table 3.1: Number of Classes of Drug Poisoning   
</c:v>
            </c:pt>
          </c:strCache>
        </c:strRef>
      </c:tx>
      <c:layout>
        <c:manualLayout>
          <c:xMode val="edge"/>
          <c:yMode val="edge"/>
          <c:x val="0.25381504265091864"/>
          <c:y val="3.888888888888889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7105150918635174E-2"/>
          <c:y val="0.15703237095363079"/>
          <c:w val="0.90143651574803152"/>
          <c:h val="0.70680037911927662"/>
        </c:manualLayout>
      </c:layout>
      <c:barChart>
        <c:barDir val="col"/>
        <c:grouping val="clustered"/>
        <c:varyColors val="0"/>
        <c:ser>
          <c:idx val="3"/>
          <c:order val="0"/>
          <c:tx>
            <c:strRef>
              <c:f>'Summary Table'!$A$4</c:f>
              <c:strCache>
                <c:ptCount val="1"/>
                <c:pt idx="0">
                  <c:v>COLORADO</c:v>
                </c:pt>
              </c:strCache>
            </c:strRef>
          </c:tx>
          <c:spPr>
            <a:solidFill>
              <a:schemeClr val="accent4"/>
            </a:solidFill>
            <a:ln>
              <a:noFill/>
            </a:ln>
            <a:effectLst/>
          </c:spPr>
          <c:invertIfNegative val="0"/>
          <c:val>
            <c:numRef>
              <c:f>('Summary Table'!$C$4,'Summary Table'!$E$4,'Summary Table'!$G$4,'Summary Table'!$I$4,'Summary Table'!$K$4,'Summary Table'!$M$4)</c:f>
              <c:numCache>
                <c:formatCode>General</c:formatCode>
                <c:ptCount val="6"/>
                <c:pt idx="0">
                  <c:v>78.95</c:v>
                </c:pt>
                <c:pt idx="1">
                  <c:v>16.62</c:v>
                </c:pt>
                <c:pt idx="2">
                  <c:v>3.55</c:v>
                </c:pt>
                <c:pt idx="3">
                  <c:v>0.78</c:v>
                </c:pt>
                <c:pt idx="4">
                  <c:v>0.08</c:v>
                </c:pt>
                <c:pt idx="5">
                  <c:v>0.02</c:v>
                </c:pt>
              </c:numCache>
            </c:numRef>
          </c:val>
          <c:extLst xmlns:c16r2="http://schemas.microsoft.com/office/drawing/2015/06/chart">
            <c:ext xmlns:c16="http://schemas.microsoft.com/office/drawing/2014/chart" uri="{C3380CC4-5D6E-409C-BE32-E72D297353CC}">
              <c16:uniqueId val="{00000000-7152-425B-9BA3-0DBF5812F1A5}"/>
            </c:ext>
          </c:extLst>
        </c:ser>
        <c:ser>
          <c:idx val="4"/>
          <c:order val="1"/>
          <c:tx>
            <c:strRef>
              <c:f>'Summary Table'!$A$5</c:f>
              <c:strCache>
                <c:ptCount val="1"/>
                <c:pt idx="0">
                  <c:v>KY</c:v>
                </c:pt>
              </c:strCache>
            </c:strRef>
          </c:tx>
          <c:spPr>
            <a:solidFill>
              <a:schemeClr val="accent5"/>
            </a:solidFill>
            <a:ln>
              <a:noFill/>
            </a:ln>
            <a:effectLst/>
          </c:spPr>
          <c:invertIfNegative val="0"/>
          <c:val>
            <c:numRef>
              <c:f>('Summary Table'!$C$5,'Summary Table'!$E$5,'Summary Table'!$G$5,'Summary Table'!$I$5,'Summary Table'!$K$5,'Summary Table'!$M$5)</c:f>
              <c:numCache>
                <c:formatCode>General</c:formatCode>
                <c:ptCount val="6"/>
                <c:pt idx="0">
                  <c:v>77.260000000000005</c:v>
                </c:pt>
                <c:pt idx="1">
                  <c:v>16.63</c:v>
                </c:pt>
                <c:pt idx="2">
                  <c:v>4.63</c:v>
                </c:pt>
                <c:pt idx="3">
                  <c:v>1.2</c:v>
                </c:pt>
                <c:pt idx="4">
                  <c:v>0.28000000000000003</c:v>
                </c:pt>
              </c:numCache>
            </c:numRef>
          </c:val>
          <c:extLst xmlns:c16r2="http://schemas.microsoft.com/office/drawing/2015/06/chart">
            <c:ext xmlns:c16="http://schemas.microsoft.com/office/drawing/2014/chart" uri="{C3380CC4-5D6E-409C-BE32-E72D297353CC}">
              <c16:uniqueId val="{00000001-7152-425B-9BA3-0DBF5812F1A5}"/>
            </c:ext>
          </c:extLst>
        </c:ser>
        <c:ser>
          <c:idx val="5"/>
          <c:order val="2"/>
          <c:tx>
            <c:strRef>
              <c:f>'Summary Table'!$A$6</c:f>
              <c:strCache>
                <c:ptCount val="1"/>
                <c:pt idx="0">
                  <c:v>LOUISIANA</c:v>
                </c:pt>
              </c:strCache>
            </c:strRef>
          </c:tx>
          <c:spPr>
            <a:solidFill>
              <a:schemeClr val="accent6"/>
            </a:solidFill>
            <a:ln>
              <a:noFill/>
            </a:ln>
            <a:effectLst/>
          </c:spPr>
          <c:invertIfNegative val="0"/>
          <c:val>
            <c:numRef>
              <c:f>('Summary Table'!$C$6,'Summary Table'!$E$6,'Summary Table'!$G$6,'Summary Table'!$I$6,'Summary Table'!$K$6,'Summary Table'!$M$6)</c:f>
              <c:numCache>
                <c:formatCode>General</c:formatCode>
                <c:ptCount val="6"/>
                <c:pt idx="0">
                  <c:v>76.760000000000005</c:v>
                </c:pt>
                <c:pt idx="1">
                  <c:v>18.079999999999998</c:v>
                </c:pt>
                <c:pt idx="2">
                  <c:v>3.93</c:v>
                </c:pt>
                <c:pt idx="3">
                  <c:v>1.19</c:v>
                </c:pt>
                <c:pt idx="4">
                  <c:v>0.11</c:v>
                </c:pt>
                <c:pt idx="5">
                  <c:v>0.06</c:v>
                </c:pt>
              </c:numCache>
            </c:numRef>
          </c:val>
          <c:extLst xmlns:c16r2="http://schemas.microsoft.com/office/drawing/2015/06/chart">
            <c:ext xmlns:c16="http://schemas.microsoft.com/office/drawing/2014/chart" uri="{C3380CC4-5D6E-409C-BE32-E72D297353CC}">
              <c16:uniqueId val="{00000002-7152-425B-9BA3-0DBF5812F1A5}"/>
            </c:ext>
          </c:extLst>
        </c:ser>
        <c:ser>
          <c:idx val="6"/>
          <c:order val="3"/>
          <c:tx>
            <c:strRef>
              <c:f>'Summary Table'!$A$7</c:f>
              <c:strCache>
                <c:ptCount val="1"/>
                <c:pt idx="0">
                  <c:v>Missouri</c:v>
                </c:pt>
              </c:strCache>
            </c:strRef>
          </c:tx>
          <c:spPr>
            <a:solidFill>
              <a:schemeClr val="accent1">
                <a:lumMod val="60000"/>
              </a:schemeClr>
            </a:solidFill>
            <a:ln>
              <a:noFill/>
            </a:ln>
            <a:effectLst/>
          </c:spPr>
          <c:invertIfNegative val="0"/>
          <c:val>
            <c:numRef>
              <c:f>('Summary Table'!$C$7,'Summary Table'!$E$7,'Summary Table'!$G$7,'Summary Table'!$I$7,'Summary Table'!$K$7,'Summary Table'!$M$7)</c:f>
              <c:numCache>
                <c:formatCode>General</c:formatCode>
                <c:ptCount val="6"/>
                <c:pt idx="0">
                  <c:v>80.760000000000005</c:v>
                </c:pt>
                <c:pt idx="1">
                  <c:v>15.46</c:v>
                </c:pt>
                <c:pt idx="2">
                  <c:v>3.05</c:v>
                </c:pt>
                <c:pt idx="3">
                  <c:v>0.63</c:v>
                </c:pt>
                <c:pt idx="4">
                  <c:v>0.1</c:v>
                </c:pt>
              </c:numCache>
            </c:numRef>
          </c:val>
          <c:extLst xmlns:c16r2="http://schemas.microsoft.com/office/drawing/2015/06/chart">
            <c:ext xmlns:c16="http://schemas.microsoft.com/office/drawing/2014/chart" uri="{C3380CC4-5D6E-409C-BE32-E72D297353CC}">
              <c16:uniqueId val="{00000003-7152-425B-9BA3-0DBF5812F1A5}"/>
            </c:ext>
          </c:extLst>
        </c:ser>
        <c:ser>
          <c:idx val="7"/>
          <c:order val="4"/>
          <c:tx>
            <c:strRef>
              <c:f>'Summary Table'!$A$8</c:f>
              <c:strCache>
                <c:ptCount val="1"/>
                <c:pt idx="0">
                  <c:v>MT</c:v>
                </c:pt>
              </c:strCache>
            </c:strRef>
          </c:tx>
          <c:spPr>
            <a:solidFill>
              <a:schemeClr val="accent2">
                <a:lumMod val="60000"/>
              </a:schemeClr>
            </a:solidFill>
            <a:ln>
              <a:noFill/>
            </a:ln>
            <a:effectLst/>
          </c:spPr>
          <c:invertIfNegative val="0"/>
          <c:val>
            <c:numRef>
              <c:f>('Summary Table'!$C$8,'Summary Table'!$E$8,'Summary Table'!$G$8,'Summary Table'!$I$8,'Summary Table'!$K$8,'Summary Table'!$M$8)</c:f>
              <c:numCache>
                <c:formatCode>General</c:formatCode>
                <c:ptCount val="6"/>
                <c:pt idx="0">
                  <c:v>84.71</c:v>
                </c:pt>
                <c:pt idx="1">
                  <c:v>12.89</c:v>
                </c:pt>
                <c:pt idx="2">
                  <c:v>2.31</c:v>
                </c:pt>
                <c:pt idx="3">
                  <c:v>0.08</c:v>
                </c:pt>
              </c:numCache>
            </c:numRef>
          </c:val>
          <c:extLst xmlns:c16r2="http://schemas.microsoft.com/office/drawing/2015/06/chart">
            <c:ext xmlns:c16="http://schemas.microsoft.com/office/drawing/2014/chart" uri="{C3380CC4-5D6E-409C-BE32-E72D297353CC}">
              <c16:uniqueId val="{00000004-7152-425B-9BA3-0DBF5812F1A5}"/>
            </c:ext>
          </c:extLst>
        </c:ser>
        <c:ser>
          <c:idx val="8"/>
          <c:order val="5"/>
          <c:tx>
            <c:strRef>
              <c:f>'Summary Table'!$A$9</c:f>
              <c:strCache>
                <c:ptCount val="1"/>
                <c:pt idx="0">
                  <c:v>NC</c:v>
                </c:pt>
              </c:strCache>
            </c:strRef>
          </c:tx>
          <c:spPr>
            <a:solidFill>
              <a:schemeClr val="accent3">
                <a:lumMod val="60000"/>
              </a:schemeClr>
            </a:solidFill>
            <a:ln>
              <a:noFill/>
            </a:ln>
            <a:effectLst/>
          </c:spPr>
          <c:invertIfNegative val="0"/>
          <c:val>
            <c:numRef>
              <c:f>('Summary Table'!$C$9,'Summary Table'!$E$9,'Summary Table'!$G$9,'Summary Table'!$I$9,'Summary Table'!$K$9,'Summary Table'!$M$9)</c:f>
              <c:numCache>
                <c:formatCode>General</c:formatCode>
                <c:ptCount val="6"/>
                <c:pt idx="0">
                  <c:v>58.8</c:v>
                </c:pt>
                <c:pt idx="1">
                  <c:v>31.1</c:v>
                </c:pt>
                <c:pt idx="2">
                  <c:v>7.87</c:v>
                </c:pt>
                <c:pt idx="3">
                  <c:v>1.75</c:v>
                </c:pt>
                <c:pt idx="4">
                  <c:v>0.42</c:v>
                </c:pt>
                <c:pt idx="5">
                  <c:v>0.04</c:v>
                </c:pt>
              </c:numCache>
            </c:numRef>
          </c:val>
          <c:extLst xmlns:c16r2="http://schemas.microsoft.com/office/drawing/2015/06/chart">
            <c:ext xmlns:c16="http://schemas.microsoft.com/office/drawing/2014/chart" uri="{C3380CC4-5D6E-409C-BE32-E72D297353CC}">
              <c16:uniqueId val="{00000005-7152-425B-9BA3-0DBF5812F1A5}"/>
            </c:ext>
          </c:extLst>
        </c:ser>
        <c:ser>
          <c:idx val="9"/>
          <c:order val="6"/>
          <c:tx>
            <c:strRef>
              <c:f>'Summary Table'!$A$10</c:f>
              <c:strCache>
                <c:ptCount val="1"/>
                <c:pt idx="0">
                  <c:v>New_Mexico</c:v>
                </c:pt>
              </c:strCache>
            </c:strRef>
          </c:tx>
          <c:spPr>
            <a:solidFill>
              <a:schemeClr val="accent4">
                <a:lumMod val="60000"/>
              </a:schemeClr>
            </a:solidFill>
            <a:ln>
              <a:noFill/>
            </a:ln>
            <a:effectLst/>
          </c:spPr>
          <c:invertIfNegative val="0"/>
          <c:val>
            <c:numRef>
              <c:f>('Summary Table'!$C$10,'Summary Table'!$E$10,'Summary Table'!$G$10,'Summary Table'!$I$10,'Summary Table'!$K$10,'Summary Table'!$M$10)</c:f>
              <c:numCache>
                <c:formatCode>General</c:formatCode>
                <c:ptCount val="6"/>
                <c:pt idx="0">
                  <c:v>79.19</c:v>
                </c:pt>
                <c:pt idx="1">
                  <c:v>15.98</c:v>
                </c:pt>
                <c:pt idx="2">
                  <c:v>4.13</c:v>
                </c:pt>
                <c:pt idx="3">
                  <c:v>0.55000000000000004</c:v>
                </c:pt>
                <c:pt idx="4">
                  <c:v>0.16</c:v>
                </c:pt>
              </c:numCache>
            </c:numRef>
          </c:val>
          <c:extLst xmlns:c16r2="http://schemas.microsoft.com/office/drawing/2015/06/chart">
            <c:ext xmlns:c16="http://schemas.microsoft.com/office/drawing/2014/chart" uri="{C3380CC4-5D6E-409C-BE32-E72D297353CC}">
              <c16:uniqueId val="{00000006-7152-425B-9BA3-0DBF5812F1A5}"/>
            </c:ext>
          </c:extLst>
        </c:ser>
        <c:ser>
          <c:idx val="10"/>
          <c:order val="7"/>
          <c:tx>
            <c:strRef>
              <c:f>'Summary Table'!$A$11</c:f>
              <c:strCache>
                <c:ptCount val="1"/>
                <c:pt idx="0">
                  <c:v>NYS</c:v>
                </c:pt>
              </c:strCache>
            </c:strRef>
          </c:tx>
          <c:spPr>
            <a:solidFill>
              <a:schemeClr val="accent5">
                <a:lumMod val="60000"/>
              </a:schemeClr>
            </a:solidFill>
            <a:ln>
              <a:noFill/>
            </a:ln>
            <a:effectLst/>
          </c:spPr>
          <c:invertIfNegative val="0"/>
          <c:val>
            <c:numRef>
              <c:f>('Summary Table'!$C$11,'Summary Table'!$E$11,'Summary Table'!$G$11,'Summary Table'!$I$11,'Summary Table'!$K$11,'Summary Table'!$M$11)</c:f>
              <c:numCache>
                <c:formatCode>General</c:formatCode>
                <c:ptCount val="6"/>
                <c:pt idx="0">
                  <c:v>81.8</c:v>
                </c:pt>
                <c:pt idx="1">
                  <c:v>14.19</c:v>
                </c:pt>
                <c:pt idx="2">
                  <c:v>3.11</c:v>
                </c:pt>
                <c:pt idx="3">
                  <c:v>0.73</c:v>
                </c:pt>
                <c:pt idx="4">
                  <c:v>0.13</c:v>
                </c:pt>
                <c:pt idx="5">
                  <c:v>0.04</c:v>
                </c:pt>
              </c:numCache>
            </c:numRef>
          </c:val>
          <c:extLst xmlns:c16r2="http://schemas.microsoft.com/office/drawing/2015/06/chart">
            <c:ext xmlns:c16="http://schemas.microsoft.com/office/drawing/2014/chart" uri="{C3380CC4-5D6E-409C-BE32-E72D297353CC}">
              <c16:uniqueId val="{00000007-7152-425B-9BA3-0DBF5812F1A5}"/>
            </c:ext>
          </c:extLst>
        </c:ser>
        <c:ser>
          <c:idx val="11"/>
          <c:order val="8"/>
          <c:tx>
            <c:strRef>
              <c:f>'Summary Table'!$A$12</c:f>
              <c:strCache>
                <c:ptCount val="1"/>
                <c:pt idx="0">
                  <c:v>OK</c:v>
                </c:pt>
              </c:strCache>
            </c:strRef>
          </c:tx>
          <c:spPr>
            <a:solidFill>
              <a:schemeClr val="accent6">
                <a:lumMod val="60000"/>
              </a:schemeClr>
            </a:solidFill>
            <a:ln>
              <a:noFill/>
            </a:ln>
            <a:effectLst/>
          </c:spPr>
          <c:invertIfNegative val="0"/>
          <c:val>
            <c:numRef>
              <c:f>('Summary Table'!$C$12,'Summary Table'!$E$12,'Summary Table'!$G$12,'Summary Table'!$I$12,'Summary Table'!$K$12,'Summary Table'!$M$12)</c:f>
              <c:numCache>
                <c:formatCode>General</c:formatCode>
                <c:ptCount val="6"/>
                <c:pt idx="0">
                  <c:v>80.55</c:v>
                </c:pt>
                <c:pt idx="1">
                  <c:v>15.87</c:v>
                </c:pt>
                <c:pt idx="2">
                  <c:v>3</c:v>
                </c:pt>
                <c:pt idx="3">
                  <c:v>0.56000000000000005</c:v>
                </c:pt>
                <c:pt idx="4">
                  <c:v>0.03</c:v>
                </c:pt>
              </c:numCache>
            </c:numRef>
          </c:val>
          <c:extLst xmlns:c16r2="http://schemas.microsoft.com/office/drawing/2015/06/chart">
            <c:ext xmlns:c16="http://schemas.microsoft.com/office/drawing/2014/chart" uri="{C3380CC4-5D6E-409C-BE32-E72D297353CC}">
              <c16:uniqueId val="{00000008-7152-425B-9BA3-0DBF5812F1A5}"/>
            </c:ext>
          </c:extLst>
        </c:ser>
        <c:ser>
          <c:idx val="12"/>
          <c:order val="9"/>
          <c:tx>
            <c:strRef>
              <c:f>'Summary Table'!$A$13</c:f>
              <c:strCache>
                <c:ptCount val="1"/>
                <c:pt idx="0">
                  <c:v>TN</c:v>
                </c:pt>
              </c:strCache>
            </c:strRef>
          </c:tx>
          <c:spPr>
            <a:solidFill>
              <a:schemeClr val="accent1">
                <a:lumMod val="80000"/>
                <a:lumOff val="20000"/>
              </a:schemeClr>
            </a:solidFill>
            <a:ln>
              <a:noFill/>
            </a:ln>
            <a:effectLst/>
          </c:spPr>
          <c:invertIfNegative val="0"/>
          <c:val>
            <c:numRef>
              <c:f>('Summary Table'!$C$13,'Summary Table'!$E$13,'Summary Table'!$G$13,'Summary Table'!$I$13,'Summary Table'!$K$13,'Summary Table'!$M$13)</c:f>
              <c:numCache>
                <c:formatCode>General</c:formatCode>
                <c:ptCount val="6"/>
                <c:pt idx="0">
                  <c:v>76</c:v>
                </c:pt>
                <c:pt idx="1">
                  <c:v>18.579999999999998</c:v>
                </c:pt>
                <c:pt idx="2">
                  <c:v>4.17</c:v>
                </c:pt>
                <c:pt idx="3">
                  <c:v>1.0900000000000001</c:v>
                </c:pt>
                <c:pt idx="4">
                  <c:v>0.17</c:v>
                </c:pt>
              </c:numCache>
            </c:numRef>
          </c:val>
          <c:extLst xmlns:c16r2="http://schemas.microsoft.com/office/drawing/2015/06/chart">
            <c:ext xmlns:c16="http://schemas.microsoft.com/office/drawing/2014/chart" uri="{C3380CC4-5D6E-409C-BE32-E72D297353CC}">
              <c16:uniqueId val="{00000009-7152-425B-9BA3-0DBF5812F1A5}"/>
            </c:ext>
          </c:extLst>
        </c:ser>
        <c:dLbls>
          <c:showLegendKey val="0"/>
          <c:showVal val="0"/>
          <c:showCatName val="0"/>
          <c:showSerName val="0"/>
          <c:showPercent val="0"/>
          <c:showBubbleSize val="0"/>
        </c:dLbls>
        <c:gapWidth val="219"/>
        <c:overlap val="-27"/>
        <c:axId val="316095904"/>
        <c:axId val="316097080"/>
      </c:barChart>
      <c:catAx>
        <c:axId val="316095904"/>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dirty="0" smtClean="0"/>
                  <a:t>Number</a:t>
                </a:r>
                <a:r>
                  <a:rPr lang="en-US" sz="2000" baseline="0" dirty="0" smtClean="0"/>
                  <a:t> of Drug Classes</a:t>
                </a:r>
                <a:endParaRPr lang="en-US" sz="2000" dirty="0"/>
              </a:p>
            </c:rich>
          </c:tx>
          <c:layout>
            <c:manualLayout>
              <c:xMode val="edge"/>
              <c:yMode val="edge"/>
              <c:x val="0.43548482611548556"/>
              <c:y val="0.9297804024496936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16097080"/>
        <c:crosses val="autoZero"/>
        <c:auto val="1"/>
        <c:lblAlgn val="ctr"/>
        <c:lblOffset val="100"/>
        <c:noMultiLvlLbl val="0"/>
      </c:catAx>
      <c:valAx>
        <c:axId val="316097080"/>
        <c:scaling>
          <c:orientation val="minMax"/>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smtClean="0"/>
                  <a:t>Percent</a:t>
                </a:r>
                <a:endParaRPr lang="en-US" sz="2400" dirty="0"/>
              </a:p>
            </c:rich>
          </c:tx>
          <c:layout>
            <c:manualLayout>
              <c:xMode val="edge"/>
              <c:yMode val="edge"/>
              <c:x val="1.1458333333333333E-2"/>
              <c:y val="0.474888013998250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16095904"/>
        <c:crosses val="autoZero"/>
        <c:crossBetween val="between"/>
      </c:valAx>
      <c:spPr>
        <a:noFill/>
        <a:ln>
          <a:noFill/>
        </a:ln>
        <a:effectLst/>
      </c:spPr>
    </c:plotArea>
    <c:legend>
      <c:legendPos val="b"/>
      <c:layout>
        <c:manualLayout>
          <c:xMode val="edge"/>
          <c:yMode val="edge"/>
          <c:x val="0.12395833333333334"/>
          <c:y val="0.11017862350539516"/>
          <c:w val="0.80032496719160107"/>
          <c:h val="6.7599154272382625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b="1" dirty="0"/>
              <a:t>3.3 Cannabis involvement in opioid poisoning VS. opioid involvement in cannabis poisoning</a:t>
            </a: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'[Summary_Table_3.2_Solution_ESP.xlsm]Emilia''s graphics ideas'!$B$2</c:f>
              <c:strCache>
                <c:ptCount val="1"/>
                <c:pt idx="0">
                  <c:v>Percent marijuana involvement out of all opioid overdose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ideas'!$A$3:$A$11</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ideas'!$B$3:$B$11</c:f>
              <c:numCache>
                <c:formatCode>0.00</c:formatCode>
                <c:ptCount val="9"/>
                <c:pt idx="0">
                  <c:v>0.34806822137138876</c:v>
                </c:pt>
                <c:pt idx="1">
                  <c:v>0.76371210367970377</c:v>
                </c:pt>
                <c:pt idx="2">
                  <c:v>0.65466448445171854</c:v>
                </c:pt>
                <c:pt idx="3">
                  <c:v>0.38809831824062097</c:v>
                </c:pt>
                <c:pt idx="4">
                  <c:v>0.20576131687242799</c:v>
                </c:pt>
                <c:pt idx="5">
                  <c:v>0.22278803309993636</c:v>
                </c:pt>
                <c:pt idx="6">
                  <c:v>0.63063063063063063</c:v>
                </c:pt>
                <c:pt idx="7">
                  <c:v>0.66237350505979764</c:v>
                </c:pt>
                <c:pt idx="8">
                  <c:v>0.57459033836986584</c:v>
                </c:pt>
              </c:numCache>
            </c:numRef>
          </c:val>
          <c:extLst xmlns:c16r2="http://schemas.microsoft.com/office/drawing/2015/06/chart">
            <c:ext xmlns:c16="http://schemas.microsoft.com/office/drawing/2014/chart" uri="{C3380CC4-5D6E-409C-BE32-E72D297353CC}">
              <c16:uniqueId val="{00000000-4F48-483D-B89E-B1DC547471E7}"/>
            </c:ext>
          </c:extLst>
        </c:ser>
        <c:ser>
          <c:idx val="1"/>
          <c:order val="1"/>
          <c:tx>
            <c:strRef>
              <c:f>'[Summary_Table_3.2_Solution_ESP.xlsm]Emilia''s graphics ideas'!$C$2</c:f>
              <c:strCache>
                <c:ptCount val="1"/>
                <c:pt idx="0">
                  <c:v>Percent opioid involvement out of all marijuana overdose </c:v>
                </c:pt>
              </c:strCache>
            </c:strRef>
          </c:tx>
          <c:spPr>
            <a:solidFill>
              <a:schemeClr val="accent2"/>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ideas'!$A$3:$A$11</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ideas'!$C$3:$C$11</c:f>
              <c:numCache>
                <c:formatCode>0.00</c:formatCode>
                <c:ptCount val="9"/>
                <c:pt idx="0">
                  <c:v>4.6728971962616823</c:v>
                </c:pt>
                <c:pt idx="1">
                  <c:v>15.420560747663551</c:v>
                </c:pt>
                <c:pt idx="2">
                  <c:v>6.0377358490566042</c:v>
                </c:pt>
                <c:pt idx="3">
                  <c:v>8.5714285714285712</c:v>
                </c:pt>
                <c:pt idx="4">
                  <c:v>6.666666666666667</c:v>
                </c:pt>
                <c:pt idx="5">
                  <c:v>4.5602605863192185</c:v>
                </c:pt>
                <c:pt idx="6">
                  <c:v>15.217391304347828</c:v>
                </c:pt>
                <c:pt idx="7">
                  <c:v>5.3333333333333339</c:v>
                </c:pt>
                <c:pt idx="8">
                  <c:v>13.5</c:v>
                </c:pt>
              </c:numCache>
            </c:numRef>
          </c:val>
          <c:extLst xmlns:c16r2="http://schemas.microsoft.com/office/drawing/2015/06/chart">
            <c:ext xmlns:c16="http://schemas.microsoft.com/office/drawing/2014/chart" uri="{C3380CC4-5D6E-409C-BE32-E72D297353CC}">
              <c16:uniqueId val="{00000001-4F48-483D-B89E-B1DC547471E7}"/>
            </c:ext>
          </c:extLst>
        </c:ser>
        <c:dLbls>
          <c:showLegendKey val="0"/>
          <c:showVal val="0"/>
          <c:showCatName val="0"/>
          <c:showSerName val="0"/>
          <c:showPercent val="0"/>
          <c:showBubbleSize val="0"/>
        </c:dLbls>
        <c:gapWidth val="219"/>
        <c:overlap val="-27"/>
        <c:axId val="316098648"/>
        <c:axId val="316096296"/>
      </c:barChart>
      <c:catAx>
        <c:axId val="316098648"/>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16096296"/>
        <c:crosses val="autoZero"/>
        <c:auto val="1"/>
        <c:lblAlgn val="ctr"/>
        <c:lblOffset val="100"/>
        <c:noMultiLvlLbl val="0"/>
      </c:catAx>
      <c:valAx>
        <c:axId val="316096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smtClean="0"/>
                  <a:t>Percent</a:t>
                </a:r>
                <a:endParaRPr lang="en-US" sz="2400" dirty="0"/>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16098648"/>
        <c:crosses val="autoZero"/>
        <c:crossBetween val="between"/>
      </c:valAx>
      <c:spPr>
        <a:noFill/>
        <a:ln>
          <a:noFill/>
        </a:ln>
        <a:effectLst/>
      </c:spPr>
    </c:plotArea>
    <c:legend>
      <c:legendPos val="b"/>
      <c:layout>
        <c:manualLayout>
          <c:xMode val="edge"/>
          <c:yMode val="edge"/>
          <c:x val="1.7570702099737545E-2"/>
          <c:y val="0.87992300962379699"/>
          <c:w val="0.97110851377952756"/>
          <c:h val="0.10896587926509187"/>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a:t>3.4a Percent of </a:t>
            </a:r>
            <a:r>
              <a:rPr lang="en-US" sz="2400" b="1" dirty="0" smtClean="0"/>
              <a:t>opioid</a:t>
            </a:r>
            <a:r>
              <a:rPr lang="en-US" sz="2400" b="1" baseline="0" dirty="0" smtClean="0"/>
              <a:t> </a:t>
            </a:r>
            <a:r>
              <a:rPr lang="en-US" sz="2400" b="1" dirty="0" smtClean="0"/>
              <a:t>overdose </a:t>
            </a:r>
            <a:r>
              <a:rPr lang="en-US" sz="2400" b="1" dirty="0"/>
              <a:t>cases that also involve amphetamines</a:t>
            </a:r>
          </a:p>
        </c:rich>
      </c:tx>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'[Summary_Table_3.2_Solution_ESP.xlsm]Emilia''s graphics ideas'!$B$19</c:f>
              <c:strCache>
                <c:ptCount val="1"/>
                <c:pt idx="0">
                  <c:v>out of all heroin overdoses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ideas'!$A$20:$A$28</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ideas'!$B$20:$B$28</c:f>
              <c:numCache>
                <c:formatCode>0.00</c:formatCode>
                <c:ptCount val="9"/>
                <c:pt idx="0">
                  <c:v>15.945330296127564</c:v>
                </c:pt>
                <c:pt idx="1">
                  <c:v>6.2547098718914835</c:v>
                </c:pt>
                <c:pt idx="2">
                  <c:v>4.4624746450304258</c:v>
                </c:pt>
                <c:pt idx="3">
                  <c:v>4.5592705167173255</c:v>
                </c:pt>
                <c:pt idx="4">
                  <c:v>10</c:v>
                </c:pt>
                <c:pt idx="5">
                  <c:v>2.2336769759450172</c:v>
                </c:pt>
                <c:pt idx="6">
                  <c:v>19.111111111111111</c:v>
                </c:pt>
                <c:pt idx="7">
                  <c:v>0.50732807215332576</c:v>
                </c:pt>
                <c:pt idx="8">
                  <c:v>3.9619651347068143</c:v>
                </c:pt>
              </c:numCache>
            </c:numRef>
          </c:val>
          <c:extLst xmlns:c16r2="http://schemas.microsoft.com/office/drawing/2015/06/chart">
            <c:ext xmlns:c16="http://schemas.microsoft.com/office/drawing/2014/chart" uri="{C3380CC4-5D6E-409C-BE32-E72D297353CC}">
              <c16:uniqueId val="{00000000-7BFC-4E8A-A34C-49A40E2B51DF}"/>
            </c:ext>
          </c:extLst>
        </c:ser>
        <c:ser>
          <c:idx val="1"/>
          <c:order val="1"/>
          <c:tx>
            <c:strRef>
              <c:f>'[Summary_Table_3.2_Solution_ESP.xlsm]Emilia''s graphics ideas'!$C$19</c:f>
              <c:strCache>
                <c:ptCount val="1"/>
                <c:pt idx="0">
                  <c:v>out of all NH opioid overdoses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ideas'!$A$20:$A$28</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ideas'!$C$20:$C$28</c:f>
              <c:numCache>
                <c:formatCode>0.00</c:formatCode>
                <c:ptCount val="9"/>
                <c:pt idx="0">
                  <c:v>2.4948875255623721</c:v>
                </c:pt>
                <c:pt idx="1">
                  <c:v>4.409814323607427</c:v>
                </c:pt>
                <c:pt idx="2">
                  <c:v>1.9299136617572372</c:v>
                </c:pt>
                <c:pt idx="3">
                  <c:v>2.1676891615541924</c:v>
                </c:pt>
                <c:pt idx="4">
                  <c:v>3.2188841201716736</c:v>
                </c:pt>
                <c:pt idx="5">
                  <c:v>1.1235955056179776</c:v>
                </c:pt>
                <c:pt idx="6">
                  <c:v>2.3542600896860986</c:v>
                </c:pt>
                <c:pt idx="7">
                  <c:v>0.43045466774280333</c:v>
                </c:pt>
                <c:pt idx="8">
                  <c:v>2.9261155815654716</c:v>
                </c:pt>
              </c:numCache>
            </c:numRef>
          </c:val>
          <c:extLst xmlns:c16r2="http://schemas.microsoft.com/office/drawing/2015/06/chart">
            <c:ext xmlns:c16="http://schemas.microsoft.com/office/drawing/2014/chart" uri="{C3380CC4-5D6E-409C-BE32-E72D297353CC}">
              <c16:uniqueId val="{00000001-7BFC-4E8A-A34C-49A40E2B51DF}"/>
            </c:ext>
          </c:extLst>
        </c:ser>
        <c:dLbls>
          <c:showLegendKey val="0"/>
          <c:showVal val="0"/>
          <c:showCatName val="0"/>
          <c:showSerName val="0"/>
          <c:showPercent val="0"/>
          <c:showBubbleSize val="0"/>
        </c:dLbls>
        <c:gapWidth val="219"/>
        <c:overlap val="-27"/>
        <c:axId val="316093160"/>
        <c:axId val="316094728"/>
      </c:barChart>
      <c:catAx>
        <c:axId val="316093160"/>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16094728"/>
        <c:crosses val="autoZero"/>
        <c:auto val="1"/>
        <c:lblAlgn val="ctr"/>
        <c:lblOffset val="100"/>
        <c:noMultiLvlLbl val="0"/>
      </c:catAx>
      <c:valAx>
        <c:axId val="316094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smtClean="0"/>
                  <a:t>Percent</a:t>
                </a:r>
                <a:endParaRPr lang="en-US" sz="2400" dirty="0"/>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316093160"/>
        <c:crosses val="autoZero"/>
        <c:crossBetween val="between"/>
        <c:majorUnit val="2"/>
      </c:valAx>
      <c:spPr>
        <a:noFill/>
        <a:ln>
          <a:noFill/>
        </a:ln>
        <a:effectLst/>
      </c:spPr>
    </c:plotArea>
    <c:legend>
      <c:legendPos val="b"/>
      <c:layout>
        <c:manualLayout>
          <c:xMode val="edge"/>
          <c:yMode val="edge"/>
          <c:x val="6.0431430446194296E-3"/>
          <c:y val="0.93228718773575425"/>
          <c:w val="0.98583038057742778"/>
          <c:h val="5.648063008709510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a:t>3.4b Percent of </a:t>
            </a:r>
            <a:r>
              <a:rPr lang="en-US" sz="2400" b="1" dirty="0" smtClean="0"/>
              <a:t>opioid overdose </a:t>
            </a:r>
            <a:r>
              <a:rPr lang="en-US" sz="2400" b="1" dirty="0"/>
              <a:t>cases that also involve cocaine</a:t>
            </a:r>
          </a:p>
        </c:rich>
      </c:tx>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'[Summary_Table_3.2_Solution_ESP.xlsm]Emilia''s graphics ideas'!$B$31</c:f>
              <c:strCache>
                <c:ptCount val="1"/>
                <c:pt idx="0">
                  <c:v>out of all heroin overdoses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ideas'!$A$32:$A$40</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ideas'!$B$32:$B$40</c:f>
              <c:numCache>
                <c:formatCode>0.00</c:formatCode>
                <c:ptCount val="9"/>
                <c:pt idx="0">
                  <c:v>3.6446469248291571</c:v>
                </c:pt>
                <c:pt idx="1">
                  <c:v>3.0143180105501131</c:v>
                </c:pt>
                <c:pt idx="2">
                  <c:v>6.4908722109533468</c:v>
                </c:pt>
                <c:pt idx="3">
                  <c:v>3.4954407294832825</c:v>
                </c:pt>
                <c:pt idx="4">
                  <c:v>0</c:v>
                </c:pt>
                <c:pt idx="5">
                  <c:v>5.6701030927835054</c:v>
                </c:pt>
                <c:pt idx="6">
                  <c:v>2.666666666666667</c:v>
                </c:pt>
                <c:pt idx="7">
                  <c:v>12.232243517474634</c:v>
                </c:pt>
                <c:pt idx="8">
                  <c:v>6.8145800316957219</c:v>
                </c:pt>
              </c:numCache>
            </c:numRef>
          </c:val>
          <c:extLst xmlns:c16r2="http://schemas.microsoft.com/office/drawing/2015/06/chart">
            <c:ext xmlns:c16="http://schemas.microsoft.com/office/drawing/2014/chart" uri="{C3380CC4-5D6E-409C-BE32-E72D297353CC}">
              <c16:uniqueId val="{00000000-3C82-4403-99CB-9727D709DFBE}"/>
            </c:ext>
          </c:extLst>
        </c:ser>
        <c:ser>
          <c:idx val="1"/>
          <c:order val="1"/>
          <c:tx>
            <c:strRef>
              <c:f>'[Summary_Table_3.2_Solution_ESP.xlsm]Emilia''s graphics ideas'!$C$31</c:f>
              <c:strCache>
                <c:ptCount val="1"/>
                <c:pt idx="0">
                  <c:v>out of all NH opioid overdoses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ideas'!$A$32:$A$40</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ideas'!$C$32:$C$40</c:f>
              <c:numCache>
                <c:formatCode>0.00</c:formatCode>
                <c:ptCount val="9"/>
                <c:pt idx="0">
                  <c:v>0.49079754601226999</c:v>
                </c:pt>
                <c:pt idx="1">
                  <c:v>1.3262599469496021</c:v>
                </c:pt>
                <c:pt idx="2">
                  <c:v>1.218892839004571</c:v>
                </c:pt>
                <c:pt idx="3">
                  <c:v>0.49079754601226999</c:v>
                </c:pt>
                <c:pt idx="4">
                  <c:v>0</c:v>
                </c:pt>
                <c:pt idx="5">
                  <c:v>1.3948082138705928</c:v>
                </c:pt>
                <c:pt idx="6">
                  <c:v>0.89686098654708524</c:v>
                </c:pt>
                <c:pt idx="7">
                  <c:v>3.7395749260156039</c:v>
                </c:pt>
                <c:pt idx="8">
                  <c:v>0.99975615703486953</c:v>
                </c:pt>
              </c:numCache>
            </c:numRef>
          </c:val>
          <c:extLst xmlns:c16r2="http://schemas.microsoft.com/office/drawing/2015/06/chart">
            <c:ext xmlns:c16="http://schemas.microsoft.com/office/drawing/2014/chart" uri="{C3380CC4-5D6E-409C-BE32-E72D297353CC}">
              <c16:uniqueId val="{00000001-3C82-4403-99CB-9727D709DFBE}"/>
            </c:ext>
          </c:extLst>
        </c:ser>
        <c:dLbls>
          <c:showLegendKey val="0"/>
          <c:showVal val="0"/>
          <c:showCatName val="0"/>
          <c:showSerName val="0"/>
          <c:showPercent val="0"/>
          <c:showBubbleSize val="0"/>
        </c:dLbls>
        <c:gapWidth val="219"/>
        <c:overlap val="-27"/>
        <c:axId val="316100608"/>
        <c:axId val="316093552"/>
      </c:barChart>
      <c:catAx>
        <c:axId val="316100608"/>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316093552"/>
        <c:crosses val="autoZero"/>
        <c:auto val="1"/>
        <c:lblAlgn val="ctr"/>
        <c:lblOffset val="100"/>
        <c:noMultiLvlLbl val="0"/>
      </c:catAx>
      <c:valAx>
        <c:axId val="31609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smtClean="0"/>
                  <a:t>Percent</a:t>
                </a:r>
                <a:endParaRPr lang="en-US" sz="2400" dirty="0"/>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161006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b="1" dirty="0"/>
              <a:t>3.4c Percent of </a:t>
            </a:r>
            <a:r>
              <a:rPr lang="en-US" sz="2400" b="1" dirty="0" smtClean="0"/>
              <a:t>opioids overdose </a:t>
            </a:r>
            <a:r>
              <a:rPr lang="en-US" sz="2400" b="1" dirty="0"/>
              <a:t>cases that also involve benzodiazepines</a:t>
            </a: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'[Summary_Table_3.2_Solution_ESP.xlsm]Emilia''s graphics ideas'!$B$43</c:f>
              <c:strCache>
                <c:ptCount val="1"/>
                <c:pt idx="0">
                  <c:v>out of all heroin overdoses</c:v>
                </c:pt>
              </c:strCache>
            </c:strRef>
          </c:tx>
          <c:spPr>
            <a:solidFill>
              <a:schemeClr val="accent1"/>
            </a:solidFill>
            <a:ln>
              <a:noFill/>
            </a:ln>
            <a:effectLst/>
          </c:spPr>
          <c:invertIfNegative val="0"/>
          <c:cat>
            <c:strRef>
              <c:f>'[Summary_Table_3.2_Solution_ESP.xlsm]Emilia''s graphics ideas'!$A$44:$A$52</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ideas'!$B$44:$B$52</c:f>
              <c:numCache>
                <c:formatCode>0.00</c:formatCode>
                <c:ptCount val="9"/>
                <c:pt idx="0">
                  <c:v>2.7334851936218678</c:v>
                </c:pt>
                <c:pt idx="1">
                  <c:v>2.7128862094951014</c:v>
                </c:pt>
                <c:pt idx="2">
                  <c:v>3.6511156186612577</c:v>
                </c:pt>
                <c:pt idx="3">
                  <c:v>6.0790273556231007</c:v>
                </c:pt>
                <c:pt idx="4">
                  <c:v>0</c:v>
                </c:pt>
                <c:pt idx="5">
                  <c:v>3.264604810996564</c:v>
                </c:pt>
                <c:pt idx="6">
                  <c:v>3.1111111111111112</c:v>
                </c:pt>
                <c:pt idx="7">
                  <c:v>6.2570462232243527</c:v>
                </c:pt>
                <c:pt idx="8">
                  <c:v>7.1315372424722661</c:v>
                </c:pt>
              </c:numCache>
            </c:numRef>
          </c:val>
          <c:extLst xmlns:c16r2="http://schemas.microsoft.com/office/drawing/2015/06/chart">
            <c:ext xmlns:c16="http://schemas.microsoft.com/office/drawing/2014/chart" uri="{C3380CC4-5D6E-409C-BE32-E72D297353CC}">
              <c16:uniqueId val="{00000000-30BB-46A1-88D1-6A179EE8B9EE}"/>
            </c:ext>
          </c:extLst>
        </c:ser>
        <c:ser>
          <c:idx val="1"/>
          <c:order val="1"/>
          <c:tx>
            <c:strRef>
              <c:f>'[Summary_Table_3.2_Solution_ESP.xlsm]Emilia''s graphics ideas'!$C$43</c:f>
              <c:strCache>
                <c:ptCount val="1"/>
                <c:pt idx="0">
                  <c:v>out of all NH opioid overdoses</c:v>
                </c:pt>
              </c:strCache>
            </c:strRef>
          </c:tx>
          <c:spPr>
            <a:solidFill>
              <a:schemeClr val="accent2"/>
            </a:solidFill>
            <a:ln>
              <a:noFill/>
            </a:ln>
            <a:effectLst/>
          </c:spPr>
          <c:invertIfNegative val="0"/>
          <c:cat>
            <c:strRef>
              <c:f>'[Summary_Table_3.2_Solution_ESP.xlsm]Emilia''s graphics ideas'!$A$44:$A$52</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ideas'!$C$44:$C$52</c:f>
              <c:numCache>
                <c:formatCode>0.00</c:formatCode>
                <c:ptCount val="9"/>
                <c:pt idx="0">
                  <c:v>14.928425357873209</c:v>
                </c:pt>
                <c:pt idx="1">
                  <c:v>18.96551724137931</c:v>
                </c:pt>
                <c:pt idx="2">
                  <c:v>16.505840528186898</c:v>
                </c:pt>
                <c:pt idx="3">
                  <c:v>19.304703476482619</c:v>
                </c:pt>
                <c:pt idx="4">
                  <c:v>12.017167381974248</c:v>
                </c:pt>
                <c:pt idx="5">
                  <c:v>15.149166989538939</c:v>
                </c:pt>
                <c:pt idx="6">
                  <c:v>15.919282511210762</c:v>
                </c:pt>
                <c:pt idx="7">
                  <c:v>15.873015873015872</c:v>
                </c:pt>
                <c:pt idx="8">
                  <c:v>21.482565227993174</c:v>
                </c:pt>
              </c:numCache>
            </c:numRef>
          </c:val>
          <c:extLst xmlns:c16r2="http://schemas.microsoft.com/office/drawing/2015/06/chart">
            <c:ext xmlns:c16="http://schemas.microsoft.com/office/drawing/2014/chart" uri="{C3380CC4-5D6E-409C-BE32-E72D297353CC}">
              <c16:uniqueId val="{00000001-30BB-46A1-88D1-6A179EE8B9EE}"/>
            </c:ext>
          </c:extLst>
        </c:ser>
        <c:dLbls>
          <c:showLegendKey val="0"/>
          <c:showVal val="0"/>
          <c:showCatName val="0"/>
          <c:showSerName val="0"/>
          <c:showPercent val="0"/>
          <c:showBubbleSize val="0"/>
        </c:dLbls>
        <c:gapWidth val="219"/>
        <c:overlap val="-27"/>
        <c:axId val="316094336"/>
        <c:axId val="316095512"/>
      </c:barChart>
      <c:catAx>
        <c:axId val="316094336"/>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16095512"/>
        <c:crosses val="autoZero"/>
        <c:auto val="1"/>
        <c:lblAlgn val="ctr"/>
        <c:lblOffset val="100"/>
        <c:noMultiLvlLbl val="0"/>
      </c:catAx>
      <c:valAx>
        <c:axId val="3160955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smtClean="0"/>
                  <a:t>Percent</a:t>
                </a:r>
                <a:endParaRPr lang="en-US" sz="2400" dirty="0"/>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160943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a:t>3.5 Cocaine  involvement in opioid poisoning VS. opioid involvement in cocaine poisoning</a:t>
            </a:r>
          </a:p>
        </c:rich>
      </c:tx>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'[Summary_Table_3.2_Solution_ESP.xlsm]Emilia''s graphics ideas'!$B$55</c:f>
              <c:strCache>
                <c:ptCount val="1"/>
                <c:pt idx="0">
                  <c:v>Percent cocaine involvement out of all opioid overdose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ideas'!$A$56:$A$64</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ideas'!$B$56:$B$64</c:f>
              <c:numCache>
                <c:formatCode>0.00</c:formatCode>
                <c:ptCount val="9"/>
                <c:pt idx="0">
                  <c:v>0.97459101983988861</c:v>
                </c:pt>
                <c:pt idx="1">
                  <c:v>1.8514232816477669</c:v>
                </c:pt>
                <c:pt idx="2">
                  <c:v>2.2913256955810146</c:v>
                </c:pt>
                <c:pt idx="3">
                  <c:v>1.1319534282018111</c:v>
                </c:pt>
                <c:pt idx="4">
                  <c:v>0</c:v>
                </c:pt>
                <c:pt idx="5">
                  <c:v>2.1960534691279441</c:v>
                </c:pt>
                <c:pt idx="6">
                  <c:v>1.2612612612612613</c:v>
                </c:pt>
                <c:pt idx="7">
                  <c:v>6.5501379944802203</c:v>
                </c:pt>
                <c:pt idx="8">
                  <c:v>1.7876143860395828</c:v>
                </c:pt>
              </c:numCache>
            </c:numRef>
          </c:val>
          <c:extLst xmlns:c16r2="http://schemas.microsoft.com/office/drawing/2015/06/chart">
            <c:ext xmlns:c16="http://schemas.microsoft.com/office/drawing/2014/chart" uri="{C3380CC4-5D6E-409C-BE32-E72D297353CC}">
              <c16:uniqueId val="{00000000-ACCA-4A3F-B08E-4B2345595CDC}"/>
            </c:ext>
          </c:extLst>
        </c:ser>
        <c:ser>
          <c:idx val="1"/>
          <c:order val="1"/>
          <c:tx>
            <c:strRef>
              <c:f>'[Summary_Table_3.2_Solution_ESP.xlsm]Emilia''s graphics ideas'!$C$55</c:f>
              <c:strCache>
                <c:ptCount val="1"/>
                <c:pt idx="0">
                  <c:v>Percent opioid involvement out of all cocaine overdose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ideas'!$A$56:$A$64</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ideas'!$C$56:$C$64</c:f>
              <c:numCache>
                <c:formatCode>0.00</c:formatCode>
                <c:ptCount val="9"/>
                <c:pt idx="0">
                  <c:v>8.115942028985506</c:v>
                </c:pt>
                <c:pt idx="1">
                  <c:v>20.151133501259448</c:v>
                </c:pt>
                <c:pt idx="2">
                  <c:v>13.592233009708737</c:v>
                </c:pt>
                <c:pt idx="3">
                  <c:v>12.110726643598616</c:v>
                </c:pt>
                <c:pt idx="4">
                  <c:v>0</c:v>
                </c:pt>
                <c:pt idx="5">
                  <c:v>8.3992696287279376</c:v>
                </c:pt>
                <c:pt idx="6">
                  <c:v>17.283950617283949</c:v>
                </c:pt>
                <c:pt idx="7">
                  <c:v>12.548466690165668</c:v>
                </c:pt>
                <c:pt idx="8">
                  <c:v>14.92007104795737</c:v>
                </c:pt>
              </c:numCache>
            </c:numRef>
          </c:val>
          <c:extLst xmlns:c16r2="http://schemas.microsoft.com/office/drawing/2015/06/chart">
            <c:ext xmlns:c16="http://schemas.microsoft.com/office/drawing/2014/chart" uri="{C3380CC4-5D6E-409C-BE32-E72D297353CC}">
              <c16:uniqueId val="{00000001-ACCA-4A3F-B08E-4B2345595CDC}"/>
            </c:ext>
          </c:extLst>
        </c:ser>
        <c:dLbls>
          <c:showLegendKey val="0"/>
          <c:showVal val="0"/>
          <c:showCatName val="0"/>
          <c:showSerName val="0"/>
          <c:showPercent val="0"/>
          <c:showBubbleSize val="0"/>
        </c:dLbls>
        <c:gapWidth val="219"/>
        <c:overlap val="-27"/>
        <c:axId val="315216960"/>
        <c:axId val="391144368"/>
      </c:barChart>
      <c:catAx>
        <c:axId val="315216960"/>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391144368"/>
        <c:crosses val="autoZero"/>
        <c:auto val="1"/>
        <c:lblAlgn val="ctr"/>
        <c:lblOffset val="100"/>
        <c:noMultiLvlLbl val="0"/>
      </c:catAx>
      <c:valAx>
        <c:axId val="3911443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smtClean="0"/>
                  <a:t>Percent</a:t>
                </a:r>
                <a:endParaRPr lang="en-US" sz="2400" dirty="0"/>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152169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a:t>3.6  Benzodiazapine involvement in non-heroin</a:t>
            </a:r>
            <a:r>
              <a:rPr lang="en-US" sz="2400" b="1" baseline="0"/>
              <a:t> </a:t>
            </a:r>
            <a:r>
              <a:rPr lang="en-US" sz="2400" b="1"/>
              <a:t>opioid poisoning VS. non-heroin</a:t>
            </a:r>
            <a:r>
              <a:rPr lang="en-US" sz="2400" b="1" baseline="0"/>
              <a:t> </a:t>
            </a:r>
            <a:r>
              <a:rPr lang="en-US" sz="2400" b="1"/>
              <a:t>opioid involvement in benzodiazepine poisoning</a:t>
            </a:r>
          </a:p>
        </c:rich>
      </c:tx>
      <c:layout>
        <c:manualLayout>
          <c:xMode val="edge"/>
          <c:yMode val="edge"/>
          <c:x val="0.13730555555555554"/>
          <c:y val="3.2407407407407406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'[Summary_Table_3.2_Solution_ESP.xlsm]Emilia''s graphics ideas'!$B$67</c:f>
              <c:strCache>
                <c:ptCount val="1"/>
                <c:pt idx="0">
                  <c:v>Percent benzodiazepine involvement out of all non-heroin opioid overdose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ideas'!$A$68:$A$76</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ideas'!$B$68:$B$76</c:f>
              <c:numCache>
                <c:formatCode>0.00</c:formatCode>
                <c:ptCount val="9"/>
                <c:pt idx="0">
                  <c:v>14.928425357873209</c:v>
                </c:pt>
                <c:pt idx="1">
                  <c:v>18.96551724137931</c:v>
                </c:pt>
                <c:pt idx="2">
                  <c:v>16.505840528186898</c:v>
                </c:pt>
                <c:pt idx="3">
                  <c:v>19.304703476482619</c:v>
                </c:pt>
                <c:pt idx="4">
                  <c:v>12.017167381974248</c:v>
                </c:pt>
                <c:pt idx="5">
                  <c:v>15.149166989538939</c:v>
                </c:pt>
                <c:pt idx="6">
                  <c:v>15.919282511210762</c:v>
                </c:pt>
                <c:pt idx="7">
                  <c:v>15.873015873015872</c:v>
                </c:pt>
                <c:pt idx="8">
                  <c:v>21.482565227993174</c:v>
                </c:pt>
              </c:numCache>
            </c:numRef>
          </c:val>
          <c:extLst xmlns:c16r2="http://schemas.microsoft.com/office/drawing/2015/06/chart">
            <c:ext xmlns:c16="http://schemas.microsoft.com/office/drawing/2014/chart" uri="{C3380CC4-5D6E-409C-BE32-E72D297353CC}">
              <c16:uniqueId val="{00000000-5AC6-4C85-A8D8-7BD5A35E38DE}"/>
            </c:ext>
          </c:extLst>
        </c:ser>
        <c:ser>
          <c:idx val="1"/>
          <c:order val="1"/>
          <c:tx>
            <c:strRef>
              <c:f>'[Summary_Table_3.2_Solution_ESP.xlsm]Emilia''s graphics ideas'!$C$67</c:f>
              <c:strCache>
                <c:ptCount val="1"/>
                <c:pt idx="0">
                  <c:v>Percent non-heroin opioid involvement out of all benzodiazepine overdose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ideas'!$A$68:$A$76</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ideas'!$C$68:$C$76</c:f>
              <c:numCache>
                <c:formatCode>0.00</c:formatCode>
                <c:ptCount val="9"/>
                <c:pt idx="0">
                  <c:v>24.306898774983882</c:v>
                </c:pt>
                <c:pt idx="1">
                  <c:v>25.072164948453608</c:v>
                </c:pt>
                <c:pt idx="2">
                  <c:v>22.432962720732505</c:v>
                </c:pt>
                <c:pt idx="3">
                  <c:v>20.872401141459438</c:v>
                </c:pt>
                <c:pt idx="4">
                  <c:v>12.641083521444695</c:v>
                </c:pt>
                <c:pt idx="5">
                  <c:v>20.147420147420149</c:v>
                </c:pt>
                <c:pt idx="6">
                  <c:v>21.194879089615931</c:v>
                </c:pt>
                <c:pt idx="7">
                  <c:v>22.78933680104031</c:v>
                </c:pt>
                <c:pt idx="8">
                  <c:v>32.860184528034061</c:v>
                </c:pt>
              </c:numCache>
            </c:numRef>
          </c:val>
          <c:extLst xmlns:c16r2="http://schemas.microsoft.com/office/drawing/2015/06/chart">
            <c:ext xmlns:c16="http://schemas.microsoft.com/office/drawing/2014/chart" uri="{C3380CC4-5D6E-409C-BE32-E72D297353CC}">
              <c16:uniqueId val="{00000001-5AC6-4C85-A8D8-7BD5A35E38DE}"/>
            </c:ext>
          </c:extLst>
        </c:ser>
        <c:dLbls>
          <c:showLegendKey val="0"/>
          <c:showVal val="0"/>
          <c:showCatName val="0"/>
          <c:showSerName val="0"/>
          <c:showPercent val="0"/>
          <c:showBubbleSize val="0"/>
        </c:dLbls>
        <c:gapWidth val="219"/>
        <c:overlap val="-27"/>
        <c:axId val="391149072"/>
        <c:axId val="391145936"/>
      </c:barChart>
      <c:catAx>
        <c:axId val="391149072"/>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91145936"/>
        <c:crosses val="autoZero"/>
        <c:auto val="1"/>
        <c:lblAlgn val="ctr"/>
        <c:lblOffset val="100"/>
        <c:noMultiLvlLbl val="0"/>
      </c:catAx>
      <c:valAx>
        <c:axId val="3911459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smtClean="0"/>
                  <a:t>Percent</a:t>
                </a:r>
                <a:endParaRPr lang="en-US" sz="2400" dirty="0"/>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911490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a:t>3.7 </a:t>
            </a:r>
            <a:r>
              <a:rPr lang="en-US" sz="2400" b="1" dirty="0" err="1"/>
              <a:t>Benzodiazapine</a:t>
            </a:r>
            <a:r>
              <a:rPr lang="en-US" sz="2400" b="1" dirty="0"/>
              <a:t> involvement in amphetamine poisoning VS. amphetamine involvement in benzodiazepine poisoning</a:t>
            </a:r>
          </a:p>
        </c:rich>
      </c:tx>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'[Summary_Table_3.2_Solution_ESP.xlsm]Emilia''s graphics ideas'!$B$79</c:f>
              <c:strCache>
                <c:ptCount val="1"/>
                <c:pt idx="0">
                  <c:v>Percent benzodiazepine involvement out of all amphetamine overdose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ideas'!$A$80:$A$88</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ideas'!$B$80:$B$88</c:f>
              <c:numCache>
                <c:formatCode>0.00</c:formatCode>
                <c:ptCount val="9"/>
                <c:pt idx="0">
                  <c:v>4.1436464088397784</c:v>
                </c:pt>
                <c:pt idx="1">
                  <c:v>7.3732718894009217</c:v>
                </c:pt>
                <c:pt idx="2">
                  <c:v>6.7653276955602539</c:v>
                </c:pt>
                <c:pt idx="3">
                  <c:v>6.8148148148148149</c:v>
                </c:pt>
                <c:pt idx="4">
                  <c:v>7.03125</c:v>
                </c:pt>
                <c:pt idx="5">
                  <c:v>6.4631956912028716</c:v>
                </c:pt>
                <c:pt idx="6">
                  <c:v>2.9154518950437316</c:v>
                </c:pt>
                <c:pt idx="7">
                  <c:v>7.9646017699115044</c:v>
                </c:pt>
                <c:pt idx="8">
                  <c:v>9.9744245524296673</c:v>
                </c:pt>
              </c:numCache>
            </c:numRef>
          </c:val>
          <c:extLst xmlns:c16r2="http://schemas.microsoft.com/office/drawing/2015/06/chart">
            <c:ext xmlns:c16="http://schemas.microsoft.com/office/drawing/2014/chart" uri="{C3380CC4-5D6E-409C-BE32-E72D297353CC}">
              <c16:uniqueId val="{00000000-0222-468E-AB4B-BECD5396DADD}"/>
            </c:ext>
          </c:extLst>
        </c:ser>
        <c:ser>
          <c:idx val="1"/>
          <c:order val="1"/>
          <c:tx>
            <c:strRef>
              <c:f>'[Summary_Table_3.2_Solution_ESP.xlsm]Emilia''s graphics ideas'!$C$79</c:f>
              <c:strCache>
                <c:ptCount val="1"/>
                <c:pt idx="0">
                  <c:v>Percent amphetamine involvement out of all benzodiazepine overdose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ideas'!$A$80:$A$88</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ideas'!$C$80:$C$88</c:f>
              <c:numCache>
                <c:formatCode>0.00</c:formatCode>
                <c:ptCount val="9"/>
                <c:pt idx="0">
                  <c:v>1.9342359767891684</c:v>
                </c:pt>
                <c:pt idx="1">
                  <c:v>3.2989690721649487</c:v>
                </c:pt>
                <c:pt idx="2">
                  <c:v>2.092871157619359</c:v>
                </c:pt>
                <c:pt idx="3">
                  <c:v>1.8752547900529963</c:v>
                </c:pt>
                <c:pt idx="4">
                  <c:v>2.0316027088036117</c:v>
                </c:pt>
                <c:pt idx="5">
                  <c:v>0.88452088452088462</c:v>
                </c:pt>
                <c:pt idx="6">
                  <c:v>1.4224751066856329</c:v>
                </c:pt>
                <c:pt idx="7">
                  <c:v>0.87776332899869958</c:v>
                </c:pt>
                <c:pt idx="8">
                  <c:v>2.7679205110007095</c:v>
                </c:pt>
              </c:numCache>
            </c:numRef>
          </c:val>
          <c:extLst xmlns:c16r2="http://schemas.microsoft.com/office/drawing/2015/06/chart">
            <c:ext xmlns:c16="http://schemas.microsoft.com/office/drawing/2014/chart" uri="{C3380CC4-5D6E-409C-BE32-E72D297353CC}">
              <c16:uniqueId val="{00000001-0222-468E-AB4B-BECD5396DADD}"/>
            </c:ext>
          </c:extLst>
        </c:ser>
        <c:dLbls>
          <c:showLegendKey val="0"/>
          <c:showVal val="0"/>
          <c:showCatName val="0"/>
          <c:showSerName val="0"/>
          <c:showPercent val="0"/>
          <c:showBubbleSize val="0"/>
        </c:dLbls>
        <c:gapWidth val="219"/>
        <c:overlap val="-27"/>
        <c:axId val="391144760"/>
        <c:axId val="391150248"/>
      </c:barChart>
      <c:catAx>
        <c:axId val="391144760"/>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91150248"/>
        <c:crosses val="autoZero"/>
        <c:auto val="1"/>
        <c:lblAlgn val="ctr"/>
        <c:lblOffset val="100"/>
        <c:noMultiLvlLbl val="0"/>
      </c:catAx>
      <c:valAx>
        <c:axId val="3911502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smtClean="0"/>
                  <a:t>Percent</a:t>
                </a:r>
                <a:endParaRPr lang="en-US" sz="2400" dirty="0"/>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911447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a:t>3.8 Benzodiazapine involvement in alcohol poisoning VS. alcohol involvement in benzodiazepine poisoning</a:t>
            </a:r>
          </a:p>
        </c:rich>
      </c:tx>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'[Summary_Table_3.2_Solution_ESP.xlsm]Emilia''s graphics ideas'!$B$91</c:f>
              <c:strCache>
                <c:ptCount val="1"/>
                <c:pt idx="0">
                  <c:v>Percent benzodiazepine involvement out of all alcohol overdose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ideas'!$A$92:$A$100</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ideas'!$B$92:$B$100</c:f>
              <c:numCache>
                <c:formatCode>0.00</c:formatCode>
                <c:ptCount val="9"/>
                <c:pt idx="0">
                  <c:v>9.6416382252559725</c:v>
                </c:pt>
                <c:pt idx="1">
                  <c:v>8.8859416445623332</c:v>
                </c:pt>
                <c:pt idx="2">
                  <c:v>8.8586030664395228</c:v>
                </c:pt>
                <c:pt idx="3">
                  <c:v>14.237668161434977</c:v>
                </c:pt>
                <c:pt idx="4">
                  <c:v>13.063063063063062</c:v>
                </c:pt>
                <c:pt idx="5">
                  <c:v>10.089224433768017</c:v>
                </c:pt>
                <c:pt idx="6">
                  <c:v>6.0606060606060606</c:v>
                </c:pt>
                <c:pt idx="7">
                  <c:v>8.9103291713961408</c:v>
                </c:pt>
                <c:pt idx="8">
                  <c:v>10.613810741687979</c:v>
                </c:pt>
              </c:numCache>
            </c:numRef>
          </c:val>
          <c:extLst xmlns:c16r2="http://schemas.microsoft.com/office/drawing/2015/06/chart">
            <c:ext xmlns:c16="http://schemas.microsoft.com/office/drawing/2014/chart" uri="{C3380CC4-5D6E-409C-BE32-E72D297353CC}">
              <c16:uniqueId val="{00000000-AC66-412C-BDAB-92415653A668}"/>
            </c:ext>
          </c:extLst>
        </c:ser>
        <c:ser>
          <c:idx val="1"/>
          <c:order val="1"/>
          <c:tx>
            <c:strRef>
              <c:f>'[Summary_Table_3.2_Solution_ESP.xlsm]Emilia''s graphics ideas'!$C$91</c:f>
              <c:strCache>
                <c:ptCount val="1"/>
                <c:pt idx="0">
                  <c:v>Percent alcohol involvement out of all benzodiazepine overdose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'[Summary_Table_3.2_Solution_ESP.xlsm]Emilia''s graphics ideas'!$A$92:$A$100</c:f>
              <c:strCache>
                <c:ptCount val="9"/>
                <c:pt idx="0">
                  <c:v>CO</c:v>
                </c:pt>
                <c:pt idx="1">
                  <c:v>KY</c:v>
                </c:pt>
                <c:pt idx="2">
                  <c:v>LA</c:v>
                </c:pt>
                <c:pt idx="3">
                  <c:v>MO</c:v>
                </c:pt>
                <c:pt idx="4">
                  <c:v>MT</c:v>
                </c:pt>
                <c:pt idx="5">
                  <c:v>NC</c:v>
                </c:pt>
                <c:pt idx="6">
                  <c:v>NM</c:v>
                </c:pt>
                <c:pt idx="7">
                  <c:v>NYS</c:v>
                </c:pt>
                <c:pt idx="8">
                  <c:v>TN</c:v>
                </c:pt>
              </c:strCache>
            </c:strRef>
          </c:cat>
          <c:val>
            <c:numRef>
              <c:f>'[Summary_Table_3.2_Solution_ESP.xlsm]Emilia''s graphics ideas'!$C$92:$C$100</c:f>
              <c:numCache>
                <c:formatCode>0.00</c:formatCode>
                <c:ptCount val="9"/>
                <c:pt idx="0">
                  <c:v>7.2856221792392013</c:v>
                </c:pt>
                <c:pt idx="1">
                  <c:v>2.7628865979381443</c:v>
                </c:pt>
                <c:pt idx="2">
                  <c:v>3.4009156311314586</c:v>
                </c:pt>
                <c:pt idx="3">
                  <c:v>5.177333876885446</c:v>
                </c:pt>
                <c:pt idx="4">
                  <c:v>6.5462753950338595</c:v>
                </c:pt>
                <c:pt idx="5">
                  <c:v>3.6117936117936114</c:v>
                </c:pt>
                <c:pt idx="6">
                  <c:v>3.9829302987197721</c:v>
                </c:pt>
                <c:pt idx="7">
                  <c:v>5.1040312093628089</c:v>
                </c:pt>
                <c:pt idx="8">
                  <c:v>2.9453513129879347</c:v>
                </c:pt>
              </c:numCache>
            </c:numRef>
          </c:val>
          <c:extLst xmlns:c16r2="http://schemas.microsoft.com/office/drawing/2015/06/chart">
            <c:ext xmlns:c16="http://schemas.microsoft.com/office/drawing/2014/chart" uri="{C3380CC4-5D6E-409C-BE32-E72D297353CC}">
              <c16:uniqueId val="{00000001-AC66-412C-BDAB-92415653A668}"/>
            </c:ext>
          </c:extLst>
        </c:ser>
        <c:dLbls>
          <c:showLegendKey val="0"/>
          <c:showVal val="0"/>
          <c:showCatName val="0"/>
          <c:showSerName val="0"/>
          <c:showPercent val="0"/>
          <c:showBubbleSize val="0"/>
        </c:dLbls>
        <c:gapWidth val="219"/>
        <c:overlap val="-27"/>
        <c:axId val="391147112"/>
        <c:axId val="391151424"/>
      </c:barChart>
      <c:catAx>
        <c:axId val="391147112"/>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91151424"/>
        <c:crosses val="autoZero"/>
        <c:auto val="1"/>
        <c:lblAlgn val="ctr"/>
        <c:lblOffset val="100"/>
        <c:noMultiLvlLbl val="0"/>
      </c:catAx>
      <c:valAx>
        <c:axId val="3911514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smtClean="0"/>
                  <a:t>Percent</a:t>
                </a:r>
                <a:endParaRPr lang="en-US" sz="2400" dirty="0"/>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911471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057143091855311E-2"/>
          <c:y val="2.8675951895891061E-2"/>
          <c:w val="0.94097790593077268"/>
          <c:h val="0.92114695340501795"/>
        </c:manualLayout>
      </c:layout>
      <c:barChart>
        <c:barDir val="col"/>
        <c:grouping val="clustered"/>
        <c:varyColors val="0"/>
        <c:ser>
          <c:idx val="1"/>
          <c:order val="1"/>
          <c:tx>
            <c:strRef>
              <c:f>'Project Timeline'!$D$4</c:f>
              <c:strCache>
                <c:ptCount val="1"/>
                <c:pt idx="0">
                  <c:v>POSITION</c:v>
                </c:pt>
              </c:strCache>
            </c:strRef>
          </c:tx>
          <c:spPr>
            <a:noFill/>
          </c:spPr>
          <c:invertIfNegative val="0"/>
          <c:dLbls>
            <c:dLbl>
              <c:idx val="0"/>
              <c:layout>
                <c:manualLayout>
                  <c:x val="4.7163915818922035E-8"/>
                  <c:y val="-8.2121881209075074E-18"/>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0-2DE9-4AB6-AE0B-C29C043761D6}"/>
                </c:ext>
                <c:ext xmlns:c15="http://schemas.microsoft.com/office/drawing/2012/chart" uri="{CE6537A1-D6FC-4f65-9D91-7224C49458BB}">
                  <c15:layout/>
                </c:ext>
              </c:extLst>
            </c:dLbl>
            <c:dLbl>
              <c:idx val="1"/>
              <c:layout>
                <c:manualLayout>
                  <c:x val="4.7163915809313492E-8"/>
                  <c:y val="0"/>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1-2DE9-4AB6-AE0B-C29C043761D6}"/>
                </c:ext>
                <c:ext xmlns:c15="http://schemas.microsoft.com/office/drawing/2012/chart" uri="{CE6537A1-D6FC-4f65-9D91-7224C49458BB}">
                  <c15:layout/>
                </c:ext>
              </c:extLst>
            </c:dLbl>
            <c:dLbl>
              <c:idx val="2"/>
              <c:layout>
                <c:manualLayout>
                  <c:x val="2.0866757852451541E-3"/>
                  <c:y val="8.2422022697645023E-2"/>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2-2DE9-4AB6-AE0B-C29C043761D6}"/>
                </c:ext>
                <c:ext xmlns:c15="http://schemas.microsoft.com/office/drawing/2012/chart" uri="{CE6537A1-D6FC-4f65-9D91-7224C49458BB}">
                  <c15:layout/>
                </c:ext>
              </c:extLst>
            </c:dLbl>
            <c:dLbl>
              <c:idx val="3"/>
              <c:layout>
                <c:manualLayout>
                  <c:x val="4.7163915820294685E-8"/>
                  <c:y val="-3.2848752483630061E-17"/>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3-2DE9-4AB6-AE0B-C29C043761D6}"/>
                </c:ext>
                <c:ext xmlns:c15="http://schemas.microsoft.com/office/drawing/2012/chart" uri="{CE6537A1-D6FC-4f65-9D91-7224C49458BB}">
                  <c15:layout/>
                </c:ext>
              </c:extLst>
            </c:dLbl>
            <c:dLbl>
              <c:idx val="4"/>
              <c:layout>
                <c:manualLayout>
                  <c:x val="4.7163915820294685E-8"/>
                  <c:y val="1.3139500993452004E-16"/>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4-2DE9-4AB6-AE0B-C29C043761D6}"/>
                </c:ext>
                <c:ext xmlns:c15="http://schemas.microsoft.com/office/drawing/2012/chart" uri="{CE6537A1-D6FC-4f65-9D91-7224C49458BB}">
                  <c15:layout/>
                </c:ext>
              </c:extLst>
            </c:dLbl>
            <c:dLbl>
              <c:idx val="5"/>
              <c:layout>
                <c:manualLayout>
                  <c:x val="0"/>
                  <c:y val="5.0169583349793177E-2"/>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5-2DE9-4AB6-AE0B-C29C043761D6}"/>
                </c:ext>
                <c:ext xmlns:c15="http://schemas.microsoft.com/office/drawing/2012/chart" uri="{CE6537A1-D6FC-4f65-9D91-7224C49458BB}">
                  <c15:layout/>
                </c:ext>
              </c:extLst>
            </c:dLbl>
            <c:dLbl>
              <c:idx val="6"/>
              <c:layout>
                <c:manualLayout>
                  <c:x val="4.7163915820294685E-8"/>
                  <c:y val="1.3139500993452004E-16"/>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6-2DE9-4AB6-AE0B-C29C043761D6}"/>
                </c:ext>
                <c:ext xmlns:c15="http://schemas.microsoft.com/office/drawing/2012/chart" uri="{CE6537A1-D6FC-4f65-9D91-7224C49458BB}">
                  <c15:layout/>
                </c:ext>
              </c:extLst>
            </c:dLbl>
            <c:dLbl>
              <c:idx val="7"/>
              <c:layout>
                <c:manualLayout>
                  <c:x val="4.7163915820294685E-8"/>
                  <c:y val="-3.2848752483630061E-17"/>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7-2DE9-4AB6-AE0B-C29C043761D6}"/>
                </c:ext>
                <c:ext xmlns:c15="http://schemas.microsoft.com/office/drawing/2012/chart" uri="{CE6537A1-D6FC-4f65-9D91-7224C49458BB}"/>
              </c:extLst>
            </c:dLbl>
            <c:dLbl>
              <c:idx val="8"/>
              <c:layout>
                <c:manualLayout>
                  <c:x val="4.7163915820294685E-8"/>
                  <c:y val="0"/>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8-2DE9-4AB6-AE0B-C29C043761D6}"/>
                </c:ext>
                <c:ext xmlns:c15="http://schemas.microsoft.com/office/drawing/2012/chart" uri="{CE6537A1-D6FC-4f65-9D91-7224C49458BB}"/>
              </c:extLst>
            </c:dLbl>
            <c:dLbl>
              <c:idx val="9"/>
              <c:layout>
                <c:manualLayout>
                  <c:x val="4.7163915820294685E-8"/>
                  <c:y val="-1.6424376241815027E-17"/>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9-2DE9-4AB6-AE0B-C29C043761D6}"/>
                </c:ext>
                <c:ext xmlns:c15="http://schemas.microsoft.com/office/drawing/2012/chart" uri="{CE6537A1-D6FC-4f65-9D91-7224C49458BB}"/>
              </c:extLst>
            </c:dLbl>
            <c:dLbl>
              <c:idx val="10"/>
              <c:layout>
                <c:manualLayout>
                  <c:x val="8.2149355743677624E-8"/>
                  <c:y val="-4.6585477344680284E-2"/>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A-2DE9-4AB6-AE0B-C29C043761D6}"/>
                </c:ext>
                <c:ext xmlns:c15="http://schemas.microsoft.com/office/drawing/2012/chart" uri="{CE6537A1-D6FC-4f65-9D91-7224C49458BB}"/>
              </c:extLst>
            </c:dLbl>
            <c:dLbl>
              <c:idx val="11"/>
              <c:layout>
                <c:manualLayout>
                  <c:x val="4.7163915820294685E-8"/>
                  <c:y val="-3.2848752483630061E-17"/>
                </c:manualLayout>
              </c:layout>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B-2DE9-4AB6-AE0B-C29C043761D6}"/>
                </c:ext>
                <c:ext xmlns:c15="http://schemas.microsoft.com/office/drawing/2012/chart" uri="{CE6537A1-D6FC-4f65-9D91-7224C49458BB}"/>
              </c:extLst>
            </c:dLbl>
            <c:spPr>
              <a:solidFill>
                <a:schemeClr val="bg1">
                  <a:lumMod val="95000"/>
                </a:schemeClr>
              </a:solidFill>
              <a:ln>
                <a:noFill/>
              </a:ln>
              <a:effectLst/>
            </c:spPr>
            <c:dLblPos val="outEnd"/>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0"/>
              </c:ext>
            </c:extLst>
          </c:dLbls>
          <c:errBars>
            <c:errBarType val="minus"/>
            <c:errValType val="percentage"/>
            <c:noEndCap val="0"/>
            <c:val val="100"/>
            <c:spPr>
              <a:ln>
                <a:solidFill>
                  <a:schemeClr val="tx1">
                    <a:lumMod val="65000"/>
                    <a:lumOff val="35000"/>
                  </a:schemeClr>
                </a:solidFill>
              </a:ln>
            </c:spPr>
          </c:errBars>
          <c:cat>
            <c:strRef>
              <c:f>'Project Timeline'!$C$5:$C$12</c:f>
              <c:strCache>
                <c:ptCount val="7"/>
                <c:pt idx="0">
                  <c:v>Planning Meeting 1</c:v>
                </c:pt>
                <c:pt idx="1">
                  <c:v>Phase IV Code Draft</c:v>
                </c:pt>
                <c:pt idx="2">
                  <c:v>Run Phase IV Code in CO/MT</c:v>
                </c:pt>
                <c:pt idx="3">
                  <c:v>Finalize Code Sent to States</c:v>
                </c:pt>
                <c:pt idx="4">
                  <c:v>States Results Due</c:v>
                </c:pt>
                <c:pt idx="5">
                  <c:v>Present Reults</c:v>
                </c:pt>
                <c:pt idx="6">
                  <c:v>Atlanta Meeting</c:v>
                </c:pt>
              </c:strCache>
            </c:strRef>
          </c:cat>
          <c:val>
            <c:numRef>
              <c:f>'Project Timeline'!$D$5:$D$12</c:f>
              <c:numCache>
                <c:formatCode>0</c:formatCode>
                <c:ptCount val="8"/>
                <c:pt idx="0">
                  <c:v>20</c:v>
                </c:pt>
                <c:pt idx="1">
                  <c:v>-10</c:v>
                </c:pt>
                <c:pt idx="2">
                  <c:v>15</c:v>
                </c:pt>
                <c:pt idx="3">
                  <c:v>-15</c:v>
                </c:pt>
                <c:pt idx="4">
                  <c:v>-15</c:v>
                </c:pt>
                <c:pt idx="5">
                  <c:v>20</c:v>
                </c:pt>
                <c:pt idx="6">
                  <c:v>10</c:v>
                </c:pt>
              </c:numCache>
            </c:numRef>
          </c:val>
          <c:extLst xmlns:c16r2="http://schemas.microsoft.com/office/drawing/2015/06/chart">
            <c:ext xmlns:c16="http://schemas.microsoft.com/office/drawing/2014/chart" uri="{C3380CC4-5D6E-409C-BE32-E72D297353CC}">
              <c16:uniqueId val="{0000000C-2DE9-4AB6-AE0B-C29C043761D6}"/>
            </c:ext>
          </c:extLst>
        </c:ser>
        <c:dLbls>
          <c:showLegendKey val="0"/>
          <c:showVal val="0"/>
          <c:showCatName val="0"/>
          <c:showSerName val="0"/>
          <c:showPercent val="0"/>
          <c:showBubbleSize val="0"/>
        </c:dLbls>
        <c:gapWidth val="150"/>
        <c:axId val="413409256"/>
        <c:axId val="413408864"/>
      </c:barChart>
      <c:lineChart>
        <c:grouping val="standard"/>
        <c:varyColors val="0"/>
        <c:ser>
          <c:idx val="0"/>
          <c:order val="0"/>
          <c:tx>
            <c:strRef>
              <c:f>'Project Timeline'!$B$4</c:f>
              <c:strCache>
                <c:ptCount val="1"/>
                <c:pt idx="0">
                  <c:v>DATE</c:v>
                </c:pt>
              </c:strCache>
            </c:strRef>
          </c:tx>
          <c:spPr>
            <a:ln>
              <a:noFill/>
            </a:ln>
          </c:spPr>
          <c:marker>
            <c:symbol val="circle"/>
            <c:size val="7"/>
            <c:spPr>
              <a:solidFill>
                <a:schemeClr val="accent3">
                  <a:lumMod val="50000"/>
                </a:schemeClr>
              </a:solidFill>
              <a:ln w="63500" cmpd="thinThick">
                <a:solidFill>
                  <a:srgbClr val="7030A0"/>
                </a:solidFill>
              </a:ln>
            </c:spPr>
          </c:marker>
          <c:errBars>
            <c:errDir val="y"/>
            <c:errBarType val="both"/>
            <c:errValType val="percentage"/>
            <c:noEndCap val="0"/>
            <c:val val="5"/>
          </c:errBars>
          <c:cat>
            <c:numRef>
              <c:f>'Project Timeline'!$B$5:$B$13</c:f>
              <c:numCache>
                <c:formatCode>[$-409]d\-mmm;@</c:formatCode>
                <c:ptCount val="9"/>
                <c:pt idx="0">
                  <c:v>43405</c:v>
                </c:pt>
                <c:pt idx="1">
                  <c:v>43419</c:v>
                </c:pt>
                <c:pt idx="2">
                  <c:v>43434</c:v>
                </c:pt>
                <c:pt idx="3">
                  <c:v>43441</c:v>
                </c:pt>
                <c:pt idx="4">
                  <c:v>43454</c:v>
                </c:pt>
                <c:pt idx="5">
                  <c:v>43468</c:v>
                </c:pt>
                <c:pt idx="6">
                  <c:v>43480</c:v>
                </c:pt>
              </c:numCache>
            </c:numRef>
          </c:cat>
          <c:val>
            <c:numRef>
              <c:f>'Project Timeline'!$E$5:$E$13</c:f>
              <c:numCache>
                <c:formatCode>General</c:formatCode>
                <c:ptCount val="9"/>
                <c:pt idx="0">
                  <c:v>0</c:v>
                </c:pt>
                <c:pt idx="1">
                  <c:v>0</c:v>
                </c:pt>
                <c:pt idx="2">
                  <c:v>0</c:v>
                </c:pt>
                <c:pt idx="3">
                  <c:v>0</c:v>
                </c:pt>
                <c:pt idx="4">
                  <c:v>0</c:v>
                </c:pt>
                <c:pt idx="5">
                  <c:v>0</c:v>
                </c:pt>
                <c:pt idx="6">
                  <c:v>0</c:v>
                </c:pt>
                <c:pt idx="7">
                  <c:v>0</c:v>
                </c:pt>
                <c:pt idx="8">
                  <c:v>0</c:v>
                </c:pt>
              </c:numCache>
            </c:numRef>
          </c:val>
          <c:smooth val="1"/>
          <c:extLst xmlns:c16r2="http://schemas.microsoft.com/office/drawing/2015/06/chart">
            <c:ext xmlns:c16="http://schemas.microsoft.com/office/drawing/2014/chart" uri="{C3380CC4-5D6E-409C-BE32-E72D297353CC}">
              <c16:uniqueId val="{0000000D-2DE9-4AB6-AE0B-C29C043761D6}"/>
            </c:ext>
          </c:extLst>
        </c:ser>
        <c:dLbls>
          <c:showLegendKey val="0"/>
          <c:showVal val="0"/>
          <c:showCatName val="0"/>
          <c:showSerName val="0"/>
          <c:showPercent val="0"/>
          <c:showBubbleSize val="0"/>
        </c:dLbls>
        <c:marker val="1"/>
        <c:smooth val="0"/>
        <c:axId val="413416312"/>
        <c:axId val="413408472"/>
      </c:lineChart>
      <c:dateAx>
        <c:axId val="413416312"/>
        <c:scaling>
          <c:orientation val="minMax"/>
        </c:scaling>
        <c:delete val="0"/>
        <c:axPos val="b"/>
        <c:numFmt formatCode="[$-409]d\ mmm;@" sourceLinked="0"/>
        <c:majorTickMark val="cross"/>
        <c:minorTickMark val="in"/>
        <c:tickLblPos val="nextTo"/>
        <c:spPr>
          <a:solidFill>
            <a:schemeClr val="bg1">
              <a:lumMod val="95000"/>
            </a:schemeClr>
          </a:solidFill>
          <a:ln w="9525">
            <a:solidFill>
              <a:schemeClr val="bg1">
                <a:lumMod val="85000"/>
              </a:schemeClr>
            </a:solidFill>
            <a:prstDash val="solid"/>
          </a:ln>
        </c:spPr>
        <c:txPr>
          <a:bodyPr/>
          <a:lstStyle/>
          <a:p>
            <a:pPr>
              <a:defRPr b="1"/>
            </a:pPr>
            <a:endParaRPr lang="en-US"/>
          </a:p>
        </c:txPr>
        <c:crossAx val="413408472"/>
        <c:crosses val="autoZero"/>
        <c:auto val="1"/>
        <c:lblOffset val="100"/>
        <c:baseTimeUnit val="days"/>
        <c:majorUnit val="7"/>
        <c:majorTimeUnit val="days"/>
        <c:minorUnit val="7"/>
        <c:minorTimeUnit val="days"/>
      </c:dateAx>
      <c:valAx>
        <c:axId val="413408472"/>
        <c:scaling>
          <c:orientation val="minMax"/>
        </c:scaling>
        <c:delete val="1"/>
        <c:axPos val="l"/>
        <c:numFmt formatCode="General" sourceLinked="1"/>
        <c:majorTickMark val="out"/>
        <c:minorTickMark val="none"/>
        <c:tickLblPos val="none"/>
        <c:crossAx val="413416312"/>
        <c:crosses val="autoZero"/>
        <c:crossBetween val="midCat"/>
      </c:valAx>
      <c:valAx>
        <c:axId val="413408864"/>
        <c:scaling>
          <c:orientation val="minMax"/>
        </c:scaling>
        <c:delete val="1"/>
        <c:axPos val="r"/>
        <c:numFmt formatCode="0" sourceLinked="1"/>
        <c:majorTickMark val="out"/>
        <c:minorTickMark val="none"/>
        <c:tickLblPos val="none"/>
        <c:crossAx val="413409256"/>
        <c:crosses val="max"/>
        <c:crossBetween val="between"/>
      </c:valAx>
      <c:catAx>
        <c:axId val="413409256"/>
        <c:scaling>
          <c:orientation val="minMax"/>
        </c:scaling>
        <c:delete val="1"/>
        <c:axPos val="b"/>
        <c:numFmt formatCode="General" sourceLinked="1"/>
        <c:majorTickMark val="out"/>
        <c:minorTickMark val="none"/>
        <c:tickLblPos val="none"/>
        <c:crossAx val="413408864"/>
        <c:crosses val="autoZero"/>
        <c:auto val="1"/>
        <c:lblAlgn val="ctr"/>
        <c:lblOffset val="100"/>
        <c:noMultiLvlLbl val="0"/>
      </c:catAx>
      <c:spPr>
        <a:noFill/>
      </c:spPr>
    </c:plotArea>
    <c:plotVisOnly val="0"/>
    <c:dispBlanksAs val="gap"/>
    <c:showDLblsOverMax val="0"/>
  </c:chart>
  <c:spPr>
    <a:solidFill>
      <a:schemeClr val="bg1">
        <a:lumMod val="95000"/>
      </a:schemeClr>
    </a:solidFill>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29EFCB-40DF-41B9-BD41-CC3DE2356C40}" type="datetimeFigureOut">
              <a:rPr lang="en-US" smtClean="0"/>
              <a:t>11/1/2018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B794EF-E3C1-4BFC-8293-941A329A7E6E}" type="slidenum">
              <a:rPr lang="en-US" smtClean="0"/>
              <a:t>‹#›</a:t>
            </a:fld>
            <a:endParaRPr lang="en-US"/>
          </a:p>
        </p:txBody>
      </p:sp>
    </p:spTree>
    <p:extLst>
      <p:ext uri="{BB962C8B-B14F-4D97-AF65-F5344CB8AC3E}">
        <p14:creationId xmlns:p14="http://schemas.microsoft.com/office/powerpoint/2010/main" val="1175693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6</a:t>
            </a:fld>
            <a:endParaRPr lang="en-US"/>
          </a:p>
        </p:txBody>
      </p:sp>
    </p:spTree>
    <p:extLst>
      <p:ext uri="{BB962C8B-B14F-4D97-AF65-F5344CB8AC3E}">
        <p14:creationId xmlns:p14="http://schemas.microsoft.com/office/powerpoint/2010/main" val="1934264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7</a:t>
            </a:fld>
            <a:endParaRPr lang="en-US"/>
          </a:p>
        </p:txBody>
      </p:sp>
    </p:spTree>
    <p:extLst>
      <p:ext uri="{BB962C8B-B14F-4D97-AF65-F5344CB8AC3E}">
        <p14:creationId xmlns:p14="http://schemas.microsoft.com/office/powerpoint/2010/main" val="1469598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9</a:t>
            </a:fld>
            <a:endParaRPr lang="en-US"/>
          </a:p>
        </p:txBody>
      </p:sp>
    </p:spTree>
    <p:extLst>
      <p:ext uri="{BB962C8B-B14F-4D97-AF65-F5344CB8AC3E}">
        <p14:creationId xmlns:p14="http://schemas.microsoft.com/office/powerpoint/2010/main" val="2089087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poly drug combination of marijuana and opioids in overdose cases makes up a far larger percent of the total marijuana overdoses than it does out of total opioid overdoses. </a:t>
            </a:r>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11</a:t>
            </a:fld>
            <a:endParaRPr lang="en-US"/>
          </a:p>
        </p:txBody>
      </p:sp>
    </p:spTree>
    <p:extLst>
      <p:ext uri="{BB962C8B-B14F-4D97-AF65-F5344CB8AC3E}">
        <p14:creationId xmlns:p14="http://schemas.microsoft.com/office/powerpoint/2010/main" val="1721738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Heroin overdoses are more likely to involve amphetamines than non heroin opioid overdoses.</a:t>
            </a:r>
          </a:p>
          <a:p>
            <a:r>
              <a:rPr lang="en-US" dirty="0" smtClean="0"/>
              <a:t>Heroin overdoses in western states are more likely to involve amphetamines</a:t>
            </a:r>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12</a:t>
            </a:fld>
            <a:endParaRPr lang="en-US"/>
          </a:p>
        </p:txBody>
      </p:sp>
    </p:spTree>
    <p:extLst>
      <p:ext uri="{BB962C8B-B14F-4D97-AF65-F5344CB8AC3E}">
        <p14:creationId xmlns:p14="http://schemas.microsoft.com/office/powerpoint/2010/main" val="1749989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Heroin overdoses are more likely to involve cocaine than non heroin opioid overdoses.</a:t>
            </a:r>
          </a:p>
          <a:p>
            <a:r>
              <a:rPr lang="en-US" dirty="0" smtClean="0"/>
              <a:t>Heroin overdoses in eastern states are more likely to involve cocaine.</a:t>
            </a:r>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13</a:t>
            </a:fld>
            <a:endParaRPr lang="en-US"/>
          </a:p>
        </p:txBody>
      </p:sp>
    </p:spTree>
    <p:extLst>
      <p:ext uri="{BB962C8B-B14F-4D97-AF65-F5344CB8AC3E}">
        <p14:creationId xmlns:p14="http://schemas.microsoft.com/office/powerpoint/2010/main" val="3575108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Non</a:t>
            </a:r>
            <a:r>
              <a:rPr lang="en-US" baseline="0" dirty="0" smtClean="0"/>
              <a:t> h</a:t>
            </a:r>
            <a:r>
              <a:rPr lang="en-US" dirty="0" smtClean="0"/>
              <a:t>eroin opioid overdoses are more likely to involve benzos than heroin overdoses.</a:t>
            </a:r>
          </a:p>
          <a:p>
            <a:r>
              <a:rPr lang="en-US" dirty="0" smtClean="0"/>
              <a:t>There is no clear regional pattern.</a:t>
            </a:r>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14</a:t>
            </a:fld>
            <a:endParaRPr lang="en-US"/>
          </a:p>
        </p:txBody>
      </p:sp>
    </p:spTree>
    <p:extLst>
      <p:ext uri="{BB962C8B-B14F-4D97-AF65-F5344CB8AC3E}">
        <p14:creationId xmlns:p14="http://schemas.microsoft.com/office/powerpoint/2010/main" val="3131590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poly drug combination of cocaine and opioids in overdose cases makes up a far larger percent of the total cocaine overdoses than it does out of total opioid overdoses. </a:t>
            </a:r>
            <a:endParaRPr lang="en-US" dirty="0" smtClean="0"/>
          </a:p>
          <a:p>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15</a:t>
            </a:fld>
            <a:endParaRPr lang="en-US"/>
          </a:p>
        </p:txBody>
      </p:sp>
    </p:spTree>
    <p:extLst>
      <p:ext uri="{BB962C8B-B14F-4D97-AF65-F5344CB8AC3E}">
        <p14:creationId xmlns:p14="http://schemas.microsoft.com/office/powerpoint/2010/main" val="173906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poly drug combination of benzos and non heroin opioids in overdose cases makes up a slightly larger percent of the benzodiazepine overdoses than it does out of total non heroin opioid overdoses. </a:t>
            </a:r>
            <a:endParaRPr lang="en-US" dirty="0" smtClean="0"/>
          </a:p>
          <a:p>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16</a:t>
            </a:fld>
            <a:endParaRPr lang="en-US"/>
          </a:p>
        </p:txBody>
      </p:sp>
    </p:spTree>
    <p:extLst>
      <p:ext uri="{BB962C8B-B14F-4D97-AF65-F5344CB8AC3E}">
        <p14:creationId xmlns:p14="http://schemas.microsoft.com/office/powerpoint/2010/main" val="1919020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poly drug combination of benzodiazepines and amphetamines in overdose cases makes up a far larger percent of the total amphetamine overdoses than it does out of total benzodiazepine overdoses. </a:t>
            </a:r>
            <a:endParaRPr lang="en-US" dirty="0" smtClean="0"/>
          </a:p>
          <a:p>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17</a:t>
            </a:fld>
            <a:endParaRPr lang="en-US"/>
          </a:p>
        </p:txBody>
      </p:sp>
    </p:spTree>
    <p:extLst>
      <p:ext uri="{BB962C8B-B14F-4D97-AF65-F5344CB8AC3E}">
        <p14:creationId xmlns:p14="http://schemas.microsoft.com/office/powerpoint/2010/main" val="35744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poly drug combination of benzodiazepines and alcohol in overdose cases makes up a larger percent of the total alcohol overdoses than it does out of total benzodiazepine overdoses. </a:t>
            </a:r>
            <a:endParaRPr lang="en-US" dirty="0" smtClean="0"/>
          </a:p>
          <a:p>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18</a:t>
            </a:fld>
            <a:endParaRPr lang="en-US"/>
          </a:p>
        </p:txBody>
      </p:sp>
    </p:spTree>
    <p:extLst>
      <p:ext uri="{BB962C8B-B14F-4D97-AF65-F5344CB8AC3E}">
        <p14:creationId xmlns:p14="http://schemas.microsoft.com/office/powerpoint/2010/main" val="2162348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B794EF-E3C1-4BFC-8293-941A329A7E6E}" type="slidenum">
              <a:rPr lang="en-US" smtClean="0"/>
              <a:t>20</a:t>
            </a:fld>
            <a:endParaRPr lang="en-US"/>
          </a:p>
        </p:txBody>
      </p:sp>
    </p:spTree>
    <p:extLst>
      <p:ext uri="{BB962C8B-B14F-4D97-AF65-F5344CB8AC3E}">
        <p14:creationId xmlns:p14="http://schemas.microsoft.com/office/powerpoint/2010/main" val="1115258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553232-D72A-4D08-BF86-419D00BE5A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3F9A2E1A-7AE8-4EDB-AD18-98748A9E57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52DE02E3-34DE-44D4-B0CA-69A8BB27B30A}"/>
              </a:ext>
            </a:extLst>
          </p:cNvPr>
          <p:cNvSpPr>
            <a:spLocks noGrp="1"/>
          </p:cNvSpPr>
          <p:nvPr>
            <p:ph type="dt" sz="half" idx="10"/>
          </p:nvPr>
        </p:nvSpPr>
        <p:spPr/>
        <p:txBody>
          <a:bodyPr/>
          <a:lstStyle/>
          <a:p>
            <a:fld id="{821117EA-6724-41C5-8DA1-7EB29F15A07A}" type="datetimeFigureOut">
              <a:rPr lang="en-US" smtClean="0"/>
              <a:t>11/1/2018</a:t>
            </a:fld>
            <a:endParaRPr lang="en-US"/>
          </a:p>
        </p:txBody>
      </p:sp>
      <p:sp>
        <p:nvSpPr>
          <p:cNvPr id="5" name="Footer Placeholder 4">
            <a:extLst>
              <a:ext uri="{FF2B5EF4-FFF2-40B4-BE49-F238E27FC236}">
                <a16:creationId xmlns:a16="http://schemas.microsoft.com/office/drawing/2014/main" xmlns="" id="{549CF3F4-4024-45F5-A8BE-D1C0342669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BAE45BD-CA50-4AF5-B151-B388C6096A4F}"/>
              </a:ext>
            </a:extLst>
          </p:cNvPr>
          <p:cNvSpPr>
            <a:spLocks noGrp="1"/>
          </p:cNvSpPr>
          <p:nvPr>
            <p:ph type="sldNum" sz="quarter" idx="12"/>
          </p:nvPr>
        </p:nvSpPr>
        <p:spPr/>
        <p:txBody>
          <a:bodyPr/>
          <a:lstStyle/>
          <a:p>
            <a:fld id="{1F1C79AC-C948-4151-8447-33F7216D3B8C}" type="slidenum">
              <a:rPr lang="en-US" smtClean="0"/>
              <a:t>‹#›</a:t>
            </a:fld>
            <a:endParaRPr lang="en-US"/>
          </a:p>
        </p:txBody>
      </p:sp>
    </p:spTree>
    <p:extLst>
      <p:ext uri="{BB962C8B-B14F-4D97-AF65-F5344CB8AC3E}">
        <p14:creationId xmlns:p14="http://schemas.microsoft.com/office/powerpoint/2010/main" val="1566975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A7574A-F0A8-4F3E-886E-2AF33FFBA3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590A3F0-BD6B-404B-8549-8DDB5C1EBED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BD2B83C-BC02-4452-9E54-D9DA7E873DB1}"/>
              </a:ext>
            </a:extLst>
          </p:cNvPr>
          <p:cNvSpPr>
            <a:spLocks noGrp="1"/>
          </p:cNvSpPr>
          <p:nvPr>
            <p:ph type="dt" sz="half" idx="10"/>
          </p:nvPr>
        </p:nvSpPr>
        <p:spPr/>
        <p:txBody>
          <a:bodyPr/>
          <a:lstStyle/>
          <a:p>
            <a:fld id="{821117EA-6724-41C5-8DA1-7EB29F15A07A}" type="datetimeFigureOut">
              <a:rPr lang="en-US" smtClean="0"/>
              <a:t>11/1/2018</a:t>
            </a:fld>
            <a:endParaRPr lang="en-US"/>
          </a:p>
        </p:txBody>
      </p:sp>
      <p:sp>
        <p:nvSpPr>
          <p:cNvPr id="5" name="Footer Placeholder 4">
            <a:extLst>
              <a:ext uri="{FF2B5EF4-FFF2-40B4-BE49-F238E27FC236}">
                <a16:creationId xmlns:a16="http://schemas.microsoft.com/office/drawing/2014/main" xmlns="" id="{45F9DBDA-74A2-4A33-8165-B83B616A22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EC37D9C-2524-4E8B-97DB-B123BBA12CD1}"/>
              </a:ext>
            </a:extLst>
          </p:cNvPr>
          <p:cNvSpPr>
            <a:spLocks noGrp="1"/>
          </p:cNvSpPr>
          <p:nvPr>
            <p:ph type="sldNum" sz="quarter" idx="12"/>
          </p:nvPr>
        </p:nvSpPr>
        <p:spPr/>
        <p:txBody>
          <a:bodyPr/>
          <a:lstStyle/>
          <a:p>
            <a:fld id="{1F1C79AC-C948-4151-8447-33F7216D3B8C}" type="slidenum">
              <a:rPr lang="en-US" smtClean="0"/>
              <a:t>‹#›</a:t>
            </a:fld>
            <a:endParaRPr lang="en-US"/>
          </a:p>
        </p:txBody>
      </p:sp>
    </p:spTree>
    <p:extLst>
      <p:ext uri="{BB962C8B-B14F-4D97-AF65-F5344CB8AC3E}">
        <p14:creationId xmlns:p14="http://schemas.microsoft.com/office/powerpoint/2010/main" val="633701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125357-5D1E-4D2D-BA04-373E873FC7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05AF7140-BA20-4F02-8D15-91E404F952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C69CE0DD-4433-4887-A88B-9029DB3042DF}"/>
              </a:ext>
            </a:extLst>
          </p:cNvPr>
          <p:cNvSpPr>
            <a:spLocks noGrp="1"/>
          </p:cNvSpPr>
          <p:nvPr>
            <p:ph type="dt" sz="half" idx="10"/>
          </p:nvPr>
        </p:nvSpPr>
        <p:spPr/>
        <p:txBody>
          <a:bodyPr/>
          <a:lstStyle/>
          <a:p>
            <a:fld id="{821117EA-6724-41C5-8DA1-7EB29F15A07A}" type="datetimeFigureOut">
              <a:rPr lang="en-US" smtClean="0"/>
              <a:t>11/1/2018</a:t>
            </a:fld>
            <a:endParaRPr lang="en-US"/>
          </a:p>
        </p:txBody>
      </p:sp>
      <p:sp>
        <p:nvSpPr>
          <p:cNvPr id="5" name="Footer Placeholder 4">
            <a:extLst>
              <a:ext uri="{FF2B5EF4-FFF2-40B4-BE49-F238E27FC236}">
                <a16:creationId xmlns:a16="http://schemas.microsoft.com/office/drawing/2014/main" xmlns="" id="{EFC1E890-3755-4541-B847-FB7BE54977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A67E2DE-97D1-44B7-9B91-C3B3400D0E66}"/>
              </a:ext>
            </a:extLst>
          </p:cNvPr>
          <p:cNvSpPr>
            <a:spLocks noGrp="1"/>
          </p:cNvSpPr>
          <p:nvPr>
            <p:ph type="sldNum" sz="quarter" idx="12"/>
          </p:nvPr>
        </p:nvSpPr>
        <p:spPr/>
        <p:txBody>
          <a:bodyPr/>
          <a:lstStyle/>
          <a:p>
            <a:fld id="{1F1C79AC-C948-4151-8447-33F7216D3B8C}" type="slidenum">
              <a:rPr lang="en-US" smtClean="0"/>
              <a:t>‹#›</a:t>
            </a:fld>
            <a:endParaRPr lang="en-US"/>
          </a:p>
        </p:txBody>
      </p:sp>
    </p:spTree>
    <p:extLst>
      <p:ext uri="{BB962C8B-B14F-4D97-AF65-F5344CB8AC3E}">
        <p14:creationId xmlns:p14="http://schemas.microsoft.com/office/powerpoint/2010/main" val="1245387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D058A2-219F-4D54-A144-6F48B0D775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CB1DBD8-20F6-4084-A6EC-36959013C6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806A1CDE-F9EA-46F7-947F-E13285F384D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DEA8623-B931-44CD-845B-A201040922DE}"/>
              </a:ext>
            </a:extLst>
          </p:cNvPr>
          <p:cNvSpPr>
            <a:spLocks noGrp="1"/>
          </p:cNvSpPr>
          <p:nvPr>
            <p:ph type="dt" sz="half" idx="10"/>
          </p:nvPr>
        </p:nvSpPr>
        <p:spPr/>
        <p:txBody>
          <a:bodyPr/>
          <a:lstStyle/>
          <a:p>
            <a:fld id="{821117EA-6724-41C5-8DA1-7EB29F15A07A}" type="datetimeFigureOut">
              <a:rPr lang="en-US" smtClean="0"/>
              <a:t>11/1/2018</a:t>
            </a:fld>
            <a:endParaRPr lang="en-US"/>
          </a:p>
        </p:txBody>
      </p:sp>
      <p:sp>
        <p:nvSpPr>
          <p:cNvPr id="6" name="Footer Placeholder 5">
            <a:extLst>
              <a:ext uri="{FF2B5EF4-FFF2-40B4-BE49-F238E27FC236}">
                <a16:creationId xmlns:a16="http://schemas.microsoft.com/office/drawing/2014/main" xmlns="" id="{6802C214-3808-480C-B94B-FBFE74414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BB8EDA0-F310-4B8D-B72E-95E880A0866D}"/>
              </a:ext>
            </a:extLst>
          </p:cNvPr>
          <p:cNvSpPr>
            <a:spLocks noGrp="1"/>
          </p:cNvSpPr>
          <p:nvPr>
            <p:ph type="sldNum" sz="quarter" idx="12"/>
          </p:nvPr>
        </p:nvSpPr>
        <p:spPr/>
        <p:txBody>
          <a:bodyPr/>
          <a:lstStyle/>
          <a:p>
            <a:fld id="{1F1C79AC-C948-4151-8447-33F7216D3B8C}" type="slidenum">
              <a:rPr lang="en-US" smtClean="0"/>
              <a:t>‹#›</a:t>
            </a:fld>
            <a:endParaRPr lang="en-US"/>
          </a:p>
        </p:txBody>
      </p:sp>
    </p:spTree>
    <p:extLst>
      <p:ext uri="{BB962C8B-B14F-4D97-AF65-F5344CB8AC3E}">
        <p14:creationId xmlns:p14="http://schemas.microsoft.com/office/powerpoint/2010/main" val="2820651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A8BC1C-C07E-488F-95F7-F3DFE9BD3B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4F3EF6F3-CB5F-4FC5-A2C2-7DEFE05D3B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A977989A-6D35-4784-B962-2C8AEA0EA5E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0623AFCB-3353-488A-B491-B005F57B10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DE4C0BE2-E918-4B56-8281-8F99C81AAA0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773DB2A-07F7-4620-B6D2-EF3CA6F14904}"/>
              </a:ext>
            </a:extLst>
          </p:cNvPr>
          <p:cNvSpPr>
            <a:spLocks noGrp="1"/>
          </p:cNvSpPr>
          <p:nvPr>
            <p:ph type="dt" sz="half" idx="10"/>
          </p:nvPr>
        </p:nvSpPr>
        <p:spPr/>
        <p:txBody>
          <a:bodyPr/>
          <a:lstStyle/>
          <a:p>
            <a:fld id="{821117EA-6724-41C5-8DA1-7EB29F15A07A}" type="datetimeFigureOut">
              <a:rPr lang="en-US" smtClean="0"/>
              <a:t>11/1/2018</a:t>
            </a:fld>
            <a:endParaRPr lang="en-US"/>
          </a:p>
        </p:txBody>
      </p:sp>
      <p:sp>
        <p:nvSpPr>
          <p:cNvPr id="8" name="Footer Placeholder 7">
            <a:extLst>
              <a:ext uri="{FF2B5EF4-FFF2-40B4-BE49-F238E27FC236}">
                <a16:creationId xmlns:a16="http://schemas.microsoft.com/office/drawing/2014/main" xmlns="" id="{F096720B-ACC0-4BBD-BDF7-13E4933DF6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F6337A41-618D-4AF9-A2C5-E687D88A7616}"/>
              </a:ext>
            </a:extLst>
          </p:cNvPr>
          <p:cNvSpPr>
            <a:spLocks noGrp="1"/>
          </p:cNvSpPr>
          <p:nvPr>
            <p:ph type="sldNum" sz="quarter" idx="12"/>
          </p:nvPr>
        </p:nvSpPr>
        <p:spPr/>
        <p:txBody>
          <a:bodyPr/>
          <a:lstStyle/>
          <a:p>
            <a:fld id="{1F1C79AC-C948-4151-8447-33F7216D3B8C}" type="slidenum">
              <a:rPr lang="en-US" smtClean="0"/>
              <a:t>‹#›</a:t>
            </a:fld>
            <a:endParaRPr lang="en-US"/>
          </a:p>
        </p:txBody>
      </p:sp>
    </p:spTree>
    <p:extLst>
      <p:ext uri="{BB962C8B-B14F-4D97-AF65-F5344CB8AC3E}">
        <p14:creationId xmlns:p14="http://schemas.microsoft.com/office/powerpoint/2010/main" val="3755902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C866FA-F39A-4BFA-B0A2-A361782D38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CEB8277-4AA7-4891-9A2B-07F030588AA8}"/>
              </a:ext>
            </a:extLst>
          </p:cNvPr>
          <p:cNvSpPr>
            <a:spLocks noGrp="1"/>
          </p:cNvSpPr>
          <p:nvPr>
            <p:ph type="dt" sz="half" idx="10"/>
          </p:nvPr>
        </p:nvSpPr>
        <p:spPr/>
        <p:txBody>
          <a:bodyPr/>
          <a:lstStyle/>
          <a:p>
            <a:fld id="{821117EA-6724-41C5-8DA1-7EB29F15A07A}" type="datetimeFigureOut">
              <a:rPr lang="en-US" smtClean="0"/>
              <a:t>11/1/2018</a:t>
            </a:fld>
            <a:endParaRPr lang="en-US"/>
          </a:p>
        </p:txBody>
      </p:sp>
      <p:sp>
        <p:nvSpPr>
          <p:cNvPr id="4" name="Footer Placeholder 3">
            <a:extLst>
              <a:ext uri="{FF2B5EF4-FFF2-40B4-BE49-F238E27FC236}">
                <a16:creationId xmlns:a16="http://schemas.microsoft.com/office/drawing/2014/main" xmlns="" id="{5E9152C8-95A2-4E61-804B-B8F2E07053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45D0D705-C4DB-49E7-B5E2-8CC5EEDDCF44}"/>
              </a:ext>
            </a:extLst>
          </p:cNvPr>
          <p:cNvSpPr>
            <a:spLocks noGrp="1"/>
          </p:cNvSpPr>
          <p:nvPr>
            <p:ph type="sldNum" sz="quarter" idx="12"/>
          </p:nvPr>
        </p:nvSpPr>
        <p:spPr/>
        <p:txBody>
          <a:bodyPr/>
          <a:lstStyle/>
          <a:p>
            <a:fld id="{1F1C79AC-C948-4151-8447-33F7216D3B8C}" type="slidenum">
              <a:rPr lang="en-US" smtClean="0"/>
              <a:t>‹#›</a:t>
            </a:fld>
            <a:endParaRPr lang="en-US"/>
          </a:p>
        </p:txBody>
      </p:sp>
    </p:spTree>
    <p:extLst>
      <p:ext uri="{BB962C8B-B14F-4D97-AF65-F5344CB8AC3E}">
        <p14:creationId xmlns:p14="http://schemas.microsoft.com/office/powerpoint/2010/main" val="4254267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F4CCE08-012D-4F51-A6BE-6E4453EF4B6C}"/>
              </a:ext>
            </a:extLst>
          </p:cNvPr>
          <p:cNvSpPr>
            <a:spLocks noGrp="1"/>
          </p:cNvSpPr>
          <p:nvPr>
            <p:ph type="dt" sz="half" idx="10"/>
          </p:nvPr>
        </p:nvSpPr>
        <p:spPr/>
        <p:txBody>
          <a:bodyPr/>
          <a:lstStyle/>
          <a:p>
            <a:fld id="{821117EA-6724-41C5-8DA1-7EB29F15A07A}" type="datetimeFigureOut">
              <a:rPr lang="en-US" smtClean="0"/>
              <a:t>11/1/2018</a:t>
            </a:fld>
            <a:endParaRPr lang="en-US"/>
          </a:p>
        </p:txBody>
      </p:sp>
      <p:sp>
        <p:nvSpPr>
          <p:cNvPr id="3" name="Footer Placeholder 2">
            <a:extLst>
              <a:ext uri="{FF2B5EF4-FFF2-40B4-BE49-F238E27FC236}">
                <a16:creationId xmlns:a16="http://schemas.microsoft.com/office/drawing/2014/main" xmlns="" id="{76101CA0-5329-40A9-85A5-222698EEC7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F1038F7-1944-4A09-A849-5F2EA848B8D3}"/>
              </a:ext>
            </a:extLst>
          </p:cNvPr>
          <p:cNvSpPr>
            <a:spLocks noGrp="1"/>
          </p:cNvSpPr>
          <p:nvPr>
            <p:ph type="sldNum" sz="quarter" idx="12"/>
          </p:nvPr>
        </p:nvSpPr>
        <p:spPr/>
        <p:txBody>
          <a:bodyPr/>
          <a:lstStyle/>
          <a:p>
            <a:fld id="{1F1C79AC-C948-4151-8447-33F7216D3B8C}" type="slidenum">
              <a:rPr lang="en-US" smtClean="0"/>
              <a:t>‹#›</a:t>
            </a:fld>
            <a:endParaRPr lang="en-US"/>
          </a:p>
        </p:txBody>
      </p:sp>
    </p:spTree>
    <p:extLst>
      <p:ext uri="{BB962C8B-B14F-4D97-AF65-F5344CB8AC3E}">
        <p14:creationId xmlns:p14="http://schemas.microsoft.com/office/powerpoint/2010/main" val="1896634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81D258-D9DD-4500-A708-DAB3388BD4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4BFFDB13-C8B9-4BE1-878B-0F888309A8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578CF5CD-3B6B-41B4-A880-40B6C1E65A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CC9E97BC-C904-4A60-817E-2E64364A9533}"/>
              </a:ext>
            </a:extLst>
          </p:cNvPr>
          <p:cNvSpPr>
            <a:spLocks noGrp="1"/>
          </p:cNvSpPr>
          <p:nvPr>
            <p:ph type="dt" sz="half" idx="10"/>
          </p:nvPr>
        </p:nvSpPr>
        <p:spPr/>
        <p:txBody>
          <a:bodyPr/>
          <a:lstStyle/>
          <a:p>
            <a:fld id="{821117EA-6724-41C5-8DA1-7EB29F15A07A}" type="datetimeFigureOut">
              <a:rPr lang="en-US" smtClean="0"/>
              <a:t>11/1/2018</a:t>
            </a:fld>
            <a:endParaRPr lang="en-US"/>
          </a:p>
        </p:txBody>
      </p:sp>
      <p:sp>
        <p:nvSpPr>
          <p:cNvPr id="6" name="Footer Placeholder 5">
            <a:extLst>
              <a:ext uri="{FF2B5EF4-FFF2-40B4-BE49-F238E27FC236}">
                <a16:creationId xmlns:a16="http://schemas.microsoft.com/office/drawing/2014/main" xmlns="" id="{6D105BF5-061D-41FA-AB3D-4E05356D9E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4FFA678-C2E7-435A-8449-0E62C406E886}"/>
              </a:ext>
            </a:extLst>
          </p:cNvPr>
          <p:cNvSpPr>
            <a:spLocks noGrp="1"/>
          </p:cNvSpPr>
          <p:nvPr>
            <p:ph type="sldNum" sz="quarter" idx="12"/>
          </p:nvPr>
        </p:nvSpPr>
        <p:spPr/>
        <p:txBody>
          <a:bodyPr/>
          <a:lstStyle/>
          <a:p>
            <a:fld id="{1F1C79AC-C948-4151-8447-33F7216D3B8C}" type="slidenum">
              <a:rPr lang="en-US" smtClean="0"/>
              <a:t>‹#›</a:t>
            </a:fld>
            <a:endParaRPr lang="en-US"/>
          </a:p>
        </p:txBody>
      </p:sp>
    </p:spTree>
    <p:extLst>
      <p:ext uri="{BB962C8B-B14F-4D97-AF65-F5344CB8AC3E}">
        <p14:creationId xmlns:p14="http://schemas.microsoft.com/office/powerpoint/2010/main" val="1825541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66F947-7148-40F7-8C22-35C8E18C9D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8C446D74-4F9A-4154-A0BF-4389A176A3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250D3822-BAC2-496E-93DC-F1B56F1F5B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CD185EBE-6642-4403-A9D5-3A30A5ED7BC6}"/>
              </a:ext>
            </a:extLst>
          </p:cNvPr>
          <p:cNvSpPr>
            <a:spLocks noGrp="1"/>
          </p:cNvSpPr>
          <p:nvPr>
            <p:ph type="dt" sz="half" idx="10"/>
          </p:nvPr>
        </p:nvSpPr>
        <p:spPr/>
        <p:txBody>
          <a:bodyPr/>
          <a:lstStyle/>
          <a:p>
            <a:fld id="{821117EA-6724-41C5-8DA1-7EB29F15A07A}" type="datetimeFigureOut">
              <a:rPr lang="en-US" smtClean="0"/>
              <a:t>11/1/2018</a:t>
            </a:fld>
            <a:endParaRPr lang="en-US"/>
          </a:p>
        </p:txBody>
      </p:sp>
      <p:sp>
        <p:nvSpPr>
          <p:cNvPr id="6" name="Footer Placeholder 5">
            <a:extLst>
              <a:ext uri="{FF2B5EF4-FFF2-40B4-BE49-F238E27FC236}">
                <a16:creationId xmlns:a16="http://schemas.microsoft.com/office/drawing/2014/main" xmlns="" id="{EA5ECABE-CEE2-47F6-9F98-F22303D60E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1A53EFE-420C-4399-ACB2-6A48E0E48AA9}"/>
              </a:ext>
            </a:extLst>
          </p:cNvPr>
          <p:cNvSpPr>
            <a:spLocks noGrp="1"/>
          </p:cNvSpPr>
          <p:nvPr>
            <p:ph type="sldNum" sz="quarter" idx="12"/>
          </p:nvPr>
        </p:nvSpPr>
        <p:spPr/>
        <p:txBody>
          <a:bodyPr/>
          <a:lstStyle/>
          <a:p>
            <a:fld id="{1F1C79AC-C948-4151-8447-33F7216D3B8C}" type="slidenum">
              <a:rPr lang="en-US" smtClean="0"/>
              <a:t>‹#›</a:t>
            </a:fld>
            <a:endParaRPr lang="en-US"/>
          </a:p>
        </p:txBody>
      </p:sp>
    </p:spTree>
    <p:extLst>
      <p:ext uri="{BB962C8B-B14F-4D97-AF65-F5344CB8AC3E}">
        <p14:creationId xmlns:p14="http://schemas.microsoft.com/office/powerpoint/2010/main" val="1694362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85DE58-FBEC-469D-8494-5CB360864A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9564E19A-B8EF-4F6D-A5B9-0D56219FC4F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B390C77-6F03-487C-9BB8-517B2285B190}"/>
              </a:ext>
            </a:extLst>
          </p:cNvPr>
          <p:cNvSpPr>
            <a:spLocks noGrp="1"/>
          </p:cNvSpPr>
          <p:nvPr>
            <p:ph type="dt" sz="half" idx="10"/>
          </p:nvPr>
        </p:nvSpPr>
        <p:spPr/>
        <p:txBody>
          <a:bodyPr/>
          <a:lstStyle/>
          <a:p>
            <a:fld id="{821117EA-6724-41C5-8DA1-7EB29F15A07A}" type="datetimeFigureOut">
              <a:rPr lang="en-US" smtClean="0"/>
              <a:t>11/1/2018</a:t>
            </a:fld>
            <a:endParaRPr lang="en-US"/>
          </a:p>
        </p:txBody>
      </p:sp>
      <p:sp>
        <p:nvSpPr>
          <p:cNvPr id="5" name="Footer Placeholder 4">
            <a:extLst>
              <a:ext uri="{FF2B5EF4-FFF2-40B4-BE49-F238E27FC236}">
                <a16:creationId xmlns:a16="http://schemas.microsoft.com/office/drawing/2014/main" xmlns="" id="{232B984A-D963-43C8-97D3-D0EE7E6588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B975583-6A05-4BD4-BEBB-83C4E3DAD3DE}"/>
              </a:ext>
            </a:extLst>
          </p:cNvPr>
          <p:cNvSpPr>
            <a:spLocks noGrp="1"/>
          </p:cNvSpPr>
          <p:nvPr>
            <p:ph type="sldNum" sz="quarter" idx="12"/>
          </p:nvPr>
        </p:nvSpPr>
        <p:spPr/>
        <p:txBody>
          <a:bodyPr/>
          <a:lstStyle/>
          <a:p>
            <a:fld id="{1F1C79AC-C948-4151-8447-33F7216D3B8C}" type="slidenum">
              <a:rPr lang="en-US" smtClean="0"/>
              <a:t>‹#›</a:t>
            </a:fld>
            <a:endParaRPr lang="en-US"/>
          </a:p>
        </p:txBody>
      </p:sp>
    </p:spTree>
    <p:extLst>
      <p:ext uri="{BB962C8B-B14F-4D97-AF65-F5344CB8AC3E}">
        <p14:creationId xmlns:p14="http://schemas.microsoft.com/office/powerpoint/2010/main" val="835165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4D4BB56-DA00-4059-8EF5-EC87F1431D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88F98189-ED04-473A-A696-78692D7A7A3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36549A3-6127-4707-879F-3BC278178C65}"/>
              </a:ext>
            </a:extLst>
          </p:cNvPr>
          <p:cNvSpPr>
            <a:spLocks noGrp="1"/>
          </p:cNvSpPr>
          <p:nvPr>
            <p:ph type="dt" sz="half" idx="10"/>
          </p:nvPr>
        </p:nvSpPr>
        <p:spPr/>
        <p:txBody>
          <a:bodyPr/>
          <a:lstStyle/>
          <a:p>
            <a:fld id="{821117EA-6724-41C5-8DA1-7EB29F15A07A}" type="datetimeFigureOut">
              <a:rPr lang="en-US" smtClean="0"/>
              <a:t>11/1/2018</a:t>
            </a:fld>
            <a:endParaRPr lang="en-US"/>
          </a:p>
        </p:txBody>
      </p:sp>
      <p:sp>
        <p:nvSpPr>
          <p:cNvPr id="5" name="Footer Placeholder 4">
            <a:extLst>
              <a:ext uri="{FF2B5EF4-FFF2-40B4-BE49-F238E27FC236}">
                <a16:creationId xmlns:a16="http://schemas.microsoft.com/office/drawing/2014/main" xmlns="" id="{56CA1A32-A8B0-4411-96AF-D1B813B035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5C98AD7-9BD1-45CA-8576-6708A8271858}"/>
              </a:ext>
            </a:extLst>
          </p:cNvPr>
          <p:cNvSpPr>
            <a:spLocks noGrp="1"/>
          </p:cNvSpPr>
          <p:nvPr>
            <p:ph type="sldNum" sz="quarter" idx="12"/>
          </p:nvPr>
        </p:nvSpPr>
        <p:spPr/>
        <p:txBody>
          <a:bodyPr/>
          <a:lstStyle/>
          <a:p>
            <a:fld id="{1F1C79AC-C948-4151-8447-33F7216D3B8C}" type="slidenum">
              <a:rPr lang="en-US" smtClean="0"/>
              <a:t>‹#›</a:t>
            </a:fld>
            <a:endParaRPr lang="en-US"/>
          </a:p>
        </p:txBody>
      </p:sp>
    </p:spTree>
    <p:extLst>
      <p:ext uri="{BB962C8B-B14F-4D97-AF65-F5344CB8AC3E}">
        <p14:creationId xmlns:p14="http://schemas.microsoft.com/office/powerpoint/2010/main" val="2123503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8330B61-E4F3-4C5C-BAC5-8B544DE2D7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9992B669-3074-447F-956C-9CFFE3D646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629437E-92A3-4F61-964B-BDCC0F9BEF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1117EA-6724-41C5-8DA1-7EB29F15A07A}" type="datetimeFigureOut">
              <a:rPr lang="en-US" smtClean="0"/>
              <a:t>11/1/2018</a:t>
            </a:fld>
            <a:endParaRPr lang="en-US"/>
          </a:p>
        </p:txBody>
      </p:sp>
      <p:sp>
        <p:nvSpPr>
          <p:cNvPr id="5" name="Footer Placeholder 4">
            <a:extLst>
              <a:ext uri="{FF2B5EF4-FFF2-40B4-BE49-F238E27FC236}">
                <a16:creationId xmlns:a16="http://schemas.microsoft.com/office/drawing/2014/main" xmlns="" id="{631DD198-0F3C-4889-BE72-AF0467EBCA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637D989A-7D2C-4496-90AE-D6414A647E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1C79AC-C948-4151-8447-33F7216D3B8C}" type="slidenum">
              <a:rPr lang="en-US" smtClean="0"/>
              <a:t>‹#›</a:t>
            </a:fld>
            <a:endParaRPr lang="en-US"/>
          </a:p>
        </p:txBody>
      </p:sp>
    </p:spTree>
    <p:extLst>
      <p:ext uri="{BB962C8B-B14F-4D97-AF65-F5344CB8AC3E}">
        <p14:creationId xmlns:p14="http://schemas.microsoft.com/office/powerpoint/2010/main" val="3784678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C47CD31-6AD1-4193-B8A2-7B9AE0386F8C}"/>
              </a:ext>
            </a:extLst>
          </p:cNvPr>
          <p:cNvSpPr>
            <a:spLocks noGrp="1"/>
          </p:cNvSpPr>
          <p:nvPr>
            <p:ph type="title"/>
          </p:nvPr>
        </p:nvSpPr>
        <p:spPr/>
        <p:txBody>
          <a:bodyPr/>
          <a:lstStyle/>
          <a:p>
            <a:r>
              <a:rPr lang="en-US" dirty="0"/>
              <a:t>Phase </a:t>
            </a:r>
            <a:r>
              <a:rPr lang="en-US" dirty="0" smtClean="0"/>
              <a:t>III: </a:t>
            </a:r>
            <a:r>
              <a:rPr lang="en-US" dirty="0" err="1" smtClean="0"/>
              <a:t>Polydrug</a:t>
            </a:r>
            <a:r>
              <a:rPr lang="en-US" dirty="0" smtClean="0"/>
              <a:t> </a:t>
            </a:r>
            <a:r>
              <a:rPr lang="en-US" dirty="0"/>
              <a:t>Overdose</a:t>
            </a:r>
          </a:p>
        </p:txBody>
      </p:sp>
      <p:sp>
        <p:nvSpPr>
          <p:cNvPr id="2" name="Text Placeholder 1"/>
          <p:cNvSpPr>
            <a:spLocks noGrp="1"/>
          </p:cNvSpPr>
          <p:nvPr>
            <p:ph type="body" idx="1"/>
          </p:nvPr>
        </p:nvSpPr>
        <p:spPr/>
        <p:txBody>
          <a:bodyPr>
            <a:normAutofit/>
          </a:bodyPr>
          <a:lstStyle/>
          <a:p>
            <a:r>
              <a:rPr lang="en-US" sz="3200" dirty="0" smtClean="0"/>
              <a:t>Case Definition Subgroup</a:t>
            </a:r>
            <a:endParaRPr lang="en-US" sz="3200" dirty="0"/>
          </a:p>
        </p:txBody>
      </p:sp>
    </p:spTree>
    <p:extLst>
      <p:ext uri="{BB962C8B-B14F-4D97-AF65-F5344CB8AC3E}">
        <p14:creationId xmlns:p14="http://schemas.microsoft.com/office/powerpoint/2010/main" val="2914707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E4D732-8631-4A9E-8C40-6AA0C965BA21}"/>
              </a:ext>
            </a:extLst>
          </p:cNvPr>
          <p:cNvSpPr>
            <a:spLocks noGrp="1"/>
          </p:cNvSpPr>
          <p:nvPr>
            <p:ph type="title"/>
          </p:nvPr>
        </p:nvSpPr>
        <p:spPr/>
        <p:txBody>
          <a:bodyPr/>
          <a:lstStyle/>
          <a:p>
            <a:r>
              <a:rPr lang="en-US" dirty="0"/>
              <a:t>Phase III: </a:t>
            </a:r>
            <a:r>
              <a:rPr lang="en-US" dirty="0" err="1"/>
              <a:t>Polydrug</a:t>
            </a:r>
            <a:r>
              <a:rPr lang="en-US" dirty="0"/>
              <a:t> Overdose</a:t>
            </a:r>
          </a:p>
        </p:txBody>
      </p:sp>
      <p:sp>
        <p:nvSpPr>
          <p:cNvPr id="3" name="Content Placeholder 2">
            <a:extLst>
              <a:ext uri="{FF2B5EF4-FFF2-40B4-BE49-F238E27FC236}">
                <a16:creationId xmlns:a16="http://schemas.microsoft.com/office/drawing/2014/main" xmlns="" id="{C01D3A9D-BDE4-422E-9A18-D2A6DC779046}"/>
              </a:ext>
            </a:extLst>
          </p:cNvPr>
          <p:cNvSpPr>
            <a:spLocks noGrp="1"/>
          </p:cNvSpPr>
          <p:nvPr>
            <p:ph idx="1"/>
          </p:nvPr>
        </p:nvSpPr>
        <p:spPr/>
        <p:txBody>
          <a:bodyPr/>
          <a:lstStyle/>
          <a:p>
            <a:r>
              <a:rPr lang="en-US" dirty="0"/>
              <a:t>Hypotheses:</a:t>
            </a:r>
          </a:p>
          <a:p>
            <a:pPr lvl="1"/>
            <a:r>
              <a:rPr lang="en-US" dirty="0"/>
              <a:t>Specific combinations of drugs (Jim Davis, NM; death certificate work)</a:t>
            </a:r>
          </a:p>
          <a:p>
            <a:pPr lvl="2"/>
            <a:r>
              <a:rPr lang="en-US" dirty="0"/>
              <a:t>Benzodiazepines / Opioids</a:t>
            </a:r>
          </a:p>
          <a:p>
            <a:pPr lvl="1"/>
            <a:r>
              <a:rPr lang="en-US" dirty="0"/>
              <a:t>Number of classes of drug on inpatient admissions</a:t>
            </a:r>
          </a:p>
          <a:p>
            <a:pPr lvl="2"/>
            <a:r>
              <a:rPr lang="en-US" dirty="0"/>
              <a:t>Measure classes, not codes</a:t>
            </a:r>
          </a:p>
          <a:p>
            <a:pPr lvl="2"/>
            <a:endParaRPr lang="en-US" dirty="0"/>
          </a:p>
          <a:p>
            <a:endParaRPr lang="en-US" dirty="0"/>
          </a:p>
          <a:p>
            <a:endParaRPr lang="en-US" dirty="0"/>
          </a:p>
        </p:txBody>
      </p:sp>
    </p:spTree>
    <p:extLst>
      <p:ext uri="{BB962C8B-B14F-4D97-AF65-F5344CB8AC3E}">
        <p14:creationId xmlns:p14="http://schemas.microsoft.com/office/powerpoint/2010/main" val="4277900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5191C6-6197-4CB9-9B42-6DBE206905AF}"/>
              </a:ext>
            </a:extLst>
          </p:cNvPr>
          <p:cNvSpPr>
            <a:spLocks noGrp="1"/>
          </p:cNvSpPr>
          <p:nvPr>
            <p:ph type="title"/>
          </p:nvPr>
        </p:nvSpPr>
        <p:spPr/>
        <p:txBody>
          <a:bodyPr/>
          <a:lstStyle/>
          <a:p>
            <a:r>
              <a:rPr lang="en-US" dirty="0"/>
              <a:t>Phase III: </a:t>
            </a:r>
            <a:r>
              <a:rPr lang="en-US" dirty="0" err="1"/>
              <a:t>Polydrug</a:t>
            </a:r>
            <a:r>
              <a:rPr lang="en-US" dirty="0"/>
              <a:t> Overdose</a:t>
            </a:r>
          </a:p>
        </p:txBody>
      </p:sp>
      <p:sp>
        <p:nvSpPr>
          <p:cNvPr id="3" name="Content Placeholder 2">
            <a:extLst>
              <a:ext uri="{FF2B5EF4-FFF2-40B4-BE49-F238E27FC236}">
                <a16:creationId xmlns:a16="http://schemas.microsoft.com/office/drawing/2014/main" xmlns="" id="{FF59E168-A3F8-4786-B915-65B589716DF6}"/>
              </a:ext>
            </a:extLst>
          </p:cNvPr>
          <p:cNvSpPr>
            <a:spLocks noGrp="1"/>
          </p:cNvSpPr>
          <p:nvPr>
            <p:ph sz="half" idx="1"/>
          </p:nvPr>
        </p:nvSpPr>
        <p:spPr/>
        <p:txBody>
          <a:bodyPr/>
          <a:lstStyle/>
          <a:p>
            <a:r>
              <a:rPr lang="en-US" dirty="0"/>
              <a:t>Methods (Approach):</a:t>
            </a:r>
          </a:p>
          <a:p>
            <a:pPr lvl="1"/>
            <a:r>
              <a:rPr lang="en-US" dirty="0"/>
              <a:t>Divide drugs into classes (not codes)</a:t>
            </a:r>
          </a:p>
          <a:p>
            <a:pPr lvl="1"/>
            <a:r>
              <a:rPr lang="en-US" dirty="0"/>
              <a:t>Look at combinations of classes</a:t>
            </a:r>
          </a:p>
        </p:txBody>
      </p:sp>
      <p:graphicFrame>
        <p:nvGraphicFramePr>
          <p:cNvPr id="5" name="Content Placeholder 4">
            <a:extLst>
              <a:ext uri="{FF2B5EF4-FFF2-40B4-BE49-F238E27FC236}">
                <a16:creationId xmlns:a16="http://schemas.microsoft.com/office/drawing/2014/main" xmlns="" id="{8609CC01-C104-4005-92CF-5B04BCFDE55C}"/>
              </a:ext>
            </a:extLst>
          </p:cNvPr>
          <p:cNvGraphicFramePr>
            <a:graphicFrameLocks noGrp="1"/>
          </p:cNvGraphicFramePr>
          <p:nvPr>
            <p:ph sz="half" idx="2"/>
            <p:extLst>
              <p:ext uri="{D42A27DB-BD31-4B8C-83A1-F6EECF244321}">
                <p14:modId xmlns:p14="http://schemas.microsoft.com/office/powerpoint/2010/main" val="2221270920"/>
              </p:ext>
            </p:extLst>
          </p:nvPr>
        </p:nvGraphicFramePr>
        <p:xfrm>
          <a:off x="6288740" y="1961596"/>
          <a:ext cx="5065059" cy="4076700"/>
        </p:xfrm>
        <a:graphic>
          <a:graphicData uri="http://schemas.openxmlformats.org/drawingml/2006/table">
            <a:tbl>
              <a:tblPr>
                <a:tableStyleId>{5C22544A-7EE6-4342-B048-85BDC9FD1C3A}</a:tableStyleId>
              </a:tblPr>
              <a:tblGrid>
                <a:gridCol w="5065059">
                  <a:extLst>
                    <a:ext uri="{9D8B030D-6E8A-4147-A177-3AD203B41FA5}">
                      <a16:colId xmlns:a16="http://schemas.microsoft.com/office/drawing/2014/main" xmlns="" val="3006909954"/>
                    </a:ext>
                  </a:extLst>
                </a:gridCol>
              </a:tblGrid>
              <a:tr h="280001">
                <a:tc>
                  <a:txBody>
                    <a:bodyPr/>
                    <a:lstStyle/>
                    <a:p>
                      <a:pPr algn="l" fontAlgn="b"/>
                      <a:r>
                        <a:rPr lang="en-US" sz="2000" u="none" strike="noStrike" dirty="0">
                          <a:effectLst/>
                        </a:rPr>
                        <a:t>Cannabis</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3328152027"/>
                  </a:ext>
                </a:extLst>
              </a:tr>
              <a:tr h="280001">
                <a:tc>
                  <a:txBody>
                    <a:bodyPr/>
                    <a:lstStyle/>
                    <a:p>
                      <a:pPr algn="l" fontAlgn="b"/>
                      <a:r>
                        <a:rPr lang="en-US" sz="2000" u="none" strike="noStrike" dirty="0">
                          <a:effectLst/>
                        </a:rPr>
                        <a:t>Opioids</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2657380580"/>
                  </a:ext>
                </a:extLst>
              </a:tr>
              <a:tr h="577874">
                <a:tc>
                  <a:txBody>
                    <a:bodyPr/>
                    <a:lstStyle/>
                    <a:p>
                      <a:pPr algn="l" fontAlgn="b"/>
                      <a:r>
                        <a:rPr lang="en-US" sz="2000" u="none" strike="noStrike" dirty="0">
                          <a:effectLst/>
                        </a:rPr>
                        <a:t>_____Non-heroin opioids (Alone or in</a:t>
                      </a:r>
                      <a:br>
                        <a:rPr lang="en-US" sz="2000" u="none" strike="noStrike" dirty="0">
                          <a:effectLst/>
                        </a:rPr>
                      </a:br>
                      <a:r>
                        <a:rPr lang="en-US" sz="2000" u="none" strike="noStrike" dirty="0">
                          <a:effectLst/>
                        </a:rPr>
                        <a:t>combination)</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727683144"/>
                  </a:ext>
                </a:extLst>
              </a:tr>
              <a:tr h="280001">
                <a:tc>
                  <a:txBody>
                    <a:bodyPr/>
                    <a:lstStyle/>
                    <a:p>
                      <a:pPr algn="l" fontAlgn="b"/>
                      <a:r>
                        <a:rPr lang="en-US" sz="2000" u="none" strike="noStrike" dirty="0">
                          <a:effectLst/>
                        </a:rPr>
                        <a:t>_____Heroin (Alone or in combination)</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1254758469"/>
                  </a:ext>
                </a:extLst>
              </a:tr>
              <a:tr h="280001">
                <a:tc>
                  <a:txBody>
                    <a:bodyPr/>
                    <a:lstStyle/>
                    <a:p>
                      <a:pPr algn="l" fontAlgn="b"/>
                      <a:r>
                        <a:rPr lang="en-US" sz="2000" u="none" strike="noStrike" dirty="0">
                          <a:effectLst/>
                        </a:rPr>
                        <a:t>Psychostimulants</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3317759594"/>
                  </a:ext>
                </a:extLst>
              </a:tr>
              <a:tr h="280001">
                <a:tc>
                  <a:txBody>
                    <a:bodyPr/>
                    <a:lstStyle/>
                    <a:p>
                      <a:pPr algn="l" fontAlgn="b"/>
                      <a:r>
                        <a:rPr lang="en-US" sz="2000" u="none" strike="noStrike" dirty="0">
                          <a:effectLst/>
                        </a:rPr>
                        <a:t>_____</a:t>
                      </a:r>
                      <a:r>
                        <a:rPr lang="en-US" sz="2000" u="none" strike="noStrike" dirty="0" err="1">
                          <a:effectLst/>
                        </a:rPr>
                        <a:t>Ampthetamines</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3400304355"/>
                  </a:ext>
                </a:extLst>
              </a:tr>
              <a:tr h="280001">
                <a:tc>
                  <a:txBody>
                    <a:bodyPr/>
                    <a:lstStyle/>
                    <a:p>
                      <a:pPr algn="l" fontAlgn="b"/>
                      <a:r>
                        <a:rPr lang="en-US" sz="2000" u="none" strike="noStrike" dirty="0">
                          <a:effectLst/>
                        </a:rPr>
                        <a:t>_____Non-</a:t>
                      </a:r>
                      <a:r>
                        <a:rPr lang="en-US" sz="2000" u="none" strike="noStrike" dirty="0" err="1">
                          <a:effectLst/>
                        </a:rPr>
                        <a:t>Ampthetamines</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2551298570"/>
                  </a:ext>
                </a:extLst>
              </a:tr>
              <a:tr h="280001">
                <a:tc>
                  <a:txBody>
                    <a:bodyPr/>
                    <a:lstStyle/>
                    <a:p>
                      <a:pPr algn="l" fontAlgn="b"/>
                      <a:r>
                        <a:rPr lang="en-US" sz="2000" u="none" strike="noStrike" dirty="0">
                          <a:effectLst/>
                        </a:rPr>
                        <a:t>Cocaine</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3422016009"/>
                  </a:ext>
                </a:extLst>
              </a:tr>
              <a:tr h="280001">
                <a:tc>
                  <a:txBody>
                    <a:bodyPr/>
                    <a:lstStyle/>
                    <a:p>
                      <a:pPr algn="l" fontAlgn="b"/>
                      <a:r>
                        <a:rPr lang="en-US" sz="2000" u="none" strike="noStrike" dirty="0">
                          <a:effectLst/>
                        </a:rPr>
                        <a:t>Benzodiazepines</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4168561036"/>
                  </a:ext>
                </a:extLst>
              </a:tr>
              <a:tr h="280001">
                <a:tc>
                  <a:txBody>
                    <a:bodyPr/>
                    <a:lstStyle/>
                    <a:p>
                      <a:pPr algn="l" fontAlgn="b"/>
                      <a:r>
                        <a:rPr lang="en-US" sz="2000" u="none" strike="noStrike" dirty="0">
                          <a:effectLst/>
                        </a:rPr>
                        <a:t>Alcohol Toxicity</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1341615028"/>
                  </a:ext>
                </a:extLst>
              </a:tr>
              <a:tr h="280001">
                <a:tc>
                  <a:txBody>
                    <a:bodyPr/>
                    <a:lstStyle/>
                    <a:p>
                      <a:pPr algn="l" fontAlgn="b"/>
                      <a:r>
                        <a:rPr lang="en-US" sz="2000" u="none" strike="noStrike" dirty="0">
                          <a:effectLst/>
                        </a:rPr>
                        <a:t>Unspecified </a:t>
                      </a:r>
                      <a:r>
                        <a:rPr lang="en-US" sz="2000" u="none" strike="noStrike" dirty="0" err="1">
                          <a:effectLst/>
                        </a:rPr>
                        <a:t>Psychodysleptics</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446244557"/>
                  </a:ext>
                </a:extLst>
              </a:tr>
              <a:tr h="280001">
                <a:tc>
                  <a:txBody>
                    <a:bodyPr/>
                    <a:lstStyle/>
                    <a:p>
                      <a:pPr algn="l" fontAlgn="b"/>
                      <a:r>
                        <a:rPr lang="en-US" sz="2000" u="none" strike="noStrike" dirty="0">
                          <a:effectLst/>
                        </a:rPr>
                        <a:t>Unspecified/Other Psychotropics</a:t>
                      </a:r>
                      <a:endParaRPr lang="en-US"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2672206976"/>
                  </a:ext>
                </a:extLst>
              </a:tr>
            </a:tbl>
          </a:graphicData>
        </a:graphic>
      </p:graphicFrame>
      <p:sp>
        <p:nvSpPr>
          <p:cNvPr id="4" name="TextBox 3"/>
          <p:cNvSpPr txBox="1"/>
          <p:nvPr/>
        </p:nvSpPr>
        <p:spPr>
          <a:xfrm>
            <a:off x="6211957" y="1506022"/>
            <a:ext cx="4731026" cy="461665"/>
          </a:xfrm>
          <a:prstGeom prst="rect">
            <a:avLst/>
          </a:prstGeom>
          <a:noFill/>
        </p:spPr>
        <p:txBody>
          <a:bodyPr wrap="square" rtlCol="0">
            <a:spAutoFit/>
          </a:bodyPr>
          <a:lstStyle/>
          <a:p>
            <a:r>
              <a:rPr lang="en-US" sz="2400" b="1" dirty="0" smtClean="0"/>
              <a:t>Drug Classes in Phase III</a:t>
            </a:r>
            <a:endParaRPr lang="en-US" sz="2400" b="1" dirty="0"/>
          </a:p>
        </p:txBody>
      </p:sp>
    </p:spTree>
    <p:extLst>
      <p:ext uri="{BB962C8B-B14F-4D97-AF65-F5344CB8AC3E}">
        <p14:creationId xmlns:p14="http://schemas.microsoft.com/office/powerpoint/2010/main" val="4282607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5191C6-6197-4CB9-9B42-6DBE206905AF}"/>
              </a:ext>
            </a:extLst>
          </p:cNvPr>
          <p:cNvSpPr>
            <a:spLocks noGrp="1"/>
          </p:cNvSpPr>
          <p:nvPr>
            <p:ph type="title"/>
          </p:nvPr>
        </p:nvSpPr>
        <p:spPr/>
        <p:txBody>
          <a:bodyPr/>
          <a:lstStyle/>
          <a:p>
            <a:r>
              <a:rPr lang="en-US" dirty="0"/>
              <a:t>Phase III: </a:t>
            </a:r>
            <a:r>
              <a:rPr lang="en-US" dirty="0" err="1"/>
              <a:t>Polydrug</a:t>
            </a:r>
            <a:r>
              <a:rPr lang="en-US" dirty="0"/>
              <a:t> Overdose</a:t>
            </a:r>
          </a:p>
        </p:txBody>
      </p:sp>
      <p:sp>
        <p:nvSpPr>
          <p:cNvPr id="3" name="Content Placeholder 2">
            <a:extLst>
              <a:ext uri="{FF2B5EF4-FFF2-40B4-BE49-F238E27FC236}">
                <a16:creationId xmlns:a16="http://schemas.microsoft.com/office/drawing/2014/main" xmlns="" id="{FF59E168-A3F8-4786-B915-65B589716DF6}"/>
              </a:ext>
            </a:extLst>
          </p:cNvPr>
          <p:cNvSpPr>
            <a:spLocks noGrp="1"/>
          </p:cNvSpPr>
          <p:nvPr>
            <p:ph idx="1"/>
          </p:nvPr>
        </p:nvSpPr>
        <p:spPr/>
        <p:txBody>
          <a:bodyPr/>
          <a:lstStyle/>
          <a:p>
            <a:r>
              <a:rPr lang="en-US" dirty="0"/>
              <a:t>Methods (Computational):</a:t>
            </a:r>
          </a:p>
          <a:p>
            <a:pPr lvl="1"/>
            <a:r>
              <a:rPr lang="en-US" dirty="0"/>
              <a:t>Use programming techniques from Phase I and Phase II</a:t>
            </a:r>
          </a:p>
          <a:p>
            <a:pPr lvl="1"/>
            <a:r>
              <a:rPr lang="en-US" dirty="0"/>
              <a:t>“Above the line” code</a:t>
            </a:r>
          </a:p>
          <a:p>
            <a:pPr lvl="1"/>
            <a:endParaRPr lang="en-US" dirty="0"/>
          </a:p>
          <a:p>
            <a:pPr lvl="1"/>
            <a:r>
              <a:rPr lang="en-US" dirty="0" err="1"/>
              <a:t>Custis</a:t>
            </a:r>
            <a:r>
              <a:rPr lang="en-US" dirty="0"/>
              <a:t> (MT) array statements</a:t>
            </a:r>
          </a:p>
          <a:p>
            <a:pPr lvl="1"/>
            <a:r>
              <a:rPr lang="en-US" dirty="0"/>
              <a:t>Katelyn (CO) ODS output</a:t>
            </a:r>
          </a:p>
          <a:p>
            <a:pPr lvl="1"/>
            <a:r>
              <a:rPr lang="en-US" dirty="0"/>
              <a:t>Molly (TN) Excel macros</a:t>
            </a:r>
          </a:p>
          <a:p>
            <a:pPr lvl="1"/>
            <a:r>
              <a:rPr lang="en-US" dirty="0"/>
              <a:t>Pedro (CDC) traffic lighting</a:t>
            </a:r>
          </a:p>
          <a:p>
            <a:pPr lvl="1"/>
            <a:endParaRPr lang="en-US" dirty="0"/>
          </a:p>
          <a:p>
            <a:pPr marL="457200" lvl="1" indent="0">
              <a:buNone/>
            </a:pPr>
            <a:endParaRPr lang="en-US" dirty="0"/>
          </a:p>
        </p:txBody>
      </p:sp>
    </p:spTree>
    <p:extLst>
      <p:ext uri="{BB962C8B-B14F-4D97-AF65-F5344CB8AC3E}">
        <p14:creationId xmlns:p14="http://schemas.microsoft.com/office/powerpoint/2010/main" val="4100993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C9D2E8-867F-4210-857E-ED3B6AD7187F}"/>
              </a:ext>
            </a:extLst>
          </p:cNvPr>
          <p:cNvSpPr>
            <a:spLocks noGrp="1"/>
          </p:cNvSpPr>
          <p:nvPr>
            <p:ph type="title"/>
          </p:nvPr>
        </p:nvSpPr>
        <p:spPr/>
        <p:txBody>
          <a:bodyPr/>
          <a:lstStyle/>
          <a:p>
            <a:r>
              <a:rPr lang="en-US" dirty="0"/>
              <a:t>Phase III: </a:t>
            </a:r>
            <a:r>
              <a:rPr lang="en-US" dirty="0" err="1"/>
              <a:t>Polydrug</a:t>
            </a:r>
            <a:r>
              <a:rPr lang="en-US" dirty="0"/>
              <a:t> Overdose</a:t>
            </a:r>
          </a:p>
        </p:txBody>
      </p:sp>
      <p:sp>
        <p:nvSpPr>
          <p:cNvPr id="3" name="Content Placeholder 2">
            <a:extLst>
              <a:ext uri="{FF2B5EF4-FFF2-40B4-BE49-F238E27FC236}">
                <a16:creationId xmlns:a16="http://schemas.microsoft.com/office/drawing/2014/main" xmlns="" id="{7DAAA41D-6ED3-4115-B210-5EC42D43C6D9}"/>
              </a:ext>
            </a:extLst>
          </p:cNvPr>
          <p:cNvSpPr>
            <a:spLocks noGrp="1"/>
          </p:cNvSpPr>
          <p:nvPr>
            <p:ph sz="half" idx="1"/>
          </p:nvPr>
        </p:nvSpPr>
        <p:spPr/>
        <p:txBody>
          <a:bodyPr/>
          <a:lstStyle/>
          <a:p>
            <a:r>
              <a:rPr lang="en-US" dirty="0"/>
              <a:t>Single Line Matrix: Louisiana, Provisional Data</a:t>
            </a:r>
          </a:p>
        </p:txBody>
      </p:sp>
      <p:graphicFrame>
        <p:nvGraphicFramePr>
          <p:cNvPr id="6" name="Table 5">
            <a:extLst>
              <a:ext uri="{FF2B5EF4-FFF2-40B4-BE49-F238E27FC236}">
                <a16:creationId xmlns:a16="http://schemas.microsoft.com/office/drawing/2014/main" xmlns="" id="{C16C15BA-B293-4B05-8318-B680D794512B}"/>
              </a:ext>
            </a:extLst>
          </p:cNvPr>
          <p:cNvGraphicFramePr>
            <a:graphicFrameLocks noGrp="1"/>
          </p:cNvGraphicFramePr>
          <p:nvPr>
            <p:extLst>
              <p:ext uri="{D42A27DB-BD31-4B8C-83A1-F6EECF244321}">
                <p14:modId xmlns:p14="http://schemas.microsoft.com/office/powerpoint/2010/main" val="2409728051"/>
              </p:ext>
            </p:extLst>
          </p:nvPr>
        </p:nvGraphicFramePr>
        <p:xfrm>
          <a:off x="5824330" y="1825625"/>
          <a:ext cx="5865645" cy="4539315"/>
        </p:xfrm>
        <a:graphic>
          <a:graphicData uri="http://schemas.openxmlformats.org/drawingml/2006/table">
            <a:tbl>
              <a:tblPr>
                <a:tableStyleId>{5C22544A-7EE6-4342-B048-85BDC9FD1C3A}</a:tableStyleId>
              </a:tblPr>
              <a:tblGrid>
                <a:gridCol w="4677666">
                  <a:extLst>
                    <a:ext uri="{9D8B030D-6E8A-4147-A177-3AD203B41FA5}">
                      <a16:colId xmlns:a16="http://schemas.microsoft.com/office/drawing/2014/main" xmlns="" val="2001255616"/>
                    </a:ext>
                  </a:extLst>
                </a:gridCol>
                <a:gridCol w="1187979">
                  <a:extLst>
                    <a:ext uri="{9D8B030D-6E8A-4147-A177-3AD203B41FA5}">
                      <a16:colId xmlns:a16="http://schemas.microsoft.com/office/drawing/2014/main" xmlns="" val="2523049646"/>
                    </a:ext>
                  </a:extLst>
                </a:gridCol>
              </a:tblGrid>
              <a:tr h="302621">
                <a:tc>
                  <a:txBody>
                    <a:bodyPr/>
                    <a:lstStyle/>
                    <a:p>
                      <a:pPr algn="l" fontAlgn="b"/>
                      <a:r>
                        <a:rPr lang="en-US" sz="1800" b="1" u="none" strike="noStrike" dirty="0" smtClean="0">
                          <a:effectLst/>
                        </a:rPr>
                        <a:t>Louisiana </a:t>
                      </a:r>
                      <a:r>
                        <a:rPr lang="en-US" sz="1800" b="1" u="none" strike="noStrike" dirty="0">
                          <a:effectLst/>
                        </a:rPr>
                        <a:t>(Provisional Q1-Q3 2017)</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Number</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600041881"/>
                  </a:ext>
                </a:extLst>
              </a:tr>
              <a:tr h="302621">
                <a:tc>
                  <a:txBody>
                    <a:bodyPr/>
                    <a:lstStyle/>
                    <a:p>
                      <a:pPr algn="l" fontAlgn="b"/>
                      <a:endParaRPr lang="en-US" sz="1800" b="1"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311971884"/>
                  </a:ext>
                </a:extLst>
              </a:tr>
              <a:tr h="302621">
                <a:tc>
                  <a:txBody>
                    <a:bodyPr/>
                    <a:lstStyle/>
                    <a:p>
                      <a:pPr algn="l" fontAlgn="b"/>
                      <a:r>
                        <a:rPr lang="en-US" sz="1800" u="none" strike="noStrike" dirty="0">
                          <a:effectLst/>
                        </a:rPr>
                        <a:t>Cannabis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rPr>
                        <a:t>265</a:t>
                      </a:r>
                      <a:endParaRPr lang="en-US" sz="18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4090192530"/>
                  </a:ext>
                </a:extLst>
              </a:tr>
              <a:tr h="302621">
                <a:tc>
                  <a:txBody>
                    <a:bodyPr/>
                    <a:lstStyle/>
                    <a:p>
                      <a:pPr algn="l" fontAlgn="b"/>
                      <a:r>
                        <a:rPr lang="en-US" sz="1800" u="none" strike="noStrike" dirty="0">
                          <a:effectLst/>
                        </a:rPr>
                        <a:t>Opioids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a:effectLst/>
                        </a:rPr>
                        <a:t>2,444</a:t>
                      </a:r>
                      <a:endParaRPr lang="en-US" sz="18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1618903068"/>
                  </a:ext>
                </a:extLst>
              </a:tr>
              <a:tr h="605242">
                <a:tc>
                  <a:txBody>
                    <a:bodyPr/>
                    <a:lstStyle/>
                    <a:p>
                      <a:pPr algn="l" fontAlgn="b"/>
                      <a:r>
                        <a:rPr lang="en-US" sz="1800" u="none" strike="noStrike" dirty="0">
                          <a:effectLst/>
                        </a:rPr>
                        <a:t>_____Non-heroin opioids (Alone or in</a:t>
                      </a:r>
                      <a:br>
                        <a:rPr lang="en-US" sz="1800" u="none" strike="noStrike" dirty="0">
                          <a:effectLst/>
                        </a:rPr>
                      </a:br>
                      <a:r>
                        <a:rPr lang="en-US" sz="1800" u="none" strike="noStrike" dirty="0">
                          <a:effectLst/>
                        </a:rPr>
                        <a:t>combination)</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a:effectLst/>
                        </a:rPr>
                        <a:t>1,969</a:t>
                      </a:r>
                      <a:endParaRPr lang="en-US" sz="18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43211303"/>
                  </a:ext>
                </a:extLst>
              </a:tr>
              <a:tr h="302621">
                <a:tc>
                  <a:txBody>
                    <a:bodyPr/>
                    <a:lstStyle/>
                    <a:p>
                      <a:pPr algn="l" fontAlgn="b"/>
                      <a:r>
                        <a:rPr lang="en-US" sz="1800" u="none" strike="noStrike" dirty="0">
                          <a:effectLst/>
                        </a:rPr>
                        <a:t>_____Heroin (Alone or in combination)</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a:effectLst/>
                        </a:rPr>
                        <a:t>493</a:t>
                      </a:r>
                      <a:endParaRPr lang="en-US" sz="18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503187725"/>
                  </a:ext>
                </a:extLst>
              </a:tr>
              <a:tr h="302621">
                <a:tc>
                  <a:txBody>
                    <a:bodyPr/>
                    <a:lstStyle/>
                    <a:p>
                      <a:pPr algn="l" fontAlgn="b"/>
                      <a:r>
                        <a:rPr lang="en-US" sz="1800" u="none" strike="noStrike" dirty="0">
                          <a:effectLst/>
                        </a:rPr>
                        <a:t>Psychostimulants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a:effectLst/>
                        </a:rPr>
                        <a:t>521</a:t>
                      </a:r>
                      <a:endParaRPr lang="en-US" sz="18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2726324953"/>
                  </a:ext>
                </a:extLst>
              </a:tr>
              <a:tr h="302621">
                <a:tc>
                  <a:txBody>
                    <a:bodyPr/>
                    <a:lstStyle/>
                    <a:p>
                      <a:pPr algn="l" fontAlgn="b"/>
                      <a:r>
                        <a:rPr lang="en-US" sz="1800" u="none" strike="noStrike" dirty="0">
                          <a:effectLst/>
                        </a:rPr>
                        <a:t>_____</a:t>
                      </a:r>
                      <a:r>
                        <a:rPr lang="en-US" sz="1800" u="none" strike="noStrike" dirty="0" err="1">
                          <a:effectLst/>
                        </a:rPr>
                        <a:t>Ampthetamines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a:effectLst/>
                        </a:rPr>
                        <a:t>473</a:t>
                      </a:r>
                      <a:endParaRPr lang="en-US" sz="18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3307566909"/>
                  </a:ext>
                </a:extLst>
              </a:tr>
              <a:tr h="302621">
                <a:tc>
                  <a:txBody>
                    <a:bodyPr/>
                    <a:lstStyle/>
                    <a:p>
                      <a:pPr algn="l" fontAlgn="b"/>
                      <a:r>
                        <a:rPr lang="en-US" sz="1800" u="none" strike="noStrike" dirty="0">
                          <a:effectLst/>
                        </a:rPr>
                        <a:t>_____Non-</a:t>
                      </a:r>
                      <a:r>
                        <a:rPr lang="en-US" sz="1800" u="none" strike="noStrike" dirty="0" err="1">
                          <a:effectLst/>
                        </a:rPr>
                        <a:t>Ampthetamines</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a:effectLst/>
                        </a:rPr>
                        <a:t>53</a:t>
                      </a:r>
                      <a:endParaRPr lang="en-US" sz="18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2410753439"/>
                  </a:ext>
                </a:extLst>
              </a:tr>
              <a:tr h="302621">
                <a:tc>
                  <a:txBody>
                    <a:bodyPr/>
                    <a:lstStyle/>
                    <a:p>
                      <a:pPr algn="l" fontAlgn="b"/>
                      <a:r>
                        <a:rPr lang="en-US" sz="1800" u="none" strike="noStrike" dirty="0">
                          <a:effectLst/>
                        </a:rPr>
                        <a:t>Cocaine</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rPr>
                        <a:t>412</a:t>
                      </a:r>
                      <a:endParaRPr lang="en-US" sz="18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2846525896"/>
                  </a:ext>
                </a:extLst>
              </a:tr>
              <a:tr h="302621">
                <a:tc>
                  <a:txBody>
                    <a:bodyPr/>
                    <a:lstStyle/>
                    <a:p>
                      <a:pPr algn="l" fontAlgn="b"/>
                      <a:r>
                        <a:rPr lang="en-US" sz="1800" u="none" strike="noStrike">
                          <a:effectLst/>
                        </a:rPr>
                        <a:t>Benzodiazepines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rPr>
                        <a:t>1,529</a:t>
                      </a:r>
                      <a:endParaRPr lang="en-US" sz="18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566520800"/>
                  </a:ext>
                </a:extLst>
              </a:tr>
              <a:tr h="302621">
                <a:tc>
                  <a:txBody>
                    <a:bodyPr/>
                    <a:lstStyle/>
                    <a:p>
                      <a:pPr algn="l" fontAlgn="b"/>
                      <a:r>
                        <a:rPr lang="en-US" sz="1800" u="none" strike="noStrike">
                          <a:effectLst/>
                        </a:rPr>
                        <a:t>Alcohol Toxicity</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rPr>
                        <a:t>587</a:t>
                      </a:r>
                      <a:endParaRPr lang="en-US" sz="18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787128437"/>
                  </a:ext>
                </a:extLst>
              </a:tr>
              <a:tr h="302621">
                <a:tc>
                  <a:txBody>
                    <a:bodyPr/>
                    <a:lstStyle/>
                    <a:p>
                      <a:pPr algn="l" fontAlgn="b"/>
                      <a:r>
                        <a:rPr lang="en-US" sz="1800" u="none" strike="noStrike">
                          <a:effectLst/>
                        </a:rPr>
                        <a:t>Unspecified Psychodysleptics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rPr>
                        <a:t>40</a:t>
                      </a:r>
                      <a:endParaRPr lang="en-US" sz="18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1783559969"/>
                  </a:ext>
                </a:extLst>
              </a:tr>
              <a:tr h="302621">
                <a:tc>
                  <a:txBody>
                    <a:bodyPr/>
                    <a:lstStyle/>
                    <a:p>
                      <a:pPr algn="l" fontAlgn="b"/>
                      <a:r>
                        <a:rPr lang="en-US" sz="1800" u="none" strike="noStrike">
                          <a:effectLst/>
                        </a:rPr>
                        <a:t>Unspecified/Other Psychotropics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800" u="none" strike="noStrike" dirty="0">
                          <a:effectLst/>
                        </a:rPr>
                        <a:t>15</a:t>
                      </a:r>
                      <a:endParaRPr lang="en-US" sz="18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xmlns="" val="1755112633"/>
                  </a:ext>
                </a:extLst>
              </a:tr>
            </a:tbl>
          </a:graphicData>
        </a:graphic>
      </p:graphicFrame>
    </p:spTree>
    <p:extLst>
      <p:ext uri="{BB962C8B-B14F-4D97-AF65-F5344CB8AC3E}">
        <p14:creationId xmlns:p14="http://schemas.microsoft.com/office/powerpoint/2010/main" val="4156842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xmlns="" id="{289B0EF5-F669-4B6B-86E7-D00AF5624E07}"/>
              </a:ext>
            </a:extLst>
          </p:cNvPr>
          <p:cNvGraphicFramePr>
            <a:graphicFrameLocks/>
          </p:cNvGraphicFramePr>
          <p:nvPr>
            <p:extLst>
              <p:ext uri="{D42A27DB-BD31-4B8C-83A1-F6EECF244321}">
                <p14:modId xmlns:p14="http://schemas.microsoft.com/office/powerpoint/2010/main" val="3952793351"/>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10078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595322A1-E754-414B-8A44-03553DBB3D38}"/>
              </a:ext>
            </a:extLst>
          </p:cNvPr>
          <p:cNvGraphicFramePr>
            <a:graphicFrameLocks noGrp="1"/>
          </p:cNvGraphicFramePr>
          <p:nvPr>
            <p:extLst>
              <p:ext uri="{D42A27DB-BD31-4B8C-83A1-F6EECF244321}">
                <p14:modId xmlns:p14="http://schemas.microsoft.com/office/powerpoint/2010/main" val="139226926"/>
              </p:ext>
            </p:extLst>
          </p:nvPr>
        </p:nvGraphicFramePr>
        <p:xfrm>
          <a:off x="0" y="2"/>
          <a:ext cx="12191999" cy="6758606"/>
        </p:xfrm>
        <a:graphic>
          <a:graphicData uri="http://schemas.openxmlformats.org/drawingml/2006/table">
            <a:tbl>
              <a:tblPr>
                <a:tableStyleId>{5C22544A-7EE6-4342-B048-85BDC9FD1C3A}</a:tableStyleId>
              </a:tblPr>
              <a:tblGrid>
                <a:gridCol w="1459174">
                  <a:extLst>
                    <a:ext uri="{9D8B030D-6E8A-4147-A177-3AD203B41FA5}">
                      <a16:colId xmlns:a16="http://schemas.microsoft.com/office/drawing/2014/main" xmlns="" val="1134849102"/>
                    </a:ext>
                  </a:extLst>
                </a:gridCol>
                <a:gridCol w="692666">
                  <a:extLst>
                    <a:ext uri="{9D8B030D-6E8A-4147-A177-3AD203B41FA5}">
                      <a16:colId xmlns:a16="http://schemas.microsoft.com/office/drawing/2014/main" xmlns="" val="1152518527"/>
                    </a:ext>
                  </a:extLst>
                </a:gridCol>
                <a:gridCol w="661699">
                  <a:extLst>
                    <a:ext uri="{9D8B030D-6E8A-4147-A177-3AD203B41FA5}">
                      <a16:colId xmlns:a16="http://schemas.microsoft.com/office/drawing/2014/main" xmlns="" val="3618742065"/>
                    </a:ext>
                  </a:extLst>
                </a:gridCol>
                <a:gridCol w="1132296">
                  <a:extLst>
                    <a:ext uri="{9D8B030D-6E8A-4147-A177-3AD203B41FA5}">
                      <a16:colId xmlns:a16="http://schemas.microsoft.com/office/drawing/2014/main" xmlns="" val="1375642115"/>
                    </a:ext>
                  </a:extLst>
                </a:gridCol>
                <a:gridCol w="824948">
                  <a:extLst>
                    <a:ext uri="{9D8B030D-6E8A-4147-A177-3AD203B41FA5}">
                      <a16:colId xmlns:a16="http://schemas.microsoft.com/office/drawing/2014/main" xmlns="" val="3648177975"/>
                    </a:ext>
                  </a:extLst>
                </a:gridCol>
                <a:gridCol w="856294">
                  <a:extLst>
                    <a:ext uri="{9D8B030D-6E8A-4147-A177-3AD203B41FA5}">
                      <a16:colId xmlns:a16="http://schemas.microsoft.com/office/drawing/2014/main" xmlns="" val="658249015"/>
                    </a:ext>
                  </a:extLst>
                </a:gridCol>
                <a:gridCol w="937846">
                  <a:extLst>
                    <a:ext uri="{9D8B030D-6E8A-4147-A177-3AD203B41FA5}">
                      <a16:colId xmlns:a16="http://schemas.microsoft.com/office/drawing/2014/main" xmlns="" val="4281353842"/>
                    </a:ext>
                  </a:extLst>
                </a:gridCol>
                <a:gridCol w="1267112">
                  <a:extLst>
                    <a:ext uri="{9D8B030D-6E8A-4147-A177-3AD203B41FA5}">
                      <a16:colId xmlns:a16="http://schemas.microsoft.com/office/drawing/2014/main" xmlns="" val="2241346621"/>
                    </a:ext>
                  </a:extLst>
                </a:gridCol>
                <a:gridCol w="608580">
                  <a:extLst>
                    <a:ext uri="{9D8B030D-6E8A-4147-A177-3AD203B41FA5}">
                      <a16:colId xmlns:a16="http://schemas.microsoft.com/office/drawing/2014/main" xmlns="" val="561949046"/>
                    </a:ext>
                  </a:extLst>
                </a:gridCol>
                <a:gridCol w="937846">
                  <a:extLst>
                    <a:ext uri="{9D8B030D-6E8A-4147-A177-3AD203B41FA5}">
                      <a16:colId xmlns:a16="http://schemas.microsoft.com/office/drawing/2014/main" xmlns="" val="1325298667"/>
                    </a:ext>
                  </a:extLst>
                </a:gridCol>
                <a:gridCol w="937846">
                  <a:extLst>
                    <a:ext uri="{9D8B030D-6E8A-4147-A177-3AD203B41FA5}">
                      <a16:colId xmlns:a16="http://schemas.microsoft.com/office/drawing/2014/main" xmlns="" val="2400954856"/>
                    </a:ext>
                  </a:extLst>
                </a:gridCol>
                <a:gridCol w="937846">
                  <a:extLst>
                    <a:ext uri="{9D8B030D-6E8A-4147-A177-3AD203B41FA5}">
                      <a16:colId xmlns:a16="http://schemas.microsoft.com/office/drawing/2014/main" xmlns="" val="1177178477"/>
                    </a:ext>
                  </a:extLst>
                </a:gridCol>
                <a:gridCol w="937846">
                  <a:extLst>
                    <a:ext uri="{9D8B030D-6E8A-4147-A177-3AD203B41FA5}">
                      <a16:colId xmlns:a16="http://schemas.microsoft.com/office/drawing/2014/main" xmlns="" val="2225142749"/>
                    </a:ext>
                  </a:extLst>
                </a:gridCol>
              </a:tblGrid>
              <a:tr h="959469">
                <a:tc>
                  <a:txBody>
                    <a:bodyPr/>
                    <a:lstStyle/>
                    <a:p>
                      <a:pPr algn="l" fontAlgn="b"/>
                      <a:r>
                        <a:rPr lang="en-US" sz="1200" b="1" u="none" strike="noStrike" dirty="0">
                          <a:effectLst/>
                        </a:rPr>
                        <a:t>Row Substance</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Cannabis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Opioids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_____Non-heroin</a:t>
                      </a:r>
                      <a:br>
                        <a:rPr lang="en-US" sz="1200" b="1" u="none" strike="noStrike" dirty="0">
                          <a:effectLst/>
                        </a:rPr>
                      </a:br>
                      <a:r>
                        <a:rPr lang="en-US" sz="1200" b="1" u="none" strike="noStrike" dirty="0">
                          <a:effectLst/>
                        </a:rPr>
                        <a:t>opioids (Alone</a:t>
                      </a:r>
                      <a:br>
                        <a:rPr lang="en-US" sz="1200" b="1" u="none" strike="noStrike" dirty="0">
                          <a:effectLst/>
                        </a:rPr>
                      </a:br>
                      <a:r>
                        <a:rPr lang="en-US" sz="1200" b="1" u="none" strike="noStrike" dirty="0">
                          <a:effectLst/>
                        </a:rPr>
                        <a:t>or in</a:t>
                      </a:r>
                      <a:br>
                        <a:rPr lang="en-US" sz="1200" b="1" u="none" strike="noStrike" dirty="0">
                          <a:effectLst/>
                        </a:rPr>
                      </a:br>
                      <a:r>
                        <a:rPr lang="en-US" sz="1200" b="1" u="none" strike="noStrike" dirty="0">
                          <a:effectLst/>
                        </a:rPr>
                        <a:t>combination)</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_____Heroin</a:t>
                      </a:r>
                      <a:br>
                        <a:rPr lang="en-US" sz="1200" b="1" u="none" strike="noStrike" dirty="0">
                          <a:effectLst/>
                        </a:rPr>
                      </a:br>
                      <a:r>
                        <a:rPr lang="en-US" sz="1200" b="1" u="none" strike="noStrike" dirty="0">
                          <a:effectLst/>
                        </a:rPr>
                        <a:t>(Alone or in</a:t>
                      </a:r>
                      <a:br>
                        <a:rPr lang="en-US" sz="1200" b="1" u="none" strike="noStrike" dirty="0">
                          <a:effectLst/>
                        </a:rPr>
                      </a:br>
                      <a:r>
                        <a:rPr lang="en-US" sz="1200" b="1" u="none" strike="noStrike" dirty="0">
                          <a:effectLst/>
                        </a:rPr>
                        <a:t>combination)</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Psychostimulants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_____</a:t>
                      </a:r>
                      <a:r>
                        <a:rPr lang="en-US" sz="1200" b="1" u="none" strike="noStrike" dirty="0" err="1">
                          <a:effectLst/>
                        </a:rPr>
                        <a:t>Ampthetamines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_____Non-</a:t>
                      </a:r>
                      <a:r>
                        <a:rPr lang="en-US" sz="1200" b="1" u="none" strike="noStrike" dirty="0" err="1">
                          <a:effectLst/>
                        </a:rPr>
                        <a:t>Ampthetamines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Cocaine</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Benzodiazepines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Alcohol</a:t>
                      </a:r>
                      <a:br>
                        <a:rPr lang="en-US" sz="1200" b="1" u="none" strike="noStrike" dirty="0">
                          <a:effectLst/>
                        </a:rPr>
                      </a:br>
                      <a:r>
                        <a:rPr lang="en-US" sz="1200" b="1" u="none" strike="noStrike" dirty="0">
                          <a:effectLst/>
                        </a:rPr>
                        <a:t>Toxicity</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Unspecified</a:t>
                      </a:r>
                      <a:br>
                        <a:rPr lang="en-US" sz="1200" b="1" u="none" strike="noStrike" dirty="0">
                          <a:effectLst/>
                        </a:rPr>
                      </a:br>
                      <a:r>
                        <a:rPr lang="en-US" sz="1200" b="1" u="none" strike="noStrike" dirty="0" err="1">
                          <a:effectLst/>
                        </a:rPr>
                        <a:t>Psychodysleptics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l" fontAlgn="b"/>
                      <a:r>
                        <a:rPr lang="en-US" sz="1200" b="1" u="none" strike="noStrike" dirty="0">
                          <a:effectLst/>
                        </a:rPr>
                        <a:t>Unspecified/Other</a:t>
                      </a:r>
                      <a:br>
                        <a:rPr lang="en-US" sz="1200" b="1" u="none" strike="noStrike" dirty="0">
                          <a:effectLst/>
                        </a:rPr>
                      </a:br>
                      <a:r>
                        <a:rPr lang="en-US" sz="1200" b="1" u="none" strike="noStrike" dirty="0">
                          <a:effectLst/>
                        </a:rPr>
                        <a:t>Psychotropics</a:t>
                      </a:r>
                      <a:endParaRPr lang="en-US" sz="1200" b="1" i="0" u="none" strike="noStrike" dirty="0">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143212560"/>
                  </a:ext>
                </a:extLst>
              </a:tr>
              <a:tr h="260295">
                <a:tc>
                  <a:txBody>
                    <a:bodyPr/>
                    <a:lstStyle/>
                    <a:p>
                      <a:pPr algn="l" fontAlgn="b"/>
                      <a:r>
                        <a:rPr lang="en-US" sz="1200" b="1" u="none" strike="noStrike" dirty="0">
                          <a:effectLst/>
                        </a:rPr>
                        <a:t>Cannabis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highlight>
                            <a:srgbClr val="FFFF00"/>
                          </a:highlight>
                        </a:rPr>
                        <a:t>265</a:t>
                      </a:r>
                      <a:endParaRPr lang="en-US" sz="1600" b="0" i="0" u="none" strike="noStrike" dirty="0">
                        <a:solidFill>
                          <a:srgbClr val="000000"/>
                        </a:solidFill>
                        <a:effectLst/>
                        <a:highlight>
                          <a:srgbClr val="FFFF00"/>
                        </a:highlight>
                        <a:latin typeface="Arial" panose="020B0604020202020204" pitchFamily="34" charset="0"/>
                      </a:endParaRPr>
                    </a:p>
                  </a:txBody>
                  <a:tcPr marL="5803" marR="5803" marT="5803" marB="0" anchor="b"/>
                </a:tc>
                <a:tc>
                  <a:txBody>
                    <a:bodyPr/>
                    <a:lstStyle/>
                    <a:p>
                      <a:pPr algn="ctr" fontAlgn="b"/>
                      <a:r>
                        <a:rPr lang="en-US" sz="1600" u="none" strike="noStrike" dirty="0">
                          <a:effectLst/>
                        </a:rPr>
                        <a:t>16</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11</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5</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18</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18</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19</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19</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2406807863"/>
                  </a:ext>
                </a:extLst>
              </a:tr>
              <a:tr h="260295">
                <a:tc>
                  <a:txBody>
                    <a:bodyPr/>
                    <a:lstStyle/>
                    <a:p>
                      <a:pPr algn="l" fontAlgn="b"/>
                      <a:r>
                        <a:rPr lang="en-US" sz="1200" b="1" u="none" strike="noStrike" dirty="0">
                          <a:effectLst/>
                        </a:rPr>
                        <a:t>Opioids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16</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highlight>
                            <a:srgbClr val="FFFF00"/>
                          </a:highlight>
                        </a:rPr>
                        <a:t>2,444</a:t>
                      </a:r>
                      <a:endParaRPr lang="en-US" sz="1600" b="0" i="0" u="none" strike="noStrike" dirty="0">
                        <a:solidFill>
                          <a:srgbClr val="000000"/>
                        </a:solidFill>
                        <a:effectLst/>
                        <a:highlight>
                          <a:srgbClr val="FFFF00"/>
                        </a:highlight>
                        <a:latin typeface="Arial" panose="020B0604020202020204" pitchFamily="34" charset="0"/>
                      </a:endParaRPr>
                    </a:p>
                  </a:txBody>
                  <a:tcPr marL="5803" marR="5803" marT="5803" marB="0" anchor="b"/>
                </a:tc>
                <a:tc>
                  <a:txBody>
                    <a:bodyPr/>
                    <a:lstStyle/>
                    <a:p>
                      <a:pPr algn="ctr" fontAlgn="b"/>
                      <a:r>
                        <a:rPr lang="en-US" sz="1600" u="none" strike="noStrike" dirty="0">
                          <a:effectLst/>
                        </a:rPr>
                        <a:t>1,969</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493</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65</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60</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56</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343</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18</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&lt;5</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&lt;5</a:t>
                      </a:r>
                      <a:endParaRPr lang="en-US" sz="1600" b="0" i="0" u="none" strike="noStrike" dirty="0">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3396916776"/>
                  </a:ext>
                </a:extLst>
              </a:tr>
              <a:tr h="1109444">
                <a:tc>
                  <a:txBody>
                    <a:bodyPr/>
                    <a:lstStyle/>
                    <a:p>
                      <a:pPr algn="l" fontAlgn="b"/>
                      <a:r>
                        <a:rPr lang="en-US" sz="1200" b="1" u="none" strike="noStrike" dirty="0">
                          <a:effectLst/>
                        </a:rPr>
                        <a:t>_____Non-heroin opioids (Alone or in</a:t>
                      </a:r>
                      <a:br>
                        <a:rPr lang="en-US" sz="1200" b="1" u="none" strike="noStrike" dirty="0">
                          <a:effectLst/>
                        </a:rPr>
                      </a:br>
                      <a:r>
                        <a:rPr lang="en-US" sz="1200" b="1" u="none" strike="noStrike" dirty="0">
                          <a:effectLst/>
                        </a:rPr>
                        <a:t>combination)</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11</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1,969</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highlight>
                            <a:srgbClr val="FFFF00"/>
                          </a:highlight>
                        </a:rPr>
                        <a:t>1,969</a:t>
                      </a:r>
                      <a:endParaRPr lang="en-US" sz="1600" b="0" i="0" u="none" strike="noStrike" dirty="0">
                        <a:solidFill>
                          <a:srgbClr val="000000"/>
                        </a:solidFill>
                        <a:effectLst/>
                        <a:highlight>
                          <a:srgbClr val="FFFF00"/>
                        </a:highlight>
                        <a:latin typeface="Arial" panose="020B0604020202020204" pitchFamily="34" charset="0"/>
                      </a:endParaRPr>
                    </a:p>
                  </a:txBody>
                  <a:tcPr marL="5803" marR="5803" marT="5803" marB="0" anchor="b"/>
                </a:tc>
                <a:tc>
                  <a:txBody>
                    <a:bodyPr/>
                    <a:lstStyle/>
                    <a:p>
                      <a:pPr algn="ctr" fontAlgn="b"/>
                      <a:r>
                        <a:rPr lang="en-US" sz="1600" u="none" strike="noStrike" dirty="0">
                          <a:effectLst/>
                        </a:rPr>
                        <a:t>18</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42</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38</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&lt;5</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24</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325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14</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4039076962"/>
                  </a:ext>
                </a:extLst>
              </a:tr>
              <a:tr h="793689">
                <a:tc>
                  <a:txBody>
                    <a:bodyPr/>
                    <a:lstStyle/>
                    <a:p>
                      <a:pPr algn="l" fontAlgn="b"/>
                      <a:r>
                        <a:rPr lang="en-US" sz="1200" b="1" u="none" strike="noStrike" dirty="0">
                          <a:effectLst/>
                        </a:rPr>
                        <a:t>_____Heroin (Alone or in combination)</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5</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493</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18</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highlight>
                            <a:srgbClr val="FFFF00"/>
                          </a:highlight>
                        </a:rPr>
                        <a:t>493</a:t>
                      </a:r>
                      <a:endParaRPr lang="en-US" sz="1600" b="0" i="0" u="none" strike="noStrike" dirty="0">
                        <a:solidFill>
                          <a:srgbClr val="000000"/>
                        </a:solidFill>
                        <a:effectLst/>
                        <a:highlight>
                          <a:srgbClr val="FFFF00"/>
                        </a:highlight>
                        <a:latin typeface="Arial" panose="020B0604020202020204" pitchFamily="34" charset="0"/>
                      </a:endParaRPr>
                    </a:p>
                  </a:txBody>
                  <a:tcPr marL="5803" marR="5803" marT="5803" marB="0" anchor="b"/>
                </a:tc>
                <a:tc>
                  <a:txBody>
                    <a:bodyPr/>
                    <a:lstStyle/>
                    <a:p>
                      <a:pPr algn="ctr" fontAlgn="b"/>
                      <a:r>
                        <a:rPr lang="en-US" sz="1600" u="none" strike="noStrike" dirty="0">
                          <a:effectLst/>
                        </a:rPr>
                        <a:t>23</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22</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&lt;5</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32</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18</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2780188130"/>
                  </a:ext>
                </a:extLst>
              </a:tr>
              <a:tr h="320052">
                <a:tc>
                  <a:txBody>
                    <a:bodyPr/>
                    <a:lstStyle/>
                    <a:p>
                      <a:pPr algn="l" fontAlgn="b"/>
                      <a:r>
                        <a:rPr lang="en-US" sz="1200" b="1" u="none" strike="noStrike" dirty="0">
                          <a:effectLst/>
                        </a:rPr>
                        <a:t>Psychostimulants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18</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65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42</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23</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highlight>
                            <a:srgbClr val="FFFF00"/>
                          </a:highlight>
                        </a:rPr>
                        <a:t>521</a:t>
                      </a:r>
                      <a:endParaRPr lang="en-US" sz="1600" b="0" i="0" u="none" strike="noStrike" dirty="0">
                        <a:solidFill>
                          <a:srgbClr val="000000"/>
                        </a:solidFill>
                        <a:effectLst/>
                        <a:highlight>
                          <a:srgbClr val="FFFF00"/>
                        </a:highlight>
                        <a:latin typeface="Arial" panose="020B0604020202020204" pitchFamily="34" charset="0"/>
                      </a:endParaRPr>
                    </a:p>
                  </a:txBody>
                  <a:tcPr marL="5803" marR="5803" marT="5803" marB="0" anchor="b"/>
                </a:tc>
                <a:tc>
                  <a:txBody>
                    <a:bodyPr/>
                    <a:lstStyle/>
                    <a:p>
                      <a:pPr algn="ctr" fontAlgn="b"/>
                      <a:r>
                        <a:rPr lang="en-US" sz="1600" u="none" strike="noStrike" dirty="0">
                          <a:effectLst/>
                        </a:rPr>
                        <a:t>473</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53</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12</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32</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6</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572138261"/>
                  </a:ext>
                </a:extLst>
              </a:tr>
              <a:tr h="405413">
                <a:tc>
                  <a:txBody>
                    <a:bodyPr/>
                    <a:lstStyle/>
                    <a:p>
                      <a:pPr algn="l" fontAlgn="b"/>
                      <a:r>
                        <a:rPr lang="en-US" sz="1200" b="1" u="none" strike="noStrike" dirty="0">
                          <a:effectLst/>
                        </a:rPr>
                        <a:t>_____</a:t>
                      </a:r>
                      <a:r>
                        <a:rPr lang="en-US" sz="1200" b="1" u="none" strike="noStrike" dirty="0" err="1">
                          <a:effectLst/>
                        </a:rPr>
                        <a:t>Ampthetamines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18</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60</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38</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22</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473</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473</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5</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12</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32</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6</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&lt;5</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1852282929"/>
                  </a:ext>
                </a:extLst>
              </a:tr>
              <a:tr h="477930">
                <a:tc>
                  <a:txBody>
                    <a:bodyPr/>
                    <a:lstStyle/>
                    <a:p>
                      <a:pPr algn="l" fontAlgn="b"/>
                      <a:r>
                        <a:rPr lang="en-US" sz="1200" b="1" u="none" strike="noStrike" dirty="0">
                          <a:effectLst/>
                        </a:rPr>
                        <a:t>_____Non-</a:t>
                      </a:r>
                      <a:r>
                        <a:rPr lang="en-US" sz="1200" b="1" u="none" strike="noStrike" dirty="0" err="1">
                          <a:effectLst/>
                        </a:rPr>
                        <a:t>Ampthetamines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53</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5</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53</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1295109244"/>
                  </a:ext>
                </a:extLst>
              </a:tr>
              <a:tr h="260295">
                <a:tc>
                  <a:txBody>
                    <a:bodyPr/>
                    <a:lstStyle/>
                    <a:p>
                      <a:pPr algn="l" fontAlgn="b"/>
                      <a:r>
                        <a:rPr lang="en-US" sz="1200" b="1" u="none" strike="noStrike" dirty="0">
                          <a:effectLst/>
                        </a:rPr>
                        <a:t>Cocaine</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19</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56</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24</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32</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12</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12</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412</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18</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12</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6</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1407403031"/>
                  </a:ext>
                </a:extLst>
              </a:tr>
              <a:tr h="320052">
                <a:tc>
                  <a:txBody>
                    <a:bodyPr/>
                    <a:lstStyle/>
                    <a:p>
                      <a:pPr algn="l" fontAlgn="b"/>
                      <a:r>
                        <a:rPr lang="en-US" sz="1200" b="1" u="none" strike="noStrike" dirty="0">
                          <a:effectLst/>
                        </a:rPr>
                        <a:t>Benzodiazepines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19</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343</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325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18</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32</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32</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18</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1,529</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52</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2125610607"/>
                  </a:ext>
                </a:extLst>
              </a:tr>
              <a:tr h="320052">
                <a:tc>
                  <a:txBody>
                    <a:bodyPr/>
                    <a:lstStyle/>
                    <a:p>
                      <a:pPr algn="l" fontAlgn="b"/>
                      <a:r>
                        <a:rPr lang="en-US" sz="1200" b="1" u="none" strike="noStrike" dirty="0">
                          <a:effectLst/>
                        </a:rPr>
                        <a:t>Alcohol Toxicity</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18</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14</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6</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6</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12</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52</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587</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&lt;5</a:t>
                      </a:r>
                      <a:endParaRPr lang="en-US" sz="1600" b="0" i="0" u="none" strike="noStrike" dirty="0">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2164486875"/>
                  </a:ext>
                </a:extLst>
              </a:tr>
              <a:tr h="635810">
                <a:tc>
                  <a:txBody>
                    <a:bodyPr/>
                    <a:lstStyle/>
                    <a:p>
                      <a:pPr algn="l" fontAlgn="b"/>
                      <a:r>
                        <a:rPr lang="en-US" sz="1200" b="1" u="none" strike="noStrike" dirty="0">
                          <a:effectLst/>
                        </a:rPr>
                        <a:t>Unspecified </a:t>
                      </a:r>
                      <a:r>
                        <a:rPr lang="en-US" sz="1200" b="1" u="none" strike="noStrike" dirty="0" err="1">
                          <a:effectLst/>
                        </a:rPr>
                        <a:t>Psychodysleptics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6</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&lt;5</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&lt;5</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40</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2791091686"/>
                  </a:ext>
                </a:extLst>
              </a:tr>
              <a:tr h="635810">
                <a:tc>
                  <a:txBody>
                    <a:bodyPr/>
                    <a:lstStyle/>
                    <a:p>
                      <a:pPr algn="l" fontAlgn="b"/>
                      <a:r>
                        <a:rPr lang="en-US" sz="1200" b="1" u="none" strike="noStrike" dirty="0">
                          <a:effectLst/>
                        </a:rPr>
                        <a:t>Unspecified/Other Psychotropics</a:t>
                      </a:r>
                      <a:endParaRPr lang="en-US" sz="1200" b="1"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a:effectLst/>
                        </a:rPr>
                        <a:t>&lt;5</a:t>
                      </a:r>
                      <a:endParaRPr lang="en-US" sz="1600" b="0" i="0" u="none" strike="noStrike">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a:t>
                      </a:r>
                      <a:endParaRPr lang="en-US" sz="1600" b="0" i="0" u="none" strike="noStrike" dirty="0">
                        <a:solidFill>
                          <a:srgbClr val="000000"/>
                        </a:solidFill>
                        <a:effectLst/>
                        <a:latin typeface="Arial" panose="020B0604020202020204" pitchFamily="34" charset="0"/>
                      </a:endParaRPr>
                    </a:p>
                  </a:txBody>
                  <a:tcPr marL="5803" marR="5803" marT="5803" marB="0" anchor="b"/>
                </a:tc>
                <a:tc>
                  <a:txBody>
                    <a:bodyPr/>
                    <a:lstStyle/>
                    <a:p>
                      <a:pPr algn="ctr" fontAlgn="b"/>
                      <a:r>
                        <a:rPr lang="en-US" sz="1600" u="none" strike="noStrike" dirty="0">
                          <a:effectLst/>
                        </a:rPr>
                        <a:t>15</a:t>
                      </a:r>
                      <a:endParaRPr lang="en-US" sz="1600" b="0" i="0" u="none" strike="noStrike" dirty="0">
                        <a:solidFill>
                          <a:srgbClr val="000000"/>
                        </a:solidFill>
                        <a:effectLst/>
                        <a:latin typeface="Arial" panose="020B0604020202020204" pitchFamily="34" charset="0"/>
                      </a:endParaRPr>
                    </a:p>
                  </a:txBody>
                  <a:tcPr marL="5803" marR="5803" marT="5803" marB="0" anchor="b"/>
                </a:tc>
                <a:extLst>
                  <a:ext uri="{0D108BD9-81ED-4DB2-BD59-A6C34878D82A}">
                    <a16:rowId xmlns:a16="http://schemas.microsoft.com/office/drawing/2014/main" xmlns="" val="1653111180"/>
                  </a:ext>
                </a:extLst>
              </a:tr>
            </a:tbl>
          </a:graphicData>
        </a:graphic>
      </p:graphicFrame>
    </p:spTree>
    <p:extLst>
      <p:ext uri="{BB962C8B-B14F-4D97-AF65-F5344CB8AC3E}">
        <p14:creationId xmlns:p14="http://schemas.microsoft.com/office/powerpoint/2010/main" val="1339046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E64609C-CAA1-476E-BE88-51AD826DC3CB}"/>
              </a:ext>
            </a:extLst>
          </p:cNvPr>
          <p:cNvPicPr>
            <a:picLocks noChangeAspect="1"/>
          </p:cNvPicPr>
          <p:nvPr/>
        </p:nvPicPr>
        <p:blipFill>
          <a:blip r:embed="rId2"/>
          <a:stretch>
            <a:fillRect/>
          </a:stretch>
        </p:blipFill>
        <p:spPr>
          <a:xfrm>
            <a:off x="187569" y="0"/>
            <a:ext cx="11816862" cy="6858000"/>
          </a:xfrm>
          <a:prstGeom prst="rect">
            <a:avLst/>
          </a:prstGeom>
        </p:spPr>
      </p:pic>
    </p:spTree>
    <p:extLst>
      <p:ext uri="{BB962C8B-B14F-4D97-AF65-F5344CB8AC3E}">
        <p14:creationId xmlns:p14="http://schemas.microsoft.com/office/powerpoint/2010/main" val="1077111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33627288-D7FE-4CDF-8DE5-D151049D65AF}"/>
              </a:ext>
            </a:extLst>
          </p:cNvPr>
          <p:cNvGraphicFramePr>
            <a:graphicFrameLocks noGrp="1"/>
          </p:cNvGraphicFramePr>
          <p:nvPr>
            <p:extLst>
              <p:ext uri="{D42A27DB-BD31-4B8C-83A1-F6EECF244321}">
                <p14:modId xmlns:p14="http://schemas.microsoft.com/office/powerpoint/2010/main" val="1503790397"/>
              </p:ext>
            </p:extLst>
          </p:nvPr>
        </p:nvGraphicFramePr>
        <p:xfrm>
          <a:off x="2" y="-2"/>
          <a:ext cx="12191996" cy="6857999"/>
        </p:xfrm>
        <a:graphic>
          <a:graphicData uri="http://schemas.openxmlformats.org/drawingml/2006/table">
            <a:tbl>
              <a:tblPr/>
              <a:tblGrid>
                <a:gridCol w="2273084">
                  <a:extLst>
                    <a:ext uri="{9D8B030D-6E8A-4147-A177-3AD203B41FA5}">
                      <a16:colId xmlns:a16="http://schemas.microsoft.com/office/drawing/2014/main" xmlns="" val="1907304851"/>
                    </a:ext>
                  </a:extLst>
                </a:gridCol>
                <a:gridCol w="826576">
                  <a:extLst>
                    <a:ext uri="{9D8B030D-6E8A-4147-A177-3AD203B41FA5}">
                      <a16:colId xmlns:a16="http://schemas.microsoft.com/office/drawing/2014/main" xmlns="" val="745924043"/>
                    </a:ext>
                  </a:extLst>
                </a:gridCol>
                <a:gridCol w="826576">
                  <a:extLst>
                    <a:ext uri="{9D8B030D-6E8A-4147-A177-3AD203B41FA5}">
                      <a16:colId xmlns:a16="http://schemas.microsoft.com/office/drawing/2014/main" xmlns="" val="1678916232"/>
                    </a:ext>
                  </a:extLst>
                </a:gridCol>
                <a:gridCol w="826576">
                  <a:extLst>
                    <a:ext uri="{9D8B030D-6E8A-4147-A177-3AD203B41FA5}">
                      <a16:colId xmlns:a16="http://schemas.microsoft.com/office/drawing/2014/main" xmlns="" val="2551726701"/>
                    </a:ext>
                  </a:extLst>
                </a:gridCol>
                <a:gridCol w="826576">
                  <a:extLst>
                    <a:ext uri="{9D8B030D-6E8A-4147-A177-3AD203B41FA5}">
                      <a16:colId xmlns:a16="http://schemas.microsoft.com/office/drawing/2014/main" xmlns="" val="756058235"/>
                    </a:ext>
                  </a:extLst>
                </a:gridCol>
                <a:gridCol w="826576">
                  <a:extLst>
                    <a:ext uri="{9D8B030D-6E8A-4147-A177-3AD203B41FA5}">
                      <a16:colId xmlns:a16="http://schemas.microsoft.com/office/drawing/2014/main" xmlns="" val="3503357286"/>
                    </a:ext>
                  </a:extLst>
                </a:gridCol>
                <a:gridCol w="826576">
                  <a:extLst>
                    <a:ext uri="{9D8B030D-6E8A-4147-A177-3AD203B41FA5}">
                      <a16:colId xmlns:a16="http://schemas.microsoft.com/office/drawing/2014/main" xmlns="" val="1846234436"/>
                    </a:ext>
                  </a:extLst>
                </a:gridCol>
                <a:gridCol w="826576">
                  <a:extLst>
                    <a:ext uri="{9D8B030D-6E8A-4147-A177-3AD203B41FA5}">
                      <a16:colId xmlns:a16="http://schemas.microsoft.com/office/drawing/2014/main" xmlns="" val="936553784"/>
                    </a:ext>
                  </a:extLst>
                </a:gridCol>
                <a:gridCol w="826576">
                  <a:extLst>
                    <a:ext uri="{9D8B030D-6E8A-4147-A177-3AD203B41FA5}">
                      <a16:colId xmlns:a16="http://schemas.microsoft.com/office/drawing/2014/main" xmlns="" val="3991549036"/>
                    </a:ext>
                  </a:extLst>
                </a:gridCol>
                <a:gridCol w="826576">
                  <a:extLst>
                    <a:ext uri="{9D8B030D-6E8A-4147-A177-3AD203B41FA5}">
                      <a16:colId xmlns:a16="http://schemas.microsoft.com/office/drawing/2014/main" xmlns="" val="3952809951"/>
                    </a:ext>
                  </a:extLst>
                </a:gridCol>
                <a:gridCol w="826576">
                  <a:extLst>
                    <a:ext uri="{9D8B030D-6E8A-4147-A177-3AD203B41FA5}">
                      <a16:colId xmlns:a16="http://schemas.microsoft.com/office/drawing/2014/main" xmlns="" val="3667266700"/>
                    </a:ext>
                  </a:extLst>
                </a:gridCol>
                <a:gridCol w="826576">
                  <a:extLst>
                    <a:ext uri="{9D8B030D-6E8A-4147-A177-3AD203B41FA5}">
                      <a16:colId xmlns:a16="http://schemas.microsoft.com/office/drawing/2014/main" xmlns="" val="2488117571"/>
                    </a:ext>
                  </a:extLst>
                </a:gridCol>
                <a:gridCol w="826576">
                  <a:extLst>
                    <a:ext uri="{9D8B030D-6E8A-4147-A177-3AD203B41FA5}">
                      <a16:colId xmlns:a16="http://schemas.microsoft.com/office/drawing/2014/main" xmlns="" val="1979070404"/>
                    </a:ext>
                  </a:extLst>
                </a:gridCol>
              </a:tblGrid>
              <a:tr h="351140">
                <a:tc gridSpan="13">
                  <a:txBody>
                    <a:bodyPr/>
                    <a:lstStyle/>
                    <a:p>
                      <a:pPr algn="ctr" fontAlgn="b"/>
                      <a:r>
                        <a:rPr lang="en-US" sz="2000" b="1" i="0" u="none" strike="noStrike" dirty="0">
                          <a:solidFill>
                            <a:srgbClr val="000000"/>
                          </a:solidFill>
                          <a:effectLst/>
                          <a:latin typeface="Calibri" panose="020F0502020204030204" pitchFamily="34" charset="0"/>
                        </a:rPr>
                        <a:t>Table 3.2(b)  </a:t>
                      </a:r>
                      <a:r>
                        <a:rPr lang="en-US" sz="2000" b="1" i="0" u="none" strike="noStrike" dirty="0" err="1">
                          <a:solidFill>
                            <a:srgbClr val="000000"/>
                          </a:solidFill>
                          <a:effectLst/>
                          <a:latin typeface="Calibri" panose="020F0502020204030204" pitchFamily="34" charset="0"/>
                        </a:rPr>
                        <a:t>Polydrug</a:t>
                      </a:r>
                      <a:r>
                        <a:rPr lang="en-US" sz="2000" b="1" i="0" u="none" strike="noStrike" dirty="0">
                          <a:solidFill>
                            <a:srgbClr val="000000"/>
                          </a:solidFill>
                          <a:effectLst/>
                          <a:latin typeface="Calibri" panose="020F0502020204030204" pitchFamily="34" charset="0"/>
                        </a:rPr>
                        <a:t> Percentages by Drug Type, National 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106339248"/>
                  </a:ext>
                </a:extLst>
              </a:tr>
              <a:tr h="2012267">
                <a:tc>
                  <a:txBody>
                    <a:bodyPr/>
                    <a:lstStyle/>
                    <a:p>
                      <a:pPr algn="l" fontAlgn="b"/>
                      <a:r>
                        <a:rPr lang="en-US" sz="1400" b="1" i="0" u="none" strike="noStrike" dirty="0">
                          <a:solidFill>
                            <a:srgbClr val="000000"/>
                          </a:solidFill>
                          <a:effectLst/>
                          <a:latin typeface="Calibri" panose="020F0502020204030204" pitchFamily="34" charset="0"/>
                        </a:rPr>
                        <a:t>Row Substance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Cannabis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Opioids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Non-heroin opioids (Alone or in combination)</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Calibri" panose="020F0502020204030204" pitchFamily="34" charset="0"/>
                        </a:rPr>
                        <a:t>Heroin</a:t>
                      </a:r>
                      <a:br>
                        <a:rPr lang="en-US" sz="1400" b="1" i="0" u="none" strike="noStrike">
                          <a:solidFill>
                            <a:srgbClr val="000000"/>
                          </a:solidFill>
                          <a:effectLst/>
                          <a:latin typeface="Calibri" panose="020F0502020204030204" pitchFamily="34" charset="0"/>
                        </a:rPr>
                      </a:br>
                      <a:r>
                        <a:rPr lang="en-US" sz="1400" b="1" i="0" u="none" strike="noStrike">
                          <a:solidFill>
                            <a:srgbClr val="000000"/>
                          </a:solidFill>
                          <a:effectLst/>
                          <a:latin typeface="Calibri" panose="020F0502020204030204" pitchFamily="34" charset="0"/>
                        </a:rPr>
                        <a:t>(Alone or in</a:t>
                      </a:r>
                      <a:br>
                        <a:rPr lang="en-US" sz="1400" b="1" i="0" u="none" strike="noStrike">
                          <a:solidFill>
                            <a:srgbClr val="000000"/>
                          </a:solidFill>
                          <a:effectLst/>
                          <a:latin typeface="Calibri" panose="020F0502020204030204" pitchFamily="34" charset="0"/>
                        </a:rPr>
                      </a:br>
                      <a:r>
                        <a:rPr lang="en-US" sz="1400" b="1" i="0" u="none" strike="noStrike">
                          <a:solidFill>
                            <a:srgbClr val="000000"/>
                          </a:solidFill>
                          <a:effectLst/>
                          <a:latin typeface="Calibri" panose="020F0502020204030204" pitchFamily="34" charset="0"/>
                        </a:rPr>
                        <a:t>combination)</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Psychostimulants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smtClean="0">
                          <a:solidFill>
                            <a:srgbClr val="000000"/>
                          </a:solidFill>
                          <a:effectLst/>
                          <a:latin typeface="Calibri" panose="020F0502020204030204" pitchFamily="34" charset="0"/>
                        </a:rPr>
                        <a:t>Amphetamines</a:t>
                      </a:r>
                      <a:endParaRPr lang="en-US" sz="1400" b="1" i="0" u="none" strike="noStrike" dirty="0">
                        <a:solidFill>
                          <a:srgbClr val="000000"/>
                        </a:solidFill>
                        <a:effectLst/>
                        <a:latin typeface="Calibri" panose="020F0502020204030204" pitchFamily="34" charset="0"/>
                      </a:endParaRP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smtClean="0">
                          <a:solidFill>
                            <a:srgbClr val="000000"/>
                          </a:solidFill>
                          <a:effectLst/>
                          <a:latin typeface="Calibri" panose="020F0502020204030204" pitchFamily="34" charset="0"/>
                        </a:rPr>
                        <a:t>Non-Amphetamines</a:t>
                      </a:r>
                      <a:endParaRPr lang="en-US" sz="1400" b="1" i="0" u="none" strike="noStrike" dirty="0">
                        <a:solidFill>
                          <a:srgbClr val="000000"/>
                        </a:solidFill>
                        <a:effectLst/>
                        <a:latin typeface="Calibri" panose="020F0502020204030204" pitchFamily="34" charset="0"/>
                      </a:endParaRP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Cocaine</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Benzodiazepines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Alcohol Toxicity</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Unspecified</a:t>
                      </a:r>
                      <a:br>
                        <a:rPr lang="en-US" sz="1400" b="1" i="0" u="none" strike="noStrike" dirty="0">
                          <a:solidFill>
                            <a:srgbClr val="000000"/>
                          </a:solidFill>
                          <a:effectLst/>
                          <a:latin typeface="Calibri" panose="020F0502020204030204" pitchFamily="34" charset="0"/>
                        </a:rPr>
                      </a:br>
                      <a:r>
                        <a:rPr lang="en-US" sz="1400" b="1" i="0" u="none" strike="noStrike" dirty="0">
                          <a:solidFill>
                            <a:srgbClr val="000000"/>
                          </a:solidFill>
                          <a:effectLst/>
                          <a:latin typeface="Calibri" panose="020F0502020204030204" pitchFamily="34" charset="0"/>
                        </a:rPr>
                        <a:t>Psychodysleptics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Calibri" panose="020F0502020204030204" pitchFamily="34" charset="0"/>
                        </a:rPr>
                        <a:t>Unspecified/Other</a:t>
                      </a:r>
                      <a:br>
                        <a:rPr lang="en-US" sz="1400" b="1" i="0" u="none" strike="noStrike" dirty="0">
                          <a:solidFill>
                            <a:srgbClr val="000000"/>
                          </a:solidFill>
                          <a:effectLst/>
                          <a:latin typeface="Calibri" panose="020F0502020204030204" pitchFamily="34" charset="0"/>
                        </a:rPr>
                      </a:br>
                      <a:r>
                        <a:rPr lang="en-US" sz="1400" b="1" i="0" u="none" strike="noStrike" dirty="0" err="1">
                          <a:solidFill>
                            <a:srgbClr val="000000"/>
                          </a:solidFill>
                          <a:effectLst/>
                          <a:latin typeface="Calibri" panose="020F0502020204030204" pitchFamily="34" charset="0"/>
                        </a:rPr>
                        <a:t>Psychotropics</a:t>
                      </a:r>
                      <a:endParaRPr lang="en-US" sz="1400" b="1" i="0" u="none" strike="noStrike" dirty="0">
                        <a:solidFill>
                          <a:srgbClr val="000000"/>
                        </a:solidFill>
                        <a:effectLst/>
                        <a:latin typeface="Calibri" panose="020F0502020204030204" pitchFamily="34" charset="0"/>
                      </a:endParaRP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41525007"/>
                  </a:ext>
                </a:extLst>
              </a:tr>
              <a:tr h="280912">
                <a:tc>
                  <a:txBody>
                    <a:bodyPr/>
                    <a:lstStyle/>
                    <a:p>
                      <a:pPr algn="l" fontAlgn="b"/>
                      <a:r>
                        <a:rPr lang="en-US" sz="1200" b="1" i="0" u="none" strike="noStrike" dirty="0">
                          <a:solidFill>
                            <a:srgbClr val="000000"/>
                          </a:solidFill>
                          <a:effectLst/>
                          <a:latin typeface="Calibri" panose="020F0502020204030204" pitchFamily="34" charset="0"/>
                        </a:rPr>
                        <a:t>Cannabis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1800" b="0" i="0" u="none" strike="noStrike">
                          <a:solidFill>
                            <a:srgbClr val="000000"/>
                          </a:solidFill>
                          <a:effectLst/>
                          <a:latin typeface="Calibri" panose="020F0502020204030204" pitchFamily="34" charset="0"/>
                        </a:rPr>
                        <a:t>0.51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3.09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6.45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dirty="0">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extLst>
                  <a:ext uri="{0D108BD9-81ED-4DB2-BD59-A6C34878D82A}">
                    <a16:rowId xmlns:a16="http://schemas.microsoft.com/office/drawing/2014/main" xmlns="" val="401088990"/>
                  </a:ext>
                </a:extLst>
              </a:tr>
              <a:tr h="280912">
                <a:tc>
                  <a:txBody>
                    <a:bodyPr/>
                    <a:lstStyle/>
                    <a:p>
                      <a:pPr algn="l" fontAlgn="b"/>
                      <a:r>
                        <a:rPr lang="en-US" sz="1200" b="1" i="0" u="none" strike="noStrike">
                          <a:solidFill>
                            <a:srgbClr val="000000"/>
                          </a:solidFill>
                          <a:effectLst/>
                          <a:latin typeface="Calibri" panose="020F0502020204030204" pitchFamily="34" charset="0"/>
                        </a:rPr>
                        <a:t>Opioids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effectLst/>
                          <a:latin typeface="Calibri" panose="020F0502020204030204" pitchFamily="34" charset="0"/>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1800" b="0" i="0" u="none" strike="noStrike">
                          <a:solidFill>
                            <a:srgbClr val="000000"/>
                          </a:solidFill>
                          <a:effectLst/>
                          <a:latin typeface="Calibri" panose="020F0502020204030204" pitchFamily="34" charset="0"/>
                        </a:rPr>
                        <a:t>100.00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0D1E"/>
                    </a:solidFill>
                  </a:tcPr>
                </a:tc>
                <a:tc>
                  <a:txBody>
                    <a:bodyPr/>
                    <a:lstStyle/>
                    <a:p>
                      <a:pPr algn="r" fontAlgn="b"/>
                      <a:r>
                        <a:rPr lang="en-US" sz="1800" b="0" i="0" u="none" strike="noStrike">
                          <a:solidFill>
                            <a:srgbClr val="000000"/>
                          </a:solidFill>
                          <a:effectLst/>
                          <a:latin typeface="Calibri" panose="020F0502020204030204" pitchFamily="34" charset="0"/>
                        </a:rPr>
                        <a:t>100.00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0D1E"/>
                    </a:solidFill>
                  </a:tcPr>
                </a:tc>
                <a:tc>
                  <a:txBody>
                    <a:bodyPr/>
                    <a:lstStyle/>
                    <a:p>
                      <a:pPr algn="r" fontAlgn="b"/>
                      <a:r>
                        <a:rPr lang="en-US" sz="1800" b="0" i="0" u="none" strike="noStrike">
                          <a:solidFill>
                            <a:srgbClr val="000000"/>
                          </a:solidFill>
                          <a:effectLst/>
                          <a:latin typeface="Calibri" panose="020F0502020204030204" pitchFamily="34" charset="0"/>
                        </a:rPr>
                        <a:t>15.00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16.16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3.48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12.04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23.56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9CA8"/>
                    </a:solidFill>
                  </a:tcPr>
                </a:tc>
                <a:tc>
                  <a:txBody>
                    <a:bodyPr/>
                    <a:lstStyle/>
                    <a:p>
                      <a:pPr algn="r" fontAlgn="b"/>
                      <a:r>
                        <a:rPr lang="en-US" sz="1800" b="0" i="0" u="none" strike="noStrike">
                          <a:solidFill>
                            <a:srgbClr val="000000"/>
                          </a:solidFill>
                          <a:effectLst/>
                          <a:latin typeface="Calibri" panose="020F0502020204030204" pitchFamily="34" charset="0"/>
                        </a:rPr>
                        <a:t>5.35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3.87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5.71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extLst>
                  <a:ext uri="{0D108BD9-81ED-4DB2-BD59-A6C34878D82A}">
                    <a16:rowId xmlns:a16="http://schemas.microsoft.com/office/drawing/2014/main" xmlns="" val="4233961125"/>
                  </a:ext>
                </a:extLst>
              </a:tr>
              <a:tr h="561824">
                <a:tc>
                  <a:txBody>
                    <a:bodyPr/>
                    <a:lstStyle/>
                    <a:p>
                      <a:pPr algn="l" fontAlgn="b"/>
                      <a:r>
                        <a:rPr lang="en-US" sz="1200" b="1" i="0" u="none" strike="noStrike" dirty="0">
                          <a:solidFill>
                            <a:srgbClr val="000000"/>
                          </a:solidFill>
                          <a:effectLst/>
                          <a:latin typeface="Calibri" panose="020F0502020204030204" pitchFamily="34" charset="0"/>
                        </a:rPr>
                        <a:t>Non-heroin opioids (Alone or in combination)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effectLst/>
                          <a:latin typeface="Calibri" panose="020F0502020204030204" pitchFamily="34" charset="0"/>
                        </a:rPr>
                        <a:t>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78.76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2C44"/>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1800" b="0" i="0" u="none" strike="noStrike">
                          <a:solidFill>
                            <a:srgbClr val="000000"/>
                          </a:solidFill>
                          <a:effectLst/>
                          <a:latin typeface="Calibri" panose="020F0502020204030204" pitchFamily="34" charset="0"/>
                        </a:rPr>
                        <a:t>2.97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9.48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5.30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9CA8"/>
                    </a:solidFill>
                  </a:tcPr>
                </a:tc>
                <a:tc>
                  <a:txBody>
                    <a:bodyPr/>
                    <a:lstStyle/>
                    <a:p>
                      <a:pPr algn="r" fontAlgn="b"/>
                      <a:r>
                        <a:rPr lang="en-US" sz="1800" b="0" i="0" u="none" strike="noStrike">
                          <a:solidFill>
                            <a:srgbClr val="000000"/>
                          </a:solidFill>
                          <a:effectLst/>
                          <a:latin typeface="Calibri" panose="020F0502020204030204" pitchFamily="34" charset="0"/>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5.71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extLst>
                  <a:ext uri="{0D108BD9-81ED-4DB2-BD59-A6C34878D82A}">
                    <a16:rowId xmlns:a16="http://schemas.microsoft.com/office/drawing/2014/main" xmlns="" val="3970498985"/>
                  </a:ext>
                </a:extLst>
              </a:tr>
              <a:tr h="561824">
                <a:tc>
                  <a:txBody>
                    <a:bodyPr/>
                    <a:lstStyle/>
                    <a:p>
                      <a:pPr algn="l" fontAlgn="b"/>
                      <a:r>
                        <a:rPr lang="en-US" sz="1200" b="1" i="0" u="none" strike="noStrike" dirty="0">
                          <a:solidFill>
                            <a:srgbClr val="000000"/>
                          </a:solidFill>
                          <a:effectLst/>
                          <a:latin typeface="Calibri" panose="020F0502020204030204" pitchFamily="34" charset="0"/>
                        </a:rPr>
                        <a:t>Heroin (Alone or in combination)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effectLst/>
                          <a:latin typeface="Calibri" panose="020F0502020204030204" pitchFamily="34" charset="0"/>
                        </a:rPr>
                        <a:t>1.30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21.89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9CA8"/>
                    </a:solidFill>
                  </a:tcPr>
                </a:tc>
                <a:tc>
                  <a:txBody>
                    <a:bodyPr/>
                    <a:lstStyle/>
                    <a:p>
                      <a:pPr algn="r" fontAlgn="b"/>
                      <a:r>
                        <a:rPr lang="en-US" sz="1800" b="0" i="0" u="none" strike="noStrike">
                          <a:solidFill>
                            <a:srgbClr val="000000"/>
                          </a:solidFill>
                          <a:effectLst/>
                          <a:latin typeface="Calibri" panose="020F0502020204030204" pitchFamily="34" charset="0"/>
                        </a:rPr>
                        <a:t>0.83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1800" b="0" i="0" u="none" strike="noStrike">
                          <a:solidFill>
                            <a:srgbClr val="000000"/>
                          </a:solidFill>
                          <a:effectLst/>
                          <a:latin typeface="Calibri" panose="020F0502020204030204" pitchFamily="34" charset="0"/>
                        </a:rPr>
                        <a:t>5.52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6.07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6.74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extLst>
                  <a:ext uri="{0D108BD9-81ED-4DB2-BD59-A6C34878D82A}">
                    <a16:rowId xmlns:a16="http://schemas.microsoft.com/office/drawing/2014/main" xmlns="" val="3453238055"/>
                  </a:ext>
                </a:extLst>
              </a:tr>
              <a:tr h="280912">
                <a:tc>
                  <a:txBody>
                    <a:bodyPr/>
                    <a:lstStyle/>
                    <a:p>
                      <a:pPr algn="l" fontAlgn="b"/>
                      <a:r>
                        <a:rPr lang="en-US" sz="1200" b="1" i="0" u="none" strike="noStrike" dirty="0">
                          <a:solidFill>
                            <a:srgbClr val="000000"/>
                          </a:solidFill>
                          <a:effectLst/>
                          <a:latin typeface="Calibri" panose="020F0502020204030204" pitchFamily="34" charset="0"/>
                        </a:rPr>
                        <a:t>Psychostimulants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effectLst/>
                          <a:latin typeface="Calibri" panose="020F0502020204030204" pitchFamily="34" charset="0"/>
                        </a:rPr>
                        <a:t>8.19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4.65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1800" b="0" i="0" u="none" strike="noStrike">
                          <a:solidFill>
                            <a:srgbClr val="000000"/>
                          </a:solidFill>
                          <a:effectLst/>
                          <a:latin typeface="Calibri" panose="020F0502020204030204" pitchFamily="34" charset="0"/>
                        </a:rPr>
                        <a:t>100.00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0D1E"/>
                    </a:solidFill>
                  </a:tcPr>
                </a:tc>
                <a:tc>
                  <a:txBody>
                    <a:bodyPr/>
                    <a:lstStyle/>
                    <a:p>
                      <a:pPr algn="r" fontAlgn="b"/>
                      <a:r>
                        <a:rPr lang="en-US" sz="1800" b="0" i="0" u="none" strike="noStrike">
                          <a:solidFill>
                            <a:srgbClr val="000000"/>
                          </a:solidFill>
                          <a:effectLst/>
                          <a:latin typeface="Calibri" panose="020F0502020204030204" pitchFamily="34" charset="0"/>
                        </a:rPr>
                        <a:t>100.00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0D1E"/>
                    </a:solidFill>
                  </a:tcPr>
                </a:tc>
                <a:tc>
                  <a:txBody>
                    <a:bodyPr/>
                    <a:lstStyle/>
                    <a:p>
                      <a:pPr algn="r" fontAlgn="b"/>
                      <a:r>
                        <a:rPr lang="en-US" sz="1800" b="0" i="0" u="none" strike="noStrike">
                          <a:solidFill>
                            <a:srgbClr val="000000"/>
                          </a:solidFill>
                          <a:effectLst/>
                          <a:latin typeface="Calibri" panose="020F0502020204030204" pitchFamily="34" charset="0"/>
                        </a:rPr>
                        <a:t>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extLst>
                  <a:ext uri="{0D108BD9-81ED-4DB2-BD59-A6C34878D82A}">
                    <a16:rowId xmlns:a16="http://schemas.microsoft.com/office/drawing/2014/main" xmlns="" val="936193435"/>
                  </a:ext>
                </a:extLst>
              </a:tr>
              <a:tr h="280912">
                <a:tc>
                  <a:txBody>
                    <a:bodyPr/>
                    <a:lstStyle/>
                    <a:p>
                      <a:pPr algn="l" fontAlgn="b"/>
                      <a:r>
                        <a:rPr lang="en-US" sz="1200" b="1" i="0" u="none" strike="noStrike">
                          <a:solidFill>
                            <a:srgbClr val="000000"/>
                          </a:solidFill>
                          <a:effectLst/>
                          <a:latin typeface="Calibri" panose="020F0502020204030204" pitchFamily="34" charset="0"/>
                        </a:rPr>
                        <a:t>Ampthetamines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effectLst/>
                          <a:latin typeface="Calibri" panose="020F0502020204030204" pitchFamily="34" charset="0"/>
                        </a:rPr>
                        <a:t>7.61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4.61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90.10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0D1E"/>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1800" b="0" i="0" u="none" strike="noStrike">
                          <a:solidFill>
                            <a:srgbClr val="000000"/>
                          </a:solidFill>
                          <a:effectLst/>
                          <a:latin typeface="Calibri" panose="020F0502020204030204" pitchFamily="34" charset="0"/>
                        </a:rPr>
                        <a:t>6.97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dirty="0">
                          <a:solidFill>
                            <a:srgbClr val="000000"/>
                          </a:solidFill>
                          <a:effectLst/>
                          <a:latin typeface="Calibri" panose="020F0502020204030204" pitchFamily="34" charset="0"/>
                        </a:rPr>
                        <a:t>0.82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extLst>
                  <a:ext uri="{0D108BD9-81ED-4DB2-BD59-A6C34878D82A}">
                    <a16:rowId xmlns:a16="http://schemas.microsoft.com/office/drawing/2014/main" xmlns="" val="2704431939"/>
                  </a:ext>
                </a:extLst>
              </a:tr>
              <a:tr h="280912">
                <a:tc>
                  <a:txBody>
                    <a:bodyPr/>
                    <a:lstStyle/>
                    <a:p>
                      <a:pPr algn="l" fontAlgn="b"/>
                      <a:r>
                        <a:rPr lang="en-US" sz="1200" b="1" i="0" u="none" strike="noStrike" dirty="0" smtClean="0">
                          <a:solidFill>
                            <a:srgbClr val="000000"/>
                          </a:solidFill>
                          <a:effectLst/>
                          <a:latin typeface="Calibri" panose="020F0502020204030204" pitchFamily="34" charset="0"/>
                        </a:rPr>
                        <a:t>Non-Amphetamines</a:t>
                      </a:r>
                      <a:endParaRPr lang="en-US" sz="1200" b="1"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effectLst/>
                          <a:latin typeface="Calibri" panose="020F0502020204030204" pitchFamily="34" charset="0"/>
                        </a:rPr>
                        <a:t>0.48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10.64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1800" b="0" i="0" u="none" strike="noStrike">
                          <a:solidFill>
                            <a:srgbClr val="000000"/>
                          </a:solidFill>
                          <a:effectLst/>
                          <a:latin typeface="Calibri" panose="020F0502020204030204" pitchFamily="34" charset="0"/>
                        </a:rPr>
                        <a:t>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dirty="0">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extLst>
                  <a:ext uri="{0D108BD9-81ED-4DB2-BD59-A6C34878D82A}">
                    <a16:rowId xmlns:a16="http://schemas.microsoft.com/office/drawing/2014/main" xmlns="" val="1213585179"/>
                  </a:ext>
                </a:extLst>
              </a:tr>
              <a:tr h="280912">
                <a:tc>
                  <a:txBody>
                    <a:bodyPr/>
                    <a:lstStyle/>
                    <a:p>
                      <a:pPr algn="l" fontAlgn="b"/>
                      <a:r>
                        <a:rPr lang="en-US" sz="1200" b="1" i="0" u="none" strike="noStrike" dirty="0">
                          <a:solidFill>
                            <a:srgbClr val="000000"/>
                          </a:solidFill>
                          <a:effectLst/>
                          <a:latin typeface="Calibri" panose="020F0502020204030204" pitchFamily="34" charset="0"/>
                        </a:rPr>
                        <a:t>Cocaine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effectLst/>
                          <a:latin typeface="Calibri" panose="020F0502020204030204" pitchFamily="34" charset="0"/>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6.58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1800" b="0" i="0" u="none" strike="noStrike">
                          <a:solidFill>
                            <a:srgbClr val="000000"/>
                          </a:solidFill>
                          <a:effectLst/>
                          <a:latin typeface="Calibri" panose="020F0502020204030204" pitchFamily="34" charset="0"/>
                        </a:rPr>
                        <a:t>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7.10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dirty="0">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extLst>
                  <a:ext uri="{0D108BD9-81ED-4DB2-BD59-A6C34878D82A}">
                    <a16:rowId xmlns:a16="http://schemas.microsoft.com/office/drawing/2014/main" xmlns="" val="963321180"/>
                  </a:ext>
                </a:extLst>
              </a:tr>
              <a:tr h="280912">
                <a:tc>
                  <a:txBody>
                    <a:bodyPr/>
                    <a:lstStyle/>
                    <a:p>
                      <a:pPr algn="l" fontAlgn="b"/>
                      <a:r>
                        <a:rPr lang="en-US" sz="1200" b="1" i="0" u="none" strike="noStrike" dirty="0">
                          <a:solidFill>
                            <a:srgbClr val="000000"/>
                          </a:solidFill>
                          <a:effectLst/>
                          <a:latin typeface="Calibri" panose="020F0502020204030204" pitchFamily="34" charset="0"/>
                        </a:rPr>
                        <a:t>Benzodiazepines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effectLst/>
                          <a:latin typeface="Calibri" panose="020F0502020204030204" pitchFamily="34" charset="0"/>
                        </a:rPr>
                        <a:t>6.94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14.61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17.28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4.56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6.56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6.82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3.81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3.06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1800" b="0" i="0" u="none" strike="noStrike">
                          <a:solidFill>
                            <a:srgbClr val="000000"/>
                          </a:solidFill>
                          <a:effectLst/>
                          <a:latin typeface="Calibri" panose="020F0502020204030204" pitchFamily="34" charset="0"/>
                        </a:rPr>
                        <a:t>9.93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dirty="0">
                          <a:solidFill>
                            <a:srgbClr val="000000"/>
                          </a:solidFill>
                          <a:effectLst/>
                          <a:latin typeface="Calibri" panose="020F0502020204030204" pitchFamily="34" charset="0"/>
                        </a:rPr>
                        <a:t>2.45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extLst>
                  <a:ext uri="{0D108BD9-81ED-4DB2-BD59-A6C34878D82A}">
                    <a16:rowId xmlns:a16="http://schemas.microsoft.com/office/drawing/2014/main" xmlns="" val="134626460"/>
                  </a:ext>
                </a:extLst>
              </a:tr>
              <a:tr h="280912">
                <a:tc>
                  <a:txBody>
                    <a:bodyPr/>
                    <a:lstStyle/>
                    <a:p>
                      <a:pPr algn="l" fontAlgn="b"/>
                      <a:r>
                        <a:rPr lang="en-US" sz="1200" b="1" i="0" u="none" strike="noStrike" dirty="0">
                          <a:solidFill>
                            <a:srgbClr val="000000"/>
                          </a:solidFill>
                          <a:effectLst/>
                          <a:latin typeface="Calibri" panose="020F0502020204030204" pitchFamily="34" charset="0"/>
                        </a:rPr>
                        <a:t>Alcohol Toxicity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effectLst/>
                          <a:latin typeface="Calibri" panose="020F0502020204030204" pitchFamily="34" charset="0"/>
                        </a:rPr>
                        <a:t>2.99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2.32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3.36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1800" b="0" i="0" u="none" strike="noStrike">
                          <a:solidFill>
                            <a:srgbClr val="000000"/>
                          </a:solidFill>
                          <a:effectLst/>
                          <a:latin typeface="Calibri" panose="020F0502020204030204" pitchFamily="34" charset="0"/>
                        </a:rPr>
                        <a:t>3.87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dirty="0">
                          <a:solidFill>
                            <a:srgbClr val="000000"/>
                          </a:solidFill>
                          <a:effectLst/>
                          <a:latin typeface="Calibri" panose="020F0502020204030204" pitchFamily="34" charset="0"/>
                        </a:rPr>
                        <a:t>2.45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extLst>
                  <a:ext uri="{0D108BD9-81ED-4DB2-BD59-A6C34878D82A}">
                    <a16:rowId xmlns:a16="http://schemas.microsoft.com/office/drawing/2014/main" xmlns="" val="1065869462"/>
                  </a:ext>
                </a:extLst>
              </a:tr>
              <a:tr h="561824">
                <a:tc>
                  <a:txBody>
                    <a:bodyPr/>
                    <a:lstStyle/>
                    <a:p>
                      <a:pPr algn="l" fontAlgn="b"/>
                      <a:r>
                        <a:rPr lang="en-US" sz="1200" b="1" i="0" u="none" strike="noStrike" dirty="0">
                          <a:solidFill>
                            <a:srgbClr val="000000"/>
                          </a:solidFill>
                          <a:effectLst/>
                          <a:latin typeface="Calibri" panose="020F0502020204030204" pitchFamily="34" charset="0"/>
                        </a:rPr>
                        <a:t>Unspecified Psychodysleptics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effectLst/>
                          <a:latin typeface="Calibri" panose="020F0502020204030204" pitchFamily="34" charset="0"/>
                        </a:rPr>
                        <a:t>0.96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1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1800" b="0" i="0" u="none" strike="noStrike" dirty="0">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extLst>
                  <a:ext uri="{0D108BD9-81ED-4DB2-BD59-A6C34878D82A}">
                    <a16:rowId xmlns:a16="http://schemas.microsoft.com/office/drawing/2014/main" xmlns="" val="3587493594"/>
                  </a:ext>
                </a:extLst>
              </a:tr>
              <a:tr h="561824">
                <a:tc>
                  <a:txBody>
                    <a:bodyPr/>
                    <a:lstStyle/>
                    <a:p>
                      <a:pPr algn="l" fontAlgn="b"/>
                      <a:r>
                        <a:rPr lang="en-US" sz="1200" b="1" i="0" u="none" strike="noStrike" dirty="0">
                          <a:solidFill>
                            <a:srgbClr val="000000"/>
                          </a:solidFill>
                          <a:effectLst/>
                          <a:latin typeface="Calibri" panose="020F0502020204030204" pitchFamily="34" charset="0"/>
                        </a:rPr>
                        <a:t>Unspecified/Other </a:t>
                      </a:r>
                      <a:r>
                        <a:rPr lang="en-US" sz="1200" b="1" i="0" u="none" strike="noStrike" dirty="0" err="1">
                          <a:solidFill>
                            <a:srgbClr val="000000"/>
                          </a:solidFill>
                          <a:effectLst/>
                          <a:latin typeface="Calibri" panose="020F0502020204030204" pitchFamily="34" charset="0"/>
                        </a:rPr>
                        <a:t>Psychotropics</a:t>
                      </a:r>
                      <a:endParaRPr lang="en-US" sz="1200" b="1"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dirty="0">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1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18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extLst>
                  <a:ext uri="{0D108BD9-81ED-4DB2-BD59-A6C34878D82A}">
                    <a16:rowId xmlns:a16="http://schemas.microsoft.com/office/drawing/2014/main" xmlns="" val="3203579305"/>
                  </a:ext>
                </a:extLst>
              </a:tr>
            </a:tbl>
          </a:graphicData>
        </a:graphic>
      </p:graphicFrame>
    </p:spTree>
    <p:extLst>
      <p:ext uri="{BB962C8B-B14F-4D97-AF65-F5344CB8AC3E}">
        <p14:creationId xmlns:p14="http://schemas.microsoft.com/office/powerpoint/2010/main" val="3203657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F5AEB5-BC2F-4ED4-BCCA-A7B3E85E7EE0}"/>
              </a:ext>
            </a:extLst>
          </p:cNvPr>
          <p:cNvSpPr>
            <a:spLocks noGrp="1"/>
          </p:cNvSpPr>
          <p:nvPr>
            <p:ph type="title"/>
          </p:nvPr>
        </p:nvSpPr>
        <p:spPr/>
        <p:txBody>
          <a:bodyPr/>
          <a:lstStyle/>
          <a:p>
            <a:r>
              <a:rPr lang="en-US" dirty="0"/>
              <a:t>Phase III: </a:t>
            </a:r>
            <a:r>
              <a:rPr lang="en-US" dirty="0" err="1"/>
              <a:t>Polydrug</a:t>
            </a:r>
            <a:r>
              <a:rPr lang="en-US" dirty="0"/>
              <a:t> Overdose</a:t>
            </a:r>
          </a:p>
        </p:txBody>
      </p:sp>
      <p:sp>
        <p:nvSpPr>
          <p:cNvPr id="3" name="Content Placeholder 2">
            <a:extLst>
              <a:ext uri="{FF2B5EF4-FFF2-40B4-BE49-F238E27FC236}">
                <a16:creationId xmlns:a16="http://schemas.microsoft.com/office/drawing/2014/main" xmlns="" id="{B0C557E0-9F84-48CF-9F26-C81F72D88277}"/>
              </a:ext>
            </a:extLst>
          </p:cNvPr>
          <p:cNvSpPr>
            <a:spLocks noGrp="1"/>
          </p:cNvSpPr>
          <p:nvPr>
            <p:ph idx="1"/>
          </p:nvPr>
        </p:nvSpPr>
        <p:spPr/>
        <p:txBody>
          <a:bodyPr/>
          <a:lstStyle/>
          <a:p>
            <a:r>
              <a:rPr lang="en-US" dirty="0"/>
              <a:t>Highlights:</a:t>
            </a:r>
          </a:p>
          <a:p>
            <a:pPr lvl="1"/>
            <a:r>
              <a:rPr lang="en-US" dirty="0" smtClean="0"/>
              <a:t>Cannabis and opioids</a:t>
            </a:r>
          </a:p>
          <a:p>
            <a:pPr lvl="1"/>
            <a:r>
              <a:rPr lang="en-US" dirty="0" smtClean="0"/>
              <a:t>Opioids and </a:t>
            </a:r>
          </a:p>
          <a:p>
            <a:pPr lvl="2"/>
            <a:r>
              <a:rPr lang="en-US" dirty="0" smtClean="0"/>
              <a:t>Amphetamines</a:t>
            </a:r>
          </a:p>
          <a:p>
            <a:pPr lvl="2"/>
            <a:r>
              <a:rPr lang="en-US" dirty="0" smtClean="0"/>
              <a:t>Cocaine</a:t>
            </a:r>
          </a:p>
          <a:p>
            <a:pPr lvl="2"/>
            <a:r>
              <a:rPr lang="en-US" dirty="0"/>
              <a:t>Benzodiazepines</a:t>
            </a:r>
            <a:endParaRPr lang="en-US" dirty="0" smtClean="0"/>
          </a:p>
          <a:p>
            <a:pPr lvl="1"/>
            <a:r>
              <a:rPr lang="en-US" dirty="0" smtClean="0"/>
              <a:t>Benzodiazepines </a:t>
            </a:r>
            <a:r>
              <a:rPr lang="en-US" dirty="0"/>
              <a:t>and </a:t>
            </a:r>
            <a:r>
              <a:rPr lang="en-US" dirty="0" smtClean="0"/>
              <a:t>amphetamines</a:t>
            </a:r>
            <a:endParaRPr lang="en-US" dirty="0"/>
          </a:p>
          <a:p>
            <a:pPr lvl="1"/>
            <a:r>
              <a:rPr lang="en-US" dirty="0"/>
              <a:t>Benzodiazepines and </a:t>
            </a:r>
            <a:r>
              <a:rPr lang="en-US" dirty="0" smtClean="0"/>
              <a:t>alcohol</a:t>
            </a:r>
            <a:endParaRPr lang="en-US" dirty="0"/>
          </a:p>
        </p:txBody>
      </p:sp>
    </p:spTree>
    <p:extLst>
      <p:ext uri="{BB962C8B-B14F-4D97-AF65-F5344CB8AC3E}">
        <p14:creationId xmlns:p14="http://schemas.microsoft.com/office/powerpoint/2010/main" val="2752445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3471594909"/>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7887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549144568"/>
              </p:ext>
            </p:extLst>
          </p:nvPr>
        </p:nvGraphicFramePr>
        <p:xfrm>
          <a:off x="0" y="73922"/>
          <a:ext cx="12192000" cy="67840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40355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057423965"/>
              </p:ext>
            </p:extLst>
          </p:nvPr>
        </p:nvGraphicFramePr>
        <p:xfrm>
          <a:off x="0" y="0"/>
          <a:ext cx="12192000" cy="6857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1735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21650477"/>
              </p:ext>
            </p:extLst>
          </p:nvPr>
        </p:nvGraphicFramePr>
        <p:xfrm>
          <a:off x="0" y="0"/>
          <a:ext cx="12192000" cy="6857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2642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529960367"/>
              </p:ext>
            </p:extLst>
          </p:nvPr>
        </p:nvGraphicFramePr>
        <p:xfrm>
          <a:off x="0" y="0"/>
          <a:ext cx="12192000" cy="6857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02435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980012834"/>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3496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034613434"/>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9388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637894586"/>
              </p:ext>
            </p:extLst>
          </p:nvPr>
        </p:nvGraphicFramePr>
        <p:xfrm>
          <a:off x="0" y="0"/>
          <a:ext cx="12192000" cy="6857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54794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975AE8C0-ADB8-4649-9133-26CAD0F7B4FC}"/>
              </a:ext>
            </a:extLst>
          </p:cNvPr>
          <p:cNvGraphicFramePr>
            <a:graphicFrameLocks noGrp="1"/>
          </p:cNvGraphicFramePr>
          <p:nvPr>
            <p:extLst>
              <p:ext uri="{D42A27DB-BD31-4B8C-83A1-F6EECF244321}">
                <p14:modId xmlns:p14="http://schemas.microsoft.com/office/powerpoint/2010/main" val="4130249576"/>
              </p:ext>
            </p:extLst>
          </p:nvPr>
        </p:nvGraphicFramePr>
        <p:xfrm>
          <a:off x="0" y="626158"/>
          <a:ext cx="12192000" cy="5302854"/>
        </p:xfrm>
        <a:graphic>
          <a:graphicData uri="http://schemas.openxmlformats.org/drawingml/2006/table">
            <a:tbl>
              <a:tblPr/>
              <a:tblGrid>
                <a:gridCol w="2158745">
                  <a:extLst>
                    <a:ext uri="{9D8B030D-6E8A-4147-A177-3AD203B41FA5}">
                      <a16:colId xmlns:a16="http://schemas.microsoft.com/office/drawing/2014/main" xmlns="" val="3136583452"/>
                    </a:ext>
                  </a:extLst>
                </a:gridCol>
                <a:gridCol w="515155">
                  <a:extLst>
                    <a:ext uri="{9D8B030D-6E8A-4147-A177-3AD203B41FA5}">
                      <a16:colId xmlns:a16="http://schemas.microsoft.com/office/drawing/2014/main" xmlns="" val="2247434168"/>
                    </a:ext>
                  </a:extLst>
                </a:gridCol>
                <a:gridCol w="421492">
                  <a:extLst>
                    <a:ext uri="{9D8B030D-6E8A-4147-A177-3AD203B41FA5}">
                      <a16:colId xmlns:a16="http://schemas.microsoft.com/office/drawing/2014/main" xmlns="" val="2789234186"/>
                    </a:ext>
                  </a:extLst>
                </a:gridCol>
                <a:gridCol w="936644">
                  <a:extLst>
                    <a:ext uri="{9D8B030D-6E8A-4147-A177-3AD203B41FA5}">
                      <a16:colId xmlns:a16="http://schemas.microsoft.com/office/drawing/2014/main" xmlns="" val="2322507510"/>
                    </a:ext>
                  </a:extLst>
                </a:gridCol>
                <a:gridCol w="704714">
                  <a:extLst>
                    <a:ext uri="{9D8B030D-6E8A-4147-A177-3AD203B41FA5}">
                      <a16:colId xmlns:a16="http://schemas.microsoft.com/office/drawing/2014/main" xmlns="" val="3939857324"/>
                    </a:ext>
                  </a:extLst>
                </a:gridCol>
                <a:gridCol w="983478">
                  <a:extLst>
                    <a:ext uri="{9D8B030D-6E8A-4147-A177-3AD203B41FA5}">
                      <a16:colId xmlns:a16="http://schemas.microsoft.com/office/drawing/2014/main" xmlns="" val="2233629810"/>
                    </a:ext>
                  </a:extLst>
                </a:gridCol>
                <a:gridCol w="1170806">
                  <a:extLst>
                    <a:ext uri="{9D8B030D-6E8A-4147-A177-3AD203B41FA5}">
                      <a16:colId xmlns:a16="http://schemas.microsoft.com/office/drawing/2014/main" xmlns="" val="2576645998"/>
                    </a:ext>
                  </a:extLst>
                </a:gridCol>
                <a:gridCol w="1451800">
                  <a:extLst>
                    <a:ext uri="{9D8B030D-6E8A-4147-A177-3AD203B41FA5}">
                      <a16:colId xmlns:a16="http://schemas.microsoft.com/office/drawing/2014/main" xmlns="" val="3962957869"/>
                    </a:ext>
                  </a:extLst>
                </a:gridCol>
                <a:gridCol w="421492">
                  <a:extLst>
                    <a:ext uri="{9D8B030D-6E8A-4147-A177-3AD203B41FA5}">
                      <a16:colId xmlns:a16="http://schemas.microsoft.com/office/drawing/2014/main" xmlns="" val="1238096629"/>
                    </a:ext>
                  </a:extLst>
                </a:gridCol>
                <a:gridCol w="936644">
                  <a:extLst>
                    <a:ext uri="{9D8B030D-6E8A-4147-A177-3AD203B41FA5}">
                      <a16:colId xmlns:a16="http://schemas.microsoft.com/office/drawing/2014/main" xmlns="" val="2428677381"/>
                    </a:ext>
                  </a:extLst>
                </a:gridCol>
                <a:gridCol w="472783">
                  <a:extLst>
                    <a:ext uri="{9D8B030D-6E8A-4147-A177-3AD203B41FA5}">
                      <a16:colId xmlns:a16="http://schemas.microsoft.com/office/drawing/2014/main" xmlns="" val="3443486193"/>
                    </a:ext>
                  </a:extLst>
                </a:gridCol>
                <a:gridCol w="983478">
                  <a:extLst>
                    <a:ext uri="{9D8B030D-6E8A-4147-A177-3AD203B41FA5}">
                      <a16:colId xmlns:a16="http://schemas.microsoft.com/office/drawing/2014/main" xmlns="" val="676018006"/>
                    </a:ext>
                  </a:extLst>
                </a:gridCol>
                <a:gridCol w="1034769">
                  <a:extLst>
                    <a:ext uri="{9D8B030D-6E8A-4147-A177-3AD203B41FA5}">
                      <a16:colId xmlns:a16="http://schemas.microsoft.com/office/drawing/2014/main" xmlns="" val="679916861"/>
                    </a:ext>
                  </a:extLst>
                </a:gridCol>
              </a:tblGrid>
              <a:tr h="152342">
                <a:tc gridSpan="13">
                  <a:txBody>
                    <a:bodyPr/>
                    <a:lstStyle/>
                    <a:p>
                      <a:pPr algn="l" fontAlgn="b"/>
                      <a:r>
                        <a:rPr lang="en-US" sz="1600" b="1" i="0" u="none" strike="noStrike" dirty="0">
                          <a:solidFill>
                            <a:srgbClr val="000000"/>
                          </a:solidFill>
                          <a:effectLst/>
                          <a:latin typeface="Arial" panose="020B0604020202020204" pitchFamily="34" charset="0"/>
                        </a:rPr>
                        <a:t>Table 3.2: </a:t>
                      </a:r>
                      <a:r>
                        <a:rPr lang="en-US" sz="1600" b="1" i="0" u="none" strike="noStrike" dirty="0" err="1">
                          <a:solidFill>
                            <a:srgbClr val="000000"/>
                          </a:solidFill>
                          <a:effectLst/>
                          <a:latin typeface="Arial" panose="020B0604020202020204" pitchFamily="34" charset="0"/>
                        </a:rPr>
                        <a:t>Polydrug</a:t>
                      </a:r>
                      <a:r>
                        <a:rPr lang="en-US" sz="1600" b="1" i="0" u="none" strike="noStrike" dirty="0">
                          <a:solidFill>
                            <a:srgbClr val="000000"/>
                          </a:solidFill>
                          <a:effectLst/>
                          <a:latin typeface="Arial" panose="020B0604020202020204" pitchFamily="34" charset="0"/>
                        </a:rPr>
                        <a:t> Overdose - Non-Fatal, MISSOURI</a:t>
                      </a:r>
                    </a:p>
                  </a:txBody>
                  <a:tcPr marL="5774" marR="5774" marT="5774" marB="0" anchor="b">
                    <a:lnL>
                      <a:noFill/>
                    </a:lnL>
                    <a:lnR>
                      <a:noFill/>
                    </a:lnR>
                    <a:lnT>
                      <a:noFill/>
                    </a:lnT>
                    <a:lnB>
                      <a:noFill/>
                    </a:lnB>
                    <a:solidFill>
                      <a:srgbClr val="D8DBD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165675801"/>
                  </a:ext>
                </a:extLst>
              </a:tr>
              <a:tr h="119123">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extLst>
                  <a:ext uri="{0D108BD9-81ED-4DB2-BD59-A6C34878D82A}">
                    <a16:rowId xmlns:a16="http://schemas.microsoft.com/office/drawing/2014/main" xmlns="" val="4161905894"/>
                  </a:ext>
                </a:extLst>
              </a:tr>
              <a:tr h="407031">
                <a:tc>
                  <a:txBody>
                    <a:bodyPr/>
                    <a:lstStyle/>
                    <a:p>
                      <a:pPr algn="r" fontAlgn="b"/>
                      <a:r>
                        <a:rPr lang="en-US" sz="900" b="1" i="0" u="none" strike="noStrike">
                          <a:solidFill>
                            <a:srgbClr val="000000"/>
                          </a:solidFill>
                          <a:effectLst/>
                          <a:latin typeface="Arial" panose="020B0604020202020204" pitchFamily="34" charset="0"/>
                        </a:rPr>
                        <a:t>Row Substance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Cannabis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Opioids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_____Non-heroin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opioids (Alone or</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 in combination)</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_____Heroin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(Alone or in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combination)</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Psychostimulants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_____Ampthetamines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_____Non-Ampthetamines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Cocaine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Benzodiazepines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Alcohol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Toxicity</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Unspecified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Psychodysleptics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Unspecified/Other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Psychotropics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extLst>
                  <a:ext uri="{0D108BD9-81ED-4DB2-BD59-A6C34878D82A}">
                    <a16:rowId xmlns:a16="http://schemas.microsoft.com/office/drawing/2014/main" xmlns="" val="4130065865"/>
                  </a:ext>
                </a:extLst>
              </a:tr>
              <a:tr h="131119">
                <a:tc>
                  <a:txBody>
                    <a:bodyPr/>
                    <a:lstStyle/>
                    <a:p>
                      <a:pPr algn="r" fontAlgn="b"/>
                      <a:r>
                        <a:rPr lang="en-US" sz="900" b="0" i="0" u="none" strike="noStrike">
                          <a:solidFill>
                            <a:srgbClr val="000000"/>
                          </a:solidFill>
                          <a:effectLst/>
                          <a:latin typeface="Arial" panose="020B0604020202020204" pitchFamily="34" charset="0"/>
                        </a:rPr>
                        <a:t>Opioids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0.39%</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80C67C"/>
                    </a:solidFill>
                  </a:tcPr>
                </a:tc>
                <a:tc>
                  <a:txBody>
                    <a:bodyPr/>
                    <a:lstStyle/>
                    <a:p>
                      <a:pPr algn="l" fontAlgn="b"/>
                      <a:r>
                        <a:rPr lang="en-US" sz="900" b="0" i="0" u="none" strike="noStrike">
                          <a:solidFill>
                            <a:srgbClr val="000000"/>
                          </a:solidFill>
                          <a:effectLst/>
                          <a:latin typeface="Arial" panose="020B0604020202020204" pitchFamily="34" charset="0"/>
                        </a:rPr>
                        <a:t>3092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79%</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8696B"/>
                    </a:solidFill>
                  </a:tcPr>
                </a:tc>
                <a:tc>
                  <a:txBody>
                    <a:bodyPr/>
                    <a:lstStyle/>
                    <a:p>
                      <a:pPr algn="l" fontAlgn="b"/>
                      <a:r>
                        <a:rPr lang="en-US" sz="900" b="0" i="0" u="none" strike="noStrike">
                          <a:solidFill>
                            <a:srgbClr val="000000"/>
                          </a:solidFill>
                          <a:effectLst/>
                          <a:latin typeface="Arial" panose="020B0604020202020204" pitchFamily="34" charset="0"/>
                        </a:rPr>
                        <a:t>21%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ECB7E"/>
                    </a:solidFill>
                  </a:tcPr>
                </a:tc>
                <a:tc>
                  <a:txBody>
                    <a:bodyPr/>
                    <a:lstStyle/>
                    <a:p>
                      <a:pPr algn="l" fontAlgn="b"/>
                      <a:r>
                        <a:rPr lang="en-US" sz="900" b="0" i="0" u="none" strike="noStrike">
                          <a:solidFill>
                            <a:srgbClr val="000000"/>
                          </a:solidFill>
                          <a:effectLst/>
                          <a:latin typeface="Arial" panose="020B0604020202020204" pitchFamily="34" charset="0"/>
                        </a:rPr>
                        <a:t>2.8%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EA84"/>
                    </a:solidFill>
                  </a:tcPr>
                </a:tc>
                <a:tc>
                  <a:txBody>
                    <a:bodyPr/>
                    <a:lstStyle/>
                    <a:p>
                      <a:pPr algn="l" fontAlgn="b"/>
                      <a:r>
                        <a:rPr lang="en-US" sz="900" b="0" i="0" u="none" strike="noStrike">
                          <a:solidFill>
                            <a:srgbClr val="000000"/>
                          </a:solidFill>
                          <a:effectLst/>
                          <a:latin typeface="Arial" panose="020B0604020202020204" pitchFamily="34" charset="0"/>
                        </a:rPr>
                        <a:t>2.7%</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EA84"/>
                    </a:solidFill>
                  </a:tcPr>
                </a:tc>
                <a:tc>
                  <a:txBody>
                    <a:bodyPr/>
                    <a:lstStyle/>
                    <a:p>
                      <a:pPr algn="l" fontAlgn="b"/>
                      <a:r>
                        <a:rPr lang="en-US" sz="900" b="0" i="0" u="none" strike="noStrike">
                          <a:solidFill>
                            <a:srgbClr val="000000"/>
                          </a:solidFill>
                          <a:effectLst/>
                          <a:latin typeface="Arial" panose="020B0604020202020204" pitchFamily="34" charset="0"/>
                        </a:rPr>
                        <a:t>0.10%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65BE7B"/>
                    </a:solidFill>
                  </a:tcPr>
                </a:tc>
                <a:tc>
                  <a:txBody>
                    <a:bodyPr/>
                    <a:lstStyle/>
                    <a:p>
                      <a:pPr algn="l" fontAlgn="b"/>
                      <a:r>
                        <a:rPr lang="en-US" sz="900" b="0" i="0" u="none" strike="noStrike">
                          <a:solidFill>
                            <a:srgbClr val="000000"/>
                          </a:solidFill>
                          <a:effectLst/>
                          <a:latin typeface="Arial" panose="020B0604020202020204" pitchFamily="34" charset="0"/>
                        </a:rPr>
                        <a:t>1.1%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C4DA80"/>
                    </a:solidFill>
                  </a:tcPr>
                </a:tc>
                <a:tc>
                  <a:txBody>
                    <a:bodyPr/>
                    <a:lstStyle/>
                    <a:p>
                      <a:pPr algn="l" fontAlgn="b"/>
                      <a:r>
                        <a:rPr lang="en-US" sz="900" b="0" i="0" u="none" strike="noStrike">
                          <a:solidFill>
                            <a:srgbClr val="000000"/>
                          </a:solidFill>
                          <a:effectLst/>
                          <a:latin typeface="Arial" panose="020B0604020202020204" pitchFamily="34" charset="0"/>
                        </a:rPr>
                        <a:t>17%</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ED380"/>
                    </a:solidFill>
                  </a:tcPr>
                </a:tc>
                <a:tc>
                  <a:txBody>
                    <a:bodyPr/>
                    <a:lstStyle/>
                    <a:p>
                      <a:pPr algn="l" fontAlgn="b"/>
                      <a:r>
                        <a:rPr lang="en-US" sz="900" b="0" i="0" u="none" strike="noStrike">
                          <a:solidFill>
                            <a:srgbClr val="000000"/>
                          </a:solidFill>
                          <a:effectLst/>
                          <a:latin typeface="Arial" panose="020B0604020202020204" pitchFamily="34" charset="0"/>
                        </a:rPr>
                        <a:t>1.8%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EB84"/>
                    </a:solidFill>
                  </a:tcPr>
                </a:tc>
                <a:tc>
                  <a:txBody>
                    <a:bodyPr/>
                    <a:lstStyle/>
                    <a:p>
                      <a:pPr algn="l" fontAlgn="b"/>
                      <a:r>
                        <a:rPr lang="en-US" sz="900" b="0" i="0" u="none" strike="noStrike">
                          <a:solidFill>
                            <a:srgbClr val="000000"/>
                          </a:solidFill>
                          <a:effectLst/>
                          <a:latin typeface="Arial" panose="020B0604020202020204" pitchFamily="34" charset="0"/>
                        </a:rPr>
                        <a:t>0.06%</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63BE7B"/>
                    </a:solidFill>
                  </a:tcPr>
                </a:tc>
                <a:tc>
                  <a:txBody>
                    <a:bodyPr/>
                    <a:lstStyle/>
                    <a:p>
                      <a:pPr algn="l" fontAlgn="b"/>
                      <a:r>
                        <a:rPr lang="en-US" sz="900" b="0" i="0" u="none" strike="noStrike">
                          <a:solidFill>
                            <a:srgbClr val="000000"/>
                          </a:solidFill>
                          <a:effectLst/>
                          <a:latin typeface="Arial" panose="020B0604020202020204" pitchFamily="34" charset="0"/>
                        </a:rPr>
                        <a:t>0.13%</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68BF7B"/>
                    </a:solidFill>
                  </a:tcPr>
                </a:tc>
                <a:extLst>
                  <a:ext uri="{0D108BD9-81ED-4DB2-BD59-A6C34878D82A}">
                    <a16:rowId xmlns:a16="http://schemas.microsoft.com/office/drawing/2014/main" xmlns="" val="1771238591"/>
                  </a:ext>
                </a:extLst>
              </a:tr>
              <a:tr h="272612">
                <a:tc>
                  <a:txBody>
                    <a:bodyPr/>
                    <a:lstStyle/>
                    <a:p>
                      <a:pPr algn="r" fontAlgn="b"/>
                      <a:r>
                        <a:rPr lang="en-US" sz="900" b="0" i="0" u="none" strike="noStrike">
                          <a:solidFill>
                            <a:srgbClr val="000000"/>
                          </a:solidFill>
                          <a:effectLst/>
                          <a:latin typeface="Arial" panose="020B0604020202020204" pitchFamily="34" charset="0"/>
                        </a:rPr>
                        <a:t>_____Non-heroin opioids (Alone or in </a:t>
                      </a:r>
                      <a:br>
                        <a:rPr lang="en-US" sz="900" b="0" i="0" u="none" strike="noStrike">
                          <a:solidFill>
                            <a:srgbClr val="000000"/>
                          </a:solidFill>
                          <a:effectLst/>
                          <a:latin typeface="Arial" panose="020B0604020202020204" pitchFamily="34" charset="0"/>
                        </a:rPr>
                      </a:br>
                      <a:r>
                        <a:rPr lang="en-US" sz="900" b="0" i="0" u="none" strike="noStrike">
                          <a:solidFill>
                            <a:srgbClr val="000000"/>
                          </a:solidFill>
                          <a:effectLst/>
                          <a:latin typeface="Arial" panose="020B0604020202020204" pitchFamily="34" charset="0"/>
                        </a:rPr>
                        <a:t>combination)</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D9E081"/>
                    </a:solidFill>
                  </a:tcPr>
                </a:tc>
                <a:tc>
                  <a:txBody>
                    <a:bodyPr/>
                    <a:lstStyle/>
                    <a:p>
                      <a:pPr algn="l" fontAlgn="b"/>
                      <a:r>
                        <a:rPr lang="en-US" sz="900" b="0" i="0" u="none" strike="noStrike">
                          <a:solidFill>
                            <a:srgbClr val="000000"/>
                          </a:solidFill>
                          <a:effectLst/>
                          <a:latin typeface="Arial" panose="020B0604020202020204" pitchFamily="34" charset="0"/>
                        </a:rPr>
                        <a:t>100.0%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2445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0.4%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7E883"/>
                    </a:solidFill>
                  </a:tcPr>
                </a:tc>
                <a:tc>
                  <a:txBody>
                    <a:bodyPr/>
                    <a:lstStyle/>
                    <a:p>
                      <a:pPr algn="l" fontAlgn="b"/>
                      <a:r>
                        <a:rPr lang="en-US" sz="900" b="0" i="0" u="none" strike="noStrike">
                          <a:solidFill>
                            <a:srgbClr val="000000"/>
                          </a:solidFill>
                          <a:effectLst/>
                          <a:latin typeface="Arial" panose="020B0604020202020204" pitchFamily="34" charset="0"/>
                        </a:rPr>
                        <a:t>2.3%</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DF82"/>
                    </a:solidFill>
                  </a:tcPr>
                </a:tc>
                <a:tc>
                  <a:txBody>
                    <a:bodyPr/>
                    <a:lstStyle/>
                    <a:p>
                      <a:pPr algn="l" fontAlgn="b"/>
                      <a:r>
                        <a:rPr lang="en-US" sz="900" b="0" i="0" u="none" strike="noStrike">
                          <a:solidFill>
                            <a:srgbClr val="000000"/>
                          </a:solidFill>
                          <a:effectLst/>
                          <a:latin typeface="Arial" panose="020B0604020202020204" pitchFamily="34" charset="0"/>
                        </a:rPr>
                        <a:t>2.2%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E082"/>
                    </a:solidFill>
                  </a:tcPr>
                </a:tc>
                <a:tc>
                  <a:txBody>
                    <a:bodyPr/>
                    <a:lstStyle/>
                    <a:p>
                      <a:pPr algn="l" fontAlgn="b"/>
                      <a:r>
                        <a:rPr lang="en-US" sz="900" b="0" i="0" u="none" strike="noStrike">
                          <a:solidFill>
                            <a:srgbClr val="000000"/>
                          </a:solidFill>
                          <a:effectLst/>
                          <a:latin typeface="Arial" panose="020B0604020202020204" pitchFamily="34" charset="0"/>
                        </a:rPr>
                        <a:t>0.1%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80C67C"/>
                    </a:solidFill>
                  </a:tcPr>
                </a:tc>
                <a:tc>
                  <a:txBody>
                    <a:bodyPr/>
                    <a:lstStyle/>
                    <a:p>
                      <a:pPr algn="l" fontAlgn="b"/>
                      <a:r>
                        <a:rPr lang="en-US" sz="900" b="0" i="0" u="none" strike="noStrike">
                          <a:solidFill>
                            <a:srgbClr val="000000"/>
                          </a:solidFill>
                          <a:effectLst/>
                          <a:latin typeface="Arial" panose="020B0604020202020204" pitchFamily="34" charset="0"/>
                        </a:rPr>
                        <a:t>0.5%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EB84"/>
                    </a:solidFill>
                  </a:tcPr>
                </a:tc>
                <a:tc>
                  <a:txBody>
                    <a:bodyPr/>
                    <a:lstStyle/>
                    <a:p>
                      <a:pPr algn="l" fontAlgn="b"/>
                      <a:r>
                        <a:rPr lang="en-US" sz="900" b="0" i="0" u="none" strike="noStrike">
                          <a:solidFill>
                            <a:srgbClr val="000000"/>
                          </a:solidFill>
                          <a:effectLst/>
                          <a:latin typeface="Arial" panose="020B0604020202020204" pitchFamily="34" charset="0"/>
                        </a:rPr>
                        <a:t>19.3%</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8696B"/>
                    </a:solidFill>
                  </a:tcPr>
                </a:tc>
                <a:tc>
                  <a:txBody>
                    <a:bodyPr/>
                    <a:lstStyle/>
                    <a:p>
                      <a:pPr algn="l" fontAlgn="b"/>
                      <a:r>
                        <a:rPr lang="en-US" sz="900" b="0" i="0" u="none" strike="noStrike">
                          <a:solidFill>
                            <a:srgbClr val="000000"/>
                          </a:solidFill>
                          <a:effectLst/>
                          <a:latin typeface="Arial" panose="020B0604020202020204" pitchFamily="34" charset="0"/>
                        </a:rPr>
                        <a:t>1.8%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E283"/>
                    </a:solidFill>
                  </a:tcPr>
                </a:tc>
                <a:tc>
                  <a:txBody>
                    <a:bodyPr/>
                    <a:lstStyle/>
                    <a:p>
                      <a:pPr algn="l" fontAlgn="b"/>
                      <a:r>
                        <a:rPr lang="en-US" sz="900" b="0" i="0" u="none" strike="noStrike">
                          <a:solidFill>
                            <a:srgbClr val="000000"/>
                          </a:solidFill>
                          <a:effectLst/>
                          <a:latin typeface="Arial" panose="020B0604020202020204" pitchFamily="34" charset="0"/>
                        </a:rPr>
                        <a:t>0.0%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63BE7B"/>
                    </a:solidFill>
                  </a:tcPr>
                </a:tc>
                <a:tc>
                  <a:txBody>
                    <a:bodyPr/>
                    <a:lstStyle/>
                    <a:p>
                      <a:pPr algn="l" fontAlgn="b"/>
                      <a:r>
                        <a:rPr lang="en-US" sz="900" b="0" i="0" u="none" strike="noStrike">
                          <a:solidFill>
                            <a:srgbClr val="000000"/>
                          </a:solidFill>
                          <a:effectLst/>
                          <a:latin typeface="Arial" panose="020B0604020202020204" pitchFamily="34" charset="0"/>
                        </a:rPr>
                        <a:t>0.2%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8FCA7D"/>
                    </a:solidFill>
                  </a:tcPr>
                </a:tc>
                <a:extLst>
                  <a:ext uri="{0D108BD9-81ED-4DB2-BD59-A6C34878D82A}">
                    <a16:rowId xmlns:a16="http://schemas.microsoft.com/office/drawing/2014/main" xmlns="" val="3004935441"/>
                  </a:ext>
                </a:extLst>
              </a:tr>
              <a:tr h="131119">
                <a:tc>
                  <a:txBody>
                    <a:bodyPr/>
                    <a:lstStyle/>
                    <a:p>
                      <a:pPr algn="r" fontAlgn="b"/>
                      <a:r>
                        <a:rPr lang="en-US" sz="900" b="0" i="0" u="none" strike="noStrike">
                          <a:solidFill>
                            <a:srgbClr val="000000"/>
                          </a:solidFill>
                          <a:effectLst/>
                          <a:latin typeface="Arial" panose="020B0604020202020204" pitchFamily="34" charset="0"/>
                        </a:rPr>
                        <a:t>_____Heroin (Alone or in combination)</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76C37C"/>
                    </a:solidFill>
                  </a:tcPr>
                </a:tc>
                <a:tc>
                  <a:txBody>
                    <a:bodyPr/>
                    <a:lstStyle/>
                    <a:p>
                      <a:pPr algn="l" fontAlgn="b"/>
                      <a:r>
                        <a:rPr lang="en-US" sz="900" b="0" i="0" u="none" strike="noStrike">
                          <a:solidFill>
                            <a:srgbClr val="000000"/>
                          </a:solidFill>
                          <a:effectLst/>
                          <a:latin typeface="Arial" panose="020B0604020202020204" pitchFamily="34" charset="0"/>
                        </a:rPr>
                        <a:t>100.0%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1.7%</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C4DA80"/>
                    </a:solidFill>
                  </a:tcPr>
                </a:tc>
                <a:tc>
                  <a:txBody>
                    <a:bodyPr/>
                    <a:lstStyle/>
                    <a:p>
                      <a:pPr algn="l" fontAlgn="b"/>
                      <a:r>
                        <a:rPr lang="en-US" sz="900" b="0" i="0" u="none" strike="noStrike">
                          <a:solidFill>
                            <a:srgbClr val="000000"/>
                          </a:solidFill>
                          <a:effectLst/>
                          <a:latin typeface="Arial" panose="020B0604020202020204" pitchFamily="34" charset="0"/>
                        </a:rPr>
                        <a:t>658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4.6%</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CA276"/>
                    </a:solidFill>
                  </a:tcPr>
                </a:tc>
                <a:tc>
                  <a:txBody>
                    <a:bodyPr/>
                    <a:lstStyle/>
                    <a:p>
                      <a:pPr algn="l" fontAlgn="b"/>
                      <a:r>
                        <a:rPr lang="en-US" sz="900" b="0" i="0" u="none" strike="noStrike">
                          <a:solidFill>
                            <a:srgbClr val="000000"/>
                          </a:solidFill>
                          <a:effectLst/>
                          <a:latin typeface="Arial" panose="020B0604020202020204" pitchFamily="34" charset="0"/>
                        </a:rPr>
                        <a:t>4.6%</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CA276"/>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3.5%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ECA7E"/>
                    </a:solidFill>
                  </a:tcPr>
                </a:tc>
                <a:tc>
                  <a:txBody>
                    <a:bodyPr/>
                    <a:lstStyle/>
                    <a:p>
                      <a:pPr algn="l" fontAlgn="b"/>
                      <a:r>
                        <a:rPr lang="en-US" sz="900" b="0" i="0" u="none" strike="noStrike">
                          <a:solidFill>
                            <a:srgbClr val="000000"/>
                          </a:solidFill>
                          <a:effectLst/>
                          <a:latin typeface="Arial" panose="020B0604020202020204" pitchFamily="34" charset="0"/>
                        </a:rPr>
                        <a:t>6.1%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8696B"/>
                    </a:solidFill>
                  </a:tcPr>
                </a:tc>
                <a:tc>
                  <a:txBody>
                    <a:bodyPr/>
                    <a:lstStyle/>
                    <a:p>
                      <a:pPr algn="l" fontAlgn="b"/>
                      <a:r>
                        <a:rPr lang="en-US" sz="900" b="0" i="0" u="none" strike="noStrike">
                          <a:solidFill>
                            <a:srgbClr val="000000"/>
                          </a:solidFill>
                          <a:effectLst/>
                          <a:latin typeface="Arial" panose="020B0604020202020204" pitchFamily="34" charset="0"/>
                        </a:rPr>
                        <a:t>1.7%</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C4DA80"/>
                    </a:solidFill>
                  </a:tcPr>
                </a:tc>
                <a:tc>
                  <a:txBody>
                    <a:bodyPr/>
                    <a:lstStyle/>
                    <a:p>
                      <a:pPr algn="l" fontAlgn="b"/>
                      <a:r>
                        <a:rPr lang="en-US" sz="900" b="0" i="0" u="none" strike="noStrike">
                          <a:solidFill>
                            <a:srgbClr val="000000"/>
                          </a:solidFill>
                          <a:effectLst/>
                          <a:latin typeface="Arial" panose="020B0604020202020204" pitchFamily="34" charset="0"/>
                        </a:rPr>
                        <a:t>0.2%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63BE7B"/>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extLst>
                  <a:ext uri="{0D108BD9-81ED-4DB2-BD59-A6C34878D82A}">
                    <a16:rowId xmlns:a16="http://schemas.microsoft.com/office/drawing/2014/main" xmlns="" val="3554283124"/>
                  </a:ext>
                </a:extLst>
              </a:tr>
              <a:tr h="231169">
                <a:tc>
                  <a:txBody>
                    <a:bodyPr/>
                    <a:lstStyle/>
                    <a:p>
                      <a:pPr algn="l" fontAlgn="b"/>
                      <a:r>
                        <a:rPr lang="en-US" sz="900" b="0" i="0" u="none" strike="noStrike">
                          <a:solidFill>
                            <a:srgbClr val="000000"/>
                          </a:solidFill>
                          <a:effectLst/>
                          <a:latin typeface="Arial" panose="020B0604020202020204" pitchFamily="34" charset="0"/>
                        </a:rPr>
                        <a:t>* we can focus on the red to pull out the bullets of findings</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FFFF00"/>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extLst>
                  <a:ext uri="{0D108BD9-81ED-4DB2-BD59-A6C34878D82A}">
                    <a16:rowId xmlns:a16="http://schemas.microsoft.com/office/drawing/2014/main" xmlns="" val="1234744875"/>
                  </a:ext>
                </a:extLst>
              </a:tr>
              <a:tr h="131119">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extLst>
                  <a:ext uri="{0D108BD9-81ED-4DB2-BD59-A6C34878D82A}">
                    <a16:rowId xmlns:a16="http://schemas.microsoft.com/office/drawing/2014/main" xmlns="" val="3177944546"/>
                  </a:ext>
                </a:extLst>
              </a:tr>
              <a:tr h="396184">
                <a:tc>
                  <a:txBody>
                    <a:bodyPr/>
                    <a:lstStyle/>
                    <a:p>
                      <a:pPr algn="r" fontAlgn="b"/>
                      <a:r>
                        <a:rPr lang="en-US" sz="900" b="1" i="0" u="none" strike="noStrike">
                          <a:solidFill>
                            <a:srgbClr val="000000"/>
                          </a:solidFill>
                          <a:effectLst/>
                          <a:latin typeface="Arial" panose="020B0604020202020204" pitchFamily="34" charset="0"/>
                        </a:rPr>
                        <a:t>Row Substance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Cannabis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Opioids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_____Non-heroin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opioids (Alone or</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 in combination)</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_____Heroin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(Alone or in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combination)</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Psychostimulants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_____Ampthetamines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_____Non-Ampthetamines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Cocaine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Benzodiazepines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Alcohol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Toxicity</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Unspecified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Psychodysleptics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Unspecified/Other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Psychotropics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extLst>
                  <a:ext uri="{0D108BD9-81ED-4DB2-BD59-A6C34878D82A}">
                    <a16:rowId xmlns:a16="http://schemas.microsoft.com/office/drawing/2014/main" xmlns="" val="165485524"/>
                  </a:ext>
                </a:extLst>
              </a:tr>
              <a:tr h="131119">
                <a:tc>
                  <a:txBody>
                    <a:bodyPr/>
                    <a:lstStyle/>
                    <a:p>
                      <a:pPr algn="r" fontAlgn="b"/>
                      <a:r>
                        <a:rPr lang="en-US" sz="900" b="0" i="0" u="none" strike="noStrike">
                          <a:solidFill>
                            <a:srgbClr val="000000"/>
                          </a:solidFill>
                          <a:effectLst/>
                          <a:latin typeface="Arial" panose="020B0604020202020204" pitchFamily="34" charset="0"/>
                        </a:rPr>
                        <a:t>Psychostimulants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3.2%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11.8%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7.7%</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4.1%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728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92.7%</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7.8%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7.0%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extLst>
                  <a:ext uri="{0D108BD9-81ED-4DB2-BD59-A6C34878D82A}">
                    <a16:rowId xmlns:a16="http://schemas.microsoft.com/office/drawing/2014/main" xmlns="" val="3320505196"/>
                  </a:ext>
                </a:extLst>
              </a:tr>
              <a:tr h="131119">
                <a:tc>
                  <a:txBody>
                    <a:bodyPr/>
                    <a:lstStyle/>
                    <a:p>
                      <a:pPr algn="r" fontAlgn="b"/>
                      <a:r>
                        <a:rPr lang="en-US" sz="900" b="0" i="0" u="none" strike="noStrike">
                          <a:solidFill>
                            <a:srgbClr val="000000"/>
                          </a:solidFill>
                          <a:effectLst/>
                          <a:latin typeface="Arial" panose="020B0604020202020204" pitchFamily="34" charset="0"/>
                        </a:rPr>
                        <a:t>_____Ampthetamines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3.1%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12.3%</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7.9%</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4.4%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100.0%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675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0.6%</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1.6%</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6.8%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0.6%</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extLst>
                  <a:ext uri="{0D108BD9-81ED-4DB2-BD59-A6C34878D82A}">
                    <a16:rowId xmlns:a16="http://schemas.microsoft.com/office/drawing/2014/main" xmlns="" val="3459378635"/>
                  </a:ext>
                </a:extLst>
              </a:tr>
              <a:tr h="131119">
                <a:tc>
                  <a:txBody>
                    <a:bodyPr/>
                    <a:lstStyle/>
                    <a:p>
                      <a:pPr algn="r" fontAlgn="b"/>
                      <a:r>
                        <a:rPr lang="en-US" sz="900" b="0" i="0" u="none" strike="noStrike">
                          <a:solidFill>
                            <a:srgbClr val="000000"/>
                          </a:solidFill>
                          <a:effectLst/>
                          <a:latin typeface="Arial" panose="020B0604020202020204" pitchFamily="34" charset="0"/>
                        </a:rPr>
                        <a:t>_____Non-Ampthetamines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3.5%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5.3%</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5.3%</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100.0%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7.0%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57</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8.8%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extLst>
                  <a:ext uri="{0D108BD9-81ED-4DB2-BD59-A6C34878D82A}">
                    <a16:rowId xmlns:a16="http://schemas.microsoft.com/office/drawing/2014/main" xmlns="" val="22956775"/>
                  </a:ext>
                </a:extLst>
              </a:tr>
              <a:tr h="131119">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w="6350" cap="flat" cmpd="sng" algn="ctr">
                      <a:solidFill>
                        <a:srgbClr val="C1C1C1"/>
                      </a:solidFill>
                      <a:prstDash val="solid"/>
                      <a:round/>
                      <a:headEnd type="none" w="med" len="med"/>
                      <a:tailEnd type="none" w="med" len="med"/>
                    </a:lnT>
                    <a:lnB>
                      <a:noFill/>
                    </a:lnB>
                    <a:solidFill>
                      <a:srgbClr val="D8DBD3"/>
                    </a:solidFill>
                  </a:tcPr>
                </a:tc>
                <a:extLst>
                  <a:ext uri="{0D108BD9-81ED-4DB2-BD59-A6C34878D82A}">
                    <a16:rowId xmlns:a16="http://schemas.microsoft.com/office/drawing/2014/main" xmlns="" val="4202481323"/>
                  </a:ext>
                </a:extLst>
              </a:tr>
              <a:tr h="131119">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5774" marR="5774" marT="5774" marB="0" anchor="b">
                    <a:lnL>
                      <a:noFill/>
                    </a:lnL>
                    <a:lnR>
                      <a:noFill/>
                    </a:lnR>
                    <a:lnT>
                      <a:noFill/>
                    </a:lnT>
                    <a:lnB w="6350" cap="flat" cmpd="sng" algn="ctr">
                      <a:solidFill>
                        <a:srgbClr val="C1C1C1"/>
                      </a:solidFill>
                      <a:prstDash val="solid"/>
                      <a:round/>
                      <a:headEnd type="none" w="med" len="med"/>
                      <a:tailEnd type="none" w="med" len="med"/>
                    </a:lnB>
                    <a:solidFill>
                      <a:srgbClr val="D8DBD3"/>
                    </a:solidFill>
                  </a:tcPr>
                </a:tc>
                <a:extLst>
                  <a:ext uri="{0D108BD9-81ED-4DB2-BD59-A6C34878D82A}">
                    <a16:rowId xmlns:a16="http://schemas.microsoft.com/office/drawing/2014/main" xmlns="" val="1902022946"/>
                  </a:ext>
                </a:extLst>
              </a:tr>
              <a:tr h="343216">
                <a:tc>
                  <a:txBody>
                    <a:bodyPr/>
                    <a:lstStyle/>
                    <a:p>
                      <a:pPr algn="r" fontAlgn="b"/>
                      <a:r>
                        <a:rPr lang="en-US" sz="900" b="1" i="0" u="none" strike="noStrike">
                          <a:solidFill>
                            <a:srgbClr val="000000"/>
                          </a:solidFill>
                          <a:effectLst/>
                          <a:latin typeface="Arial" panose="020B0604020202020204" pitchFamily="34" charset="0"/>
                        </a:rPr>
                        <a:t>Row Substance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Cannabis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Opioids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_____Non-heroin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opioids (Alone or</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 in combination)</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_____Heroin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(Alone or in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combination)</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Psychostimulants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_____Ampthetamines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_____Non-Ampthetamines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Cocaine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Benzodiazepines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Alcohol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Toxicity</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Unspecified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Psychodysleptics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tc>
                  <a:txBody>
                    <a:bodyPr/>
                    <a:lstStyle/>
                    <a:p>
                      <a:pPr algn="l" fontAlgn="b"/>
                      <a:r>
                        <a:rPr lang="en-US" sz="900" b="1" i="0" u="none" strike="noStrike">
                          <a:solidFill>
                            <a:srgbClr val="000000"/>
                          </a:solidFill>
                          <a:effectLst/>
                          <a:latin typeface="Arial" panose="020B0604020202020204" pitchFamily="34" charset="0"/>
                        </a:rPr>
                        <a:t>Unspecified/Other </a:t>
                      </a:r>
                      <a:br>
                        <a:rPr lang="en-US" sz="900" b="1" i="0" u="none" strike="noStrike">
                          <a:solidFill>
                            <a:srgbClr val="000000"/>
                          </a:solidFill>
                          <a:effectLst/>
                          <a:latin typeface="Arial" panose="020B0604020202020204" pitchFamily="34" charset="0"/>
                        </a:rPr>
                      </a:br>
                      <a:r>
                        <a:rPr lang="en-US" sz="900" b="1" i="0" u="none" strike="noStrike">
                          <a:solidFill>
                            <a:srgbClr val="000000"/>
                          </a:solidFill>
                          <a:effectLst/>
                          <a:latin typeface="Arial" panose="020B0604020202020204" pitchFamily="34" charset="0"/>
                        </a:rPr>
                        <a:t>Psychotropics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5F7F1"/>
                    </a:solidFill>
                  </a:tcPr>
                </a:tc>
                <a:extLst>
                  <a:ext uri="{0D108BD9-81ED-4DB2-BD59-A6C34878D82A}">
                    <a16:rowId xmlns:a16="http://schemas.microsoft.com/office/drawing/2014/main" xmlns="" val="4133080783"/>
                  </a:ext>
                </a:extLst>
              </a:tr>
              <a:tr h="119123">
                <a:tc>
                  <a:txBody>
                    <a:bodyPr/>
                    <a:lstStyle/>
                    <a:p>
                      <a:pPr algn="r" fontAlgn="b"/>
                      <a:r>
                        <a:rPr lang="en-US" sz="900" b="0" i="0" u="none" strike="noStrike">
                          <a:solidFill>
                            <a:srgbClr val="000000"/>
                          </a:solidFill>
                          <a:effectLst/>
                          <a:latin typeface="Arial" panose="020B0604020202020204" pitchFamily="34" charset="0"/>
                        </a:rPr>
                        <a:t>Cannabis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140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8.6%</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6.4%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2.1%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16.4%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15.0%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6.4%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9.3%</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2.9%</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extLst>
                  <a:ext uri="{0D108BD9-81ED-4DB2-BD59-A6C34878D82A}">
                    <a16:rowId xmlns:a16="http://schemas.microsoft.com/office/drawing/2014/main" xmlns="" val="3902663477"/>
                  </a:ext>
                </a:extLst>
              </a:tr>
              <a:tr h="131119">
                <a:tc>
                  <a:txBody>
                    <a:bodyPr/>
                    <a:lstStyle/>
                    <a:p>
                      <a:pPr algn="r" fontAlgn="b"/>
                      <a:r>
                        <a:rPr lang="en-US" sz="900" b="0" i="0" u="none" strike="noStrike">
                          <a:solidFill>
                            <a:srgbClr val="000000"/>
                          </a:solidFill>
                          <a:effectLst/>
                          <a:latin typeface="Arial" panose="020B0604020202020204" pitchFamily="34" charset="0"/>
                        </a:rPr>
                        <a:t>Cocaine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3.1%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12.1%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C7CE"/>
                    </a:solidFill>
                  </a:tcPr>
                </a:tc>
                <a:tc>
                  <a:txBody>
                    <a:bodyPr/>
                    <a:lstStyle/>
                    <a:p>
                      <a:pPr algn="l" fontAlgn="b"/>
                      <a:r>
                        <a:rPr lang="en-US" sz="900" b="0" i="0" u="none" strike="noStrike">
                          <a:solidFill>
                            <a:srgbClr val="000000"/>
                          </a:solidFill>
                          <a:effectLst/>
                          <a:latin typeface="Arial" panose="020B0604020202020204" pitchFamily="34" charset="0"/>
                        </a:rPr>
                        <a:t>4.2%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8.0%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C7CE"/>
                    </a:solidFill>
                  </a:tcPr>
                </a:tc>
                <a:tc>
                  <a:txBody>
                    <a:bodyPr/>
                    <a:lstStyle/>
                    <a:p>
                      <a:pPr algn="l" fontAlgn="b"/>
                      <a:r>
                        <a:rPr lang="en-US" sz="900" b="0" i="0" u="none" strike="noStrike">
                          <a:solidFill>
                            <a:srgbClr val="000000"/>
                          </a:solidFill>
                          <a:effectLst/>
                          <a:latin typeface="Arial" panose="020B0604020202020204" pitchFamily="34" charset="0"/>
                        </a:rPr>
                        <a:t>3.8%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3.8%</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289</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2.4%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3.5%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extLst>
                  <a:ext uri="{0D108BD9-81ED-4DB2-BD59-A6C34878D82A}">
                    <a16:rowId xmlns:a16="http://schemas.microsoft.com/office/drawing/2014/main" xmlns="" val="2356942907"/>
                  </a:ext>
                </a:extLst>
              </a:tr>
              <a:tr h="119123">
                <a:tc>
                  <a:txBody>
                    <a:bodyPr/>
                    <a:lstStyle/>
                    <a:p>
                      <a:pPr algn="r" fontAlgn="b"/>
                      <a:r>
                        <a:rPr lang="en-US" sz="900" b="0" i="0" u="none" strike="noStrike">
                          <a:solidFill>
                            <a:srgbClr val="000000"/>
                          </a:solidFill>
                          <a:effectLst/>
                          <a:latin typeface="Arial" panose="020B0604020202020204" pitchFamily="34" charset="0"/>
                        </a:rPr>
                        <a:t>Benzodiazepines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20.9%</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19.2%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1.6%</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2.1%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1.9%</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0.3%</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2453</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5.2%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0.0%</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extLst>
                  <a:ext uri="{0D108BD9-81ED-4DB2-BD59-A6C34878D82A}">
                    <a16:rowId xmlns:a16="http://schemas.microsoft.com/office/drawing/2014/main" xmlns="" val="30714025"/>
                  </a:ext>
                </a:extLst>
              </a:tr>
              <a:tr h="119123">
                <a:tc>
                  <a:txBody>
                    <a:bodyPr/>
                    <a:lstStyle/>
                    <a:p>
                      <a:pPr algn="r" fontAlgn="b"/>
                      <a:r>
                        <a:rPr lang="en-US" sz="900" b="0" i="0" u="none" strike="noStrike">
                          <a:solidFill>
                            <a:srgbClr val="000000"/>
                          </a:solidFill>
                          <a:effectLst/>
                          <a:latin typeface="Arial" panose="020B0604020202020204" pitchFamily="34" charset="0"/>
                        </a:rPr>
                        <a:t>Alcohol Toxicity</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9C0006"/>
                          </a:solidFill>
                          <a:effectLst/>
                          <a:latin typeface="Arial" panose="020B0604020202020204" pitchFamily="34" charset="0"/>
                        </a:rPr>
                        <a:t>6.2%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C7CE"/>
                    </a:solidFill>
                  </a:tcPr>
                </a:tc>
                <a:tc>
                  <a:txBody>
                    <a:bodyPr/>
                    <a:lstStyle/>
                    <a:p>
                      <a:pPr algn="l" fontAlgn="b"/>
                      <a:r>
                        <a:rPr lang="en-US" sz="900" b="0" i="0" u="none" strike="noStrike">
                          <a:solidFill>
                            <a:srgbClr val="9C0006"/>
                          </a:solidFill>
                          <a:effectLst/>
                          <a:latin typeface="Arial" panose="020B0604020202020204" pitchFamily="34" charset="0"/>
                        </a:rPr>
                        <a:t>4.9%</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C7CE"/>
                    </a:solidFill>
                  </a:tcPr>
                </a:tc>
                <a:tc>
                  <a:txBody>
                    <a:bodyPr/>
                    <a:lstStyle/>
                    <a:p>
                      <a:pPr algn="l" fontAlgn="b"/>
                      <a:r>
                        <a:rPr lang="en-US" sz="900" b="0" i="0" u="none" strike="noStrike">
                          <a:solidFill>
                            <a:srgbClr val="000000"/>
                          </a:solidFill>
                          <a:effectLst/>
                          <a:latin typeface="Arial" panose="020B0604020202020204" pitchFamily="34" charset="0"/>
                        </a:rPr>
                        <a:t>1.2%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1.3%</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0.1%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1.1%</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9C0006"/>
                          </a:solidFill>
                          <a:effectLst/>
                          <a:latin typeface="Arial" panose="020B0604020202020204" pitchFamily="34" charset="0"/>
                        </a:rPr>
                        <a:t>14.2%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C7CE"/>
                    </a:solidFill>
                  </a:tcPr>
                </a:tc>
                <a:tc>
                  <a:txBody>
                    <a:bodyPr/>
                    <a:lstStyle/>
                    <a:p>
                      <a:pPr algn="l" fontAlgn="b"/>
                      <a:r>
                        <a:rPr lang="en-US" sz="900" b="0" i="0" u="none" strike="noStrike">
                          <a:solidFill>
                            <a:srgbClr val="000000"/>
                          </a:solidFill>
                          <a:effectLst/>
                          <a:latin typeface="Arial" panose="020B0604020202020204" pitchFamily="34" charset="0"/>
                        </a:rPr>
                        <a:t>892</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0.3%</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extLst>
                  <a:ext uri="{0D108BD9-81ED-4DB2-BD59-A6C34878D82A}">
                    <a16:rowId xmlns:a16="http://schemas.microsoft.com/office/drawing/2014/main" xmlns="" val="1552248099"/>
                  </a:ext>
                </a:extLst>
              </a:tr>
              <a:tr h="119123">
                <a:tc>
                  <a:txBody>
                    <a:bodyPr/>
                    <a:lstStyle/>
                    <a:p>
                      <a:pPr algn="r" fontAlgn="b"/>
                      <a:r>
                        <a:rPr lang="en-US" sz="900" b="0" i="0" u="none" strike="noStrike">
                          <a:solidFill>
                            <a:srgbClr val="000000"/>
                          </a:solidFill>
                          <a:effectLst/>
                          <a:latin typeface="Arial" panose="020B0604020202020204" pitchFamily="34" charset="0"/>
                        </a:rPr>
                        <a:t>Unspecified Psychodysleptics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7.4%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8696B"/>
                    </a:solidFill>
                  </a:tcPr>
                </a:tc>
                <a:tc>
                  <a:txBody>
                    <a:bodyPr/>
                    <a:lstStyle/>
                    <a:p>
                      <a:pPr algn="l" fontAlgn="b"/>
                      <a:r>
                        <a:rPr lang="en-US" sz="900" b="0" i="0" u="none" strike="noStrike">
                          <a:solidFill>
                            <a:srgbClr val="000000"/>
                          </a:solidFill>
                          <a:effectLst/>
                          <a:latin typeface="Arial" panose="020B0604020202020204" pitchFamily="34" charset="0"/>
                        </a:rPr>
                        <a:t>3.7%</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ABC3E2"/>
                    </a:solidFill>
                  </a:tcPr>
                </a:tc>
                <a:tc>
                  <a:txBody>
                    <a:bodyPr/>
                    <a:lstStyle/>
                    <a:p>
                      <a:pPr algn="l" fontAlgn="b"/>
                      <a:r>
                        <a:rPr lang="en-US" sz="900" b="0" i="0" u="none" strike="noStrike">
                          <a:solidFill>
                            <a:srgbClr val="000000"/>
                          </a:solidFill>
                          <a:effectLst/>
                          <a:latin typeface="Arial" panose="020B0604020202020204" pitchFamily="34" charset="0"/>
                        </a:rPr>
                        <a:t>1.9%</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5A8AC6"/>
                    </a:solidFill>
                  </a:tcPr>
                </a:tc>
                <a:tc>
                  <a:txBody>
                    <a:bodyPr/>
                    <a:lstStyle/>
                    <a:p>
                      <a:pPr algn="l" fontAlgn="b"/>
                      <a:r>
                        <a:rPr lang="en-US" sz="900" b="0" i="0" u="none" strike="noStrike">
                          <a:solidFill>
                            <a:srgbClr val="000000"/>
                          </a:solidFill>
                          <a:effectLst/>
                          <a:latin typeface="Arial" panose="020B0604020202020204" pitchFamily="34" charset="0"/>
                        </a:rPr>
                        <a:t>1.9%</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5A8AC6"/>
                    </a:solidFill>
                  </a:tcPr>
                </a:tc>
                <a:tc>
                  <a:txBody>
                    <a:bodyPr/>
                    <a:lstStyle/>
                    <a:p>
                      <a:pPr algn="l" fontAlgn="b"/>
                      <a:r>
                        <a:rPr lang="en-US" sz="900" b="0" i="0" u="none" strike="noStrike">
                          <a:solidFill>
                            <a:srgbClr val="000000"/>
                          </a:solidFill>
                          <a:effectLst/>
                          <a:latin typeface="Arial" panose="020B0604020202020204" pitchFamily="34" charset="0"/>
                        </a:rPr>
                        <a:t>7.4%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8696B"/>
                    </a:solidFill>
                  </a:tcPr>
                </a:tc>
                <a:tc>
                  <a:txBody>
                    <a:bodyPr/>
                    <a:lstStyle/>
                    <a:p>
                      <a:pPr algn="l" fontAlgn="b"/>
                      <a:r>
                        <a:rPr lang="en-US" sz="900" b="0" i="0" u="none" strike="noStrike">
                          <a:solidFill>
                            <a:srgbClr val="000000"/>
                          </a:solidFill>
                          <a:effectLst/>
                          <a:latin typeface="Arial" panose="020B0604020202020204" pitchFamily="34" charset="0"/>
                        </a:rPr>
                        <a:t>7.4%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8696B"/>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7.4%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8696B"/>
                    </a:solidFill>
                  </a:tcPr>
                </a:tc>
                <a:tc>
                  <a:txBody>
                    <a:bodyPr/>
                    <a:lstStyle/>
                    <a:p>
                      <a:pPr algn="l" fontAlgn="b"/>
                      <a:r>
                        <a:rPr lang="en-US" sz="900" b="0" i="0" u="none" strike="noStrike">
                          <a:solidFill>
                            <a:srgbClr val="000000"/>
                          </a:solidFill>
                          <a:effectLst/>
                          <a:latin typeface="Arial" panose="020B0604020202020204" pitchFamily="34" charset="0"/>
                        </a:rPr>
                        <a:t>1.9%</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5A8AC6"/>
                    </a:solidFill>
                  </a:tcPr>
                </a:tc>
                <a:tc>
                  <a:txBody>
                    <a:bodyPr/>
                    <a:lstStyle/>
                    <a:p>
                      <a:pPr algn="l" fontAlgn="b"/>
                      <a:r>
                        <a:rPr lang="en-US" sz="900" b="0" i="0" u="none" strike="noStrike">
                          <a:solidFill>
                            <a:srgbClr val="000000"/>
                          </a:solidFill>
                          <a:effectLst/>
                          <a:latin typeface="Arial" panose="020B0604020202020204" pitchFamily="34" charset="0"/>
                        </a:rPr>
                        <a:t>5.6%</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CFCFF"/>
                    </a:solidFill>
                  </a:tcPr>
                </a:tc>
                <a:tc>
                  <a:txBody>
                    <a:bodyPr/>
                    <a:lstStyle/>
                    <a:p>
                      <a:pPr algn="l" fontAlgn="b"/>
                      <a:r>
                        <a:rPr lang="en-US" sz="900" b="0" i="0" u="none" strike="noStrike">
                          <a:solidFill>
                            <a:srgbClr val="000000"/>
                          </a:solidFill>
                          <a:effectLst/>
                          <a:latin typeface="Arial" panose="020B0604020202020204" pitchFamily="34" charset="0"/>
                        </a:rPr>
                        <a:t>54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extLst>
                  <a:ext uri="{0D108BD9-81ED-4DB2-BD59-A6C34878D82A}">
                    <a16:rowId xmlns:a16="http://schemas.microsoft.com/office/drawing/2014/main" xmlns="" val="4030268863"/>
                  </a:ext>
                </a:extLst>
              </a:tr>
              <a:tr h="119123">
                <a:tc>
                  <a:txBody>
                    <a:bodyPr/>
                    <a:lstStyle/>
                    <a:p>
                      <a:pPr algn="r" fontAlgn="b"/>
                      <a:r>
                        <a:rPr lang="en-US" sz="900" b="0" i="0" u="none" strike="noStrike">
                          <a:solidFill>
                            <a:srgbClr val="000000"/>
                          </a:solidFill>
                          <a:effectLst/>
                          <a:latin typeface="Arial" panose="020B0604020202020204" pitchFamily="34" charset="0"/>
                        </a:rPr>
                        <a:t>Unspecified/Other Psychotropics</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15%</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4%</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a:solidFill>
                            <a:srgbClr val="000000"/>
                          </a:solidFill>
                          <a:effectLst/>
                          <a:latin typeface="Arial" panose="020B0604020202020204" pitchFamily="34" charset="0"/>
                        </a:rPr>
                        <a:t>#VALUE!</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FFFFFF"/>
                    </a:solidFill>
                  </a:tcPr>
                </a:tc>
                <a:tc>
                  <a:txBody>
                    <a:bodyPr/>
                    <a:lstStyle/>
                    <a:p>
                      <a:pPr algn="l" fontAlgn="b"/>
                      <a:r>
                        <a:rPr lang="en-US" sz="900" b="0" i="0" u="none" strike="noStrike" dirty="0">
                          <a:solidFill>
                            <a:srgbClr val="000000"/>
                          </a:solidFill>
                          <a:effectLst/>
                          <a:latin typeface="Arial" panose="020B0604020202020204" pitchFamily="34" charset="0"/>
                        </a:rPr>
                        <a:t>27</a:t>
                      </a:r>
                    </a:p>
                  </a:txBody>
                  <a:tcPr marL="5774" marR="5774" marT="5774" marB="0" anchor="b">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494529"/>
                    </a:solidFill>
                  </a:tcPr>
                </a:tc>
                <a:extLst>
                  <a:ext uri="{0D108BD9-81ED-4DB2-BD59-A6C34878D82A}">
                    <a16:rowId xmlns:a16="http://schemas.microsoft.com/office/drawing/2014/main" xmlns="" val="1344795164"/>
                  </a:ext>
                </a:extLst>
              </a:tr>
            </a:tbl>
          </a:graphicData>
        </a:graphic>
      </p:graphicFrame>
    </p:spTree>
    <p:extLst>
      <p:ext uri="{BB962C8B-B14F-4D97-AF65-F5344CB8AC3E}">
        <p14:creationId xmlns:p14="http://schemas.microsoft.com/office/powerpoint/2010/main" val="1680074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smtClean="0"/>
              <a:t>Majority of states 80-90% of hospitalizations with drug overdoses are caused by one drug class</a:t>
            </a:r>
          </a:p>
          <a:p>
            <a:pPr lvl="1"/>
            <a:r>
              <a:rPr lang="en-US" dirty="0" smtClean="0"/>
              <a:t>NC has a much higher proportion of </a:t>
            </a:r>
            <a:r>
              <a:rPr lang="en-US" dirty="0" err="1" smtClean="0"/>
              <a:t>polydrug</a:t>
            </a:r>
            <a:r>
              <a:rPr lang="en-US" dirty="0" smtClean="0"/>
              <a:t> overdoses than other states</a:t>
            </a:r>
          </a:p>
          <a:p>
            <a:r>
              <a:rPr lang="en-US" dirty="0" smtClean="0"/>
              <a:t>Illicit drugs are more likely to be found in combination with other illicit drugs than with other commonly prescribed drugs. Commonly prescribed drugs are more likely to be found in combination with other commonly prescribed drugs than with illicit drugs. </a:t>
            </a:r>
          </a:p>
          <a:p>
            <a:r>
              <a:rPr lang="en-US" dirty="0" smtClean="0"/>
              <a:t>We are uncertain about the level of drug specificity in hospital and emergency department discharge data. This could vary by health system or region and have a big impact on these results. </a:t>
            </a:r>
            <a:endParaRPr lang="en-US" dirty="0"/>
          </a:p>
        </p:txBody>
      </p:sp>
    </p:spTree>
    <p:extLst>
      <p:ext uri="{BB962C8B-B14F-4D97-AF65-F5344CB8AC3E}">
        <p14:creationId xmlns:p14="http://schemas.microsoft.com/office/powerpoint/2010/main" val="3510219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smtClean="0"/>
              <a:t>What do we do with this information?</a:t>
            </a:r>
          </a:p>
          <a:p>
            <a:r>
              <a:rPr lang="en-US" dirty="0" smtClean="0"/>
              <a:t>Which analyses should be repeated for emergency department data?</a:t>
            </a:r>
          </a:p>
          <a:p>
            <a:r>
              <a:rPr lang="en-US" dirty="0" smtClean="0"/>
              <a:t>Does anyone have information about the rate of confirmatory testing in </a:t>
            </a:r>
            <a:r>
              <a:rPr lang="en-US" smtClean="0"/>
              <a:t>their hospitals? </a:t>
            </a:r>
            <a:endParaRPr lang="en-US" dirty="0" smtClean="0"/>
          </a:p>
          <a:p>
            <a:pPr marL="457200" lvl="1" indent="0">
              <a:buNone/>
            </a:pPr>
            <a:endParaRPr lang="en-US" dirty="0" smtClean="0"/>
          </a:p>
          <a:p>
            <a:pPr lvl="1"/>
            <a:endParaRPr lang="en-US" dirty="0"/>
          </a:p>
        </p:txBody>
      </p:sp>
    </p:spTree>
    <p:extLst>
      <p:ext uri="{BB962C8B-B14F-4D97-AF65-F5344CB8AC3E}">
        <p14:creationId xmlns:p14="http://schemas.microsoft.com/office/powerpoint/2010/main" val="3562525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IV: ED Drug Overdoses</a:t>
            </a:r>
            <a:endParaRPr lang="en-US" dirty="0"/>
          </a:p>
        </p:txBody>
      </p:sp>
      <p:sp>
        <p:nvSpPr>
          <p:cNvPr id="3" name="Content Placeholder 2"/>
          <p:cNvSpPr>
            <a:spLocks noGrp="1"/>
          </p:cNvSpPr>
          <p:nvPr>
            <p:ph idx="1"/>
          </p:nvPr>
        </p:nvSpPr>
        <p:spPr/>
        <p:txBody>
          <a:bodyPr/>
          <a:lstStyle/>
          <a:p>
            <a:r>
              <a:rPr lang="en-US" dirty="0" smtClean="0"/>
              <a:t>Objective: Repeat important analyses from phases I-III in ED discharges</a:t>
            </a:r>
          </a:p>
          <a:p>
            <a:pPr lvl="1"/>
            <a:r>
              <a:rPr lang="en-US" dirty="0" smtClean="0"/>
              <a:t>One SAS Code with an ODS output excel file</a:t>
            </a:r>
          </a:p>
        </p:txBody>
      </p:sp>
    </p:spTree>
    <p:extLst>
      <p:ext uri="{BB962C8B-B14F-4D97-AF65-F5344CB8AC3E}">
        <p14:creationId xmlns:p14="http://schemas.microsoft.com/office/powerpoint/2010/main" val="20815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IV: ED Drug Overdoses Timeline</a:t>
            </a:r>
            <a:endParaRPr lang="en-US" dirty="0"/>
          </a:p>
        </p:txBody>
      </p:sp>
      <p:graphicFrame>
        <p:nvGraphicFramePr>
          <p:cNvPr id="5" name="Project Timeline" descr="Timeline charting project details">
            <a:extLst>
              <a:ext uri="{FF2B5EF4-FFF2-40B4-BE49-F238E27FC236}">
                <a16:creationId xmlns:xdr="http://schemas.openxmlformats.org/drawingml/2006/spreadsheetDrawing" xmlns:a16="http://schemas.microsoft.com/office/drawing/2014/main" xmlns="" xmlns:lc="http://schemas.openxmlformats.org/drawingml/2006/lockedCanvas" id="{00000000-0008-0000-0000-00000B000000}"/>
              </a:ext>
            </a:extLst>
          </p:cNvPr>
          <p:cNvGraphicFramePr>
            <a:graphicFrameLocks/>
          </p:cNvGraphicFramePr>
          <p:nvPr>
            <p:extLst>
              <p:ext uri="{D42A27DB-BD31-4B8C-83A1-F6EECF244321}">
                <p14:modId xmlns:p14="http://schemas.microsoft.com/office/powerpoint/2010/main" val="1749257566"/>
              </p:ext>
            </p:extLst>
          </p:nvPr>
        </p:nvGraphicFramePr>
        <p:xfrm>
          <a:off x="14287" y="1657010"/>
          <a:ext cx="12163425" cy="35439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58588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385</TotalTime>
  <Words>1564</Words>
  <Application>Microsoft Office PowerPoint</Application>
  <PresentationFormat>Widescreen</PresentationFormat>
  <Paragraphs>733</Paragraphs>
  <Slides>23</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Phase III: Polydrug Overdose</vt:lpstr>
      <vt:lpstr>Phase III: Polydrug Overdose</vt:lpstr>
      <vt:lpstr>Phase III: Polydrug Overdose</vt:lpstr>
      <vt:lpstr>Phase III: Polydrug Overdose</vt:lpstr>
      <vt:lpstr>Phase III: Polydrug Overdose</vt:lpstr>
      <vt:lpstr>PowerPoint Presentation</vt:lpstr>
      <vt:lpstr>PowerPoint Presentation</vt:lpstr>
      <vt:lpstr>PowerPoint Presentation</vt:lpstr>
      <vt:lpstr>PowerPoint Presentation</vt:lpstr>
      <vt:lpstr>Phase III: Polydrug Overdose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Discussion</vt:lpstr>
      <vt:lpstr>Phase IV: ED Drug Overdoses</vt:lpstr>
      <vt:lpstr>Phase IV: ED Drug Overdoses Timeline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Polydrug Overdose (AKA Phase III)</dc:title>
  <dc:creator>Custis, Cody</dc:creator>
  <cp:lastModifiedBy>Katelyn Hall</cp:lastModifiedBy>
  <cp:revision>24</cp:revision>
  <dcterms:created xsi:type="dcterms:W3CDTF">2018-10-31T15:56:01Z</dcterms:created>
  <dcterms:modified xsi:type="dcterms:W3CDTF">2018-11-01T15:10:27Z</dcterms:modified>
</cp:coreProperties>
</file>