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6858000" cy="51435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-1056" y="-72"/>
      </p:cViewPr>
      <p:guideLst>
        <p:guide orient="horz" pos="16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eb459dd1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eb459dd1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eb459dd1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eb459dd1c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4eb459dd1c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4eb459dd1c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eb459dd1c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eb459dd1c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33781" y="744575"/>
            <a:ext cx="639045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39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33775" y="2834125"/>
            <a:ext cx="639045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233775" y="2150850"/>
            <a:ext cx="639045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7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639045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342900" lvl="0" indent="-257175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85800" lvl="1" indent="-238125">
              <a:spcBef>
                <a:spcPts val="1200"/>
              </a:spcBef>
              <a:spcAft>
                <a:spcPts val="0"/>
              </a:spcAft>
              <a:buSzPts val="1400"/>
              <a:buChar char="○"/>
              <a:defRPr/>
            </a:lvl2pPr>
            <a:lvl3pPr marL="1028700" lvl="2" indent="-238125">
              <a:spcBef>
                <a:spcPts val="120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lvl="3" indent="-238125">
              <a:spcBef>
                <a:spcPts val="1200"/>
              </a:spcBef>
              <a:spcAft>
                <a:spcPts val="0"/>
              </a:spcAft>
              <a:buSzPts val="1400"/>
              <a:buChar char="●"/>
              <a:defRPr/>
            </a:lvl4pPr>
            <a:lvl5pPr marL="1714500" lvl="4" indent="-238125">
              <a:spcBef>
                <a:spcPts val="1200"/>
              </a:spcBef>
              <a:spcAft>
                <a:spcPts val="0"/>
              </a:spcAft>
              <a:buSzPts val="1400"/>
              <a:buChar char="○"/>
              <a:defRPr/>
            </a:lvl5pPr>
            <a:lvl6pPr marL="2057400" lvl="5" indent="-238125">
              <a:spcBef>
                <a:spcPts val="1200"/>
              </a:spcBef>
              <a:spcAft>
                <a:spcPts val="0"/>
              </a:spcAft>
              <a:buSzPts val="1400"/>
              <a:buChar char="■"/>
              <a:defRPr/>
            </a:lvl6pPr>
            <a:lvl7pPr marL="2400300" lvl="6" indent="-238125">
              <a:spcBef>
                <a:spcPts val="1200"/>
              </a:spcBef>
              <a:spcAft>
                <a:spcPts val="0"/>
              </a:spcAft>
              <a:buSzPts val="1400"/>
              <a:buChar char="●"/>
              <a:defRPr/>
            </a:lvl7pPr>
            <a:lvl8pPr marL="2743200" lvl="7" indent="-238125">
              <a:spcBef>
                <a:spcPts val="1200"/>
              </a:spcBef>
              <a:spcAft>
                <a:spcPts val="0"/>
              </a:spcAft>
              <a:buSzPts val="1400"/>
              <a:buChar char="○"/>
              <a:defRPr/>
            </a:lvl8pPr>
            <a:lvl9pPr marL="3086100" lvl="8" indent="-238125">
              <a:spcBef>
                <a:spcPts val="1200"/>
              </a:spcBef>
              <a:spcAft>
                <a:spcPts val="12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233776" y="1152475"/>
            <a:ext cx="2999925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342900" lvl="0" indent="-238125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1pPr>
            <a:lvl2pPr marL="685800" lvl="1" indent="-228600">
              <a:spcBef>
                <a:spcPts val="1200"/>
              </a:spcBef>
              <a:spcAft>
                <a:spcPts val="0"/>
              </a:spcAft>
              <a:buSzPts val="1200"/>
              <a:buChar char="○"/>
              <a:defRPr sz="900"/>
            </a:lvl2pPr>
            <a:lvl3pPr marL="1028700" lvl="2" indent="-228600">
              <a:spcBef>
                <a:spcPts val="1200"/>
              </a:spcBef>
              <a:spcAft>
                <a:spcPts val="0"/>
              </a:spcAft>
              <a:buSzPts val="1200"/>
              <a:buChar char="■"/>
              <a:defRPr sz="900"/>
            </a:lvl3pPr>
            <a:lvl4pPr marL="1371600" lvl="3" indent="-228600">
              <a:spcBef>
                <a:spcPts val="1200"/>
              </a:spcBef>
              <a:spcAft>
                <a:spcPts val="0"/>
              </a:spcAft>
              <a:buSzPts val="1200"/>
              <a:buChar char="●"/>
              <a:defRPr sz="900"/>
            </a:lvl4pPr>
            <a:lvl5pPr marL="1714500" lvl="4" indent="-228600">
              <a:spcBef>
                <a:spcPts val="1200"/>
              </a:spcBef>
              <a:spcAft>
                <a:spcPts val="0"/>
              </a:spcAft>
              <a:buSzPts val="1200"/>
              <a:buChar char="○"/>
              <a:defRPr sz="900"/>
            </a:lvl5pPr>
            <a:lvl6pPr marL="2057400" lvl="5" indent="-228600">
              <a:spcBef>
                <a:spcPts val="1200"/>
              </a:spcBef>
              <a:spcAft>
                <a:spcPts val="0"/>
              </a:spcAft>
              <a:buSzPts val="1200"/>
              <a:buChar char="■"/>
              <a:defRPr sz="900"/>
            </a:lvl6pPr>
            <a:lvl7pPr marL="2400300" lvl="6" indent="-228600">
              <a:spcBef>
                <a:spcPts val="1200"/>
              </a:spcBef>
              <a:spcAft>
                <a:spcPts val="0"/>
              </a:spcAft>
              <a:buSzPts val="1200"/>
              <a:buChar char="●"/>
              <a:defRPr sz="900"/>
            </a:lvl7pPr>
            <a:lvl8pPr marL="2743200" lvl="7" indent="-228600">
              <a:spcBef>
                <a:spcPts val="1200"/>
              </a:spcBef>
              <a:spcAft>
                <a:spcPts val="0"/>
              </a:spcAft>
              <a:buSzPts val="1200"/>
              <a:buChar char="○"/>
              <a:defRPr sz="900"/>
            </a:lvl8pPr>
            <a:lvl9pPr marL="3086100" lvl="8" indent="-228600">
              <a:spcBef>
                <a:spcPts val="1200"/>
              </a:spcBef>
              <a:spcAft>
                <a:spcPts val="1200"/>
              </a:spcAft>
              <a:buSzPts val="1200"/>
              <a:buChar char="■"/>
              <a:defRPr sz="9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3624301" y="1152475"/>
            <a:ext cx="2999925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342900" lvl="0" indent="-238125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050"/>
            </a:lvl1pPr>
            <a:lvl2pPr marL="685800" lvl="1" indent="-228600">
              <a:spcBef>
                <a:spcPts val="1200"/>
              </a:spcBef>
              <a:spcAft>
                <a:spcPts val="0"/>
              </a:spcAft>
              <a:buSzPts val="1200"/>
              <a:buChar char="○"/>
              <a:defRPr sz="900"/>
            </a:lvl2pPr>
            <a:lvl3pPr marL="1028700" lvl="2" indent="-228600">
              <a:spcBef>
                <a:spcPts val="1200"/>
              </a:spcBef>
              <a:spcAft>
                <a:spcPts val="0"/>
              </a:spcAft>
              <a:buSzPts val="1200"/>
              <a:buChar char="■"/>
              <a:defRPr sz="900"/>
            </a:lvl3pPr>
            <a:lvl4pPr marL="1371600" lvl="3" indent="-228600">
              <a:spcBef>
                <a:spcPts val="1200"/>
              </a:spcBef>
              <a:spcAft>
                <a:spcPts val="0"/>
              </a:spcAft>
              <a:buSzPts val="1200"/>
              <a:buChar char="●"/>
              <a:defRPr sz="900"/>
            </a:lvl4pPr>
            <a:lvl5pPr marL="1714500" lvl="4" indent="-228600">
              <a:spcBef>
                <a:spcPts val="1200"/>
              </a:spcBef>
              <a:spcAft>
                <a:spcPts val="0"/>
              </a:spcAft>
              <a:buSzPts val="1200"/>
              <a:buChar char="○"/>
              <a:defRPr sz="900"/>
            </a:lvl5pPr>
            <a:lvl6pPr marL="2057400" lvl="5" indent="-228600">
              <a:spcBef>
                <a:spcPts val="1200"/>
              </a:spcBef>
              <a:spcAft>
                <a:spcPts val="0"/>
              </a:spcAft>
              <a:buSzPts val="1200"/>
              <a:buChar char="■"/>
              <a:defRPr sz="900"/>
            </a:lvl6pPr>
            <a:lvl7pPr marL="2400300" lvl="6" indent="-228600">
              <a:spcBef>
                <a:spcPts val="1200"/>
              </a:spcBef>
              <a:spcAft>
                <a:spcPts val="0"/>
              </a:spcAft>
              <a:buSzPts val="1200"/>
              <a:buChar char="●"/>
              <a:defRPr sz="900"/>
            </a:lvl7pPr>
            <a:lvl8pPr marL="2743200" lvl="7" indent="-228600">
              <a:spcBef>
                <a:spcPts val="1200"/>
              </a:spcBef>
              <a:spcAft>
                <a:spcPts val="0"/>
              </a:spcAft>
              <a:buSzPts val="1200"/>
              <a:buChar char="○"/>
              <a:defRPr sz="900"/>
            </a:lvl8pPr>
            <a:lvl9pPr marL="3086100" lvl="8" indent="-228600">
              <a:spcBef>
                <a:spcPts val="1200"/>
              </a:spcBef>
              <a:spcAft>
                <a:spcPts val="1200"/>
              </a:spcAft>
              <a:buSzPts val="1200"/>
              <a:buChar char="■"/>
              <a:defRPr sz="9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233775" y="555600"/>
            <a:ext cx="2106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233775" y="1389600"/>
            <a:ext cx="2106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342900" lvl="0" indent="-2286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900"/>
            </a:lvl1pPr>
            <a:lvl2pPr marL="685800" lvl="1" indent="-228600">
              <a:spcBef>
                <a:spcPts val="1200"/>
              </a:spcBef>
              <a:spcAft>
                <a:spcPts val="0"/>
              </a:spcAft>
              <a:buSzPts val="1200"/>
              <a:buChar char="○"/>
              <a:defRPr sz="900"/>
            </a:lvl2pPr>
            <a:lvl3pPr marL="1028700" lvl="2" indent="-228600">
              <a:spcBef>
                <a:spcPts val="1200"/>
              </a:spcBef>
              <a:spcAft>
                <a:spcPts val="0"/>
              </a:spcAft>
              <a:buSzPts val="1200"/>
              <a:buChar char="■"/>
              <a:defRPr sz="900"/>
            </a:lvl3pPr>
            <a:lvl4pPr marL="1371600" lvl="3" indent="-228600">
              <a:spcBef>
                <a:spcPts val="1200"/>
              </a:spcBef>
              <a:spcAft>
                <a:spcPts val="0"/>
              </a:spcAft>
              <a:buSzPts val="1200"/>
              <a:buChar char="●"/>
              <a:defRPr sz="900"/>
            </a:lvl4pPr>
            <a:lvl5pPr marL="1714500" lvl="4" indent="-228600">
              <a:spcBef>
                <a:spcPts val="1200"/>
              </a:spcBef>
              <a:spcAft>
                <a:spcPts val="0"/>
              </a:spcAft>
              <a:buSzPts val="1200"/>
              <a:buChar char="○"/>
              <a:defRPr sz="900"/>
            </a:lvl5pPr>
            <a:lvl6pPr marL="2057400" lvl="5" indent="-228600">
              <a:spcBef>
                <a:spcPts val="1200"/>
              </a:spcBef>
              <a:spcAft>
                <a:spcPts val="0"/>
              </a:spcAft>
              <a:buSzPts val="1200"/>
              <a:buChar char="■"/>
              <a:defRPr sz="900"/>
            </a:lvl6pPr>
            <a:lvl7pPr marL="2400300" lvl="6" indent="-228600">
              <a:spcBef>
                <a:spcPts val="1200"/>
              </a:spcBef>
              <a:spcAft>
                <a:spcPts val="0"/>
              </a:spcAft>
              <a:buSzPts val="1200"/>
              <a:buChar char="●"/>
              <a:defRPr sz="900"/>
            </a:lvl7pPr>
            <a:lvl8pPr marL="2743200" lvl="7" indent="-228600">
              <a:spcBef>
                <a:spcPts val="1200"/>
              </a:spcBef>
              <a:spcAft>
                <a:spcPts val="0"/>
              </a:spcAft>
              <a:buSzPts val="1200"/>
              <a:buChar char="○"/>
              <a:defRPr sz="900"/>
            </a:lvl8pPr>
            <a:lvl9pPr marL="3086100" lvl="8" indent="-228600">
              <a:spcBef>
                <a:spcPts val="1200"/>
              </a:spcBef>
              <a:spcAft>
                <a:spcPts val="1200"/>
              </a:spcAft>
              <a:buSzPts val="1200"/>
              <a:buChar char="■"/>
              <a:defRPr sz="9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367688" y="450150"/>
            <a:ext cx="477585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429000" y="-125"/>
            <a:ext cx="3429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199125" y="1233175"/>
            <a:ext cx="30339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315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199125" y="2803075"/>
            <a:ext cx="30339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575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3704625" y="724075"/>
            <a:ext cx="287775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342900" lvl="0" indent="-257175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85800" lvl="1" indent="-238125">
              <a:spcBef>
                <a:spcPts val="1200"/>
              </a:spcBef>
              <a:spcAft>
                <a:spcPts val="0"/>
              </a:spcAft>
              <a:buSzPts val="1400"/>
              <a:buChar char="○"/>
              <a:defRPr/>
            </a:lvl2pPr>
            <a:lvl3pPr marL="1028700" lvl="2" indent="-238125">
              <a:spcBef>
                <a:spcPts val="120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lvl="3" indent="-238125">
              <a:spcBef>
                <a:spcPts val="1200"/>
              </a:spcBef>
              <a:spcAft>
                <a:spcPts val="0"/>
              </a:spcAft>
              <a:buSzPts val="1400"/>
              <a:buChar char="●"/>
              <a:defRPr/>
            </a:lvl4pPr>
            <a:lvl5pPr marL="1714500" lvl="4" indent="-238125">
              <a:spcBef>
                <a:spcPts val="1200"/>
              </a:spcBef>
              <a:spcAft>
                <a:spcPts val="0"/>
              </a:spcAft>
              <a:buSzPts val="1400"/>
              <a:buChar char="○"/>
              <a:defRPr/>
            </a:lvl5pPr>
            <a:lvl6pPr marL="2057400" lvl="5" indent="-238125">
              <a:spcBef>
                <a:spcPts val="1200"/>
              </a:spcBef>
              <a:spcAft>
                <a:spcPts val="0"/>
              </a:spcAft>
              <a:buSzPts val="1400"/>
              <a:buChar char="■"/>
              <a:defRPr/>
            </a:lvl6pPr>
            <a:lvl7pPr marL="2400300" lvl="6" indent="-238125">
              <a:spcBef>
                <a:spcPts val="1200"/>
              </a:spcBef>
              <a:spcAft>
                <a:spcPts val="0"/>
              </a:spcAft>
              <a:buSzPts val="1400"/>
              <a:buChar char="●"/>
              <a:defRPr/>
            </a:lvl7pPr>
            <a:lvl8pPr marL="2743200" lvl="7" indent="-238125">
              <a:spcBef>
                <a:spcPts val="1200"/>
              </a:spcBef>
              <a:spcAft>
                <a:spcPts val="0"/>
              </a:spcAft>
              <a:buSzPts val="1400"/>
              <a:buChar char="○"/>
              <a:defRPr/>
            </a:lvl8pPr>
            <a:lvl9pPr marL="3086100" lvl="8" indent="-238125">
              <a:spcBef>
                <a:spcPts val="1200"/>
              </a:spcBef>
              <a:spcAft>
                <a:spcPts val="12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233775" y="4230575"/>
            <a:ext cx="44991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342900" lvl="0" indent="-171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233775" y="1106125"/>
            <a:ext cx="639045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233775" y="3152225"/>
            <a:ext cx="639045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342900" lvl="0" indent="-257175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685800" lvl="1" indent="-238125" algn="ctr">
              <a:spcBef>
                <a:spcPts val="1200"/>
              </a:spcBef>
              <a:spcAft>
                <a:spcPts val="0"/>
              </a:spcAft>
              <a:buSzPts val="1400"/>
              <a:buChar char="○"/>
              <a:defRPr/>
            </a:lvl2pPr>
            <a:lvl3pPr marL="1028700" lvl="2" indent="-238125" algn="ctr">
              <a:spcBef>
                <a:spcPts val="1200"/>
              </a:spcBef>
              <a:spcAft>
                <a:spcPts val="0"/>
              </a:spcAft>
              <a:buSzPts val="1400"/>
              <a:buChar char="■"/>
              <a:defRPr/>
            </a:lvl3pPr>
            <a:lvl4pPr marL="1371600" lvl="3" indent="-238125" algn="ctr">
              <a:spcBef>
                <a:spcPts val="1200"/>
              </a:spcBef>
              <a:spcAft>
                <a:spcPts val="0"/>
              </a:spcAft>
              <a:buSzPts val="1400"/>
              <a:buChar char="●"/>
              <a:defRPr/>
            </a:lvl4pPr>
            <a:lvl5pPr marL="1714500" lvl="4" indent="-238125" algn="ctr">
              <a:spcBef>
                <a:spcPts val="1200"/>
              </a:spcBef>
              <a:spcAft>
                <a:spcPts val="0"/>
              </a:spcAft>
              <a:buSzPts val="1400"/>
              <a:buChar char="○"/>
              <a:defRPr/>
            </a:lvl5pPr>
            <a:lvl6pPr marL="2057400" lvl="5" indent="-238125" algn="ctr">
              <a:spcBef>
                <a:spcPts val="1200"/>
              </a:spcBef>
              <a:spcAft>
                <a:spcPts val="0"/>
              </a:spcAft>
              <a:buSzPts val="1400"/>
              <a:buChar char="■"/>
              <a:defRPr/>
            </a:lvl6pPr>
            <a:lvl7pPr marL="2400300" lvl="6" indent="-238125" algn="ctr">
              <a:spcBef>
                <a:spcPts val="1200"/>
              </a:spcBef>
              <a:spcAft>
                <a:spcPts val="0"/>
              </a:spcAft>
              <a:buSzPts val="1400"/>
              <a:buChar char="●"/>
              <a:defRPr/>
            </a:lvl7pPr>
            <a:lvl8pPr marL="2743200" lvl="7" indent="-238125" algn="ctr">
              <a:spcBef>
                <a:spcPts val="1200"/>
              </a:spcBef>
              <a:spcAft>
                <a:spcPts val="0"/>
              </a:spcAft>
              <a:buSzPts val="1400"/>
              <a:buChar char="○"/>
              <a:defRPr/>
            </a:lvl8pPr>
            <a:lvl9pPr marL="3086100" lvl="8" indent="-238125" algn="ctr">
              <a:spcBef>
                <a:spcPts val="1200"/>
              </a:spcBef>
              <a:spcAft>
                <a:spcPts val="12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33775" y="445025"/>
            <a:ext cx="639045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33775" y="1152475"/>
            <a:ext cx="639045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6354344" y="4663217"/>
            <a:ext cx="411525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750">
                <a:solidFill>
                  <a:schemeClr val="dk2"/>
                </a:solidFill>
              </a:defRPr>
            </a:lvl1pPr>
            <a:lvl2pPr lvl="1" algn="r">
              <a:buNone/>
              <a:defRPr sz="750">
                <a:solidFill>
                  <a:schemeClr val="dk2"/>
                </a:solidFill>
              </a:defRPr>
            </a:lvl2pPr>
            <a:lvl3pPr lvl="2" algn="r">
              <a:buNone/>
              <a:defRPr sz="750">
                <a:solidFill>
                  <a:schemeClr val="dk2"/>
                </a:solidFill>
              </a:defRPr>
            </a:lvl3pPr>
            <a:lvl4pPr lvl="3" algn="r">
              <a:buNone/>
              <a:defRPr sz="750">
                <a:solidFill>
                  <a:schemeClr val="dk2"/>
                </a:solidFill>
              </a:defRPr>
            </a:lvl4pPr>
            <a:lvl5pPr lvl="4" algn="r">
              <a:buNone/>
              <a:defRPr sz="750">
                <a:solidFill>
                  <a:schemeClr val="dk2"/>
                </a:solidFill>
              </a:defRPr>
            </a:lvl5pPr>
            <a:lvl6pPr lvl="5" algn="r">
              <a:buNone/>
              <a:defRPr sz="750">
                <a:solidFill>
                  <a:schemeClr val="dk2"/>
                </a:solidFill>
              </a:defRPr>
            </a:lvl6pPr>
            <a:lvl7pPr lvl="6" algn="r">
              <a:buNone/>
              <a:defRPr sz="750">
                <a:solidFill>
                  <a:schemeClr val="dk2"/>
                </a:solidFill>
              </a:defRPr>
            </a:lvl7pPr>
            <a:lvl8pPr lvl="7" algn="r">
              <a:buNone/>
              <a:defRPr sz="750">
                <a:solidFill>
                  <a:schemeClr val="dk2"/>
                </a:solidFill>
              </a:defRPr>
            </a:lvl8pPr>
            <a:lvl9pPr lvl="8" algn="r">
              <a:buNone/>
              <a:defRPr sz="75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92962" y="1989366"/>
            <a:ext cx="6072074" cy="116476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050">
                <a:gradFill>
                  <a:gsLst>
                    <a:gs pos="0">
                      <a:srgbClr val="FFF6DB"/>
                    </a:gs>
                    <a:gs pos="100000">
                      <a:srgbClr val="FAD25C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a:rPr>
              <a:t>UPDATES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233775" y="2296463"/>
            <a:ext cx="6390450" cy="550575"/>
          </a:xfrm>
          <a:prstGeom prst="rect">
            <a:avLst/>
          </a:prstGeom>
        </p:spPr>
        <p:txBody>
          <a:bodyPr spcFirstLastPara="1" wrap="square" lIns="68569" tIns="68569" rIns="68569" bIns="68569" anchor="b" anchorCtr="0">
            <a:noAutofit/>
          </a:bodyPr>
          <a:lstStyle/>
          <a:p>
            <a:r>
              <a:rPr lang="en" sz="2700" b="1"/>
              <a:t>Case Definition Subgroup Updates</a:t>
            </a:r>
            <a:endParaRPr sz="2700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357300" y="818527"/>
            <a:ext cx="6143406" cy="745877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050" dirty="0">
                <a:gradFill>
                  <a:gsLst>
                    <a:gs pos="0">
                      <a:srgbClr val="FFF6DB"/>
                    </a:gs>
                    <a:gs pos="100000">
                      <a:srgbClr val="FAD25C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a:rPr>
              <a:t>NEXT STEPS</a:t>
            </a:r>
          </a:p>
        </p:txBody>
      </p:sp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233775" y="976706"/>
            <a:ext cx="6390450" cy="429525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algn="ctr"/>
            <a:r>
              <a:rPr lang="en" b="1" dirty="0"/>
              <a:t>Next Steps for Phase IV</a:t>
            </a:r>
            <a:endParaRPr b="1" dirty="0"/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233775" y="1645481"/>
            <a:ext cx="6390450" cy="2424150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/>
          <a:p>
            <a:pPr>
              <a:buClr>
                <a:srgbClr val="0B5394"/>
              </a:buClr>
            </a:pPr>
            <a:r>
              <a:rPr lang="en" dirty="0">
                <a:solidFill>
                  <a:srgbClr val="0B5394"/>
                </a:solidFill>
                <a:highlight>
                  <a:srgbClr val="FFFFFF"/>
                </a:highlight>
              </a:rPr>
              <a:t>Table 2.3 Drug Specific Indicators flexed to include adverse effects and/or Behavioral F codes</a:t>
            </a:r>
            <a:endParaRPr dirty="0">
              <a:solidFill>
                <a:srgbClr val="0B5394"/>
              </a:solidFill>
              <a:highlight>
                <a:srgbClr val="FFFFFF"/>
              </a:highlight>
            </a:endParaRPr>
          </a:p>
          <a:p>
            <a:pPr lvl="1">
              <a:spcBef>
                <a:spcPts val="0"/>
              </a:spcBef>
              <a:buClr>
                <a:srgbClr val="3C4043"/>
              </a:buClr>
            </a:pPr>
            <a:r>
              <a:rPr lang="en" dirty="0">
                <a:solidFill>
                  <a:srgbClr val="3C4043"/>
                </a:solidFill>
                <a:highlight>
                  <a:srgbClr val="FFFFFF"/>
                </a:highlight>
              </a:rPr>
              <a:t>Remove adverse effects row in table for Heroin Alone, and Amphetamines indicator</a:t>
            </a:r>
            <a:endParaRPr dirty="0">
              <a:solidFill>
                <a:srgbClr val="3C4043"/>
              </a:solidFill>
              <a:highlight>
                <a:srgbClr val="FFFFFF"/>
              </a:highlight>
            </a:endParaRPr>
          </a:p>
          <a:p>
            <a:pPr lvl="1">
              <a:spcBef>
                <a:spcPts val="0"/>
              </a:spcBef>
              <a:buClr>
                <a:srgbClr val="3C4043"/>
              </a:buClr>
            </a:pPr>
            <a:r>
              <a:rPr lang="en" dirty="0">
                <a:solidFill>
                  <a:srgbClr val="3C4043"/>
                </a:solidFill>
                <a:highlight>
                  <a:srgbClr val="FFFFFF"/>
                </a:highlight>
              </a:rPr>
              <a:t>Graphs results in bar charts that are side by side (not stacked) because groups are not mutually exclusive</a:t>
            </a:r>
            <a:endParaRPr dirty="0">
              <a:solidFill>
                <a:srgbClr val="3C4043"/>
              </a:solidFill>
              <a:highlight>
                <a:srgbClr val="FFFFFF"/>
              </a:highlight>
            </a:endParaRPr>
          </a:p>
          <a:p>
            <a:pPr>
              <a:buClr>
                <a:srgbClr val="0B5394"/>
              </a:buClr>
            </a:pPr>
            <a:r>
              <a:rPr lang="en" dirty="0">
                <a:solidFill>
                  <a:srgbClr val="0B5394"/>
                </a:solidFill>
                <a:highlight>
                  <a:srgbClr val="FFFFFF"/>
                </a:highlight>
              </a:rPr>
              <a:t>Table 2.4 All drug, heroin, non-heroin opioid</a:t>
            </a:r>
            <a:endParaRPr dirty="0">
              <a:solidFill>
                <a:srgbClr val="0B5394"/>
              </a:solidFill>
              <a:highlight>
                <a:srgbClr val="FFFFFF"/>
              </a:highlight>
            </a:endParaRPr>
          </a:p>
          <a:p>
            <a:pPr lvl="1">
              <a:spcBef>
                <a:spcPts val="0"/>
              </a:spcBef>
            </a:pPr>
            <a:r>
              <a:rPr lang="en" dirty="0">
                <a:highlight>
                  <a:srgbClr val="FFFFFF"/>
                </a:highlight>
              </a:rPr>
              <a:t>New visuals for the number of diagnoses, encounter type, and manners</a:t>
            </a:r>
            <a:endParaRPr dirty="0">
              <a:highlight>
                <a:srgbClr val="FFFFFF"/>
              </a:highlight>
            </a:endParaRPr>
          </a:p>
          <a:p>
            <a:pPr>
              <a:buClr>
                <a:srgbClr val="0B5394"/>
              </a:buClr>
            </a:pPr>
            <a:r>
              <a:rPr lang="en" dirty="0">
                <a:solidFill>
                  <a:srgbClr val="0B5394"/>
                </a:solidFill>
                <a:highlight>
                  <a:srgbClr val="FFFFFF"/>
                </a:highlight>
              </a:rPr>
              <a:t>Table 3.2 Polydrug Matrix</a:t>
            </a:r>
            <a:endParaRPr dirty="0">
              <a:solidFill>
                <a:srgbClr val="0B5394"/>
              </a:solidFill>
              <a:highlight>
                <a:srgbClr val="FFFFFF"/>
              </a:highlight>
            </a:endParaRPr>
          </a:p>
          <a:p>
            <a:pPr lvl="1">
              <a:spcBef>
                <a:spcPts val="0"/>
              </a:spcBef>
              <a:buClr>
                <a:srgbClr val="3C4043"/>
              </a:buClr>
            </a:pPr>
            <a:r>
              <a:rPr lang="en" dirty="0">
                <a:solidFill>
                  <a:srgbClr val="3C4043"/>
                </a:solidFill>
                <a:highlight>
                  <a:srgbClr val="FFFFFF"/>
                </a:highlight>
              </a:rPr>
              <a:t>Adding table showing the number of drug codes present in records</a:t>
            </a:r>
            <a:endParaRPr dirty="0">
              <a:solidFill>
                <a:srgbClr val="3C4043"/>
              </a:solidFill>
              <a:highlight>
                <a:srgbClr val="FFFFFF"/>
              </a:highlight>
            </a:endParaRPr>
          </a:p>
          <a:p>
            <a:pPr lvl="1">
              <a:spcBef>
                <a:spcPts val="0"/>
              </a:spcBef>
              <a:buClr>
                <a:srgbClr val="3C4043"/>
              </a:buClr>
            </a:pPr>
            <a:r>
              <a:rPr lang="en" dirty="0">
                <a:solidFill>
                  <a:srgbClr val="3C4043"/>
                </a:solidFill>
                <a:highlight>
                  <a:srgbClr val="FFFFFF"/>
                </a:highlight>
              </a:rPr>
              <a:t>Adding table showing the number of drug classes present in records</a:t>
            </a:r>
            <a:endParaRPr dirty="0">
              <a:solidFill>
                <a:srgbClr val="3C4043"/>
              </a:solidFill>
              <a:highlight>
                <a:srgbClr val="FFFFFF"/>
              </a:highlight>
            </a:endParaRPr>
          </a:p>
          <a:p>
            <a:pPr lvl="1">
              <a:spcBef>
                <a:spcPts val="0"/>
              </a:spcBef>
              <a:buClr>
                <a:srgbClr val="3C4043"/>
              </a:buClr>
            </a:pPr>
            <a:r>
              <a:rPr lang="en" dirty="0">
                <a:solidFill>
                  <a:srgbClr val="3C4043"/>
                </a:solidFill>
                <a:highlight>
                  <a:srgbClr val="FFFFFF"/>
                </a:highlight>
              </a:rPr>
              <a:t>Updating matrix with % and highlighting bar graphs of certain drug combinations</a:t>
            </a:r>
            <a:endParaRPr dirty="0">
              <a:solidFill>
                <a:srgbClr val="3C4043"/>
              </a:solidFill>
              <a:highlight>
                <a:srgbClr val="FFFFFF"/>
              </a:highlight>
            </a:endParaRPr>
          </a:p>
          <a:p>
            <a:pPr>
              <a:buClr>
                <a:srgbClr val="0B5394"/>
              </a:buClr>
            </a:pPr>
            <a:r>
              <a:rPr lang="en" b="1" dirty="0">
                <a:solidFill>
                  <a:srgbClr val="0B5394"/>
                </a:solidFill>
              </a:rPr>
              <a:t>Updated results will be present on next call (3/7/2019)</a:t>
            </a:r>
            <a:endParaRPr b="1" dirty="0">
              <a:solidFill>
                <a:srgbClr val="0B5394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/>
          <p:nvPr/>
        </p:nvSpPr>
        <p:spPr>
          <a:xfrm>
            <a:off x="357300" y="818532"/>
            <a:ext cx="6028479" cy="7458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050">
                <a:gradFill>
                  <a:gsLst>
                    <a:gs pos="0">
                      <a:srgbClr val="FFF6DB"/>
                    </a:gs>
                    <a:gs pos="100000">
                      <a:srgbClr val="FAD25C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a:rPr>
              <a:t>PHASE V</a:t>
            </a:r>
          </a:p>
        </p:txBody>
      </p:sp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176316" y="976706"/>
            <a:ext cx="6390450" cy="429525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algn="ctr"/>
            <a:r>
              <a:rPr lang="en" b="1"/>
              <a:t>Phase V: Dissemination</a:t>
            </a:r>
            <a:r>
              <a:rPr lang="en"/>
              <a:t> </a:t>
            </a: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233775" y="1667288"/>
            <a:ext cx="6390450" cy="2402325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/>
          <a:p>
            <a:pPr>
              <a:buClr>
                <a:srgbClr val="0B5394"/>
              </a:buClr>
            </a:pPr>
            <a:r>
              <a:rPr lang="en">
                <a:solidFill>
                  <a:srgbClr val="0B5394"/>
                </a:solidFill>
              </a:rPr>
              <a:t>Objective: Share lessons learns and technical details of all case definition phases I-IV.</a:t>
            </a:r>
            <a:endParaRPr>
              <a:solidFill>
                <a:srgbClr val="0B5394"/>
              </a:solidFill>
            </a:endParaRPr>
          </a:p>
          <a:p>
            <a:pPr lvl="1">
              <a:spcBef>
                <a:spcPts val="0"/>
              </a:spcBef>
              <a:buAutoNum type="alphaLcPeriod"/>
            </a:pPr>
            <a:r>
              <a:rPr lang="en"/>
              <a:t>Finalizing drafts of write ups</a:t>
            </a:r>
            <a:endParaRPr/>
          </a:p>
          <a:p>
            <a:pPr lvl="1">
              <a:spcBef>
                <a:spcPts val="0"/>
              </a:spcBef>
              <a:buAutoNum type="alphaLcPeriod"/>
            </a:pPr>
            <a:r>
              <a:rPr lang="en"/>
              <a:t>Publishing final drafts</a:t>
            </a:r>
            <a:endParaRPr/>
          </a:p>
          <a:p>
            <a:pPr lvl="2">
              <a:spcBef>
                <a:spcPts val="0"/>
              </a:spcBef>
            </a:pPr>
            <a:r>
              <a:rPr lang="en"/>
              <a:t>Use CSTE publications where possible</a:t>
            </a:r>
            <a:endParaRPr/>
          </a:p>
          <a:p>
            <a:pPr lvl="2">
              <a:spcBef>
                <a:spcPts val="0"/>
              </a:spcBef>
            </a:pPr>
            <a:r>
              <a:rPr lang="en"/>
              <a:t>Peer reviewed journals</a:t>
            </a:r>
            <a:endParaRPr/>
          </a:p>
          <a:p>
            <a:pPr marL="685800" indent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357300" y="818532"/>
            <a:ext cx="6028479" cy="74587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1050">
                <a:gradFill>
                  <a:gsLst>
                    <a:gs pos="0">
                      <a:srgbClr val="FFF6DB"/>
                    </a:gs>
                    <a:gs pos="100000">
                      <a:srgbClr val="FAD25C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</a:rPr>
              <a:t>PHASE V</a:t>
            </a:r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233775" y="976706"/>
            <a:ext cx="6390450" cy="429525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algn="ctr"/>
            <a:r>
              <a:rPr lang="en" b="1"/>
              <a:t>Phase V Potential Topics</a:t>
            </a:r>
            <a:endParaRPr b="1"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233775" y="1699969"/>
            <a:ext cx="6390450" cy="2369700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/>
          <a:p>
            <a:pPr>
              <a:buClr>
                <a:srgbClr val="0B5394"/>
              </a:buClr>
            </a:pPr>
            <a:r>
              <a:rPr lang="en">
                <a:solidFill>
                  <a:srgbClr val="0B5394"/>
                </a:solidFill>
              </a:rPr>
              <a:t>Commentary or letter to providers describing how the language for “adverse effect of” leads to difference in coding compared to “poisoning”</a:t>
            </a:r>
            <a:endParaRPr>
              <a:solidFill>
                <a:srgbClr val="0B5394"/>
              </a:solidFill>
            </a:endParaRPr>
          </a:p>
          <a:p>
            <a:pPr lvl="1">
              <a:spcBef>
                <a:spcPts val="0"/>
              </a:spcBef>
            </a:pPr>
            <a:r>
              <a:rPr lang="en"/>
              <a:t>Submit to a peer reviewed clinical journal</a:t>
            </a:r>
            <a:endParaRPr/>
          </a:p>
          <a:p>
            <a:pPr>
              <a:buClr>
                <a:srgbClr val="0B5394"/>
              </a:buClr>
            </a:pPr>
            <a:r>
              <a:rPr lang="en">
                <a:solidFill>
                  <a:srgbClr val="0B5394"/>
                </a:solidFill>
              </a:rPr>
              <a:t>Special indicators case definitions</a:t>
            </a:r>
            <a:endParaRPr>
              <a:solidFill>
                <a:srgbClr val="0B5394"/>
              </a:solidFill>
            </a:endParaRPr>
          </a:p>
          <a:p>
            <a:pPr lvl="1">
              <a:spcBef>
                <a:spcPts val="0"/>
              </a:spcBef>
            </a:pPr>
            <a:r>
              <a:rPr lang="en"/>
              <a:t>Could be a CSTE Policy Brief</a:t>
            </a:r>
            <a:endParaRPr/>
          </a:p>
          <a:p>
            <a:pPr lvl="2">
              <a:spcBef>
                <a:spcPts val="0"/>
              </a:spcBef>
            </a:pPr>
            <a:r>
              <a:rPr lang="en"/>
              <a:t>One for Cannabis</a:t>
            </a:r>
            <a:endParaRPr/>
          </a:p>
          <a:p>
            <a:pPr lvl="2">
              <a:spcBef>
                <a:spcPts val="0"/>
              </a:spcBef>
            </a:pPr>
            <a:r>
              <a:rPr lang="en"/>
              <a:t>One for Poly-drug</a:t>
            </a:r>
            <a:endParaRPr/>
          </a:p>
          <a:p>
            <a:pPr>
              <a:buClr>
                <a:srgbClr val="0B5394"/>
              </a:buClr>
            </a:pPr>
            <a:r>
              <a:rPr lang="en">
                <a:solidFill>
                  <a:srgbClr val="0B5394"/>
                </a:solidFill>
              </a:rPr>
              <a:t>Toolkit of code, results, and lessons learned</a:t>
            </a:r>
            <a:endParaRPr>
              <a:solidFill>
                <a:srgbClr val="0B5394"/>
              </a:solidFill>
            </a:endParaRPr>
          </a:p>
          <a:p>
            <a:pPr lvl="1">
              <a:spcBef>
                <a:spcPts val="0"/>
              </a:spcBef>
            </a:pPr>
            <a:r>
              <a:rPr lang="en"/>
              <a:t>Could be a CSTE Issue Brief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57240"/>
            <a:ext cx="6858000" cy="361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236</Words>
  <Application>Microsoft Office PowerPoint</Application>
  <PresentationFormat>Custom</PresentationFormat>
  <Paragraphs>31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Simple Light</vt:lpstr>
      <vt:lpstr>Case Definition Subgroup Updates</vt:lpstr>
      <vt:lpstr>Next Steps for Phase IV</vt:lpstr>
      <vt:lpstr>Phase V: Dissemination </vt:lpstr>
      <vt:lpstr>Phase V Potential Topics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Definition Subgroup Updates</dc:title>
  <dc:creator>Admin</dc:creator>
  <cp:lastModifiedBy>kehall</cp:lastModifiedBy>
  <cp:revision>1</cp:revision>
  <dcterms:modified xsi:type="dcterms:W3CDTF">2019-03-11T15:15:12Z</dcterms:modified>
</cp:coreProperties>
</file>