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328" r:id="rId3"/>
    <p:sldId id="329" r:id="rId4"/>
    <p:sldId id="257" r:id="rId5"/>
    <p:sldId id="258" r:id="rId6"/>
    <p:sldId id="259" r:id="rId7"/>
    <p:sldId id="260" r:id="rId8"/>
    <p:sldId id="261" r:id="rId9"/>
    <p:sldId id="262" r:id="rId10"/>
    <p:sldId id="263" r:id="rId11"/>
    <p:sldId id="264" r:id="rId12"/>
    <p:sldId id="296" r:id="rId13"/>
    <p:sldId id="270" r:id="rId14"/>
    <p:sldId id="271" r:id="rId15"/>
    <p:sldId id="272" r:id="rId16"/>
    <p:sldId id="273" r:id="rId17"/>
    <p:sldId id="274" r:id="rId18"/>
    <p:sldId id="265" r:id="rId19"/>
    <p:sldId id="297" r:id="rId20"/>
    <p:sldId id="26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4682"/>
  </p:normalViewPr>
  <p:slideViewPr>
    <p:cSldViewPr snapToGrid="0" snapToObjects="1">
      <p:cViewPr varScale="1">
        <p:scale>
          <a:sx n="112" d="100"/>
          <a:sy n="112" d="100"/>
        </p:scale>
        <p:origin x="57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kse0\Downloads\Timeline%20with%20milestones%20phase%20IV%2010-31%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2057143091855318E-2"/>
          <c:y val="2.8675951895891061E-2"/>
          <c:w val="0.94097790593077268"/>
          <c:h val="0.92114695340501795"/>
        </c:manualLayout>
      </c:layout>
      <c:barChart>
        <c:barDir val="col"/>
        <c:grouping val="clustered"/>
        <c:varyColors val="0"/>
        <c:ser>
          <c:idx val="1"/>
          <c:order val="1"/>
          <c:tx>
            <c:strRef>
              <c:f>'[Timeline with milestones phase IV 10-31 (1).xlsx]Project Timeline'!$D$4</c:f>
              <c:strCache>
                <c:ptCount val="1"/>
                <c:pt idx="0">
                  <c:v>POSITION</c:v>
                </c:pt>
              </c:strCache>
            </c:strRef>
          </c:tx>
          <c:spPr>
            <a:noFill/>
          </c:spPr>
          <c:invertIfNegative val="0"/>
          <c:dLbls>
            <c:dLbl>
              <c:idx val="0"/>
              <c:layout>
                <c:manualLayout>
                  <c:x val="4.7163915818922062E-8"/>
                  <c:y val="-8.2121881209075136E-18"/>
                </c:manualLayout>
              </c:layout>
              <c:dLblPos val="outEnd"/>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F8D-48EA-9CCE-69B511FC41B1}"/>
                </c:ext>
              </c:extLst>
            </c:dLbl>
            <c:dLbl>
              <c:idx val="1"/>
              <c:layout>
                <c:manualLayout>
                  <c:x val="4.7163915809313519E-8"/>
                  <c:y val="0"/>
                </c:manualLayout>
              </c:layout>
              <c:dLblPos val="outEnd"/>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F8D-48EA-9CCE-69B511FC41B1}"/>
                </c:ext>
              </c:extLst>
            </c:dLbl>
            <c:dLbl>
              <c:idx val="2"/>
              <c:layout>
                <c:manualLayout>
                  <c:x val="2.0866757852451541E-3"/>
                  <c:y val="8.2422022697645023E-2"/>
                </c:manualLayout>
              </c:layout>
              <c:dLblPos val="outEnd"/>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F8D-48EA-9CCE-69B511FC41B1}"/>
                </c:ext>
              </c:extLst>
            </c:dLbl>
            <c:dLbl>
              <c:idx val="3"/>
              <c:layout>
                <c:manualLayout>
                  <c:x val="7.4531237607833256E-2"/>
                  <c:y val="3.5835416678423695E-3"/>
                </c:manualLayout>
              </c:layout>
              <c:dLblPos val="outEnd"/>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F8D-48EA-9CCE-69B511FC41B1}"/>
                </c:ext>
              </c:extLst>
            </c:dLbl>
            <c:dLbl>
              <c:idx val="4"/>
              <c:layout>
                <c:manualLayout>
                  <c:x val="4.7163915820294718E-8"/>
                  <c:y val="1.3139500993452017E-16"/>
                </c:manualLayout>
              </c:layout>
              <c:dLblPos val="outEnd"/>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F8D-48EA-9CCE-69B511FC41B1}"/>
                </c:ext>
              </c:extLst>
            </c:dLbl>
            <c:dLbl>
              <c:idx val="5"/>
              <c:layout>
                <c:manualLayout>
                  <c:x val="6.175438455291947E-2"/>
                  <c:y val="5.0169865518428433E-2"/>
                </c:manualLayout>
              </c:layout>
              <c:dLblPos val="outEnd"/>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F8D-48EA-9CCE-69B511FC41B1}"/>
                </c:ext>
              </c:extLst>
            </c:dLbl>
            <c:dLbl>
              <c:idx val="6"/>
              <c:layout>
                <c:manualLayout>
                  <c:x val="4.7163915820294718E-8"/>
                  <c:y val="1.3139500993452017E-16"/>
                </c:manualLayout>
              </c:layout>
              <c:dLblPos val="outEnd"/>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F8D-48EA-9CCE-69B511FC41B1}"/>
                </c:ext>
              </c:extLst>
            </c:dLbl>
            <c:dLbl>
              <c:idx val="7"/>
              <c:layout>
                <c:manualLayout>
                  <c:x val="4.7163915820294718E-8"/>
                  <c:y val="-3.2848752483630097E-17"/>
                </c:manualLayout>
              </c:layout>
              <c:dLblPos val="outEnd"/>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F8D-48EA-9CCE-69B511FC41B1}"/>
                </c:ext>
              </c:extLst>
            </c:dLbl>
            <c:dLbl>
              <c:idx val="8"/>
              <c:layout>
                <c:manualLayout>
                  <c:x val="4.7163915820294718E-8"/>
                  <c:y val="0"/>
                </c:manualLayout>
              </c:layout>
              <c:dLblPos val="outEnd"/>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F8D-48EA-9CCE-69B511FC41B1}"/>
                </c:ext>
              </c:extLst>
            </c:dLbl>
            <c:dLbl>
              <c:idx val="9"/>
              <c:layout>
                <c:manualLayout>
                  <c:x val="4.7163915820294718E-8"/>
                  <c:y val="-1.6424376241815046E-17"/>
                </c:manualLayout>
              </c:layout>
              <c:dLblPos val="outEnd"/>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F8D-48EA-9CCE-69B511FC41B1}"/>
                </c:ext>
              </c:extLst>
            </c:dLbl>
            <c:dLbl>
              <c:idx val="10"/>
              <c:layout>
                <c:manualLayout>
                  <c:x val="8.2149355743677663E-8"/>
                  <c:y val="-4.6585477344680284E-2"/>
                </c:manualLayout>
              </c:layout>
              <c:dLblPos val="outEnd"/>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F8D-48EA-9CCE-69B511FC41B1}"/>
                </c:ext>
              </c:extLst>
            </c:dLbl>
            <c:dLbl>
              <c:idx val="11"/>
              <c:layout>
                <c:manualLayout>
                  <c:x val="4.7163915820294718E-8"/>
                  <c:y val="-3.2848752483630097E-17"/>
                </c:manualLayout>
              </c:layout>
              <c:dLblPos val="outEnd"/>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8D-48EA-9CCE-69B511FC41B1}"/>
                </c:ext>
              </c:extLst>
            </c:dLbl>
            <c:spPr>
              <a:solidFill>
                <a:schemeClr val="bg1">
                  <a:lumMod val="95000"/>
                </a:schemeClr>
              </a:solidFill>
              <a:ln>
                <a:noFill/>
              </a:ln>
              <a:effectLst/>
            </c:spPr>
            <c:txPr>
              <a:bodyPr wrap="square" lIns="38100" tIns="19050" rIns="38100" bIns="19050" anchor="ctr">
                <a:spAutoFit/>
              </a:bodyPr>
              <a:lstStyle/>
              <a:p>
                <a:pPr>
                  <a:defRPr sz="1800"/>
                </a:pPr>
                <a:endParaRPr lang="en-US"/>
              </a:p>
            </c:txPr>
            <c:dLblPos val="outEnd"/>
            <c:showLegendKey val="0"/>
            <c:showVal val="0"/>
            <c:showCatName val="1"/>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errBars>
            <c:errBarType val="minus"/>
            <c:errValType val="percentage"/>
            <c:noEndCap val="0"/>
            <c:val val="100"/>
            <c:spPr>
              <a:ln>
                <a:solidFill>
                  <a:schemeClr val="tx1">
                    <a:lumMod val="65000"/>
                    <a:lumOff val="35000"/>
                  </a:schemeClr>
                </a:solidFill>
              </a:ln>
            </c:spPr>
          </c:errBars>
          <c:cat>
            <c:strRef>
              <c:f>'[Timeline with milestones phase IV 10-31 (1).xlsx]Project Timeline'!$C$5:$C$12</c:f>
              <c:strCache>
                <c:ptCount val="8"/>
                <c:pt idx="0">
                  <c:v>Planning Meeting 1</c:v>
                </c:pt>
                <c:pt idx="1">
                  <c:v>Phase IV Code Draft</c:v>
                </c:pt>
                <c:pt idx="2">
                  <c:v>Run Phase IV Code in CO/MT</c:v>
                </c:pt>
                <c:pt idx="3">
                  <c:v>Call-Introduce Phase IV</c:v>
                </c:pt>
                <c:pt idx="4">
                  <c:v>Finalize Code Sent to States in Email</c:v>
                </c:pt>
                <c:pt idx="5">
                  <c:v>States Results Due</c:v>
                </c:pt>
                <c:pt idx="6">
                  <c:v>Present Results</c:v>
                </c:pt>
                <c:pt idx="7">
                  <c:v>Atlanta Meeting</c:v>
                </c:pt>
              </c:strCache>
            </c:strRef>
          </c:cat>
          <c:val>
            <c:numRef>
              <c:f>'[Timeline with milestones phase IV 10-31 (1).xlsx]Project Timeline'!$D$5:$D$12</c:f>
              <c:numCache>
                <c:formatCode>0</c:formatCode>
                <c:ptCount val="8"/>
                <c:pt idx="0">
                  <c:v>20</c:v>
                </c:pt>
                <c:pt idx="1">
                  <c:v>-10</c:v>
                </c:pt>
                <c:pt idx="2">
                  <c:v>15</c:v>
                </c:pt>
                <c:pt idx="3">
                  <c:v>5</c:v>
                </c:pt>
                <c:pt idx="4">
                  <c:v>-15</c:v>
                </c:pt>
                <c:pt idx="5">
                  <c:v>-15</c:v>
                </c:pt>
                <c:pt idx="6">
                  <c:v>20</c:v>
                </c:pt>
                <c:pt idx="7">
                  <c:v>10</c:v>
                </c:pt>
              </c:numCache>
            </c:numRef>
          </c:val>
          <c:extLst>
            <c:ext xmlns:c16="http://schemas.microsoft.com/office/drawing/2014/chart" uri="{C3380CC4-5D6E-409C-BE32-E72D297353CC}">
              <c16:uniqueId val="{0000000C-CF8D-48EA-9CCE-69B511FC41B1}"/>
            </c:ext>
          </c:extLst>
        </c:ser>
        <c:dLbls>
          <c:showLegendKey val="0"/>
          <c:showVal val="0"/>
          <c:showCatName val="0"/>
          <c:showSerName val="0"/>
          <c:showPercent val="0"/>
          <c:showBubbleSize val="0"/>
        </c:dLbls>
        <c:gapWidth val="150"/>
        <c:axId val="132600960"/>
        <c:axId val="132042112"/>
      </c:barChart>
      <c:lineChart>
        <c:grouping val="standard"/>
        <c:varyColors val="0"/>
        <c:ser>
          <c:idx val="0"/>
          <c:order val="0"/>
          <c:tx>
            <c:strRef>
              <c:f>'[Timeline with milestones phase IV 10-31 (1).xlsx]Project Timeline'!$B$4</c:f>
              <c:strCache>
                <c:ptCount val="1"/>
                <c:pt idx="0">
                  <c:v>DATE</c:v>
                </c:pt>
              </c:strCache>
            </c:strRef>
          </c:tx>
          <c:spPr>
            <a:ln>
              <a:noFill/>
            </a:ln>
          </c:spPr>
          <c:marker>
            <c:symbol val="circle"/>
            <c:size val="7"/>
            <c:spPr>
              <a:solidFill>
                <a:schemeClr val="accent3">
                  <a:lumMod val="50000"/>
                </a:schemeClr>
              </a:solidFill>
              <a:ln w="63500" cmpd="thinThick">
                <a:solidFill>
                  <a:srgbClr val="7030A0"/>
                </a:solidFill>
              </a:ln>
            </c:spPr>
          </c:marker>
          <c:errBars>
            <c:errDir val="y"/>
            <c:errBarType val="both"/>
            <c:errValType val="percentage"/>
            <c:noEndCap val="0"/>
            <c:val val="5"/>
          </c:errBars>
          <c:cat>
            <c:numRef>
              <c:f>'[Timeline with milestones phase IV 10-31 (1).xlsx]Project Timeline'!$B$5:$B$13</c:f>
              <c:numCache>
                <c:formatCode>[$-409]d\-mmm;@</c:formatCode>
                <c:ptCount val="9"/>
                <c:pt idx="0">
                  <c:v>43405</c:v>
                </c:pt>
                <c:pt idx="1">
                  <c:v>43419</c:v>
                </c:pt>
                <c:pt idx="2">
                  <c:v>43434</c:v>
                </c:pt>
                <c:pt idx="3">
                  <c:v>43440</c:v>
                </c:pt>
                <c:pt idx="4">
                  <c:v>43444</c:v>
                </c:pt>
                <c:pt idx="5">
                  <c:v>43455</c:v>
                </c:pt>
                <c:pt idx="6">
                  <c:v>43472</c:v>
                </c:pt>
                <c:pt idx="7">
                  <c:v>43480</c:v>
                </c:pt>
              </c:numCache>
            </c:numRef>
          </c:cat>
          <c:val>
            <c:numRef>
              <c:f>'[Timeline with milestones phase IV 10-31 (1).xlsx]Project Timeline'!$E$5:$E$13</c:f>
              <c:numCache>
                <c:formatCode>General</c:formatCode>
                <c:ptCount val="9"/>
                <c:pt idx="0">
                  <c:v>0</c:v>
                </c:pt>
                <c:pt idx="1">
                  <c:v>0</c:v>
                </c:pt>
                <c:pt idx="2">
                  <c:v>0</c:v>
                </c:pt>
                <c:pt idx="3">
                  <c:v>0</c:v>
                </c:pt>
                <c:pt idx="4">
                  <c:v>0</c:v>
                </c:pt>
                <c:pt idx="5">
                  <c:v>0</c:v>
                </c:pt>
                <c:pt idx="6">
                  <c:v>0</c:v>
                </c:pt>
                <c:pt idx="7">
                  <c:v>0</c:v>
                </c:pt>
                <c:pt idx="8">
                  <c:v>0</c:v>
                </c:pt>
              </c:numCache>
            </c:numRef>
          </c:val>
          <c:smooth val="1"/>
          <c:extLst>
            <c:ext xmlns:c16="http://schemas.microsoft.com/office/drawing/2014/chart" uri="{C3380CC4-5D6E-409C-BE32-E72D297353CC}">
              <c16:uniqueId val="{0000000D-CF8D-48EA-9CCE-69B511FC41B1}"/>
            </c:ext>
          </c:extLst>
        </c:ser>
        <c:dLbls>
          <c:showLegendKey val="0"/>
          <c:showVal val="0"/>
          <c:showCatName val="0"/>
          <c:showSerName val="0"/>
          <c:showPercent val="0"/>
          <c:showBubbleSize val="0"/>
        </c:dLbls>
        <c:marker val="1"/>
        <c:smooth val="0"/>
        <c:axId val="132039040"/>
        <c:axId val="132040576"/>
      </c:lineChart>
      <c:dateAx>
        <c:axId val="132039040"/>
        <c:scaling>
          <c:orientation val="minMax"/>
        </c:scaling>
        <c:delete val="0"/>
        <c:axPos val="b"/>
        <c:numFmt formatCode="[$-409]d\ mmm;@" sourceLinked="0"/>
        <c:majorTickMark val="cross"/>
        <c:minorTickMark val="in"/>
        <c:tickLblPos val="nextTo"/>
        <c:spPr>
          <a:solidFill>
            <a:schemeClr val="bg1">
              <a:lumMod val="95000"/>
            </a:schemeClr>
          </a:solidFill>
          <a:ln w="9525">
            <a:solidFill>
              <a:schemeClr val="bg1">
                <a:lumMod val="85000"/>
              </a:schemeClr>
            </a:solidFill>
            <a:prstDash val="solid"/>
          </a:ln>
        </c:spPr>
        <c:crossAx val="132040576"/>
        <c:crosses val="autoZero"/>
        <c:auto val="1"/>
        <c:lblOffset val="100"/>
        <c:baseTimeUnit val="days"/>
        <c:majorUnit val="7"/>
        <c:majorTimeUnit val="days"/>
        <c:minorUnit val="7"/>
        <c:minorTimeUnit val="days"/>
      </c:dateAx>
      <c:valAx>
        <c:axId val="132040576"/>
        <c:scaling>
          <c:orientation val="minMax"/>
        </c:scaling>
        <c:delete val="1"/>
        <c:axPos val="l"/>
        <c:numFmt formatCode="General" sourceLinked="1"/>
        <c:majorTickMark val="out"/>
        <c:minorTickMark val="none"/>
        <c:tickLblPos val="none"/>
        <c:crossAx val="132039040"/>
        <c:crosses val="autoZero"/>
        <c:crossBetween val="midCat"/>
      </c:valAx>
      <c:valAx>
        <c:axId val="132042112"/>
        <c:scaling>
          <c:orientation val="minMax"/>
        </c:scaling>
        <c:delete val="1"/>
        <c:axPos val="r"/>
        <c:numFmt formatCode="0" sourceLinked="1"/>
        <c:majorTickMark val="out"/>
        <c:minorTickMark val="none"/>
        <c:tickLblPos val="none"/>
        <c:crossAx val="132600960"/>
        <c:crosses val="max"/>
        <c:crossBetween val="between"/>
      </c:valAx>
      <c:catAx>
        <c:axId val="132600960"/>
        <c:scaling>
          <c:orientation val="minMax"/>
        </c:scaling>
        <c:delete val="1"/>
        <c:axPos val="b"/>
        <c:numFmt formatCode="General" sourceLinked="1"/>
        <c:majorTickMark val="out"/>
        <c:minorTickMark val="none"/>
        <c:tickLblPos val="none"/>
        <c:crossAx val="132042112"/>
        <c:crosses val="autoZero"/>
        <c:auto val="1"/>
        <c:lblAlgn val="ctr"/>
        <c:lblOffset val="100"/>
        <c:noMultiLvlLbl val="0"/>
      </c:catAx>
      <c:spPr>
        <a:noFill/>
      </c:spPr>
    </c:plotArea>
    <c:plotVisOnly val="0"/>
    <c:dispBlanksAs val="gap"/>
    <c:showDLblsOverMax val="0"/>
  </c:chart>
  <c:spPr>
    <a:solidFill>
      <a:schemeClr val="bg1">
        <a:lumMod val="95000"/>
      </a:schemeClr>
    </a:solidFill>
    <a:ln>
      <a:noFill/>
    </a:ln>
  </c:spPr>
  <c:txPr>
    <a:bodyPr/>
    <a:lstStyle/>
    <a:p>
      <a:pPr>
        <a:defRPr sz="1100">
          <a:latin typeface="Arial" panose="020B0604020202020204" pitchFamily="34" charset="0"/>
          <a:cs typeface="Arial" panose="020B0604020202020204" pitchFamily="34" charset="0"/>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C2F6C3-B9F7-A945-935B-6CB1185EE84A}" type="datetimeFigureOut">
              <a:rPr lang="en-US" smtClean="0"/>
              <a:t>1/13/19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C20DDD-1CE9-6D43-9FBF-45BA33145D26}" type="slidenum">
              <a:rPr lang="en-US" smtClean="0"/>
              <a:t>‹#›</a:t>
            </a:fld>
            <a:endParaRPr lang="en-US"/>
          </a:p>
        </p:txBody>
      </p:sp>
    </p:spTree>
    <p:extLst>
      <p:ext uri="{BB962C8B-B14F-4D97-AF65-F5344CB8AC3E}">
        <p14:creationId xmlns:p14="http://schemas.microsoft.com/office/powerpoint/2010/main" val="642588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100" b="1" dirty="0">
                <a:solidFill>
                  <a:schemeClr val="dk1"/>
                </a:solidFill>
                <a:effectLst/>
                <a:latin typeface="+mn-lt"/>
                <a:ea typeface="+mn-ea"/>
                <a:cs typeface="+mn-cs"/>
              </a:rPr>
              <a:t>Table 1a - Number of drug T-codes per record</a:t>
            </a:r>
            <a:endParaRPr lang="en-US" sz="1100" dirty="0">
              <a:solidFill>
                <a:schemeClr val="dk1"/>
              </a:solidFill>
              <a:effectLst/>
              <a:latin typeface="+mn-lt"/>
              <a:ea typeface="+mn-ea"/>
              <a:cs typeface="+mn-cs"/>
            </a:endParaRPr>
          </a:p>
          <a:p>
            <a:pPr lvl="1"/>
            <a:r>
              <a:rPr lang="en-US" sz="1100" b="1" dirty="0">
                <a:solidFill>
                  <a:schemeClr val="dk1"/>
                </a:solidFill>
                <a:effectLst/>
                <a:latin typeface="+mn-lt"/>
                <a:ea typeface="+mn-ea"/>
                <a:cs typeface="+mn-cs"/>
              </a:rPr>
              <a:t>What:</a:t>
            </a:r>
            <a:r>
              <a:rPr lang="en-US" sz="1100" dirty="0">
                <a:solidFill>
                  <a:schemeClr val="dk1"/>
                </a:solidFill>
                <a:effectLst/>
                <a:latin typeface="+mn-lt"/>
                <a:ea typeface="+mn-ea"/>
                <a:cs typeface="+mn-cs"/>
              </a:rPr>
              <a:t> This table shows the frequency distribution of the number of drug poisonings T-codes per record meeting </a:t>
            </a:r>
            <a:r>
              <a:rPr lang="en-US" sz="1100" b="1" dirty="0">
                <a:solidFill>
                  <a:schemeClr val="dk1"/>
                </a:solidFill>
                <a:effectLst/>
                <a:latin typeface="+mn-lt"/>
                <a:ea typeface="+mn-ea"/>
                <a:cs typeface="+mn-cs"/>
              </a:rPr>
              <a:t>proposed case definition 1</a:t>
            </a:r>
            <a:r>
              <a:rPr lang="en-US" sz="1100" dirty="0">
                <a:solidFill>
                  <a:schemeClr val="dk1"/>
                </a:solidFill>
                <a:effectLst/>
                <a:latin typeface="+mn-lt"/>
                <a:ea typeface="+mn-ea"/>
                <a:cs typeface="+mn-cs"/>
              </a:rPr>
              <a:t>. For example, in Montana, among inpatient hospital records that meet the criteria for case definition 1, there are 652 records with only 1 drug poisoning T-code and 201 records with 2 drug poisoning T-codes. </a:t>
            </a:r>
          </a:p>
          <a:p>
            <a:pPr lvl="1"/>
            <a:r>
              <a:rPr lang="en-US" sz="1100" b="1" dirty="0">
                <a:solidFill>
                  <a:schemeClr val="dk1"/>
                </a:solidFill>
                <a:effectLst/>
                <a:latin typeface="+mn-lt"/>
                <a:ea typeface="+mn-ea"/>
                <a:cs typeface="+mn-cs"/>
              </a:rPr>
              <a:t>How:</a:t>
            </a:r>
            <a:r>
              <a:rPr lang="en-US" sz="1100" dirty="0">
                <a:solidFill>
                  <a:schemeClr val="dk1"/>
                </a:solidFill>
                <a:effectLst/>
                <a:latin typeface="+mn-lt"/>
                <a:ea typeface="+mn-ea"/>
                <a:cs typeface="+mn-cs"/>
              </a:rPr>
              <a:t> Identify records that meet the criteria for </a:t>
            </a:r>
            <a:r>
              <a:rPr lang="en-US" sz="1100" b="1" dirty="0">
                <a:solidFill>
                  <a:schemeClr val="dk1"/>
                </a:solidFill>
                <a:effectLst/>
                <a:latin typeface="+mn-lt"/>
                <a:ea typeface="+mn-ea"/>
                <a:cs typeface="+mn-cs"/>
              </a:rPr>
              <a:t>proposed</a:t>
            </a:r>
            <a:r>
              <a:rPr lang="en-US" sz="1100" dirty="0">
                <a:solidFill>
                  <a:schemeClr val="dk1"/>
                </a:solidFill>
                <a:effectLst/>
                <a:latin typeface="+mn-lt"/>
                <a:ea typeface="+mn-ea"/>
                <a:cs typeface="+mn-cs"/>
              </a:rPr>
              <a:t> </a:t>
            </a:r>
            <a:r>
              <a:rPr lang="en-US" sz="1100" b="1" dirty="0">
                <a:solidFill>
                  <a:schemeClr val="dk1"/>
                </a:solidFill>
                <a:effectLst/>
                <a:latin typeface="+mn-lt"/>
                <a:ea typeface="+mn-ea"/>
                <a:cs typeface="+mn-cs"/>
              </a:rPr>
              <a:t>case definition 1</a:t>
            </a:r>
            <a:r>
              <a:rPr lang="en-US" sz="1100" dirty="0">
                <a:solidFill>
                  <a:schemeClr val="dk1"/>
                </a:solidFill>
                <a:effectLst/>
                <a:latin typeface="+mn-lt"/>
                <a:ea typeface="+mn-ea"/>
                <a:cs typeface="+mn-cs"/>
              </a:rPr>
              <a:t>. Among these records, identify the number of drug poisoning T-Codes that appear in each record.</a:t>
            </a:r>
          </a:p>
          <a:p>
            <a:pPr lvl="1"/>
            <a:r>
              <a:rPr lang="en-US" sz="1100" b="1" dirty="0">
                <a:solidFill>
                  <a:schemeClr val="dk1"/>
                </a:solidFill>
                <a:effectLst/>
                <a:latin typeface="+mn-lt"/>
                <a:ea typeface="+mn-ea"/>
                <a:cs typeface="+mn-cs"/>
              </a:rPr>
              <a:t>Why:</a:t>
            </a:r>
            <a:r>
              <a:rPr lang="en-US" sz="1100" dirty="0">
                <a:solidFill>
                  <a:schemeClr val="dk1"/>
                </a:solidFill>
                <a:effectLst/>
                <a:latin typeface="+mn-lt"/>
                <a:ea typeface="+mn-ea"/>
                <a:cs typeface="+mn-cs"/>
              </a:rPr>
              <a:t> This gives us a quick sense of how many poisoning visits involve multi-drug poisonings. If a high percentage of poisoning visits involve multiple drugs, it could have implications for how we choose to operationalize drug-specific sub-indicators (e.g. deciding whether sub-indicators should be mutually exclusive in the event that we use an any-mention approach). Depending on the results of this analysis, we could choose to take a deeper dive and determine which codes are most often grouped together. </a:t>
            </a:r>
          </a:p>
          <a:p>
            <a:r>
              <a:rPr lang="en-US" sz="1100" b="1" dirty="0">
                <a:solidFill>
                  <a:schemeClr val="dk1"/>
                </a:solidFill>
                <a:effectLst/>
                <a:latin typeface="+mn-lt"/>
                <a:ea typeface="+mn-ea"/>
                <a:cs typeface="+mn-cs"/>
              </a:rPr>
              <a:t>Proposed Case definition 1 – Principal/first listed diagnosis </a:t>
            </a:r>
            <a:endParaRPr lang="en-US" dirty="0">
              <a:effectLst/>
            </a:endParaRPr>
          </a:p>
          <a:p>
            <a:r>
              <a:rPr lang="en-US" sz="1100" dirty="0">
                <a:solidFill>
                  <a:schemeClr val="dk1"/>
                </a:solidFill>
                <a:effectLst/>
                <a:latin typeface="+mn-lt"/>
                <a:ea typeface="+mn-ea"/>
                <a:cs typeface="+mn-cs"/>
              </a:rPr>
              <a:t>Search for a principal/first-listed diagnosis of T36 -T50 </a:t>
            </a:r>
            <a:r>
              <a:rPr lang="en-US" sz="1100" b="1" dirty="0">
                <a:solidFill>
                  <a:schemeClr val="dk1"/>
                </a:solidFill>
                <a:effectLst/>
                <a:latin typeface="+mn-lt"/>
                <a:ea typeface="+mn-ea"/>
                <a:cs typeface="+mn-cs"/>
              </a:rPr>
              <a:t>(All drug poisoning)</a:t>
            </a:r>
            <a:endParaRPr lang="en-US" dirty="0">
              <a:effectLst/>
            </a:endParaRPr>
          </a:p>
          <a:p>
            <a:r>
              <a:rPr lang="en-US" sz="1100" dirty="0">
                <a:solidFill>
                  <a:schemeClr val="dk1"/>
                </a:solidFill>
                <a:effectLst/>
                <a:latin typeface="+mn-lt"/>
                <a:ea typeface="+mn-ea"/>
                <a:cs typeface="+mn-cs"/>
              </a:rPr>
              <a:t>Includes unintentional, intentional harm, assault, and undetermined intent [with a 6th character of 1, 2, 3, or 4 (Exceptions: T36.9, T37.9, T39.9, T41.4, T42.7, T43.9, T45.9, T47.9, and T49.9 with a 5th character of 1, 2, 3, or 4)] Excludes adverse effects, </a:t>
            </a:r>
            <a:r>
              <a:rPr lang="en-US" sz="1100" dirty="0" err="1">
                <a:solidFill>
                  <a:schemeClr val="dk1"/>
                </a:solidFill>
                <a:effectLst/>
                <a:latin typeface="+mn-lt"/>
                <a:ea typeface="+mn-ea"/>
                <a:cs typeface="+mn-cs"/>
              </a:rPr>
              <a:t>underdosing</a:t>
            </a:r>
            <a:r>
              <a:rPr lang="en-US" sz="1100" dirty="0">
                <a:solidFill>
                  <a:schemeClr val="dk1"/>
                </a:solidFill>
                <a:effectLst/>
                <a:latin typeface="+mn-lt"/>
                <a:ea typeface="+mn-ea"/>
                <a:cs typeface="+mn-cs"/>
              </a:rPr>
              <a:t> (5,6), and invalid or missing intent. </a:t>
            </a:r>
            <a:endParaRPr lang="en-US" dirty="0">
              <a:effectLst/>
            </a:endParaRPr>
          </a:p>
          <a:p>
            <a:r>
              <a:rPr lang="en-US" sz="1100" dirty="0">
                <a:solidFill>
                  <a:schemeClr val="dk1"/>
                </a:solidFill>
                <a:effectLst/>
                <a:latin typeface="+mn-lt"/>
                <a:ea typeface="+mn-ea"/>
                <a:cs typeface="+mn-cs"/>
              </a:rPr>
              <a:t>Includes Initial encounters and Subsequent encounters (with a 7th character of A, D, or missing). Excludes sequelae (7th character of S).</a:t>
            </a:r>
            <a:endParaRPr lang="en-US" dirty="0">
              <a:effectLst/>
            </a:endParaRPr>
          </a:p>
          <a:p>
            <a:pPr lvl="2"/>
            <a:endParaRPr lang="en-US" sz="1100" dirty="0">
              <a:solidFill>
                <a:schemeClr val="dk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39F50-E340-4EB8-980E-0EB95A8419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3859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chemeClr val="dk1"/>
                </a:solidFill>
                <a:effectLst/>
                <a:latin typeface="+mn-lt"/>
                <a:ea typeface="+mn-ea"/>
                <a:cs typeface="+mn-cs"/>
              </a:rPr>
              <a:t>Table 1b - Frequency of individual drug T codes (</a:t>
            </a:r>
            <a:r>
              <a:rPr lang="en-US" sz="1100" dirty="0"/>
              <a:t>The Drug Class of the First Listed Drug T Code)</a:t>
            </a:r>
            <a:endParaRPr lang="en-US" sz="1100" dirty="0">
              <a:solidFill>
                <a:schemeClr val="dk1"/>
              </a:solidFill>
              <a:effectLst/>
              <a:latin typeface="+mn-lt"/>
              <a:ea typeface="+mn-ea"/>
              <a:cs typeface="+mn-cs"/>
            </a:endParaRPr>
          </a:p>
          <a:p>
            <a:pPr lvl="1"/>
            <a:r>
              <a:rPr lang="en-US" sz="1100" b="1" dirty="0">
                <a:solidFill>
                  <a:schemeClr val="dk1"/>
                </a:solidFill>
                <a:effectLst/>
                <a:latin typeface="+mn-lt"/>
                <a:ea typeface="+mn-ea"/>
                <a:cs typeface="+mn-cs"/>
              </a:rPr>
              <a:t>What</a:t>
            </a:r>
            <a:r>
              <a:rPr lang="en-US" sz="1100" dirty="0">
                <a:solidFill>
                  <a:schemeClr val="dk1"/>
                </a:solidFill>
                <a:effectLst/>
                <a:latin typeface="+mn-lt"/>
                <a:ea typeface="+mn-ea"/>
                <a:cs typeface="+mn-cs"/>
              </a:rPr>
              <a:t>: this table shows frequency distribution of individual poisoning T Codes across the dataset of records meeting </a:t>
            </a:r>
            <a:r>
              <a:rPr lang="en-US" sz="1100" b="1" dirty="0">
                <a:solidFill>
                  <a:schemeClr val="dk1"/>
                </a:solidFill>
                <a:effectLst/>
                <a:latin typeface="+mn-lt"/>
                <a:ea typeface="+mn-ea"/>
                <a:cs typeface="+mn-cs"/>
              </a:rPr>
              <a:t>proposed</a:t>
            </a:r>
            <a:r>
              <a:rPr lang="en-US" sz="1100" dirty="0">
                <a:solidFill>
                  <a:schemeClr val="dk1"/>
                </a:solidFill>
                <a:effectLst/>
                <a:latin typeface="+mn-lt"/>
                <a:ea typeface="+mn-ea"/>
                <a:cs typeface="+mn-cs"/>
              </a:rPr>
              <a:t> </a:t>
            </a:r>
            <a:r>
              <a:rPr lang="en-US" sz="1100" b="1" dirty="0">
                <a:solidFill>
                  <a:schemeClr val="dk1"/>
                </a:solidFill>
                <a:effectLst/>
                <a:latin typeface="+mn-lt"/>
                <a:ea typeface="+mn-ea"/>
                <a:cs typeface="+mn-cs"/>
              </a:rPr>
              <a:t>case definition 1</a:t>
            </a:r>
            <a:r>
              <a:rPr lang="en-US" sz="1100" dirty="0">
                <a:solidFill>
                  <a:schemeClr val="dk1"/>
                </a:solidFill>
                <a:effectLst/>
                <a:latin typeface="+mn-lt"/>
                <a:ea typeface="+mn-ea"/>
                <a:cs typeface="+mn-cs"/>
              </a:rPr>
              <a:t>. </a:t>
            </a:r>
          </a:p>
          <a:p>
            <a:pPr lvl="1"/>
            <a:r>
              <a:rPr lang="en-US" sz="1100" b="1" dirty="0">
                <a:solidFill>
                  <a:schemeClr val="dk1"/>
                </a:solidFill>
                <a:effectLst/>
                <a:latin typeface="+mn-lt"/>
                <a:ea typeface="+mn-ea"/>
                <a:cs typeface="+mn-cs"/>
              </a:rPr>
              <a:t>How</a:t>
            </a:r>
            <a:r>
              <a:rPr lang="en-US" sz="1100" dirty="0">
                <a:solidFill>
                  <a:schemeClr val="dk1"/>
                </a:solidFill>
                <a:effectLst/>
                <a:latin typeface="+mn-lt"/>
                <a:ea typeface="+mn-ea"/>
                <a:cs typeface="+mn-cs"/>
              </a:rPr>
              <a:t>: Identify records that meet the criteria for </a:t>
            </a:r>
            <a:r>
              <a:rPr lang="en-US" sz="1100" b="1" dirty="0">
                <a:solidFill>
                  <a:schemeClr val="dk1"/>
                </a:solidFill>
                <a:effectLst/>
                <a:latin typeface="+mn-lt"/>
                <a:ea typeface="+mn-ea"/>
                <a:cs typeface="+mn-cs"/>
              </a:rPr>
              <a:t>proposed case definition 1</a:t>
            </a:r>
            <a:r>
              <a:rPr lang="en-US" sz="1100" dirty="0">
                <a:solidFill>
                  <a:schemeClr val="dk1"/>
                </a:solidFill>
                <a:effectLst/>
                <a:latin typeface="+mn-lt"/>
                <a:ea typeface="+mn-ea"/>
                <a:cs typeface="+mn-cs"/>
              </a:rPr>
              <a:t>. Among these records, identify the frequency with which each individual T code appears in the dataset (e.g. In MT, there are 214 instances of T40 across the dataset). Note that a T-code could appear in a single record more than once, for example, a single record might contain both T40.1 and T40.5, and in this case, you will count T40 twice. The total number of T codes you identify will be higher than the total number of drug poisoning records in your dataset.    </a:t>
            </a:r>
          </a:p>
          <a:p>
            <a:pPr lvl="1"/>
            <a:r>
              <a:rPr lang="en-US" sz="1100" b="1" dirty="0">
                <a:solidFill>
                  <a:schemeClr val="dk1"/>
                </a:solidFill>
                <a:effectLst/>
                <a:latin typeface="+mn-lt"/>
                <a:ea typeface="+mn-ea"/>
                <a:cs typeface="+mn-cs"/>
              </a:rPr>
              <a:t>Why</a:t>
            </a:r>
            <a:r>
              <a:rPr lang="en-US" sz="1100" dirty="0">
                <a:solidFill>
                  <a:schemeClr val="dk1"/>
                </a:solidFill>
                <a:effectLst/>
                <a:latin typeface="+mn-lt"/>
                <a:ea typeface="+mn-ea"/>
                <a:cs typeface="+mn-cs"/>
              </a:rPr>
              <a:t>: Specific codes allow us to identify which classes of drugs are responsible for the most poisoning admissions.  Certain jurisdictions may see more poisonings based on geographic and legal variation, such as legality of cannabis, availability of licit and illicit opioids, and methamphetamine production. This information could determine which sub-indicators to prioritize in future explorations.</a:t>
            </a:r>
          </a:p>
          <a:p>
            <a:pPr lvl="0"/>
            <a:r>
              <a:rPr lang="en-US" sz="1100" b="1" dirty="0">
                <a:solidFill>
                  <a:schemeClr val="dk1"/>
                </a:solidFill>
                <a:effectLst/>
                <a:latin typeface="+mn-lt"/>
                <a:ea typeface="+mn-ea"/>
                <a:cs typeface="+mn-cs"/>
              </a:rPr>
              <a:t>Proposed Case definition 1 – Principal/first listed diagnosis </a:t>
            </a:r>
            <a:endParaRPr lang="en-US" sz="1100" dirty="0">
              <a:solidFill>
                <a:schemeClr val="dk1"/>
              </a:solidFill>
              <a:effectLst/>
              <a:latin typeface="+mn-lt"/>
              <a:ea typeface="+mn-ea"/>
              <a:cs typeface="+mn-cs"/>
            </a:endParaRPr>
          </a:p>
          <a:p>
            <a:pPr lvl="1"/>
            <a:r>
              <a:rPr lang="en-US" sz="1100" dirty="0">
                <a:solidFill>
                  <a:schemeClr val="dk1"/>
                </a:solidFill>
                <a:effectLst/>
                <a:latin typeface="+mn-lt"/>
                <a:ea typeface="+mn-ea"/>
                <a:cs typeface="+mn-cs"/>
              </a:rPr>
              <a:t>Search for a principal/first-listed diagnosis of T36 -T50 </a:t>
            </a:r>
            <a:r>
              <a:rPr lang="en-US" sz="1100" b="1" dirty="0">
                <a:solidFill>
                  <a:schemeClr val="dk1"/>
                </a:solidFill>
                <a:effectLst/>
                <a:latin typeface="+mn-lt"/>
                <a:ea typeface="+mn-ea"/>
                <a:cs typeface="+mn-cs"/>
              </a:rPr>
              <a:t>(All drug poisoning)</a:t>
            </a:r>
            <a:endParaRPr lang="en-US" sz="1100" dirty="0">
              <a:solidFill>
                <a:schemeClr val="dk1"/>
              </a:solidFill>
              <a:effectLst/>
              <a:latin typeface="+mn-lt"/>
              <a:ea typeface="+mn-ea"/>
              <a:cs typeface="+mn-cs"/>
            </a:endParaRPr>
          </a:p>
          <a:p>
            <a:pPr lvl="2"/>
            <a:r>
              <a:rPr lang="en-US" sz="1100" dirty="0">
                <a:solidFill>
                  <a:schemeClr val="dk1"/>
                </a:solidFill>
                <a:effectLst/>
                <a:latin typeface="+mn-lt"/>
                <a:ea typeface="+mn-ea"/>
                <a:cs typeface="+mn-cs"/>
              </a:rPr>
              <a:t>Includes unintentional, intentional harm, assault, and undetermined intent [with a 6th character of 1, 2, 3, or 4 (Exceptions: T36.9, T37.9, T39.9, T41.4, T42.7, T43.9, T45.9, T47.9, and T49.9 with a 5th character of 1, 2, 3, or 4)] Excludes adverse effects, </a:t>
            </a:r>
            <a:r>
              <a:rPr lang="en-US" sz="1100" dirty="0" err="1">
                <a:solidFill>
                  <a:schemeClr val="dk1"/>
                </a:solidFill>
                <a:effectLst/>
                <a:latin typeface="+mn-lt"/>
                <a:ea typeface="+mn-ea"/>
                <a:cs typeface="+mn-cs"/>
              </a:rPr>
              <a:t>underdosing</a:t>
            </a:r>
            <a:r>
              <a:rPr lang="en-US" sz="1100" dirty="0">
                <a:solidFill>
                  <a:schemeClr val="dk1"/>
                </a:solidFill>
                <a:effectLst/>
                <a:latin typeface="+mn-lt"/>
                <a:ea typeface="+mn-ea"/>
                <a:cs typeface="+mn-cs"/>
              </a:rPr>
              <a:t> (5,6), and invalid or missing intent. </a:t>
            </a:r>
          </a:p>
          <a:p>
            <a:r>
              <a:rPr lang="en-US" sz="1100" dirty="0">
                <a:solidFill>
                  <a:schemeClr val="dk1"/>
                </a:solidFill>
                <a:effectLst/>
                <a:latin typeface="+mn-lt"/>
                <a:ea typeface="+mn-ea"/>
                <a:cs typeface="+mn-cs"/>
              </a:rPr>
              <a:t>	Includes Initial encounters and Subsequent encounters (with a 7th character of A, D, or 	missing). Excludes sequelae (7th character of S).</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39F50-E340-4EB8-980E-0EB95A8419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7838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100" b="1" dirty="0">
                <a:solidFill>
                  <a:schemeClr val="dk1"/>
                </a:solidFill>
                <a:effectLst/>
                <a:latin typeface="+mn-lt"/>
                <a:ea typeface="+mn-ea"/>
                <a:cs typeface="+mn-cs"/>
              </a:rPr>
              <a:t>Table CD1.4</a:t>
            </a:r>
            <a:r>
              <a:rPr lang="en-US" sz="1100" dirty="0">
                <a:solidFill>
                  <a:schemeClr val="dk1"/>
                </a:solidFill>
                <a:effectLst/>
                <a:latin typeface="+mn-lt"/>
                <a:ea typeface="+mn-ea"/>
                <a:cs typeface="+mn-cs"/>
              </a:rPr>
              <a:t> - Frequency of Intent (Manner), (Allowing adverse effect, </a:t>
            </a:r>
            <a:r>
              <a:rPr lang="en-US" sz="1100" dirty="0" err="1">
                <a:solidFill>
                  <a:schemeClr val="dk1"/>
                </a:solidFill>
                <a:effectLst/>
                <a:latin typeface="+mn-lt"/>
                <a:ea typeface="+mn-ea"/>
                <a:cs typeface="+mn-cs"/>
              </a:rPr>
              <a:t>underdosing</a:t>
            </a:r>
            <a:r>
              <a:rPr lang="en-US" sz="1100" dirty="0">
                <a:solidFill>
                  <a:schemeClr val="dk1"/>
                </a:solidFill>
                <a:effectLst/>
                <a:latin typeface="+mn-lt"/>
                <a:ea typeface="+mn-ea"/>
                <a:cs typeface="+mn-cs"/>
              </a:rPr>
              <a:t>, and missing)</a:t>
            </a:r>
          </a:p>
          <a:p>
            <a:pPr lvl="1"/>
            <a:r>
              <a:rPr lang="en-US" sz="1100" b="1" dirty="0">
                <a:solidFill>
                  <a:schemeClr val="dk1"/>
                </a:solidFill>
                <a:effectLst/>
                <a:latin typeface="+mn-lt"/>
                <a:ea typeface="+mn-ea"/>
                <a:cs typeface="+mn-cs"/>
              </a:rPr>
              <a:t>What</a:t>
            </a:r>
            <a:r>
              <a:rPr lang="en-US" sz="1100" dirty="0">
                <a:solidFill>
                  <a:schemeClr val="dk1"/>
                </a:solidFill>
                <a:effectLst/>
                <a:latin typeface="+mn-lt"/>
                <a:ea typeface="+mn-ea"/>
                <a:cs typeface="+mn-cs"/>
              </a:rPr>
              <a:t>: This table shows the frequency distribution of intent/manner among drug poisonings meeting case </a:t>
            </a:r>
            <a:r>
              <a:rPr lang="en-US" sz="1100" b="1" dirty="0">
                <a:solidFill>
                  <a:schemeClr val="dk1"/>
                </a:solidFill>
                <a:effectLst/>
                <a:latin typeface="+mn-lt"/>
                <a:ea typeface="+mn-ea"/>
                <a:cs typeface="+mn-cs"/>
              </a:rPr>
              <a:t>proposed</a:t>
            </a:r>
            <a:r>
              <a:rPr lang="en-US" sz="1100" dirty="0">
                <a:solidFill>
                  <a:schemeClr val="dk1"/>
                </a:solidFill>
                <a:effectLst/>
                <a:latin typeface="+mn-lt"/>
                <a:ea typeface="+mn-ea"/>
                <a:cs typeface="+mn-cs"/>
              </a:rPr>
              <a:t> </a:t>
            </a:r>
            <a:r>
              <a:rPr lang="en-US" sz="1100" b="1" dirty="0">
                <a:solidFill>
                  <a:schemeClr val="dk1"/>
                </a:solidFill>
                <a:effectLst/>
                <a:latin typeface="+mn-lt"/>
                <a:ea typeface="+mn-ea"/>
                <a:cs typeface="+mn-cs"/>
              </a:rPr>
              <a:t>definition 1</a:t>
            </a:r>
            <a:r>
              <a:rPr lang="en-US" sz="1100" dirty="0">
                <a:solidFill>
                  <a:schemeClr val="dk1"/>
                </a:solidFill>
                <a:effectLst/>
                <a:latin typeface="+mn-lt"/>
                <a:ea typeface="+mn-ea"/>
                <a:cs typeface="+mn-cs"/>
              </a:rPr>
              <a:t> with the criteria for intent/manner relaxed.</a:t>
            </a:r>
          </a:p>
          <a:p>
            <a:pPr lvl="1"/>
            <a:r>
              <a:rPr lang="en-US" sz="1100" b="1" dirty="0">
                <a:solidFill>
                  <a:schemeClr val="dk1"/>
                </a:solidFill>
                <a:effectLst/>
                <a:latin typeface="+mn-lt"/>
                <a:ea typeface="+mn-ea"/>
                <a:cs typeface="+mn-cs"/>
              </a:rPr>
              <a:t>How</a:t>
            </a:r>
            <a:r>
              <a:rPr lang="en-US" sz="1100" dirty="0">
                <a:solidFill>
                  <a:schemeClr val="dk1"/>
                </a:solidFill>
                <a:effectLst/>
                <a:latin typeface="+mn-lt"/>
                <a:ea typeface="+mn-ea"/>
                <a:cs typeface="+mn-cs"/>
              </a:rPr>
              <a:t>: </a:t>
            </a:r>
            <a:r>
              <a:rPr lang="en-US" sz="1100" i="1" dirty="0">
                <a:solidFill>
                  <a:schemeClr val="dk1"/>
                </a:solidFill>
                <a:effectLst/>
                <a:latin typeface="+mn-lt"/>
                <a:ea typeface="+mn-ea"/>
                <a:cs typeface="+mn-cs"/>
              </a:rPr>
              <a:t>Allowing for intent (5</a:t>
            </a:r>
            <a:r>
              <a:rPr lang="en-US" sz="1100" i="1" baseline="30000" dirty="0">
                <a:solidFill>
                  <a:schemeClr val="dk1"/>
                </a:solidFill>
                <a:effectLst/>
                <a:latin typeface="+mn-lt"/>
                <a:ea typeface="+mn-ea"/>
                <a:cs typeface="+mn-cs"/>
              </a:rPr>
              <a:t>th</a:t>
            </a:r>
            <a:r>
              <a:rPr lang="en-US" sz="1100" i="1" dirty="0">
                <a:solidFill>
                  <a:schemeClr val="dk1"/>
                </a:solidFill>
                <a:effectLst/>
                <a:latin typeface="+mn-lt"/>
                <a:ea typeface="+mn-ea"/>
                <a:cs typeface="+mn-cs"/>
              </a:rPr>
              <a:t> or 6</a:t>
            </a:r>
            <a:r>
              <a:rPr lang="en-US" sz="1100" i="1" baseline="30000" dirty="0">
                <a:solidFill>
                  <a:schemeClr val="dk1"/>
                </a:solidFill>
                <a:effectLst/>
                <a:latin typeface="+mn-lt"/>
                <a:ea typeface="+mn-ea"/>
                <a:cs typeface="+mn-cs"/>
              </a:rPr>
              <a:t>th</a:t>
            </a:r>
            <a:r>
              <a:rPr lang="en-US" sz="1100" i="1" dirty="0">
                <a:solidFill>
                  <a:schemeClr val="dk1"/>
                </a:solidFill>
                <a:effectLst/>
                <a:latin typeface="+mn-lt"/>
                <a:ea typeface="+mn-ea"/>
                <a:cs typeface="+mn-cs"/>
              </a:rPr>
              <a:t> character) of 1, 2, 3, 4, 5, 6, and missing/unknown</a:t>
            </a:r>
            <a:r>
              <a:rPr lang="en-US" sz="1100" dirty="0">
                <a:solidFill>
                  <a:schemeClr val="dk1"/>
                </a:solidFill>
                <a:effectLst/>
                <a:latin typeface="+mn-lt"/>
                <a:ea typeface="+mn-ea"/>
                <a:cs typeface="+mn-cs"/>
              </a:rPr>
              <a:t>, identify records that otherwise meet the criteria for </a:t>
            </a:r>
            <a:r>
              <a:rPr lang="en-US" sz="1100" b="1" dirty="0">
                <a:solidFill>
                  <a:schemeClr val="dk1"/>
                </a:solidFill>
                <a:effectLst/>
                <a:latin typeface="+mn-lt"/>
                <a:ea typeface="+mn-ea"/>
                <a:cs typeface="+mn-cs"/>
              </a:rPr>
              <a:t>proposed</a:t>
            </a:r>
            <a:r>
              <a:rPr lang="en-US" sz="1100" dirty="0">
                <a:solidFill>
                  <a:schemeClr val="dk1"/>
                </a:solidFill>
                <a:effectLst/>
                <a:latin typeface="+mn-lt"/>
                <a:ea typeface="+mn-ea"/>
                <a:cs typeface="+mn-cs"/>
              </a:rPr>
              <a:t> </a:t>
            </a:r>
            <a:r>
              <a:rPr lang="en-US" sz="1100" b="1" dirty="0">
                <a:solidFill>
                  <a:schemeClr val="dk1"/>
                </a:solidFill>
                <a:effectLst/>
                <a:latin typeface="+mn-lt"/>
                <a:ea typeface="+mn-ea"/>
                <a:cs typeface="+mn-cs"/>
              </a:rPr>
              <a:t>case definition 1</a:t>
            </a:r>
            <a:r>
              <a:rPr lang="en-US" sz="1100" dirty="0">
                <a:solidFill>
                  <a:schemeClr val="dk1"/>
                </a:solidFill>
                <a:effectLst/>
                <a:latin typeface="+mn-lt"/>
                <a:ea typeface="+mn-ea"/>
                <a:cs typeface="+mn-cs"/>
              </a:rPr>
              <a:t>.  Identify the number of times each intent occurs. </a:t>
            </a:r>
          </a:p>
          <a:p>
            <a:pPr lvl="1"/>
            <a:r>
              <a:rPr lang="en-US" sz="1100" b="1" dirty="0">
                <a:solidFill>
                  <a:schemeClr val="dk1"/>
                </a:solidFill>
                <a:effectLst/>
                <a:latin typeface="+mn-lt"/>
                <a:ea typeface="+mn-ea"/>
                <a:cs typeface="+mn-cs"/>
              </a:rPr>
              <a:t>Why</a:t>
            </a:r>
            <a:r>
              <a:rPr lang="en-US" sz="1100" dirty="0">
                <a:solidFill>
                  <a:schemeClr val="dk1"/>
                </a:solidFill>
                <a:effectLst/>
                <a:latin typeface="+mn-lt"/>
                <a:ea typeface="+mn-ea"/>
                <a:cs typeface="+mn-cs"/>
              </a:rPr>
              <a:t>:  ICD-9-CM inconsistently captured intent for drug poisonings using a mix of required diagnosis codes and optional (for some states) external cause codes. ICD-10-CM consistently captures intent, </a:t>
            </a:r>
            <a:r>
              <a:rPr lang="en-US" sz="1100" dirty="0" err="1">
                <a:solidFill>
                  <a:schemeClr val="dk1"/>
                </a:solidFill>
                <a:effectLst/>
                <a:latin typeface="+mn-lt"/>
                <a:ea typeface="+mn-ea"/>
                <a:cs typeface="+mn-cs"/>
              </a:rPr>
              <a:t>underdosing</a:t>
            </a:r>
            <a:r>
              <a:rPr lang="en-US" sz="1100" dirty="0">
                <a:solidFill>
                  <a:schemeClr val="dk1"/>
                </a:solidFill>
                <a:effectLst/>
                <a:latin typeface="+mn-lt"/>
                <a:ea typeface="+mn-ea"/>
                <a:cs typeface="+mn-cs"/>
              </a:rPr>
              <a:t>, and adverse effects for drug poisonings within the diagnosis code, which is required for billing. ICD-10-CM includes the new concept of </a:t>
            </a:r>
            <a:r>
              <a:rPr lang="en-US" sz="1100" dirty="0" err="1">
                <a:solidFill>
                  <a:schemeClr val="dk1"/>
                </a:solidFill>
                <a:effectLst/>
                <a:latin typeface="+mn-lt"/>
                <a:ea typeface="+mn-ea"/>
                <a:cs typeface="+mn-cs"/>
              </a:rPr>
              <a:t>underdosing</a:t>
            </a:r>
            <a:r>
              <a:rPr lang="en-US" sz="1100" dirty="0">
                <a:solidFill>
                  <a:schemeClr val="dk1"/>
                </a:solidFill>
                <a:effectLst/>
                <a:latin typeface="+mn-lt"/>
                <a:ea typeface="+mn-ea"/>
                <a:cs typeface="+mn-cs"/>
              </a:rPr>
              <a:t>. This analysis will show the numeric impact of including or excluding values for intent/manner.  </a:t>
            </a:r>
          </a:p>
          <a:p>
            <a:pPr lvl="0"/>
            <a:r>
              <a:rPr lang="en-US" sz="1100" b="1" dirty="0">
                <a:solidFill>
                  <a:schemeClr val="dk1"/>
                </a:solidFill>
                <a:effectLst/>
                <a:latin typeface="+mn-lt"/>
                <a:ea typeface="+mn-ea"/>
                <a:cs typeface="+mn-cs"/>
              </a:rPr>
              <a:t>Proposed Case definition 1 – Principal/first listed diagnosis </a:t>
            </a:r>
            <a:endParaRPr lang="en-US" sz="1100" dirty="0">
              <a:solidFill>
                <a:schemeClr val="dk1"/>
              </a:solidFill>
              <a:effectLst/>
              <a:latin typeface="+mn-lt"/>
              <a:ea typeface="+mn-ea"/>
              <a:cs typeface="+mn-cs"/>
            </a:endParaRPr>
          </a:p>
          <a:p>
            <a:pPr lvl="1"/>
            <a:r>
              <a:rPr lang="en-US" sz="1100" dirty="0">
                <a:solidFill>
                  <a:schemeClr val="dk1"/>
                </a:solidFill>
                <a:effectLst/>
                <a:latin typeface="+mn-lt"/>
                <a:ea typeface="+mn-ea"/>
                <a:cs typeface="+mn-cs"/>
              </a:rPr>
              <a:t>Search for a principal/first-listed diagnosis of T36 -T50 </a:t>
            </a:r>
            <a:r>
              <a:rPr lang="en-US" sz="1100" b="1" dirty="0">
                <a:solidFill>
                  <a:schemeClr val="dk1"/>
                </a:solidFill>
                <a:effectLst/>
                <a:latin typeface="+mn-lt"/>
                <a:ea typeface="+mn-ea"/>
                <a:cs typeface="+mn-cs"/>
              </a:rPr>
              <a:t>(All drug poisoning)</a:t>
            </a:r>
            <a:endParaRPr lang="en-US" sz="1100" dirty="0">
              <a:solidFill>
                <a:schemeClr val="dk1"/>
              </a:solidFill>
              <a:effectLst/>
              <a:latin typeface="+mn-lt"/>
              <a:ea typeface="+mn-ea"/>
              <a:cs typeface="+mn-cs"/>
            </a:endParaRPr>
          </a:p>
          <a:p>
            <a:pPr lvl="2"/>
            <a:r>
              <a:rPr lang="en-US" sz="1100" dirty="0">
                <a:solidFill>
                  <a:schemeClr val="dk1"/>
                </a:solidFill>
                <a:effectLst/>
                <a:latin typeface="+mn-lt"/>
                <a:ea typeface="+mn-ea"/>
                <a:cs typeface="+mn-cs"/>
              </a:rPr>
              <a:t>Includes unintentional, intentional harm, assault, and undetermined intent [with a 6th character of 1, 2, 3, or 4 (Exceptions: T36.9, T37.9, T39.9, T41.4, T42.7, T43.9, T45.9, T47.9, and T49.9 with a 5th character of 1, 2, 3, or 4)] Excludes adverse effects, </a:t>
            </a:r>
            <a:r>
              <a:rPr lang="en-US" sz="1100" dirty="0" err="1">
                <a:solidFill>
                  <a:schemeClr val="dk1"/>
                </a:solidFill>
                <a:effectLst/>
                <a:latin typeface="+mn-lt"/>
                <a:ea typeface="+mn-ea"/>
                <a:cs typeface="+mn-cs"/>
              </a:rPr>
              <a:t>underdosing</a:t>
            </a:r>
            <a:r>
              <a:rPr lang="en-US" sz="1100" dirty="0">
                <a:solidFill>
                  <a:schemeClr val="dk1"/>
                </a:solidFill>
                <a:effectLst/>
                <a:latin typeface="+mn-lt"/>
                <a:ea typeface="+mn-ea"/>
                <a:cs typeface="+mn-cs"/>
              </a:rPr>
              <a:t> (5,6), and invalid or missing intent. </a:t>
            </a:r>
          </a:p>
          <a:p>
            <a:pPr marL="914400" marR="0" lvl="2" indent="0" defTabSz="914400" eaLnBrk="1" fontAlgn="auto" latinLnBrk="0" hangingPunct="1">
              <a:lnSpc>
                <a:spcPct val="100000"/>
              </a:lnSpc>
              <a:spcBef>
                <a:spcPts val="0"/>
              </a:spcBef>
              <a:spcAft>
                <a:spcPts val="0"/>
              </a:spcAft>
              <a:buClrTx/>
              <a:buSzTx/>
              <a:buFontTx/>
              <a:buNone/>
              <a:tabLst/>
              <a:defRPr/>
            </a:pPr>
            <a:r>
              <a:rPr lang="en-US" sz="1100" dirty="0">
                <a:solidFill>
                  <a:schemeClr val="dk1"/>
                </a:solidFill>
                <a:effectLst/>
                <a:latin typeface="+mn-lt"/>
                <a:ea typeface="+mn-ea"/>
                <a:cs typeface="+mn-cs"/>
              </a:rPr>
              <a:t>Includes Initial encounters and Subsequent encounters (with a 7th character of A, D, or missing). Excludes sequelae (7th character of S).</a:t>
            </a:r>
            <a:endParaRPr lang="en-US" dirty="0">
              <a:effectLst/>
            </a:endParaRPr>
          </a:p>
          <a:p>
            <a:pPr lvl="2"/>
            <a:endParaRPr lang="en-US" sz="1100" dirty="0">
              <a:solidFill>
                <a:schemeClr val="dk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39F50-E340-4EB8-980E-0EB95A8419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1090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100" b="1" dirty="0">
                <a:solidFill>
                  <a:schemeClr val="dk1"/>
                </a:solidFill>
                <a:effectLst/>
                <a:latin typeface="+mn-lt"/>
                <a:ea typeface="+mn-ea"/>
                <a:cs typeface="+mn-cs"/>
              </a:rPr>
              <a:t>Table 1.5</a:t>
            </a:r>
            <a:r>
              <a:rPr lang="en-US" sz="1100" dirty="0">
                <a:solidFill>
                  <a:schemeClr val="dk1"/>
                </a:solidFill>
                <a:effectLst/>
                <a:latin typeface="+mn-lt"/>
                <a:ea typeface="+mn-ea"/>
                <a:cs typeface="+mn-cs"/>
              </a:rPr>
              <a:t> - Presence of other external cause codes</a:t>
            </a:r>
          </a:p>
          <a:p>
            <a:pPr lvl="1"/>
            <a:r>
              <a:rPr lang="en-US" sz="1100" b="1" dirty="0">
                <a:solidFill>
                  <a:schemeClr val="dk1"/>
                </a:solidFill>
                <a:effectLst/>
                <a:latin typeface="+mn-lt"/>
                <a:ea typeface="+mn-ea"/>
                <a:cs typeface="+mn-cs"/>
              </a:rPr>
              <a:t>What</a:t>
            </a:r>
            <a:r>
              <a:rPr lang="en-US" sz="1100" dirty="0">
                <a:solidFill>
                  <a:schemeClr val="dk1"/>
                </a:solidFill>
                <a:effectLst/>
                <a:latin typeface="+mn-lt"/>
                <a:ea typeface="+mn-ea"/>
                <a:cs typeface="+mn-cs"/>
              </a:rPr>
              <a:t>: This table shows the frequency distribution of non-drug external cause codes present among records meeting the criteria for </a:t>
            </a:r>
            <a:r>
              <a:rPr lang="en-US" sz="1100" b="1" dirty="0">
                <a:solidFill>
                  <a:schemeClr val="dk1"/>
                </a:solidFill>
                <a:effectLst/>
                <a:latin typeface="+mn-lt"/>
                <a:ea typeface="+mn-ea"/>
                <a:cs typeface="+mn-cs"/>
              </a:rPr>
              <a:t>proposed case definition 1</a:t>
            </a:r>
            <a:r>
              <a:rPr lang="en-US" sz="1100" dirty="0">
                <a:solidFill>
                  <a:schemeClr val="dk1"/>
                </a:solidFill>
                <a:effectLst/>
                <a:latin typeface="+mn-lt"/>
                <a:ea typeface="+mn-ea"/>
                <a:cs typeface="+mn-cs"/>
              </a:rPr>
              <a:t>.</a:t>
            </a:r>
          </a:p>
          <a:p>
            <a:pPr lvl="1"/>
            <a:r>
              <a:rPr lang="en-US" sz="1100" b="1" dirty="0">
                <a:solidFill>
                  <a:schemeClr val="dk1"/>
                </a:solidFill>
                <a:effectLst/>
                <a:latin typeface="+mn-lt"/>
                <a:ea typeface="+mn-ea"/>
                <a:cs typeface="+mn-cs"/>
              </a:rPr>
              <a:t>How</a:t>
            </a:r>
            <a:r>
              <a:rPr lang="en-US" sz="1100" dirty="0">
                <a:solidFill>
                  <a:schemeClr val="dk1"/>
                </a:solidFill>
                <a:effectLst/>
                <a:latin typeface="+mn-lt"/>
                <a:ea typeface="+mn-ea"/>
                <a:cs typeface="+mn-cs"/>
              </a:rPr>
              <a:t>: Identify records that meet the criteria for </a:t>
            </a:r>
            <a:r>
              <a:rPr lang="en-US" sz="1100" b="1" dirty="0">
                <a:solidFill>
                  <a:schemeClr val="dk1"/>
                </a:solidFill>
                <a:effectLst/>
                <a:latin typeface="+mn-lt"/>
                <a:ea typeface="+mn-ea"/>
                <a:cs typeface="+mn-cs"/>
              </a:rPr>
              <a:t>proposed case definition 1</a:t>
            </a:r>
            <a:r>
              <a:rPr lang="en-US" sz="1100" dirty="0">
                <a:solidFill>
                  <a:schemeClr val="dk1"/>
                </a:solidFill>
                <a:effectLst/>
                <a:latin typeface="+mn-lt"/>
                <a:ea typeface="+mn-ea"/>
                <a:cs typeface="+mn-cs"/>
              </a:rPr>
              <a:t>. Among these records, identify the first-valid, non-drug external cause code. Valid, non-drug external cause codes include: V00-V99, W00-X58, X71-X83, X92-Y08, Y21-Y33, Y35-Y38, T14.91, T15-T19, T51-65, T71, T73, T74, T75.0, T75.2, T75.3, and T76. Identify the number of times each non-drug external cause code appears as the first-valid, non-drug external cause code for a record.</a:t>
            </a:r>
          </a:p>
          <a:p>
            <a:pPr lvl="1"/>
            <a:r>
              <a:rPr lang="en-US" sz="1100" b="1" dirty="0">
                <a:solidFill>
                  <a:schemeClr val="dk1"/>
                </a:solidFill>
                <a:effectLst/>
                <a:latin typeface="+mn-lt"/>
                <a:ea typeface="+mn-ea"/>
                <a:cs typeface="+mn-cs"/>
              </a:rPr>
              <a:t>Why</a:t>
            </a:r>
            <a:r>
              <a:rPr lang="en-US" sz="1100" dirty="0">
                <a:solidFill>
                  <a:schemeClr val="dk1"/>
                </a:solidFill>
                <a:effectLst/>
                <a:latin typeface="+mn-lt"/>
                <a:ea typeface="+mn-ea"/>
                <a:cs typeface="+mn-cs"/>
              </a:rPr>
              <a:t>:  This analysis will show how frequently and which other external causes of injury are identified in the record concurrently with poisoning. This may help us to characterize cases picked up using the proposed case definition. Initial results from MT, NM, KY, and CO show relatively few drug-poisoning admissions are associated with other external causes.</a:t>
            </a:r>
          </a:p>
          <a:p>
            <a:pPr lvl="0"/>
            <a:r>
              <a:rPr lang="en-US" sz="1100" b="1" dirty="0">
                <a:solidFill>
                  <a:schemeClr val="dk1"/>
                </a:solidFill>
                <a:effectLst/>
                <a:latin typeface="+mn-lt"/>
                <a:ea typeface="+mn-ea"/>
                <a:cs typeface="+mn-cs"/>
              </a:rPr>
              <a:t>Proposed Case definition 1 – Principal/first listed diagnosis </a:t>
            </a:r>
            <a:endParaRPr lang="en-US" sz="1100" dirty="0">
              <a:solidFill>
                <a:schemeClr val="dk1"/>
              </a:solidFill>
              <a:effectLst/>
              <a:latin typeface="+mn-lt"/>
              <a:ea typeface="+mn-ea"/>
              <a:cs typeface="+mn-cs"/>
            </a:endParaRPr>
          </a:p>
          <a:p>
            <a:pPr lvl="1"/>
            <a:r>
              <a:rPr lang="en-US" sz="1100" dirty="0">
                <a:solidFill>
                  <a:schemeClr val="dk1"/>
                </a:solidFill>
                <a:effectLst/>
                <a:latin typeface="+mn-lt"/>
                <a:ea typeface="+mn-ea"/>
                <a:cs typeface="+mn-cs"/>
              </a:rPr>
              <a:t>Search for a principal/first-listed diagnosis of T36 -T50 </a:t>
            </a:r>
            <a:r>
              <a:rPr lang="en-US" sz="1100" b="1" dirty="0">
                <a:solidFill>
                  <a:schemeClr val="dk1"/>
                </a:solidFill>
                <a:effectLst/>
                <a:latin typeface="+mn-lt"/>
                <a:ea typeface="+mn-ea"/>
                <a:cs typeface="+mn-cs"/>
              </a:rPr>
              <a:t>(All drug poisoning)</a:t>
            </a:r>
            <a:endParaRPr lang="en-US" sz="1100" dirty="0">
              <a:solidFill>
                <a:schemeClr val="dk1"/>
              </a:solidFill>
              <a:effectLst/>
              <a:latin typeface="+mn-lt"/>
              <a:ea typeface="+mn-ea"/>
              <a:cs typeface="+mn-cs"/>
            </a:endParaRPr>
          </a:p>
          <a:p>
            <a:pPr lvl="2"/>
            <a:r>
              <a:rPr lang="en-US" sz="1100" dirty="0">
                <a:solidFill>
                  <a:schemeClr val="dk1"/>
                </a:solidFill>
                <a:effectLst/>
                <a:latin typeface="+mn-lt"/>
                <a:ea typeface="+mn-ea"/>
                <a:cs typeface="+mn-cs"/>
              </a:rPr>
              <a:t>Includes unintentional, intentional harm, assault, and undetermined intent [with a 6th character of 1, 2, 3, or 4 (Exceptions: T36.9, T37.9, T39.9, T41.4, T42.7, T43.9, T45.9, T47.9, and T49.9 with a 5th character of 1, 2, 3, or 4)] Excludes adverse effects, </a:t>
            </a:r>
            <a:r>
              <a:rPr lang="en-US" sz="1100" dirty="0" err="1">
                <a:solidFill>
                  <a:schemeClr val="dk1"/>
                </a:solidFill>
                <a:effectLst/>
                <a:latin typeface="+mn-lt"/>
                <a:ea typeface="+mn-ea"/>
                <a:cs typeface="+mn-cs"/>
              </a:rPr>
              <a:t>underdosing</a:t>
            </a:r>
            <a:r>
              <a:rPr lang="en-US" sz="1100" dirty="0">
                <a:solidFill>
                  <a:schemeClr val="dk1"/>
                </a:solidFill>
                <a:effectLst/>
                <a:latin typeface="+mn-lt"/>
                <a:ea typeface="+mn-ea"/>
                <a:cs typeface="+mn-cs"/>
              </a:rPr>
              <a:t> (5,6), and invalid or missing intent. </a:t>
            </a:r>
          </a:p>
          <a:p>
            <a:pPr marL="914400" marR="0" lvl="2" indent="0" defTabSz="914400" eaLnBrk="1" fontAlgn="auto" latinLnBrk="0" hangingPunct="1">
              <a:lnSpc>
                <a:spcPct val="100000"/>
              </a:lnSpc>
              <a:spcBef>
                <a:spcPts val="0"/>
              </a:spcBef>
              <a:spcAft>
                <a:spcPts val="0"/>
              </a:spcAft>
              <a:buClrTx/>
              <a:buSzTx/>
              <a:buFontTx/>
              <a:buNone/>
              <a:tabLst/>
              <a:defRPr/>
            </a:pPr>
            <a:r>
              <a:rPr lang="en-US" sz="1100" dirty="0">
                <a:solidFill>
                  <a:schemeClr val="dk1"/>
                </a:solidFill>
                <a:effectLst/>
                <a:latin typeface="+mn-lt"/>
                <a:ea typeface="+mn-ea"/>
                <a:cs typeface="+mn-cs"/>
              </a:rPr>
              <a:t>Includes Initial encounters and Subsequent encounters (with a 7th character of A, D, or missing). Excludes sequelae (7th character of S).</a:t>
            </a:r>
            <a:endParaRPr lang="en-US" dirty="0">
              <a:effectLst/>
            </a:endParaRPr>
          </a:p>
          <a:p>
            <a:pPr lvl="2"/>
            <a:endParaRPr lang="en-US" sz="1100" dirty="0">
              <a:solidFill>
                <a:schemeClr val="dk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39F50-E340-4EB8-980E-0EB95A8419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1489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100" b="1" dirty="0">
                <a:solidFill>
                  <a:schemeClr val="dk1"/>
                </a:solidFill>
                <a:effectLst/>
                <a:latin typeface="+mn-lt"/>
                <a:ea typeface="+mn-ea"/>
                <a:cs typeface="+mn-cs"/>
              </a:rPr>
              <a:t>Table 11 </a:t>
            </a:r>
            <a:r>
              <a:rPr lang="en-US" sz="1100" dirty="0">
                <a:solidFill>
                  <a:schemeClr val="dk1"/>
                </a:solidFill>
                <a:effectLst/>
                <a:latin typeface="+mn-lt"/>
                <a:ea typeface="+mn-ea"/>
                <a:cs typeface="+mn-cs"/>
              </a:rPr>
              <a:t>- Individuals who Expired</a:t>
            </a:r>
          </a:p>
          <a:p>
            <a:pPr lvl="1"/>
            <a:r>
              <a:rPr lang="en-US" sz="1100" b="1" dirty="0">
                <a:solidFill>
                  <a:schemeClr val="dk1"/>
                </a:solidFill>
                <a:effectLst/>
                <a:latin typeface="+mn-lt"/>
                <a:ea typeface="+mn-ea"/>
                <a:cs typeface="+mn-cs"/>
              </a:rPr>
              <a:t>What</a:t>
            </a:r>
            <a:r>
              <a:rPr lang="en-US" sz="1100" dirty="0">
                <a:solidFill>
                  <a:schemeClr val="dk1"/>
                </a:solidFill>
                <a:effectLst/>
                <a:latin typeface="+mn-lt"/>
                <a:ea typeface="+mn-ea"/>
                <a:cs typeface="+mn-cs"/>
              </a:rPr>
              <a:t>: This table shows the ratio of drug hospitalizations with a disposition/discharge status of expired/deceased to all other drug hospitalizations meeting criteria for </a:t>
            </a:r>
            <a:r>
              <a:rPr lang="en-US" sz="1100" b="1" dirty="0">
                <a:solidFill>
                  <a:schemeClr val="dk1"/>
                </a:solidFill>
                <a:effectLst/>
                <a:latin typeface="+mn-lt"/>
                <a:ea typeface="+mn-ea"/>
                <a:cs typeface="+mn-cs"/>
              </a:rPr>
              <a:t>proposed case definition 1.</a:t>
            </a:r>
            <a:endParaRPr lang="en-US" sz="1100" dirty="0">
              <a:solidFill>
                <a:schemeClr val="dk1"/>
              </a:solidFill>
              <a:effectLst/>
              <a:latin typeface="+mn-lt"/>
              <a:ea typeface="+mn-ea"/>
              <a:cs typeface="+mn-cs"/>
            </a:endParaRPr>
          </a:p>
          <a:p>
            <a:pPr lvl="1"/>
            <a:r>
              <a:rPr lang="en-US" sz="1100" b="1" dirty="0">
                <a:solidFill>
                  <a:schemeClr val="dk1"/>
                </a:solidFill>
                <a:effectLst/>
                <a:latin typeface="+mn-lt"/>
                <a:ea typeface="+mn-ea"/>
                <a:cs typeface="+mn-cs"/>
              </a:rPr>
              <a:t>How</a:t>
            </a:r>
            <a:r>
              <a:rPr lang="en-US" sz="1100" dirty="0">
                <a:solidFill>
                  <a:schemeClr val="dk1"/>
                </a:solidFill>
                <a:effectLst/>
                <a:latin typeface="+mn-lt"/>
                <a:ea typeface="+mn-ea"/>
                <a:cs typeface="+mn-cs"/>
              </a:rPr>
              <a:t>: Identify records that meet the criteria for </a:t>
            </a:r>
            <a:r>
              <a:rPr lang="en-US" sz="1100" b="1" dirty="0">
                <a:solidFill>
                  <a:schemeClr val="dk1"/>
                </a:solidFill>
                <a:effectLst/>
                <a:latin typeface="+mn-lt"/>
                <a:ea typeface="+mn-ea"/>
                <a:cs typeface="+mn-cs"/>
              </a:rPr>
              <a:t>proposed case definition 1</a:t>
            </a:r>
            <a:r>
              <a:rPr lang="en-US" sz="1100" dirty="0">
                <a:solidFill>
                  <a:schemeClr val="dk1"/>
                </a:solidFill>
                <a:effectLst/>
                <a:latin typeface="+mn-lt"/>
                <a:ea typeface="+mn-ea"/>
                <a:cs typeface="+mn-cs"/>
              </a:rPr>
              <a:t>. Among these records, identify and flag records with any discharge status indicating the patient’s death (e.g. "Expired in a medical facility” or “Expired at home”). </a:t>
            </a:r>
          </a:p>
          <a:p>
            <a:pPr lvl="1"/>
            <a:r>
              <a:rPr lang="en-US" sz="1100" b="1" dirty="0">
                <a:solidFill>
                  <a:schemeClr val="dk1"/>
                </a:solidFill>
                <a:effectLst/>
                <a:latin typeface="+mn-lt"/>
                <a:ea typeface="+mn-ea"/>
                <a:cs typeface="+mn-cs"/>
              </a:rPr>
              <a:t>Why</a:t>
            </a:r>
            <a:r>
              <a:rPr lang="en-US" sz="1100" dirty="0">
                <a:solidFill>
                  <a:schemeClr val="dk1"/>
                </a:solidFill>
                <a:effectLst/>
                <a:latin typeface="+mn-lt"/>
                <a:ea typeface="+mn-ea"/>
                <a:cs typeface="+mn-cs"/>
              </a:rPr>
              <a:t>: CDC’s ICD-9-CM PfS / DDPI toolkit indicators exclude individuals who expire, whereas injury and poisoning indicators from CDC do not currently examine discharge status.  While the ultimate decision as to include or exclude individuals is driven by program needs, this table enables jurisdictions and policymakers to understand the magnitude of such a decision.</a:t>
            </a:r>
          </a:p>
          <a:p>
            <a:r>
              <a:rPr lang="en-US" sz="1100" b="1" dirty="0">
                <a:solidFill>
                  <a:schemeClr val="dk1"/>
                </a:solidFill>
                <a:effectLst/>
                <a:latin typeface="+mn-lt"/>
                <a:ea typeface="+mn-ea"/>
                <a:cs typeface="+mn-cs"/>
              </a:rPr>
              <a:t>Proposed Case definition 1 – Principal/first listed diagnosis </a:t>
            </a:r>
            <a:endParaRPr lang="en-US" dirty="0">
              <a:effectLst/>
            </a:endParaRPr>
          </a:p>
          <a:p>
            <a:r>
              <a:rPr lang="en-US" sz="1100" dirty="0">
                <a:solidFill>
                  <a:schemeClr val="dk1"/>
                </a:solidFill>
                <a:effectLst/>
                <a:latin typeface="+mn-lt"/>
                <a:ea typeface="+mn-ea"/>
                <a:cs typeface="+mn-cs"/>
              </a:rPr>
              <a:t>Search for a principal/first-listed diagnosis of T36 -T50 </a:t>
            </a:r>
            <a:r>
              <a:rPr lang="en-US" sz="1100" b="1" dirty="0">
                <a:solidFill>
                  <a:schemeClr val="dk1"/>
                </a:solidFill>
                <a:effectLst/>
                <a:latin typeface="+mn-lt"/>
                <a:ea typeface="+mn-ea"/>
                <a:cs typeface="+mn-cs"/>
              </a:rPr>
              <a:t>(All drug poisoning)</a:t>
            </a:r>
            <a:endParaRPr lang="en-US" dirty="0">
              <a:effectLst/>
            </a:endParaRPr>
          </a:p>
          <a:p>
            <a:r>
              <a:rPr lang="en-US" sz="1100" dirty="0">
                <a:solidFill>
                  <a:schemeClr val="dk1"/>
                </a:solidFill>
                <a:effectLst/>
                <a:latin typeface="+mn-lt"/>
                <a:ea typeface="+mn-ea"/>
                <a:cs typeface="+mn-cs"/>
              </a:rPr>
              <a:t>Includes unintentional, intentional harm, assault, and undetermined intent [with a 6th character of 1, 2, 3, or 4 (Exceptions: T36.9, T37.9, T39.9, T41.4, T42.7, T43.9, T45.9, T47.9, and T49.9 with a 5th character of 1, 2, 3, or 4)] Excludes adverse effects, </a:t>
            </a:r>
            <a:r>
              <a:rPr lang="en-US" sz="1100" dirty="0" err="1">
                <a:solidFill>
                  <a:schemeClr val="dk1"/>
                </a:solidFill>
                <a:effectLst/>
                <a:latin typeface="+mn-lt"/>
                <a:ea typeface="+mn-ea"/>
                <a:cs typeface="+mn-cs"/>
              </a:rPr>
              <a:t>underdosing</a:t>
            </a:r>
            <a:r>
              <a:rPr lang="en-US" sz="1100" dirty="0">
                <a:solidFill>
                  <a:schemeClr val="dk1"/>
                </a:solidFill>
                <a:effectLst/>
                <a:latin typeface="+mn-lt"/>
                <a:ea typeface="+mn-ea"/>
                <a:cs typeface="+mn-cs"/>
              </a:rPr>
              <a:t> (5,6), and invalid or missing intent. Includes Initial encounters and Subsequent encounters (with a 7</a:t>
            </a:r>
            <a:r>
              <a:rPr lang="en-US" sz="1100" baseline="30000" dirty="0">
                <a:solidFill>
                  <a:schemeClr val="dk1"/>
                </a:solidFill>
                <a:effectLst/>
                <a:latin typeface="+mn-lt"/>
                <a:ea typeface="+mn-ea"/>
                <a:cs typeface="+mn-cs"/>
              </a:rPr>
              <a:t>th</a:t>
            </a:r>
            <a:r>
              <a:rPr lang="en-US" sz="1100" dirty="0">
                <a:solidFill>
                  <a:schemeClr val="dk1"/>
                </a:solidFill>
                <a:effectLst/>
                <a:latin typeface="+mn-lt"/>
                <a:ea typeface="+mn-ea"/>
                <a:cs typeface="+mn-cs"/>
              </a:rPr>
              <a:t> character of A, D, or missing). Excludes sequelae (7</a:t>
            </a:r>
            <a:r>
              <a:rPr lang="en-US" sz="1100" baseline="30000" dirty="0">
                <a:solidFill>
                  <a:schemeClr val="dk1"/>
                </a:solidFill>
                <a:effectLst/>
                <a:latin typeface="+mn-lt"/>
                <a:ea typeface="+mn-ea"/>
                <a:cs typeface="+mn-cs"/>
              </a:rPr>
              <a:t>th</a:t>
            </a:r>
            <a:r>
              <a:rPr lang="en-US" sz="1100" dirty="0">
                <a:solidFill>
                  <a:schemeClr val="dk1"/>
                </a:solidFill>
                <a:effectLst/>
                <a:latin typeface="+mn-lt"/>
                <a:ea typeface="+mn-ea"/>
                <a:cs typeface="+mn-cs"/>
              </a:rPr>
              <a:t> character of S).</a:t>
            </a:r>
          </a:p>
          <a:p>
            <a:endParaRPr lang="en-US" sz="110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39F50-E340-4EB8-980E-0EB95A8419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2664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Additional Analysis 2.4 (CD2.4): </a:t>
            </a:r>
            <a:r>
              <a:rPr lang="en-US" sz="1200" b="0" i="0" u="none" strike="noStrike" kern="1200" baseline="0" dirty="0">
                <a:solidFill>
                  <a:schemeClr val="tx1"/>
                </a:solidFill>
                <a:latin typeface="+mn-lt"/>
                <a:ea typeface="+mn-ea"/>
                <a:cs typeface="+mn-cs"/>
              </a:rPr>
              <a:t>Investigation of Potential Changes to PfS/DDPI Indicator Definitions; repeats some earlier analyses but using PFS definitions</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Purpose. </a:t>
            </a:r>
            <a:r>
              <a:rPr lang="en-US" sz="1200" b="0" i="0" u="none" strike="noStrike" kern="1200" baseline="0" dirty="0">
                <a:solidFill>
                  <a:schemeClr val="tx1"/>
                </a:solidFill>
                <a:latin typeface="+mn-lt"/>
                <a:ea typeface="+mn-ea"/>
                <a:cs typeface="+mn-cs"/>
              </a:rPr>
              <a:t>PfS/DDPI indicators, which are used for DDPI/PfS cooperative agreement monitoring and</a:t>
            </a:r>
          </a:p>
          <a:p>
            <a:r>
              <a:rPr lang="en-US" sz="1200" b="0" i="0" u="none" strike="noStrike" kern="1200" baseline="0" dirty="0">
                <a:solidFill>
                  <a:schemeClr val="tx1"/>
                </a:solidFill>
                <a:latin typeface="+mn-lt"/>
                <a:ea typeface="+mn-ea"/>
                <a:cs typeface="+mn-cs"/>
              </a:rPr>
              <a:t>evaluation, are very similar to CSTE indicators for drug poisoning. However, there are some differences</a:t>
            </a:r>
          </a:p>
          <a:p>
            <a:r>
              <a:rPr lang="en-US" sz="1200" b="0" i="0" u="none" strike="noStrike" kern="1200" baseline="0" dirty="0">
                <a:solidFill>
                  <a:schemeClr val="tx1"/>
                </a:solidFill>
                <a:latin typeface="+mn-lt"/>
                <a:ea typeface="+mn-ea"/>
                <a:cs typeface="+mn-cs"/>
              </a:rPr>
              <a:t>that could affect the results of the workgroup’s exploratory analyses, thus the workgroup is analyzing</a:t>
            </a:r>
          </a:p>
          <a:p>
            <a:r>
              <a:rPr lang="en-US" sz="1200" b="0" i="0" u="none" strike="noStrike" kern="1200" baseline="0" dirty="0">
                <a:solidFill>
                  <a:schemeClr val="tx1"/>
                </a:solidFill>
                <a:latin typeface="+mn-lt"/>
                <a:ea typeface="+mn-ea"/>
                <a:cs typeface="+mn-cs"/>
              </a:rPr>
              <a:t>certain tables separately for the PFS/DDPI indicators in order to inform potential changes to the</a:t>
            </a:r>
          </a:p>
          <a:p>
            <a:r>
              <a:rPr lang="en-US" sz="1200" b="0" i="0" u="none" strike="noStrike" kern="1200" baseline="0" dirty="0">
                <a:solidFill>
                  <a:schemeClr val="tx1"/>
                </a:solidFill>
                <a:latin typeface="+mn-lt"/>
                <a:ea typeface="+mn-ea"/>
                <a:cs typeface="+mn-cs"/>
              </a:rPr>
              <a:t>indicators. PFS/DDPI indicators utilize an any-mention approach and exclude hospitalizations with</a:t>
            </a:r>
          </a:p>
          <a:p>
            <a:r>
              <a:rPr lang="en-US" sz="1200" b="0" i="0" u="none" strike="noStrike" kern="1200" baseline="0" dirty="0">
                <a:solidFill>
                  <a:schemeClr val="tx1"/>
                </a:solidFill>
                <a:latin typeface="+mn-lt"/>
                <a:ea typeface="+mn-ea"/>
                <a:cs typeface="+mn-cs"/>
              </a:rPr>
              <a:t>discharge codes of deceased/expired. These analyses were designed to investigate the effects of making</a:t>
            </a:r>
          </a:p>
          <a:p>
            <a:r>
              <a:rPr lang="en-US" sz="1200" b="0" i="0" u="none" strike="noStrike" kern="1200" baseline="0" dirty="0">
                <a:solidFill>
                  <a:schemeClr val="tx1"/>
                </a:solidFill>
                <a:latin typeface="+mn-lt"/>
                <a:ea typeface="+mn-ea"/>
                <a:cs typeface="+mn-cs"/>
              </a:rPr>
              <a:t>changes to the PfS/DDPI indicators. Specifically, this series of analyses investigates the impact of</a:t>
            </a:r>
          </a:p>
          <a:p>
            <a:r>
              <a:rPr lang="en-US" sz="1200" b="0" i="0" u="none" strike="noStrike" kern="1200" baseline="0" dirty="0">
                <a:solidFill>
                  <a:schemeClr val="tx1"/>
                </a:solidFill>
                <a:latin typeface="+mn-lt"/>
                <a:ea typeface="+mn-ea"/>
                <a:cs typeface="+mn-cs"/>
              </a:rPr>
              <a:t>changing the number of diagnostic fields included, using only the initial and missing encounters,</a:t>
            </a:r>
          </a:p>
          <a:p>
            <a:r>
              <a:rPr lang="en-US" sz="1200" b="0" i="0" u="none" strike="noStrike" kern="1200" baseline="0" dirty="0">
                <a:solidFill>
                  <a:schemeClr val="tx1"/>
                </a:solidFill>
                <a:latin typeface="+mn-lt"/>
                <a:ea typeface="+mn-ea"/>
                <a:cs typeface="+mn-cs"/>
              </a:rPr>
              <a:t>including counts of cases with both heroin and non-heroin opioid codes, and changing the</a:t>
            </a:r>
          </a:p>
          <a:p>
            <a:r>
              <a:rPr lang="en-US" sz="1200" b="0" i="0" u="none" strike="noStrike" kern="1200" baseline="0" dirty="0">
                <a:solidFill>
                  <a:schemeClr val="tx1"/>
                </a:solidFill>
                <a:latin typeface="+mn-lt"/>
                <a:ea typeface="+mn-ea"/>
                <a:cs typeface="+mn-cs"/>
              </a:rPr>
              <a:t>manner/intent included.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39F50-E340-4EB8-980E-0EB95A8419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997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are these important:</a:t>
            </a:r>
          </a:p>
          <a:p>
            <a:r>
              <a:rPr lang="en-US" dirty="0"/>
              <a:t>There is concern about how the search order affects the decision to assign a drug poisoning vs external cause code for surveillance.  The current search pattern used for injury and poisoning is Principal </a:t>
            </a:r>
            <a:r>
              <a:rPr lang="en-US" dirty="0" err="1"/>
              <a:t>Dx</a:t>
            </a:r>
            <a:r>
              <a:rPr lang="en-US" dirty="0"/>
              <a:t>, External Cause, Secondary </a:t>
            </a:r>
            <a:r>
              <a:rPr lang="en-US" dirty="0" err="1"/>
              <a:t>Dx</a:t>
            </a:r>
            <a:r>
              <a:rPr lang="en-US" dirty="0"/>
              <a:t>.  Based on work in Phase I, drug poisoning codes are in Secondary </a:t>
            </a:r>
            <a:r>
              <a:rPr lang="en-US" dirty="0" err="1"/>
              <a:t>Dx</a:t>
            </a:r>
            <a:r>
              <a:rPr lang="en-US" dirty="0"/>
              <a:t> fields, not External Cause fields.  This table examines search order </a:t>
            </a:r>
            <a:r>
              <a:rPr lang="en-US" dirty="0" err="1"/>
              <a:t>prioirty</a:t>
            </a:r>
            <a:r>
              <a:rPr lang="en-US" dirty="0"/>
              <a:t>.</a:t>
            </a:r>
          </a:p>
          <a:p>
            <a:endParaRPr lang="en-US" dirty="0"/>
          </a:p>
          <a:p>
            <a:r>
              <a:rPr lang="en-US" dirty="0"/>
              <a:t>State Injury Indicators use the first valid external cause code.  In the case of records with both drug poisoning and injury, these will be counted based on both coding practice and the search order of variables.  These tables enable us to examine how drug poisoning overdose definition provides different numbers than injury and poisoning.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39F50-E340-4EB8-980E-0EB95A8419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3657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poly drug matrix shows which combinations of drugs are most commonly found in hospital records</a:t>
            </a:r>
            <a:r>
              <a:rPr lang="en-US" baseline="0" dirty="0"/>
              <a:t> in the jurisdiction.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39F50-E340-4EB8-980E-0EB95A8419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4084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3962A-8B38-EE43-B8CE-89674AC6FD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AFBDF04-3BE7-1F4A-9901-9E8B1F955F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309D608-C7DB-634A-ABB6-AD600ECB6B90}"/>
              </a:ext>
            </a:extLst>
          </p:cNvPr>
          <p:cNvSpPr>
            <a:spLocks noGrp="1"/>
          </p:cNvSpPr>
          <p:nvPr>
            <p:ph type="dt" sz="half" idx="10"/>
          </p:nvPr>
        </p:nvSpPr>
        <p:spPr/>
        <p:txBody>
          <a:bodyPr/>
          <a:lstStyle/>
          <a:p>
            <a:fld id="{E9BF9A17-8AC4-D946-B1E5-3516BE03E0F7}" type="datetimeFigureOut">
              <a:rPr lang="en-US" smtClean="0"/>
              <a:t>1/13/19</a:t>
            </a:fld>
            <a:endParaRPr lang="en-US"/>
          </a:p>
        </p:txBody>
      </p:sp>
      <p:sp>
        <p:nvSpPr>
          <p:cNvPr id="5" name="Footer Placeholder 4">
            <a:extLst>
              <a:ext uri="{FF2B5EF4-FFF2-40B4-BE49-F238E27FC236}">
                <a16:creationId xmlns:a16="http://schemas.microsoft.com/office/drawing/2014/main" id="{C9704F66-9176-2341-99CB-AEC86DA22A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F35A47-C394-A647-98AB-33128B87F0A5}"/>
              </a:ext>
            </a:extLst>
          </p:cNvPr>
          <p:cNvSpPr>
            <a:spLocks noGrp="1"/>
          </p:cNvSpPr>
          <p:nvPr>
            <p:ph type="sldNum" sz="quarter" idx="12"/>
          </p:nvPr>
        </p:nvSpPr>
        <p:spPr/>
        <p:txBody>
          <a:bodyPr/>
          <a:lstStyle/>
          <a:p>
            <a:fld id="{4625CDF1-2493-5A4F-AE36-1D4832E3A6C4}" type="slidenum">
              <a:rPr lang="en-US" smtClean="0"/>
              <a:t>‹#›</a:t>
            </a:fld>
            <a:endParaRPr lang="en-US"/>
          </a:p>
        </p:txBody>
      </p:sp>
    </p:spTree>
    <p:extLst>
      <p:ext uri="{BB962C8B-B14F-4D97-AF65-F5344CB8AC3E}">
        <p14:creationId xmlns:p14="http://schemas.microsoft.com/office/powerpoint/2010/main" val="231878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1B992-37C0-A941-9E73-6F7880C016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33CF1D-D0C0-F446-8445-B04C0DCF4EE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014178-BD8F-3B49-ACB5-041796B1BDA9}"/>
              </a:ext>
            </a:extLst>
          </p:cNvPr>
          <p:cNvSpPr>
            <a:spLocks noGrp="1"/>
          </p:cNvSpPr>
          <p:nvPr>
            <p:ph type="dt" sz="half" idx="10"/>
          </p:nvPr>
        </p:nvSpPr>
        <p:spPr/>
        <p:txBody>
          <a:bodyPr/>
          <a:lstStyle/>
          <a:p>
            <a:fld id="{E9BF9A17-8AC4-D946-B1E5-3516BE03E0F7}" type="datetimeFigureOut">
              <a:rPr lang="en-US" smtClean="0"/>
              <a:t>1/13/19</a:t>
            </a:fld>
            <a:endParaRPr lang="en-US"/>
          </a:p>
        </p:txBody>
      </p:sp>
      <p:sp>
        <p:nvSpPr>
          <p:cNvPr id="5" name="Footer Placeholder 4">
            <a:extLst>
              <a:ext uri="{FF2B5EF4-FFF2-40B4-BE49-F238E27FC236}">
                <a16:creationId xmlns:a16="http://schemas.microsoft.com/office/drawing/2014/main" id="{595B7323-AB58-304D-AB92-780DB9D6F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D6D09E-D3DE-4A44-A4CE-9A52CF945B88}"/>
              </a:ext>
            </a:extLst>
          </p:cNvPr>
          <p:cNvSpPr>
            <a:spLocks noGrp="1"/>
          </p:cNvSpPr>
          <p:nvPr>
            <p:ph type="sldNum" sz="quarter" idx="12"/>
          </p:nvPr>
        </p:nvSpPr>
        <p:spPr/>
        <p:txBody>
          <a:bodyPr/>
          <a:lstStyle/>
          <a:p>
            <a:fld id="{4625CDF1-2493-5A4F-AE36-1D4832E3A6C4}" type="slidenum">
              <a:rPr lang="en-US" smtClean="0"/>
              <a:t>‹#›</a:t>
            </a:fld>
            <a:endParaRPr lang="en-US"/>
          </a:p>
        </p:txBody>
      </p:sp>
    </p:spTree>
    <p:extLst>
      <p:ext uri="{BB962C8B-B14F-4D97-AF65-F5344CB8AC3E}">
        <p14:creationId xmlns:p14="http://schemas.microsoft.com/office/powerpoint/2010/main" val="2702638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A11BA-538C-3C40-BAC0-62B48C4D08B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D5511C-75A1-614F-B4EB-BD6B7C419F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AADE4A0-ECD2-0846-BA8E-2E24E0BEDCC8}"/>
              </a:ext>
            </a:extLst>
          </p:cNvPr>
          <p:cNvSpPr>
            <a:spLocks noGrp="1"/>
          </p:cNvSpPr>
          <p:nvPr>
            <p:ph type="dt" sz="half" idx="10"/>
          </p:nvPr>
        </p:nvSpPr>
        <p:spPr/>
        <p:txBody>
          <a:bodyPr/>
          <a:lstStyle/>
          <a:p>
            <a:fld id="{E9BF9A17-8AC4-D946-B1E5-3516BE03E0F7}" type="datetimeFigureOut">
              <a:rPr lang="en-US" smtClean="0"/>
              <a:t>1/13/19</a:t>
            </a:fld>
            <a:endParaRPr lang="en-US"/>
          </a:p>
        </p:txBody>
      </p:sp>
      <p:sp>
        <p:nvSpPr>
          <p:cNvPr id="5" name="Footer Placeholder 4">
            <a:extLst>
              <a:ext uri="{FF2B5EF4-FFF2-40B4-BE49-F238E27FC236}">
                <a16:creationId xmlns:a16="http://schemas.microsoft.com/office/drawing/2014/main" id="{68CC6CE3-BF77-3D45-AFDD-D787E6C065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14ADB9-3E69-2A4C-A67E-E6112BAA0C03}"/>
              </a:ext>
            </a:extLst>
          </p:cNvPr>
          <p:cNvSpPr>
            <a:spLocks noGrp="1"/>
          </p:cNvSpPr>
          <p:nvPr>
            <p:ph type="sldNum" sz="quarter" idx="12"/>
          </p:nvPr>
        </p:nvSpPr>
        <p:spPr/>
        <p:txBody>
          <a:bodyPr/>
          <a:lstStyle/>
          <a:p>
            <a:fld id="{4625CDF1-2493-5A4F-AE36-1D4832E3A6C4}" type="slidenum">
              <a:rPr lang="en-US" smtClean="0"/>
              <a:t>‹#›</a:t>
            </a:fld>
            <a:endParaRPr lang="en-US"/>
          </a:p>
        </p:txBody>
      </p:sp>
    </p:spTree>
    <p:extLst>
      <p:ext uri="{BB962C8B-B14F-4D97-AF65-F5344CB8AC3E}">
        <p14:creationId xmlns:p14="http://schemas.microsoft.com/office/powerpoint/2010/main" val="525729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E63E1-A654-084F-AFB7-D1F24780B7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B02385-F9B8-664B-9997-34FC6B098B1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6F9029-01B3-184A-9DEE-FE350398C33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7AAF5C-631F-2F4E-91B6-470C2643E586}"/>
              </a:ext>
            </a:extLst>
          </p:cNvPr>
          <p:cNvSpPr>
            <a:spLocks noGrp="1"/>
          </p:cNvSpPr>
          <p:nvPr>
            <p:ph type="dt" sz="half" idx="10"/>
          </p:nvPr>
        </p:nvSpPr>
        <p:spPr/>
        <p:txBody>
          <a:bodyPr/>
          <a:lstStyle/>
          <a:p>
            <a:fld id="{E9BF9A17-8AC4-D946-B1E5-3516BE03E0F7}" type="datetimeFigureOut">
              <a:rPr lang="en-US" smtClean="0"/>
              <a:t>1/13/19</a:t>
            </a:fld>
            <a:endParaRPr lang="en-US"/>
          </a:p>
        </p:txBody>
      </p:sp>
      <p:sp>
        <p:nvSpPr>
          <p:cNvPr id="6" name="Footer Placeholder 5">
            <a:extLst>
              <a:ext uri="{FF2B5EF4-FFF2-40B4-BE49-F238E27FC236}">
                <a16:creationId xmlns:a16="http://schemas.microsoft.com/office/drawing/2014/main" id="{BDD85458-03DD-B14E-AD77-F0E28C0663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D1E968-A6B2-3948-8421-1FA542641529}"/>
              </a:ext>
            </a:extLst>
          </p:cNvPr>
          <p:cNvSpPr>
            <a:spLocks noGrp="1"/>
          </p:cNvSpPr>
          <p:nvPr>
            <p:ph type="sldNum" sz="quarter" idx="12"/>
          </p:nvPr>
        </p:nvSpPr>
        <p:spPr/>
        <p:txBody>
          <a:bodyPr/>
          <a:lstStyle/>
          <a:p>
            <a:fld id="{4625CDF1-2493-5A4F-AE36-1D4832E3A6C4}" type="slidenum">
              <a:rPr lang="en-US" smtClean="0"/>
              <a:t>‹#›</a:t>
            </a:fld>
            <a:endParaRPr lang="en-US"/>
          </a:p>
        </p:txBody>
      </p:sp>
    </p:spTree>
    <p:extLst>
      <p:ext uri="{BB962C8B-B14F-4D97-AF65-F5344CB8AC3E}">
        <p14:creationId xmlns:p14="http://schemas.microsoft.com/office/powerpoint/2010/main" val="3416182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261A1-DE26-7140-888E-F85F9E9B2C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B50ED01-5F06-AF43-965F-743CB3B69A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8DFADB6-C7E9-1145-ABDF-C2634D0EAAE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8445006-F651-BE43-9D18-604EEB6A98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3480189-4356-8C41-AB9A-47372915E4C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D61A8F0-0006-A843-A9E8-7E6742D8AE8A}"/>
              </a:ext>
            </a:extLst>
          </p:cNvPr>
          <p:cNvSpPr>
            <a:spLocks noGrp="1"/>
          </p:cNvSpPr>
          <p:nvPr>
            <p:ph type="dt" sz="half" idx="10"/>
          </p:nvPr>
        </p:nvSpPr>
        <p:spPr/>
        <p:txBody>
          <a:bodyPr/>
          <a:lstStyle/>
          <a:p>
            <a:fld id="{E9BF9A17-8AC4-D946-B1E5-3516BE03E0F7}" type="datetimeFigureOut">
              <a:rPr lang="en-US" smtClean="0"/>
              <a:t>1/13/19</a:t>
            </a:fld>
            <a:endParaRPr lang="en-US"/>
          </a:p>
        </p:txBody>
      </p:sp>
      <p:sp>
        <p:nvSpPr>
          <p:cNvPr id="8" name="Footer Placeholder 7">
            <a:extLst>
              <a:ext uri="{FF2B5EF4-FFF2-40B4-BE49-F238E27FC236}">
                <a16:creationId xmlns:a16="http://schemas.microsoft.com/office/drawing/2014/main" id="{E9948211-A6D3-B841-B6DE-7552C44666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0822805-A79F-7E45-9A20-1D9A18D7586A}"/>
              </a:ext>
            </a:extLst>
          </p:cNvPr>
          <p:cNvSpPr>
            <a:spLocks noGrp="1"/>
          </p:cNvSpPr>
          <p:nvPr>
            <p:ph type="sldNum" sz="quarter" idx="12"/>
          </p:nvPr>
        </p:nvSpPr>
        <p:spPr/>
        <p:txBody>
          <a:bodyPr/>
          <a:lstStyle/>
          <a:p>
            <a:fld id="{4625CDF1-2493-5A4F-AE36-1D4832E3A6C4}" type="slidenum">
              <a:rPr lang="en-US" smtClean="0"/>
              <a:t>‹#›</a:t>
            </a:fld>
            <a:endParaRPr lang="en-US"/>
          </a:p>
        </p:txBody>
      </p:sp>
    </p:spTree>
    <p:extLst>
      <p:ext uri="{BB962C8B-B14F-4D97-AF65-F5344CB8AC3E}">
        <p14:creationId xmlns:p14="http://schemas.microsoft.com/office/powerpoint/2010/main" val="1672282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738C0-97F5-F446-98E4-3C44D92938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27B71B1-AEE3-604C-BED7-BE5EB6ADD69E}"/>
              </a:ext>
            </a:extLst>
          </p:cNvPr>
          <p:cNvSpPr>
            <a:spLocks noGrp="1"/>
          </p:cNvSpPr>
          <p:nvPr>
            <p:ph type="dt" sz="half" idx="10"/>
          </p:nvPr>
        </p:nvSpPr>
        <p:spPr/>
        <p:txBody>
          <a:bodyPr/>
          <a:lstStyle/>
          <a:p>
            <a:fld id="{E9BF9A17-8AC4-D946-B1E5-3516BE03E0F7}" type="datetimeFigureOut">
              <a:rPr lang="en-US" smtClean="0"/>
              <a:t>1/13/19</a:t>
            </a:fld>
            <a:endParaRPr lang="en-US"/>
          </a:p>
        </p:txBody>
      </p:sp>
      <p:sp>
        <p:nvSpPr>
          <p:cNvPr id="4" name="Footer Placeholder 3">
            <a:extLst>
              <a:ext uri="{FF2B5EF4-FFF2-40B4-BE49-F238E27FC236}">
                <a16:creationId xmlns:a16="http://schemas.microsoft.com/office/drawing/2014/main" id="{F891F11F-4F58-DF4C-9EC7-9C113F895A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28FB6A-1D9A-4845-BF3D-C0D7E1B401D8}"/>
              </a:ext>
            </a:extLst>
          </p:cNvPr>
          <p:cNvSpPr>
            <a:spLocks noGrp="1"/>
          </p:cNvSpPr>
          <p:nvPr>
            <p:ph type="sldNum" sz="quarter" idx="12"/>
          </p:nvPr>
        </p:nvSpPr>
        <p:spPr/>
        <p:txBody>
          <a:bodyPr/>
          <a:lstStyle/>
          <a:p>
            <a:fld id="{4625CDF1-2493-5A4F-AE36-1D4832E3A6C4}" type="slidenum">
              <a:rPr lang="en-US" smtClean="0"/>
              <a:t>‹#›</a:t>
            </a:fld>
            <a:endParaRPr lang="en-US"/>
          </a:p>
        </p:txBody>
      </p:sp>
    </p:spTree>
    <p:extLst>
      <p:ext uri="{BB962C8B-B14F-4D97-AF65-F5344CB8AC3E}">
        <p14:creationId xmlns:p14="http://schemas.microsoft.com/office/powerpoint/2010/main" val="3277023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50795A-0032-8043-960C-AE99F4A529CF}"/>
              </a:ext>
            </a:extLst>
          </p:cNvPr>
          <p:cNvSpPr>
            <a:spLocks noGrp="1"/>
          </p:cNvSpPr>
          <p:nvPr>
            <p:ph type="dt" sz="half" idx="10"/>
          </p:nvPr>
        </p:nvSpPr>
        <p:spPr/>
        <p:txBody>
          <a:bodyPr/>
          <a:lstStyle/>
          <a:p>
            <a:fld id="{E9BF9A17-8AC4-D946-B1E5-3516BE03E0F7}" type="datetimeFigureOut">
              <a:rPr lang="en-US" smtClean="0"/>
              <a:t>1/13/19</a:t>
            </a:fld>
            <a:endParaRPr lang="en-US"/>
          </a:p>
        </p:txBody>
      </p:sp>
      <p:sp>
        <p:nvSpPr>
          <p:cNvPr id="3" name="Footer Placeholder 2">
            <a:extLst>
              <a:ext uri="{FF2B5EF4-FFF2-40B4-BE49-F238E27FC236}">
                <a16:creationId xmlns:a16="http://schemas.microsoft.com/office/drawing/2014/main" id="{B98BCC0E-7E35-2045-8B4B-71A569F6B1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B35D7C-1AAE-834E-B384-F182624EED1B}"/>
              </a:ext>
            </a:extLst>
          </p:cNvPr>
          <p:cNvSpPr>
            <a:spLocks noGrp="1"/>
          </p:cNvSpPr>
          <p:nvPr>
            <p:ph type="sldNum" sz="quarter" idx="12"/>
          </p:nvPr>
        </p:nvSpPr>
        <p:spPr/>
        <p:txBody>
          <a:bodyPr/>
          <a:lstStyle/>
          <a:p>
            <a:fld id="{4625CDF1-2493-5A4F-AE36-1D4832E3A6C4}" type="slidenum">
              <a:rPr lang="en-US" smtClean="0"/>
              <a:t>‹#›</a:t>
            </a:fld>
            <a:endParaRPr lang="en-US"/>
          </a:p>
        </p:txBody>
      </p:sp>
    </p:spTree>
    <p:extLst>
      <p:ext uri="{BB962C8B-B14F-4D97-AF65-F5344CB8AC3E}">
        <p14:creationId xmlns:p14="http://schemas.microsoft.com/office/powerpoint/2010/main" val="1860703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08260-5C1F-4342-A8A4-437B5CBDE5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338554-8A70-C843-A209-05CC590085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262BE64-7E9D-7B4C-8A64-397ACE32FD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43EC16C-52DF-C84E-B5F3-C28989DAFB9C}"/>
              </a:ext>
            </a:extLst>
          </p:cNvPr>
          <p:cNvSpPr>
            <a:spLocks noGrp="1"/>
          </p:cNvSpPr>
          <p:nvPr>
            <p:ph type="dt" sz="half" idx="10"/>
          </p:nvPr>
        </p:nvSpPr>
        <p:spPr/>
        <p:txBody>
          <a:bodyPr/>
          <a:lstStyle/>
          <a:p>
            <a:fld id="{E9BF9A17-8AC4-D946-B1E5-3516BE03E0F7}" type="datetimeFigureOut">
              <a:rPr lang="en-US" smtClean="0"/>
              <a:t>1/13/19</a:t>
            </a:fld>
            <a:endParaRPr lang="en-US"/>
          </a:p>
        </p:txBody>
      </p:sp>
      <p:sp>
        <p:nvSpPr>
          <p:cNvPr id="6" name="Footer Placeholder 5">
            <a:extLst>
              <a:ext uri="{FF2B5EF4-FFF2-40B4-BE49-F238E27FC236}">
                <a16:creationId xmlns:a16="http://schemas.microsoft.com/office/drawing/2014/main" id="{4734B948-4344-4C4E-8B60-4C8972C9E1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13EEC9-7A0D-734C-8359-28CFD866E683}"/>
              </a:ext>
            </a:extLst>
          </p:cNvPr>
          <p:cNvSpPr>
            <a:spLocks noGrp="1"/>
          </p:cNvSpPr>
          <p:nvPr>
            <p:ph type="sldNum" sz="quarter" idx="12"/>
          </p:nvPr>
        </p:nvSpPr>
        <p:spPr/>
        <p:txBody>
          <a:bodyPr/>
          <a:lstStyle/>
          <a:p>
            <a:fld id="{4625CDF1-2493-5A4F-AE36-1D4832E3A6C4}" type="slidenum">
              <a:rPr lang="en-US" smtClean="0"/>
              <a:t>‹#›</a:t>
            </a:fld>
            <a:endParaRPr lang="en-US"/>
          </a:p>
        </p:txBody>
      </p:sp>
    </p:spTree>
    <p:extLst>
      <p:ext uri="{BB962C8B-B14F-4D97-AF65-F5344CB8AC3E}">
        <p14:creationId xmlns:p14="http://schemas.microsoft.com/office/powerpoint/2010/main" val="3347908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C28F-78D8-284A-9030-54DF7DFFE8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8C9C4A-2555-7543-A9A9-59675FE701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A2B41C-5F41-C64C-A825-44D3A58E90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5E48944-568A-144B-A88F-487FD2B75186}"/>
              </a:ext>
            </a:extLst>
          </p:cNvPr>
          <p:cNvSpPr>
            <a:spLocks noGrp="1"/>
          </p:cNvSpPr>
          <p:nvPr>
            <p:ph type="dt" sz="half" idx="10"/>
          </p:nvPr>
        </p:nvSpPr>
        <p:spPr/>
        <p:txBody>
          <a:bodyPr/>
          <a:lstStyle/>
          <a:p>
            <a:fld id="{E9BF9A17-8AC4-D946-B1E5-3516BE03E0F7}" type="datetimeFigureOut">
              <a:rPr lang="en-US" smtClean="0"/>
              <a:t>1/13/19</a:t>
            </a:fld>
            <a:endParaRPr lang="en-US"/>
          </a:p>
        </p:txBody>
      </p:sp>
      <p:sp>
        <p:nvSpPr>
          <p:cNvPr id="6" name="Footer Placeholder 5">
            <a:extLst>
              <a:ext uri="{FF2B5EF4-FFF2-40B4-BE49-F238E27FC236}">
                <a16:creationId xmlns:a16="http://schemas.microsoft.com/office/drawing/2014/main" id="{3C71E087-EE5A-C446-A29A-4B132B753D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B4F01C-C532-B74E-84F5-0D1B97D4DAEE}"/>
              </a:ext>
            </a:extLst>
          </p:cNvPr>
          <p:cNvSpPr>
            <a:spLocks noGrp="1"/>
          </p:cNvSpPr>
          <p:nvPr>
            <p:ph type="sldNum" sz="quarter" idx="12"/>
          </p:nvPr>
        </p:nvSpPr>
        <p:spPr/>
        <p:txBody>
          <a:bodyPr/>
          <a:lstStyle/>
          <a:p>
            <a:fld id="{4625CDF1-2493-5A4F-AE36-1D4832E3A6C4}" type="slidenum">
              <a:rPr lang="en-US" smtClean="0"/>
              <a:t>‹#›</a:t>
            </a:fld>
            <a:endParaRPr lang="en-US"/>
          </a:p>
        </p:txBody>
      </p:sp>
    </p:spTree>
    <p:extLst>
      <p:ext uri="{BB962C8B-B14F-4D97-AF65-F5344CB8AC3E}">
        <p14:creationId xmlns:p14="http://schemas.microsoft.com/office/powerpoint/2010/main" val="3038844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DFA1A-FA4E-A44F-A8B2-0E1C927D29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E52B27D-CA28-EF4B-812D-041BEA680C2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0E1DC0-454D-6942-B266-31279E56B641}"/>
              </a:ext>
            </a:extLst>
          </p:cNvPr>
          <p:cNvSpPr>
            <a:spLocks noGrp="1"/>
          </p:cNvSpPr>
          <p:nvPr>
            <p:ph type="dt" sz="half" idx="10"/>
          </p:nvPr>
        </p:nvSpPr>
        <p:spPr/>
        <p:txBody>
          <a:bodyPr/>
          <a:lstStyle/>
          <a:p>
            <a:fld id="{E9BF9A17-8AC4-D946-B1E5-3516BE03E0F7}" type="datetimeFigureOut">
              <a:rPr lang="en-US" smtClean="0"/>
              <a:t>1/13/19</a:t>
            </a:fld>
            <a:endParaRPr lang="en-US"/>
          </a:p>
        </p:txBody>
      </p:sp>
      <p:sp>
        <p:nvSpPr>
          <p:cNvPr id="5" name="Footer Placeholder 4">
            <a:extLst>
              <a:ext uri="{FF2B5EF4-FFF2-40B4-BE49-F238E27FC236}">
                <a16:creationId xmlns:a16="http://schemas.microsoft.com/office/drawing/2014/main" id="{FE293845-9668-0849-92BD-619024016E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5D4769-5DD4-694B-A20F-369AA620CC63}"/>
              </a:ext>
            </a:extLst>
          </p:cNvPr>
          <p:cNvSpPr>
            <a:spLocks noGrp="1"/>
          </p:cNvSpPr>
          <p:nvPr>
            <p:ph type="sldNum" sz="quarter" idx="12"/>
          </p:nvPr>
        </p:nvSpPr>
        <p:spPr/>
        <p:txBody>
          <a:bodyPr/>
          <a:lstStyle/>
          <a:p>
            <a:fld id="{4625CDF1-2493-5A4F-AE36-1D4832E3A6C4}" type="slidenum">
              <a:rPr lang="en-US" smtClean="0"/>
              <a:t>‹#›</a:t>
            </a:fld>
            <a:endParaRPr lang="en-US"/>
          </a:p>
        </p:txBody>
      </p:sp>
    </p:spTree>
    <p:extLst>
      <p:ext uri="{BB962C8B-B14F-4D97-AF65-F5344CB8AC3E}">
        <p14:creationId xmlns:p14="http://schemas.microsoft.com/office/powerpoint/2010/main" val="2624546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86C0D0-0C68-B64F-BC54-4513A272D4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BD4023-7532-8246-96A3-1972CB13527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B5E8CE-5719-0F46-809A-FC11B44FFDF4}"/>
              </a:ext>
            </a:extLst>
          </p:cNvPr>
          <p:cNvSpPr>
            <a:spLocks noGrp="1"/>
          </p:cNvSpPr>
          <p:nvPr>
            <p:ph type="dt" sz="half" idx="10"/>
          </p:nvPr>
        </p:nvSpPr>
        <p:spPr/>
        <p:txBody>
          <a:bodyPr/>
          <a:lstStyle/>
          <a:p>
            <a:fld id="{E9BF9A17-8AC4-D946-B1E5-3516BE03E0F7}" type="datetimeFigureOut">
              <a:rPr lang="en-US" smtClean="0"/>
              <a:t>1/13/19</a:t>
            </a:fld>
            <a:endParaRPr lang="en-US"/>
          </a:p>
        </p:txBody>
      </p:sp>
      <p:sp>
        <p:nvSpPr>
          <p:cNvPr id="5" name="Footer Placeholder 4">
            <a:extLst>
              <a:ext uri="{FF2B5EF4-FFF2-40B4-BE49-F238E27FC236}">
                <a16:creationId xmlns:a16="http://schemas.microsoft.com/office/drawing/2014/main" id="{F1CC36D1-2B98-2545-A6A3-4138FF6270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41640A-187A-644D-82D0-ADEBBBA5544D}"/>
              </a:ext>
            </a:extLst>
          </p:cNvPr>
          <p:cNvSpPr>
            <a:spLocks noGrp="1"/>
          </p:cNvSpPr>
          <p:nvPr>
            <p:ph type="sldNum" sz="quarter" idx="12"/>
          </p:nvPr>
        </p:nvSpPr>
        <p:spPr/>
        <p:txBody>
          <a:bodyPr/>
          <a:lstStyle/>
          <a:p>
            <a:fld id="{4625CDF1-2493-5A4F-AE36-1D4832E3A6C4}" type="slidenum">
              <a:rPr lang="en-US" smtClean="0"/>
              <a:t>‹#›</a:t>
            </a:fld>
            <a:endParaRPr lang="en-US"/>
          </a:p>
        </p:txBody>
      </p:sp>
    </p:spTree>
    <p:extLst>
      <p:ext uri="{BB962C8B-B14F-4D97-AF65-F5344CB8AC3E}">
        <p14:creationId xmlns:p14="http://schemas.microsoft.com/office/powerpoint/2010/main" val="1035365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014D42-F19C-1540-97CC-4013A0AFFA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AA87EFA-543F-0C44-9876-F3544231AF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EB2841-9B99-1F40-9C5C-1AAC39A2DA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BF9A17-8AC4-D946-B1E5-3516BE03E0F7}" type="datetimeFigureOut">
              <a:rPr lang="en-US" smtClean="0"/>
              <a:t>1/13/19</a:t>
            </a:fld>
            <a:endParaRPr lang="en-US"/>
          </a:p>
        </p:txBody>
      </p:sp>
      <p:sp>
        <p:nvSpPr>
          <p:cNvPr id="5" name="Footer Placeholder 4">
            <a:extLst>
              <a:ext uri="{FF2B5EF4-FFF2-40B4-BE49-F238E27FC236}">
                <a16:creationId xmlns:a16="http://schemas.microsoft.com/office/drawing/2014/main" id="{F1D63E09-11FE-2741-A696-304E2696AF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492D950-82F5-4341-9B83-9809AABC1F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25CDF1-2493-5A4F-AE36-1D4832E3A6C4}" type="slidenum">
              <a:rPr lang="en-US" smtClean="0"/>
              <a:t>‹#›</a:t>
            </a:fld>
            <a:endParaRPr lang="en-US"/>
          </a:p>
        </p:txBody>
      </p:sp>
    </p:spTree>
    <p:extLst>
      <p:ext uri="{BB962C8B-B14F-4D97-AF65-F5344CB8AC3E}">
        <p14:creationId xmlns:p14="http://schemas.microsoft.com/office/powerpoint/2010/main" val="283582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B5BCB-78A7-1940-B94B-2FB95E38D99B}"/>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F5519DB2-D22C-CA4E-B5B2-283D735D966F}"/>
              </a:ext>
            </a:extLst>
          </p:cNvPr>
          <p:cNvSpPr>
            <a:spLocks noGrp="1"/>
          </p:cNvSpPr>
          <p:nvPr>
            <p:ph type="subTitle" idx="1"/>
          </p:nvPr>
        </p:nvSpPr>
        <p:spPr/>
        <p:txBody>
          <a:bodyPr/>
          <a:lstStyle/>
          <a:p>
            <a:endParaRPr lang="en-US"/>
          </a:p>
        </p:txBody>
      </p:sp>
      <p:sp>
        <p:nvSpPr>
          <p:cNvPr id="4" name="Rectangle 3">
            <a:extLst>
              <a:ext uri="{FF2B5EF4-FFF2-40B4-BE49-F238E27FC236}">
                <a16:creationId xmlns:a16="http://schemas.microsoft.com/office/drawing/2014/main" id="{BFA45598-34E0-E34D-94F4-C95117E71583}"/>
              </a:ext>
            </a:extLst>
          </p:cNvPr>
          <p:cNvSpPr/>
          <p:nvPr/>
        </p:nvSpPr>
        <p:spPr>
          <a:xfrm>
            <a:off x="5974813" y="3244334"/>
            <a:ext cx="242374" cy="369332"/>
          </a:xfrm>
          <a:prstGeom prst="rect">
            <a:avLst/>
          </a:prstGeom>
        </p:spPr>
        <p:txBody>
          <a:bodyPr wrap="none">
            <a:spAutoFit/>
          </a:bodyPr>
          <a:lstStyle/>
          <a:p>
            <a:r>
              <a:rPr lang="en-US" b="0" i="0" dirty="0">
                <a:solidFill>
                  <a:srgbClr val="000000"/>
                </a:solidFill>
                <a:effectLst/>
                <a:latin typeface="Times" pitchFamily="2" charset="0"/>
              </a:rPr>
              <a:t> </a:t>
            </a:r>
            <a:endParaRPr lang="en-US" dirty="0"/>
          </a:p>
        </p:txBody>
      </p:sp>
      <p:sp>
        <p:nvSpPr>
          <p:cNvPr id="5" name="Rectangle 4">
            <a:extLst>
              <a:ext uri="{FF2B5EF4-FFF2-40B4-BE49-F238E27FC236}">
                <a16:creationId xmlns:a16="http://schemas.microsoft.com/office/drawing/2014/main" id="{9ECEED93-1B3E-034D-BAD6-D7368DF96C19}"/>
              </a:ext>
            </a:extLst>
          </p:cNvPr>
          <p:cNvSpPr/>
          <p:nvPr/>
        </p:nvSpPr>
        <p:spPr>
          <a:xfrm>
            <a:off x="5974813" y="3244334"/>
            <a:ext cx="242374" cy="369332"/>
          </a:xfrm>
          <a:prstGeom prst="rect">
            <a:avLst/>
          </a:prstGeom>
        </p:spPr>
        <p:txBody>
          <a:bodyPr wrap="none">
            <a:spAutoFit/>
          </a:bodyPr>
          <a:lstStyle/>
          <a:p>
            <a:r>
              <a:rPr lang="en-US" b="0" i="0" dirty="0">
                <a:solidFill>
                  <a:srgbClr val="000000"/>
                </a:solidFill>
                <a:effectLst/>
                <a:latin typeface="Times" pitchFamily="2" charset="0"/>
              </a:rPr>
              <a:t> </a:t>
            </a:r>
            <a:endParaRPr lang="en-US" dirty="0"/>
          </a:p>
        </p:txBody>
      </p:sp>
      <p:sp>
        <p:nvSpPr>
          <p:cNvPr id="6" name="Rectangle 5">
            <a:extLst>
              <a:ext uri="{FF2B5EF4-FFF2-40B4-BE49-F238E27FC236}">
                <a16:creationId xmlns:a16="http://schemas.microsoft.com/office/drawing/2014/main" id="{AAA80FB9-8652-FD48-BCAA-41E56C1F2D28}"/>
              </a:ext>
            </a:extLst>
          </p:cNvPr>
          <p:cNvSpPr/>
          <p:nvPr/>
        </p:nvSpPr>
        <p:spPr>
          <a:xfrm>
            <a:off x="5974813" y="3244334"/>
            <a:ext cx="242374" cy="369332"/>
          </a:xfrm>
          <a:prstGeom prst="rect">
            <a:avLst/>
          </a:prstGeom>
        </p:spPr>
        <p:txBody>
          <a:bodyPr wrap="none">
            <a:spAutoFit/>
          </a:bodyPr>
          <a:lstStyle/>
          <a:p>
            <a:r>
              <a:rPr lang="en-US" b="0" i="0" dirty="0">
                <a:solidFill>
                  <a:srgbClr val="000000"/>
                </a:solidFill>
                <a:effectLst/>
                <a:latin typeface="Times" pitchFamily="2" charset="0"/>
              </a:rPr>
              <a:t> </a:t>
            </a:r>
            <a:endParaRPr lang="en-US" dirty="0"/>
          </a:p>
        </p:txBody>
      </p:sp>
    </p:spTree>
    <p:extLst>
      <p:ext uri="{BB962C8B-B14F-4D97-AF65-F5344CB8AC3E}">
        <p14:creationId xmlns:p14="http://schemas.microsoft.com/office/powerpoint/2010/main" val="1490473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383A3-1D6C-439F-987D-4C89723A8626}"/>
              </a:ext>
            </a:extLst>
          </p:cNvPr>
          <p:cNvSpPr>
            <a:spLocks noGrp="1"/>
          </p:cNvSpPr>
          <p:nvPr>
            <p:ph type="ctrTitle"/>
          </p:nvPr>
        </p:nvSpPr>
        <p:spPr/>
        <p:txBody>
          <a:bodyPr/>
          <a:lstStyle/>
          <a:p>
            <a:r>
              <a:rPr lang="en-US" dirty="0"/>
              <a:t>Case Definition PHASE IV: Call to Action</a:t>
            </a:r>
          </a:p>
        </p:txBody>
      </p:sp>
      <p:sp>
        <p:nvSpPr>
          <p:cNvPr id="3" name="Subtitle 2">
            <a:extLst>
              <a:ext uri="{FF2B5EF4-FFF2-40B4-BE49-F238E27FC236}">
                <a16:creationId xmlns:a16="http://schemas.microsoft.com/office/drawing/2014/main" id="{4E7010C9-E710-42D7-BEE4-3FF9C16B857E}"/>
              </a:ext>
            </a:extLst>
          </p:cNvPr>
          <p:cNvSpPr>
            <a:spLocks noGrp="1"/>
          </p:cNvSpPr>
          <p:nvPr>
            <p:ph type="subTitle" idx="1"/>
          </p:nvPr>
        </p:nvSpPr>
        <p:spPr/>
        <p:txBody>
          <a:bodyPr/>
          <a:lstStyle/>
          <a:p>
            <a:r>
              <a:rPr lang="en-US" dirty="0"/>
              <a:t>December 6, 2018</a:t>
            </a:r>
          </a:p>
        </p:txBody>
      </p:sp>
    </p:spTree>
    <p:extLst>
      <p:ext uri="{BB962C8B-B14F-4D97-AF65-F5344CB8AC3E}">
        <p14:creationId xmlns:p14="http://schemas.microsoft.com/office/powerpoint/2010/main" val="2708190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36729-DD0E-430F-86DB-ABAE9C3430EE}"/>
              </a:ext>
            </a:extLst>
          </p:cNvPr>
          <p:cNvSpPr>
            <a:spLocks noGrp="1"/>
          </p:cNvSpPr>
          <p:nvPr>
            <p:ph type="title"/>
          </p:nvPr>
        </p:nvSpPr>
        <p:spPr/>
        <p:txBody>
          <a:bodyPr/>
          <a:lstStyle/>
          <a:p>
            <a:r>
              <a:rPr lang="en-US" dirty="0"/>
              <a:t>Phase IV</a:t>
            </a:r>
          </a:p>
        </p:txBody>
      </p:sp>
      <p:sp>
        <p:nvSpPr>
          <p:cNvPr id="3" name="Content Placeholder 2">
            <a:extLst>
              <a:ext uri="{FF2B5EF4-FFF2-40B4-BE49-F238E27FC236}">
                <a16:creationId xmlns:a16="http://schemas.microsoft.com/office/drawing/2014/main" id="{AB5630E7-38DD-40A7-9FD3-98044613AE37}"/>
              </a:ext>
            </a:extLst>
          </p:cNvPr>
          <p:cNvSpPr>
            <a:spLocks noGrp="1"/>
          </p:cNvSpPr>
          <p:nvPr>
            <p:ph idx="1"/>
          </p:nvPr>
        </p:nvSpPr>
        <p:spPr/>
        <p:txBody>
          <a:bodyPr/>
          <a:lstStyle/>
          <a:p>
            <a:r>
              <a:rPr lang="en-US" dirty="0"/>
              <a:t>Goal: Perform analysis to create an Emergency Department case definition for ICD-10-CM</a:t>
            </a:r>
          </a:p>
          <a:p>
            <a:endParaRPr lang="en-US" dirty="0"/>
          </a:p>
          <a:p>
            <a:r>
              <a:rPr lang="en-US" dirty="0"/>
              <a:t>Considerations:</a:t>
            </a:r>
          </a:p>
          <a:p>
            <a:pPr lvl="1"/>
            <a:r>
              <a:rPr lang="en-US" dirty="0"/>
              <a:t>Phase I, Phase II, Phase III findings</a:t>
            </a:r>
          </a:p>
          <a:p>
            <a:pPr lvl="1"/>
            <a:r>
              <a:rPr lang="en-US" dirty="0"/>
              <a:t>Parallel analysis from earlier phases</a:t>
            </a:r>
          </a:p>
          <a:p>
            <a:pPr lvl="1"/>
            <a:r>
              <a:rPr lang="en-US" dirty="0"/>
              <a:t>Doesn’t have to be perfect to be useful</a:t>
            </a:r>
          </a:p>
        </p:txBody>
      </p:sp>
    </p:spTree>
    <p:extLst>
      <p:ext uri="{BB962C8B-B14F-4D97-AF65-F5344CB8AC3E}">
        <p14:creationId xmlns:p14="http://schemas.microsoft.com/office/powerpoint/2010/main" val="204161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E13B3-204F-40CA-962E-EAF2887EA346}"/>
              </a:ext>
            </a:extLst>
          </p:cNvPr>
          <p:cNvSpPr>
            <a:spLocks noGrp="1"/>
          </p:cNvSpPr>
          <p:nvPr>
            <p:ph type="title"/>
          </p:nvPr>
        </p:nvSpPr>
        <p:spPr/>
        <p:txBody>
          <a:bodyPr/>
          <a:lstStyle/>
          <a:p>
            <a:r>
              <a:rPr lang="en-US" dirty="0"/>
              <a:t>Phase IV</a:t>
            </a:r>
          </a:p>
        </p:txBody>
      </p:sp>
      <p:sp>
        <p:nvSpPr>
          <p:cNvPr id="3" name="Content Placeholder 2">
            <a:extLst>
              <a:ext uri="{FF2B5EF4-FFF2-40B4-BE49-F238E27FC236}">
                <a16:creationId xmlns:a16="http://schemas.microsoft.com/office/drawing/2014/main" id="{748E25D9-79F7-43AF-8176-508225E8A0A1}"/>
              </a:ext>
            </a:extLst>
          </p:cNvPr>
          <p:cNvSpPr>
            <a:spLocks noGrp="1"/>
          </p:cNvSpPr>
          <p:nvPr>
            <p:ph idx="1"/>
          </p:nvPr>
        </p:nvSpPr>
        <p:spPr/>
        <p:txBody>
          <a:bodyPr/>
          <a:lstStyle/>
          <a:p>
            <a:r>
              <a:rPr lang="en-US" dirty="0"/>
              <a:t>Timeline</a:t>
            </a:r>
          </a:p>
          <a:p>
            <a:pPr lvl="1"/>
            <a:r>
              <a:rPr lang="en-US" dirty="0"/>
              <a:t>Dec 6: Workgroup Call</a:t>
            </a:r>
          </a:p>
          <a:p>
            <a:pPr lvl="1"/>
            <a:r>
              <a:rPr lang="en-US" dirty="0"/>
              <a:t>Friday, Dec 21: Summary results to leadership</a:t>
            </a:r>
          </a:p>
          <a:p>
            <a:pPr lvl="1"/>
            <a:r>
              <a:rPr lang="en-US" dirty="0"/>
              <a:t>Monday, Jan 7: Present results</a:t>
            </a:r>
          </a:p>
          <a:p>
            <a:pPr lvl="1"/>
            <a:endParaRPr lang="en-US" dirty="0"/>
          </a:p>
          <a:p>
            <a:r>
              <a:rPr lang="en-US" dirty="0"/>
              <a:t>Should be straightforward for Phase I,II,III jurisdictions</a:t>
            </a:r>
          </a:p>
        </p:txBody>
      </p:sp>
    </p:spTree>
    <p:extLst>
      <p:ext uri="{BB962C8B-B14F-4D97-AF65-F5344CB8AC3E}">
        <p14:creationId xmlns:p14="http://schemas.microsoft.com/office/powerpoint/2010/main" val="1219755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40444-FCA4-43F8-8C11-F9B7E27EF4AF}"/>
              </a:ext>
            </a:extLst>
          </p:cNvPr>
          <p:cNvSpPr>
            <a:spLocks noGrp="1"/>
          </p:cNvSpPr>
          <p:nvPr>
            <p:ph type="title"/>
          </p:nvPr>
        </p:nvSpPr>
        <p:spPr/>
        <p:txBody>
          <a:bodyPr/>
          <a:lstStyle/>
          <a:p>
            <a:r>
              <a:rPr lang="en-US" dirty="0"/>
              <a:t>Phase IV</a:t>
            </a:r>
          </a:p>
        </p:txBody>
      </p:sp>
      <p:sp>
        <p:nvSpPr>
          <p:cNvPr id="3" name="Content Placeholder 2">
            <a:extLst>
              <a:ext uri="{FF2B5EF4-FFF2-40B4-BE49-F238E27FC236}">
                <a16:creationId xmlns:a16="http://schemas.microsoft.com/office/drawing/2014/main" id="{1665E3AA-75E1-4B01-B4D2-966F5F47AEBF}"/>
              </a:ext>
            </a:extLst>
          </p:cNvPr>
          <p:cNvSpPr>
            <a:spLocks noGrp="1"/>
          </p:cNvSpPr>
          <p:nvPr>
            <p:ph idx="1"/>
          </p:nvPr>
        </p:nvSpPr>
        <p:spPr/>
        <p:txBody>
          <a:bodyPr/>
          <a:lstStyle/>
          <a:p>
            <a:r>
              <a:rPr lang="en-US" dirty="0"/>
              <a:t>How straightforward:</a:t>
            </a:r>
          </a:p>
        </p:txBody>
      </p:sp>
      <p:sp>
        <p:nvSpPr>
          <p:cNvPr id="4" name="TextBox 3">
            <a:extLst>
              <a:ext uri="{FF2B5EF4-FFF2-40B4-BE49-F238E27FC236}">
                <a16:creationId xmlns:a16="http://schemas.microsoft.com/office/drawing/2014/main" id="{CF64CFE7-4885-4079-BB81-63C6E1B21488}"/>
              </a:ext>
            </a:extLst>
          </p:cNvPr>
          <p:cNvSpPr txBox="1"/>
          <p:nvPr/>
        </p:nvSpPr>
        <p:spPr>
          <a:xfrm>
            <a:off x="2807058" y="2486242"/>
            <a:ext cx="6577885" cy="1546577"/>
          </a:xfrm>
          <a:prstGeom prst="rect">
            <a:avLst/>
          </a:prstGeom>
          <a:noFill/>
        </p:spPr>
        <p:txBody>
          <a:bodyPr wrap="square" rtlCol="0">
            <a:spAutoFit/>
          </a:bodyPr>
          <a:lstStyle/>
          <a:p>
            <a:pPr defTabSz="685800"/>
            <a:r>
              <a:rPr lang="en-US" sz="1350" dirty="0">
                <a:solidFill>
                  <a:prstClr val="black"/>
                </a:solidFill>
                <a:latin typeface="Calibri" panose="020F0502020204030204"/>
              </a:rPr>
              <a:t>Before:</a:t>
            </a:r>
          </a:p>
          <a:p>
            <a:pPr defTabSz="685800"/>
            <a:endParaRPr lang="en-US" sz="1350" dirty="0">
              <a:solidFill>
                <a:prstClr val="black"/>
              </a:solidFill>
              <a:latin typeface="Calibri" panose="020F0502020204030204"/>
            </a:endParaRPr>
          </a:p>
          <a:p>
            <a:pPr defTabSz="685800"/>
            <a:r>
              <a:rPr lang="en-US" sz="1350" dirty="0">
                <a:solidFill>
                  <a:prstClr val="black"/>
                </a:solidFill>
                <a:latin typeface="Calibri" panose="020F0502020204030204"/>
              </a:rPr>
              <a:t>LIBNAME HOSP 'E:\CHA Raw Data\Clean CHA data’;</a:t>
            </a:r>
          </a:p>
          <a:p>
            <a:pPr defTabSz="685800"/>
            <a:r>
              <a:rPr lang="en-US" sz="1350" dirty="0">
                <a:solidFill>
                  <a:prstClr val="black"/>
                </a:solidFill>
                <a:latin typeface="Calibri" panose="020F0502020204030204"/>
              </a:rPr>
              <a:t>%LET MYLIB = HOSP;      /*ENTER LIBNAME */</a:t>
            </a:r>
          </a:p>
          <a:p>
            <a:pPr defTabSz="685800"/>
            <a:r>
              <a:rPr lang="en-US" sz="1350" dirty="0">
                <a:solidFill>
                  <a:prstClr val="black"/>
                </a:solidFill>
                <a:latin typeface="Calibri" panose="020F0502020204030204"/>
              </a:rPr>
              <a:t>%LET PREFIX= HOSP;      /*ENTER YEARLY DATSET PREFIX (FOR LOOPING IN YEARLY DATA, SEE ABOUT THE PROGRAM #3)                                   */</a:t>
            </a:r>
          </a:p>
          <a:p>
            <a:pPr defTabSz="685800"/>
            <a:r>
              <a:rPr lang="en-US" sz="1350" dirty="0">
                <a:solidFill>
                  <a:prstClr val="black"/>
                </a:solidFill>
                <a:latin typeface="Calibri" panose="020F0502020204030204"/>
              </a:rPr>
              <a:t>%LET DATASET = HOSP;    /*ENTER TYPE OF DATA, HOSP OR ED      */</a:t>
            </a:r>
          </a:p>
        </p:txBody>
      </p:sp>
      <p:sp>
        <p:nvSpPr>
          <p:cNvPr id="5" name="TextBox 4">
            <a:extLst>
              <a:ext uri="{FF2B5EF4-FFF2-40B4-BE49-F238E27FC236}">
                <a16:creationId xmlns:a16="http://schemas.microsoft.com/office/drawing/2014/main" id="{819D1725-8A4C-4209-AF55-FB364BD8FDAF}"/>
              </a:ext>
            </a:extLst>
          </p:cNvPr>
          <p:cNvSpPr txBox="1"/>
          <p:nvPr/>
        </p:nvSpPr>
        <p:spPr>
          <a:xfrm>
            <a:off x="2807059" y="4269508"/>
            <a:ext cx="6577885" cy="1546577"/>
          </a:xfrm>
          <a:prstGeom prst="rect">
            <a:avLst/>
          </a:prstGeom>
          <a:noFill/>
        </p:spPr>
        <p:txBody>
          <a:bodyPr wrap="square" rtlCol="0">
            <a:spAutoFit/>
          </a:bodyPr>
          <a:lstStyle/>
          <a:p>
            <a:pPr defTabSz="685800"/>
            <a:r>
              <a:rPr lang="en-US" sz="1350" dirty="0">
                <a:solidFill>
                  <a:prstClr val="black"/>
                </a:solidFill>
                <a:latin typeface="Calibri" panose="020F0502020204030204"/>
              </a:rPr>
              <a:t>After:</a:t>
            </a:r>
          </a:p>
          <a:p>
            <a:pPr defTabSz="685800"/>
            <a:endParaRPr lang="en-US" sz="1350" dirty="0">
              <a:solidFill>
                <a:prstClr val="black"/>
              </a:solidFill>
              <a:latin typeface="Calibri" panose="020F0502020204030204"/>
            </a:endParaRPr>
          </a:p>
          <a:p>
            <a:pPr defTabSz="685800"/>
            <a:r>
              <a:rPr lang="en-US" sz="1350" dirty="0">
                <a:solidFill>
                  <a:prstClr val="black"/>
                </a:solidFill>
                <a:latin typeface="Calibri" panose="020F0502020204030204"/>
              </a:rPr>
              <a:t>LIBNAME ED </a:t>
            </a:r>
            <a:r>
              <a:rPr lang="en-US" sz="1350" dirty="0">
                <a:solidFill>
                  <a:prstClr val="black"/>
                </a:solidFill>
                <a:highlight>
                  <a:srgbClr val="FFFF00"/>
                </a:highlight>
                <a:latin typeface="Calibri" panose="020F0502020204030204"/>
              </a:rPr>
              <a:t>'E:\CHA Raw Data\Clean CHA data’;</a:t>
            </a:r>
          </a:p>
          <a:p>
            <a:pPr defTabSz="685800"/>
            <a:r>
              <a:rPr lang="en-US" sz="1350" dirty="0">
                <a:solidFill>
                  <a:prstClr val="black"/>
                </a:solidFill>
                <a:latin typeface="Calibri" panose="020F0502020204030204"/>
              </a:rPr>
              <a:t>%LET MYLIB = ED;      /*ENTER LIBNAME */</a:t>
            </a:r>
          </a:p>
          <a:p>
            <a:pPr defTabSz="685800"/>
            <a:r>
              <a:rPr lang="en-US" sz="1350" dirty="0">
                <a:solidFill>
                  <a:prstClr val="black"/>
                </a:solidFill>
                <a:latin typeface="Calibri" panose="020F0502020204030204"/>
              </a:rPr>
              <a:t>%LET PREFIX= ED;      /*ENTER YEARLY DATSET PREFIX (FOR LOOPING IN YEARLY DATA, SEE ABOUT THE PROGRAM #3)                                   */</a:t>
            </a:r>
          </a:p>
          <a:p>
            <a:pPr defTabSz="685800"/>
            <a:r>
              <a:rPr lang="en-US" sz="1350" dirty="0">
                <a:solidFill>
                  <a:prstClr val="black"/>
                </a:solidFill>
                <a:latin typeface="Calibri" panose="020F0502020204030204"/>
              </a:rPr>
              <a:t>%LET DATASET = ED;    /*ENTER TYPE OF DATA, HOSP OR ED      */</a:t>
            </a:r>
          </a:p>
        </p:txBody>
      </p:sp>
    </p:spTree>
    <p:extLst>
      <p:ext uri="{BB962C8B-B14F-4D97-AF65-F5344CB8AC3E}">
        <p14:creationId xmlns:p14="http://schemas.microsoft.com/office/powerpoint/2010/main" val="3291823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0EEBF-FD8B-481B-B562-FFFB5F2EFE78}"/>
              </a:ext>
            </a:extLst>
          </p:cNvPr>
          <p:cNvSpPr>
            <a:spLocks noGrp="1"/>
          </p:cNvSpPr>
          <p:nvPr>
            <p:ph type="title"/>
          </p:nvPr>
        </p:nvSpPr>
        <p:spPr/>
        <p:txBody>
          <a:bodyPr/>
          <a:lstStyle/>
          <a:p>
            <a:r>
              <a:rPr lang="en-US" dirty="0"/>
              <a:t>Phase IV</a:t>
            </a:r>
          </a:p>
        </p:txBody>
      </p:sp>
      <p:sp>
        <p:nvSpPr>
          <p:cNvPr id="3" name="Content Placeholder 2">
            <a:extLst>
              <a:ext uri="{FF2B5EF4-FFF2-40B4-BE49-F238E27FC236}">
                <a16:creationId xmlns:a16="http://schemas.microsoft.com/office/drawing/2014/main" id="{90E72363-7898-4FF9-AAE8-CFE4F4699997}"/>
              </a:ext>
            </a:extLst>
          </p:cNvPr>
          <p:cNvSpPr>
            <a:spLocks noGrp="1"/>
          </p:cNvSpPr>
          <p:nvPr>
            <p:ph idx="1"/>
          </p:nvPr>
        </p:nvSpPr>
        <p:spPr/>
        <p:txBody>
          <a:bodyPr>
            <a:normAutofit fontScale="55000" lnSpcReduction="20000"/>
          </a:bodyPr>
          <a:lstStyle/>
          <a:p>
            <a:r>
              <a:rPr lang="en-US" dirty="0"/>
              <a:t>4.0: Table 0</a:t>
            </a:r>
          </a:p>
          <a:p>
            <a:r>
              <a:rPr lang="en-US" dirty="0"/>
              <a:t>4.1: Table 1.1a-(Maybe) Number of Drug T Codes Listed per Record</a:t>
            </a:r>
          </a:p>
          <a:p>
            <a:r>
              <a:rPr lang="en-US" dirty="0"/>
              <a:t>4.2: Table 1.1b-The Drug Class of the First Listed Drug T Code</a:t>
            </a:r>
          </a:p>
          <a:p>
            <a:r>
              <a:rPr lang="en-US" dirty="0"/>
              <a:t>4.3: Table 1.3-Frequency of Intent-(Looks at first listed T Code only, definition has to be relaxed to capture all intents)</a:t>
            </a:r>
          </a:p>
          <a:p>
            <a:r>
              <a:rPr lang="en-US" dirty="0"/>
              <a:t>4.4: Table 1.5- Presence of Other External Cause of Injury Codes (Need to do for both case definitions principal and any mention)</a:t>
            </a:r>
          </a:p>
          <a:p>
            <a:r>
              <a:rPr lang="en-US" dirty="0"/>
              <a:t>4.5: Table 1.6-Position of First Mentioned Drug T Code</a:t>
            </a:r>
          </a:p>
          <a:p>
            <a:r>
              <a:rPr lang="en-US" dirty="0"/>
              <a:t>4.6: Table 1.7-Primary Diagnosis for ED Visits with Any Mention Drug T Code</a:t>
            </a:r>
          </a:p>
          <a:p>
            <a:r>
              <a:rPr lang="en-US" dirty="0"/>
              <a:t>4.7: Table 1.9b-Frequency of Intent for Any Mention of Drug T Codes</a:t>
            </a:r>
          </a:p>
          <a:p>
            <a:r>
              <a:rPr lang="en-US" dirty="0"/>
              <a:t>4.8: Table 1.11a-Number Expired in ED with Principal Diagnosis of Drug T Code and</a:t>
            </a:r>
          </a:p>
          <a:p>
            <a:r>
              <a:rPr lang="en-US" dirty="0"/>
              <a:t>4.9: Table 1.11b-Number of Expired in ED with Any Mention of Drug T Codes</a:t>
            </a:r>
          </a:p>
          <a:p>
            <a:r>
              <a:rPr lang="en-US" dirty="0"/>
              <a:t>4.10: Table 2.3-Specific Drug Definitions and Investigation of Adverse Effects Intent Codes and Behavioral Health Codes (Do total Ns)</a:t>
            </a:r>
          </a:p>
          <a:p>
            <a:r>
              <a:rPr lang="en-US" dirty="0"/>
              <a:t>4.11: Table 2.4 (a-c)-Investigation of Potential Changes to </a:t>
            </a:r>
            <a:r>
              <a:rPr lang="en-US" dirty="0" err="1"/>
              <a:t>PfS</a:t>
            </a:r>
            <a:r>
              <a:rPr lang="en-US" dirty="0"/>
              <a:t>/DDPI Indicator Definitions. Excluding discharge codes of deceased/expired. (Total Ns)</a:t>
            </a:r>
          </a:p>
          <a:p>
            <a:r>
              <a:rPr lang="en-US" dirty="0"/>
              <a:t>4.12: Table 2.5</a:t>
            </a:r>
          </a:p>
          <a:p>
            <a:r>
              <a:rPr lang="en-US" dirty="0"/>
              <a:t>4.13: Table 3.2- Poly Drug Matrix</a:t>
            </a:r>
          </a:p>
          <a:p>
            <a:endParaRPr lang="en-US" dirty="0"/>
          </a:p>
        </p:txBody>
      </p:sp>
    </p:spTree>
    <p:extLst>
      <p:ext uri="{BB962C8B-B14F-4D97-AF65-F5344CB8AC3E}">
        <p14:creationId xmlns:p14="http://schemas.microsoft.com/office/powerpoint/2010/main" val="2599575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D8ABBDB-CA19-4836-8D1E-27326F5EE993}"/>
              </a:ext>
            </a:extLst>
          </p:cNvPr>
          <p:cNvPicPr>
            <a:picLocks noChangeAspect="1"/>
          </p:cNvPicPr>
          <p:nvPr/>
        </p:nvPicPr>
        <p:blipFill>
          <a:blip r:embed="rId3"/>
          <a:stretch>
            <a:fillRect/>
          </a:stretch>
        </p:blipFill>
        <p:spPr>
          <a:xfrm>
            <a:off x="1838909" y="1234645"/>
            <a:ext cx="8523515" cy="4151658"/>
          </a:xfrm>
          <a:prstGeom prst="rect">
            <a:avLst/>
          </a:prstGeom>
        </p:spPr>
      </p:pic>
    </p:spTree>
    <p:extLst>
      <p:ext uri="{BB962C8B-B14F-4D97-AF65-F5344CB8AC3E}">
        <p14:creationId xmlns:p14="http://schemas.microsoft.com/office/powerpoint/2010/main" val="1522171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D9D4D7-F9BD-49CB-82F7-FE326D02F5B9}"/>
              </a:ext>
            </a:extLst>
          </p:cNvPr>
          <p:cNvPicPr>
            <a:picLocks noChangeAspect="1"/>
          </p:cNvPicPr>
          <p:nvPr/>
        </p:nvPicPr>
        <p:blipFill>
          <a:blip r:embed="rId3"/>
          <a:stretch>
            <a:fillRect/>
          </a:stretch>
        </p:blipFill>
        <p:spPr>
          <a:xfrm>
            <a:off x="1499886" y="1114386"/>
            <a:ext cx="9168115" cy="4641436"/>
          </a:xfrm>
          <a:prstGeom prst="rect">
            <a:avLst/>
          </a:prstGeom>
        </p:spPr>
      </p:pic>
    </p:spTree>
    <p:extLst>
      <p:ext uri="{BB962C8B-B14F-4D97-AF65-F5344CB8AC3E}">
        <p14:creationId xmlns:p14="http://schemas.microsoft.com/office/powerpoint/2010/main" val="684226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336A15C-3FA6-4785-BEC4-DB85EA546531}"/>
              </a:ext>
            </a:extLst>
          </p:cNvPr>
          <p:cNvPicPr>
            <a:picLocks noChangeAspect="1"/>
          </p:cNvPicPr>
          <p:nvPr/>
        </p:nvPicPr>
        <p:blipFill>
          <a:blip r:embed="rId3"/>
          <a:stretch>
            <a:fillRect/>
          </a:stretch>
        </p:blipFill>
        <p:spPr>
          <a:xfrm>
            <a:off x="2895602" y="1224392"/>
            <a:ext cx="6133563" cy="4225133"/>
          </a:xfrm>
          <a:prstGeom prst="rect">
            <a:avLst/>
          </a:prstGeom>
        </p:spPr>
      </p:pic>
    </p:spTree>
    <p:extLst>
      <p:ext uri="{BB962C8B-B14F-4D97-AF65-F5344CB8AC3E}">
        <p14:creationId xmlns:p14="http://schemas.microsoft.com/office/powerpoint/2010/main" val="1465100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4629BA2-C176-4D32-97FF-CC88D37B2B3E}"/>
              </a:ext>
            </a:extLst>
          </p:cNvPr>
          <p:cNvPicPr>
            <a:picLocks noChangeAspect="1"/>
          </p:cNvPicPr>
          <p:nvPr/>
        </p:nvPicPr>
        <p:blipFill>
          <a:blip r:embed="rId3"/>
          <a:stretch>
            <a:fillRect/>
          </a:stretch>
        </p:blipFill>
        <p:spPr>
          <a:xfrm>
            <a:off x="2741647" y="947311"/>
            <a:ext cx="6319157" cy="4798229"/>
          </a:xfrm>
          <a:prstGeom prst="rect">
            <a:avLst/>
          </a:prstGeom>
        </p:spPr>
      </p:pic>
    </p:spTree>
    <p:extLst>
      <p:ext uri="{BB962C8B-B14F-4D97-AF65-F5344CB8AC3E}">
        <p14:creationId xmlns:p14="http://schemas.microsoft.com/office/powerpoint/2010/main" val="947980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B390055-D6D9-4EEE-9745-6AD3A009BFD9}"/>
              </a:ext>
            </a:extLst>
          </p:cNvPr>
          <p:cNvPicPr>
            <a:picLocks noChangeAspect="1"/>
          </p:cNvPicPr>
          <p:nvPr/>
        </p:nvPicPr>
        <p:blipFill>
          <a:blip r:embed="rId3"/>
          <a:stretch>
            <a:fillRect/>
          </a:stretch>
        </p:blipFill>
        <p:spPr>
          <a:xfrm>
            <a:off x="1965365" y="1330550"/>
            <a:ext cx="7962101" cy="4044917"/>
          </a:xfrm>
          <a:prstGeom prst="rect">
            <a:avLst/>
          </a:prstGeom>
        </p:spPr>
      </p:pic>
    </p:spTree>
    <p:extLst>
      <p:ext uri="{BB962C8B-B14F-4D97-AF65-F5344CB8AC3E}">
        <p14:creationId xmlns:p14="http://schemas.microsoft.com/office/powerpoint/2010/main" val="3295333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350904" y="1442827"/>
            <a:ext cx="7232537" cy="4417059"/>
          </a:xfrm>
          <a:prstGeom prst="rect">
            <a:avLst/>
          </a:prstGeom>
        </p:spPr>
      </p:pic>
      <p:sp>
        <p:nvSpPr>
          <p:cNvPr id="6" name="TextBox 5"/>
          <p:cNvSpPr txBox="1"/>
          <p:nvPr/>
        </p:nvSpPr>
        <p:spPr>
          <a:xfrm>
            <a:off x="2350904" y="1027413"/>
            <a:ext cx="7232537" cy="507831"/>
          </a:xfrm>
          <a:prstGeom prst="rect">
            <a:avLst/>
          </a:prstGeom>
          <a:noFill/>
        </p:spPr>
        <p:txBody>
          <a:bodyPr wrap="square" rtlCol="0">
            <a:spAutoFit/>
          </a:bodyPr>
          <a:lstStyle/>
          <a:p>
            <a:pPr defTabSz="685800"/>
            <a:r>
              <a:rPr lang="en-US" sz="1350" b="1" dirty="0">
                <a:solidFill>
                  <a:prstClr val="black"/>
                </a:solidFill>
                <a:latin typeface="Calibri" panose="020F0502020204030204"/>
              </a:rPr>
              <a:t>Figure CD 2.3 Ratio of cases identified when adverse effects and addiction disorders are added to CSTE case definition 2.1C (any mention)</a:t>
            </a:r>
          </a:p>
        </p:txBody>
      </p:sp>
    </p:spTree>
    <p:extLst>
      <p:ext uri="{BB962C8B-B14F-4D97-AF65-F5344CB8AC3E}">
        <p14:creationId xmlns:p14="http://schemas.microsoft.com/office/powerpoint/2010/main" val="2330362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682319" y="1163438"/>
            <a:ext cx="6811663" cy="4473788"/>
          </a:xfrm>
          <a:prstGeom prst="rect">
            <a:avLst/>
          </a:prstGeom>
        </p:spPr>
      </p:pic>
    </p:spTree>
    <p:extLst>
      <p:ext uri="{BB962C8B-B14F-4D97-AF65-F5344CB8AC3E}">
        <p14:creationId xmlns:p14="http://schemas.microsoft.com/office/powerpoint/2010/main" val="3864804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81189" y="1482328"/>
            <a:ext cx="8429625" cy="3893344"/>
          </a:xfrm>
          <a:prstGeom prst="rect">
            <a:avLst/>
          </a:prstGeom>
        </p:spPr>
      </p:pic>
    </p:spTree>
    <p:extLst>
      <p:ext uri="{BB962C8B-B14F-4D97-AF65-F5344CB8AC3E}">
        <p14:creationId xmlns:p14="http://schemas.microsoft.com/office/powerpoint/2010/main" val="303427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938339" y="1185864"/>
            <a:ext cx="8315325" cy="4486275"/>
          </a:xfrm>
          <a:prstGeom prst="rect">
            <a:avLst/>
          </a:prstGeom>
        </p:spPr>
      </p:pic>
    </p:spTree>
    <p:extLst>
      <p:ext uri="{BB962C8B-B14F-4D97-AF65-F5344CB8AC3E}">
        <p14:creationId xmlns:p14="http://schemas.microsoft.com/office/powerpoint/2010/main" val="3538869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42398" y="1068519"/>
            <a:ext cx="7215261" cy="4749046"/>
          </a:xfrm>
          <a:prstGeom prst="rect">
            <a:avLst/>
          </a:prstGeom>
        </p:spPr>
      </p:pic>
    </p:spTree>
    <p:extLst>
      <p:ext uri="{BB962C8B-B14F-4D97-AF65-F5344CB8AC3E}">
        <p14:creationId xmlns:p14="http://schemas.microsoft.com/office/powerpoint/2010/main" val="11917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1917539" y="1655019"/>
          <a:ext cx="8451882" cy="3987860"/>
        </p:xfrm>
        <a:graphic>
          <a:graphicData uri="http://schemas.openxmlformats.org/drawingml/2006/table">
            <a:tbl>
              <a:tblPr>
                <a:tableStyleId>{5C22544A-7EE6-4342-B048-85BDC9FD1C3A}</a:tableStyleId>
              </a:tblPr>
              <a:tblGrid>
                <a:gridCol w="3790398">
                  <a:extLst>
                    <a:ext uri="{9D8B030D-6E8A-4147-A177-3AD203B41FA5}">
                      <a16:colId xmlns:a16="http://schemas.microsoft.com/office/drawing/2014/main" val="2861203874"/>
                    </a:ext>
                  </a:extLst>
                </a:gridCol>
                <a:gridCol w="776914">
                  <a:extLst>
                    <a:ext uri="{9D8B030D-6E8A-4147-A177-3AD203B41FA5}">
                      <a16:colId xmlns:a16="http://schemas.microsoft.com/office/drawing/2014/main" val="2972232993"/>
                    </a:ext>
                  </a:extLst>
                </a:gridCol>
                <a:gridCol w="776914">
                  <a:extLst>
                    <a:ext uri="{9D8B030D-6E8A-4147-A177-3AD203B41FA5}">
                      <a16:colId xmlns:a16="http://schemas.microsoft.com/office/drawing/2014/main" val="3653663214"/>
                    </a:ext>
                  </a:extLst>
                </a:gridCol>
                <a:gridCol w="776914">
                  <a:extLst>
                    <a:ext uri="{9D8B030D-6E8A-4147-A177-3AD203B41FA5}">
                      <a16:colId xmlns:a16="http://schemas.microsoft.com/office/drawing/2014/main" val="3110196196"/>
                    </a:ext>
                  </a:extLst>
                </a:gridCol>
                <a:gridCol w="776914">
                  <a:extLst>
                    <a:ext uri="{9D8B030D-6E8A-4147-A177-3AD203B41FA5}">
                      <a16:colId xmlns:a16="http://schemas.microsoft.com/office/drawing/2014/main" val="2158076557"/>
                    </a:ext>
                  </a:extLst>
                </a:gridCol>
                <a:gridCol w="776914">
                  <a:extLst>
                    <a:ext uri="{9D8B030D-6E8A-4147-A177-3AD203B41FA5}">
                      <a16:colId xmlns:a16="http://schemas.microsoft.com/office/drawing/2014/main" val="1205585236"/>
                    </a:ext>
                  </a:extLst>
                </a:gridCol>
                <a:gridCol w="776914">
                  <a:extLst>
                    <a:ext uri="{9D8B030D-6E8A-4147-A177-3AD203B41FA5}">
                      <a16:colId xmlns:a16="http://schemas.microsoft.com/office/drawing/2014/main" val="406104150"/>
                    </a:ext>
                  </a:extLst>
                </a:gridCol>
              </a:tblGrid>
              <a:tr h="313652">
                <a:tc gridSpan="7">
                  <a:txBody>
                    <a:bodyPr/>
                    <a:lstStyle/>
                    <a:p>
                      <a:pPr algn="l" fontAlgn="b"/>
                      <a:r>
                        <a:rPr lang="en-US" sz="1500" u="none" strike="noStrike" dirty="0">
                          <a:effectLst/>
                        </a:rPr>
                        <a:t>Table 2.5a. Number of poisoning hospitalizations with primary diagnosis vs. secondary diagnosis only</a:t>
                      </a:r>
                      <a:endParaRPr lang="en-US" sz="1500" b="1" i="0" u="none" strike="noStrike" dirty="0">
                        <a:solidFill>
                          <a:srgbClr val="000000"/>
                        </a:solidFill>
                        <a:effectLst/>
                        <a:latin typeface="Arial" panose="020B0604020202020204" pitchFamily="34" charset="0"/>
                      </a:endParaRPr>
                    </a:p>
                  </a:txBody>
                  <a:tcPr marL="5715" marR="5715" marT="571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28857169"/>
                  </a:ext>
                </a:extLst>
              </a:tr>
              <a:tr h="313652">
                <a:tc>
                  <a:txBody>
                    <a:bodyPr/>
                    <a:lstStyle/>
                    <a:p>
                      <a:pPr algn="ctr" fontAlgn="ctr"/>
                      <a:endParaRPr lang="en-US" sz="1500" b="1" i="0" u="none" strike="noStrike" dirty="0">
                        <a:solidFill>
                          <a:srgbClr val="000000"/>
                        </a:solidFill>
                        <a:effectLst/>
                        <a:latin typeface="Arial" panose="020B0604020202020204" pitchFamily="34" charset="0"/>
                      </a:endParaRPr>
                    </a:p>
                  </a:txBody>
                  <a:tcPr marL="5715" marR="5715" marT="5715" marB="0" anchor="ctr"/>
                </a:tc>
                <a:tc gridSpan="4">
                  <a:txBody>
                    <a:bodyPr/>
                    <a:lstStyle/>
                    <a:p>
                      <a:pPr algn="ctr" fontAlgn="b"/>
                      <a:endParaRPr lang="en-US" sz="1500" b="1" i="0" u="none" strike="noStrike">
                        <a:solidFill>
                          <a:srgbClr val="000000"/>
                        </a:solidFill>
                        <a:effectLst/>
                        <a:latin typeface="Arial" panose="020B0604020202020204" pitchFamily="34" charset="0"/>
                      </a:endParaRPr>
                    </a:p>
                  </a:txBody>
                  <a:tcPr marL="5715" marR="5715" marT="5715"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extLst>
                  <a:ext uri="{0D108BD9-81ED-4DB2-BD59-A6C34878D82A}">
                    <a16:rowId xmlns:a16="http://schemas.microsoft.com/office/drawing/2014/main" val="2611160526"/>
                  </a:ext>
                </a:extLst>
              </a:tr>
              <a:tr h="313652">
                <a:tc>
                  <a:txBody>
                    <a:bodyPr/>
                    <a:lstStyle/>
                    <a:p>
                      <a:pPr algn="ctr" fontAlgn="ctr"/>
                      <a:endParaRPr lang="en-US" sz="1500" b="1" i="0" u="none" strike="noStrike" dirty="0">
                        <a:solidFill>
                          <a:srgbClr val="000000"/>
                        </a:solidFill>
                        <a:effectLst/>
                        <a:latin typeface="Arial" panose="020B0604020202020204" pitchFamily="34" charset="0"/>
                      </a:endParaRPr>
                    </a:p>
                  </a:txBody>
                  <a:tcPr marL="5715" marR="5715" marT="5715" marB="0" anchor="ctr"/>
                </a:tc>
                <a:tc>
                  <a:txBody>
                    <a:bodyPr/>
                    <a:lstStyle/>
                    <a:p>
                      <a:pPr algn="ctr" fontAlgn="b"/>
                      <a:r>
                        <a:rPr lang="en-US" sz="1500" u="none" strike="noStrike">
                          <a:effectLst/>
                        </a:rPr>
                        <a:t>CO</a:t>
                      </a:r>
                      <a:endParaRPr lang="en-US" sz="1500" b="1"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LA</a:t>
                      </a:r>
                      <a:endParaRPr lang="en-US" sz="1500" b="1"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NC</a:t>
                      </a:r>
                      <a:endParaRPr lang="en-US" sz="1500" b="1"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NM</a:t>
                      </a:r>
                      <a:endParaRPr lang="en-US" sz="1500" b="1"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NY</a:t>
                      </a:r>
                      <a:endParaRPr lang="en-US" sz="1500" b="1"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MT</a:t>
                      </a:r>
                      <a:endParaRPr lang="en-US" sz="1500" b="1" i="0" u="none" strike="noStrike">
                        <a:solidFill>
                          <a:srgbClr val="000000"/>
                        </a:solidFill>
                        <a:effectLst/>
                        <a:latin typeface="Arial" panose="020B0604020202020204" pitchFamily="34" charset="0"/>
                      </a:endParaRPr>
                    </a:p>
                  </a:txBody>
                  <a:tcPr marL="5715" marR="5715" marT="5715" marB="0" anchor="b"/>
                </a:tc>
                <a:extLst>
                  <a:ext uri="{0D108BD9-81ED-4DB2-BD59-A6C34878D82A}">
                    <a16:rowId xmlns:a16="http://schemas.microsoft.com/office/drawing/2014/main" val="3410048641"/>
                  </a:ext>
                </a:extLst>
              </a:tr>
              <a:tr h="313652">
                <a:tc>
                  <a:txBody>
                    <a:bodyPr/>
                    <a:lstStyle/>
                    <a:p>
                      <a:pPr algn="l" fontAlgn="t"/>
                      <a:r>
                        <a:rPr lang="en-US" sz="1500" u="none" strike="noStrike">
                          <a:effectLst/>
                        </a:rPr>
                        <a:t>Primary Dx of Drug Poisoning</a:t>
                      </a:r>
                      <a:endParaRPr lang="en-US" sz="1500" b="1" i="0" u="none" strike="noStrike">
                        <a:solidFill>
                          <a:srgbClr val="000000"/>
                        </a:solidFill>
                        <a:effectLst/>
                        <a:latin typeface="Arial" panose="020B0604020202020204" pitchFamily="34" charset="0"/>
                      </a:endParaRPr>
                    </a:p>
                  </a:txBody>
                  <a:tcPr marL="5715" marR="5715" marT="5715" marB="0"/>
                </a:tc>
                <a:tc>
                  <a:txBody>
                    <a:bodyPr/>
                    <a:lstStyle/>
                    <a:p>
                      <a:pPr algn="ctr" fontAlgn="b"/>
                      <a:r>
                        <a:rPr lang="en-US" sz="1500" u="none" strike="noStrike">
                          <a:effectLst/>
                        </a:rPr>
                        <a:t>4,877</a:t>
                      </a:r>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4,081</a:t>
                      </a:r>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9,565</a:t>
                      </a:r>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1,674</a:t>
                      </a:r>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16,164</a:t>
                      </a:r>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977</a:t>
                      </a:r>
                      <a:endParaRPr lang="en-US" sz="1500" b="0" i="0" u="none" strike="noStrike">
                        <a:solidFill>
                          <a:srgbClr val="000000"/>
                        </a:solidFill>
                        <a:effectLst/>
                        <a:latin typeface="Arial" panose="020B0604020202020204" pitchFamily="34" charset="0"/>
                      </a:endParaRPr>
                    </a:p>
                  </a:txBody>
                  <a:tcPr marL="5715" marR="5715" marT="5715" marB="0" anchor="b"/>
                </a:tc>
                <a:extLst>
                  <a:ext uri="{0D108BD9-81ED-4DB2-BD59-A6C34878D82A}">
                    <a16:rowId xmlns:a16="http://schemas.microsoft.com/office/drawing/2014/main" val="1927958912"/>
                  </a:ext>
                </a:extLst>
              </a:tr>
              <a:tr h="313652">
                <a:tc>
                  <a:txBody>
                    <a:bodyPr/>
                    <a:lstStyle/>
                    <a:p>
                      <a:pPr algn="l" fontAlgn="b"/>
                      <a:r>
                        <a:rPr lang="en-US" sz="1500" u="none" strike="noStrike" dirty="0">
                          <a:effectLst/>
                        </a:rPr>
                        <a:t>Secondary </a:t>
                      </a:r>
                      <a:r>
                        <a:rPr lang="en-US" sz="1500" u="none" strike="noStrike" dirty="0" err="1">
                          <a:effectLst/>
                        </a:rPr>
                        <a:t>Dx</a:t>
                      </a:r>
                      <a:r>
                        <a:rPr lang="en-US" sz="1500" u="none" strike="noStrike" dirty="0">
                          <a:effectLst/>
                        </a:rPr>
                        <a:t> of Drug Poisoning (NOT primary)</a:t>
                      </a:r>
                      <a:endParaRPr lang="en-US" sz="1500" b="1" i="0" u="none" strike="noStrike" dirty="0">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1,474</a:t>
                      </a:r>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2,089</a:t>
                      </a:r>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4,549</a:t>
                      </a:r>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725</a:t>
                      </a:r>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6,624</a:t>
                      </a:r>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439</a:t>
                      </a:r>
                      <a:endParaRPr lang="en-US" sz="1500" b="0" i="0" u="none" strike="noStrike">
                        <a:solidFill>
                          <a:srgbClr val="000000"/>
                        </a:solidFill>
                        <a:effectLst/>
                        <a:latin typeface="Arial" panose="020B0604020202020204" pitchFamily="34" charset="0"/>
                      </a:endParaRPr>
                    </a:p>
                  </a:txBody>
                  <a:tcPr marL="5715" marR="5715" marT="5715" marB="0" anchor="b"/>
                </a:tc>
                <a:extLst>
                  <a:ext uri="{0D108BD9-81ED-4DB2-BD59-A6C34878D82A}">
                    <a16:rowId xmlns:a16="http://schemas.microsoft.com/office/drawing/2014/main" val="2060424947"/>
                  </a:ext>
                </a:extLst>
              </a:tr>
              <a:tr h="298716">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extLst>
                  <a:ext uri="{0D108BD9-81ED-4DB2-BD59-A6C34878D82A}">
                    <a16:rowId xmlns:a16="http://schemas.microsoft.com/office/drawing/2014/main" val="1175549876"/>
                  </a:ext>
                </a:extLst>
              </a:tr>
              <a:tr h="298716">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extLst>
                  <a:ext uri="{0D108BD9-81ED-4DB2-BD59-A6C34878D82A}">
                    <a16:rowId xmlns:a16="http://schemas.microsoft.com/office/drawing/2014/main" val="237251083"/>
                  </a:ext>
                </a:extLst>
              </a:tr>
              <a:tr h="298716">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dirty="0">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dirty="0">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extLst>
                  <a:ext uri="{0D108BD9-81ED-4DB2-BD59-A6C34878D82A}">
                    <a16:rowId xmlns:a16="http://schemas.microsoft.com/office/drawing/2014/main" val="709604437"/>
                  </a:ext>
                </a:extLst>
              </a:tr>
              <a:tr h="313652">
                <a:tc gridSpan="7">
                  <a:txBody>
                    <a:bodyPr/>
                    <a:lstStyle/>
                    <a:p>
                      <a:pPr algn="l" fontAlgn="b"/>
                      <a:r>
                        <a:rPr lang="en-US" sz="1500" u="none" strike="noStrike" dirty="0">
                          <a:effectLst/>
                        </a:rPr>
                        <a:t>Table 2.5b. Number of cases with a secondary dx code before mechanism/manner code, by search order</a:t>
                      </a:r>
                      <a:endParaRPr lang="en-US" sz="1500" b="1" i="0" u="none" strike="noStrike" dirty="0">
                        <a:solidFill>
                          <a:srgbClr val="000000"/>
                        </a:solidFill>
                        <a:effectLst/>
                        <a:latin typeface="Arial" panose="020B0604020202020204" pitchFamily="34" charset="0"/>
                      </a:endParaRPr>
                    </a:p>
                  </a:txBody>
                  <a:tcPr marL="5715" marR="5715" marT="571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87110178"/>
                  </a:ext>
                </a:extLst>
              </a:tr>
              <a:tr h="298716">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dirty="0">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l" fontAlgn="b"/>
                      <a:endParaRPr lang="en-US" sz="1500" b="0" i="0" u="none" strike="noStrike">
                        <a:solidFill>
                          <a:srgbClr val="000000"/>
                        </a:solidFill>
                        <a:effectLst/>
                        <a:latin typeface="Arial" panose="020B0604020202020204" pitchFamily="34" charset="0"/>
                      </a:endParaRPr>
                    </a:p>
                  </a:txBody>
                  <a:tcPr marL="5715" marR="5715" marT="5715" marB="0" anchor="b"/>
                </a:tc>
                <a:extLst>
                  <a:ext uri="{0D108BD9-81ED-4DB2-BD59-A6C34878D82A}">
                    <a16:rowId xmlns:a16="http://schemas.microsoft.com/office/drawing/2014/main" val="1668702082"/>
                  </a:ext>
                </a:extLst>
              </a:tr>
              <a:tr h="313652">
                <a:tc>
                  <a:txBody>
                    <a:bodyPr/>
                    <a:lstStyle/>
                    <a:p>
                      <a:pPr algn="l" fontAlgn="b"/>
                      <a:r>
                        <a:rPr lang="en-US" sz="1500" u="none" strike="noStrike">
                          <a:effectLst/>
                        </a:rPr>
                        <a:t>Search Order</a:t>
                      </a:r>
                      <a:endParaRPr lang="en-US" sz="1500" b="1"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CO</a:t>
                      </a:r>
                      <a:endParaRPr lang="en-US" sz="1500" b="1"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LA</a:t>
                      </a:r>
                      <a:endParaRPr lang="en-US" sz="1500" b="1"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NC</a:t>
                      </a:r>
                      <a:endParaRPr lang="en-US" sz="1500" b="1"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dirty="0">
                          <a:effectLst/>
                        </a:rPr>
                        <a:t>NM</a:t>
                      </a:r>
                      <a:endParaRPr lang="en-US" sz="1500" b="1" i="0" u="none" strike="noStrike" dirty="0">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NY</a:t>
                      </a:r>
                      <a:endParaRPr lang="en-US" sz="1500" b="1"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MT</a:t>
                      </a:r>
                      <a:endParaRPr lang="en-US" sz="1500" b="1" i="0" u="none" strike="noStrike">
                        <a:solidFill>
                          <a:srgbClr val="000000"/>
                        </a:solidFill>
                        <a:effectLst/>
                        <a:latin typeface="Arial" panose="020B0604020202020204" pitchFamily="34" charset="0"/>
                      </a:endParaRPr>
                    </a:p>
                  </a:txBody>
                  <a:tcPr marL="5715" marR="5715" marT="5715" marB="0" anchor="b"/>
                </a:tc>
                <a:extLst>
                  <a:ext uri="{0D108BD9-81ED-4DB2-BD59-A6C34878D82A}">
                    <a16:rowId xmlns:a16="http://schemas.microsoft.com/office/drawing/2014/main" val="4245356237"/>
                  </a:ext>
                </a:extLst>
              </a:tr>
              <a:tr h="298716">
                <a:tc>
                  <a:txBody>
                    <a:bodyPr/>
                    <a:lstStyle/>
                    <a:p>
                      <a:pPr algn="l" fontAlgn="b"/>
                      <a:r>
                        <a:rPr lang="fr-FR" sz="1500" u="none" strike="noStrike">
                          <a:effectLst/>
                        </a:rPr>
                        <a:t>Prin Dx, External Cause, Secondary Dx</a:t>
                      </a:r>
                      <a:endParaRPr lang="fr-FR"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1,332</a:t>
                      </a:r>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1,971</a:t>
                      </a:r>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4,264</a:t>
                      </a:r>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613</a:t>
                      </a:r>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5,690</a:t>
                      </a:r>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400</a:t>
                      </a:r>
                      <a:endParaRPr lang="en-US" sz="1500" b="0" i="0" u="none" strike="noStrike">
                        <a:solidFill>
                          <a:srgbClr val="000000"/>
                        </a:solidFill>
                        <a:effectLst/>
                        <a:latin typeface="Arial" panose="020B0604020202020204" pitchFamily="34" charset="0"/>
                      </a:endParaRPr>
                    </a:p>
                  </a:txBody>
                  <a:tcPr marL="5715" marR="5715" marT="5715" marB="0" anchor="b"/>
                </a:tc>
                <a:extLst>
                  <a:ext uri="{0D108BD9-81ED-4DB2-BD59-A6C34878D82A}">
                    <a16:rowId xmlns:a16="http://schemas.microsoft.com/office/drawing/2014/main" val="109218043"/>
                  </a:ext>
                </a:extLst>
              </a:tr>
              <a:tr h="298716">
                <a:tc>
                  <a:txBody>
                    <a:bodyPr/>
                    <a:lstStyle/>
                    <a:p>
                      <a:pPr algn="l" fontAlgn="b"/>
                      <a:r>
                        <a:rPr lang="fr-FR" sz="1500" u="none" strike="noStrike">
                          <a:effectLst/>
                        </a:rPr>
                        <a:t>Prin Dx, Secondary Dx, External Cause</a:t>
                      </a:r>
                      <a:endParaRPr lang="fr-FR"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1,332</a:t>
                      </a:r>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1,971</a:t>
                      </a:r>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4,264</a:t>
                      </a:r>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a:effectLst/>
                        </a:rPr>
                        <a:t>683</a:t>
                      </a:r>
                      <a:endParaRPr lang="en-US" sz="1500" b="0" i="0" u="none" strike="noStrike">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dirty="0">
                          <a:effectLst/>
                        </a:rPr>
                        <a:t>6,289</a:t>
                      </a:r>
                      <a:endParaRPr lang="en-US" sz="1500" b="0" i="0" u="none" strike="noStrike" dirty="0">
                        <a:solidFill>
                          <a:srgbClr val="000000"/>
                        </a:solidFill>
                        <a:effectLst/>
                        <a:latin typeface="Arial" panose="020B0604020202020204" pitchFamily="34" charset="0"/>
                      </a:endParaRPr>
                    </a:p>
                  </a:txBody>
                  <a:tcPr marL="5715" marR="5715" marT="5715" marB="0" anchor="b"/>
                </a:tc>
                <a:tc>
                  <a:txBody>
                    <a:bodyPr/>
                    <a:lstStyle/>
                    <a:p>
                      <a:pPr algn="ctr" fontAlgn="b"/>
                      <a:r>
                        <a:rPr lang="en-US" sz="1500" u="none" strike="noStrike" dirty="0">
                          <a:effectLst/>
                        </a:rPr>
                        <a:t>413</a:t>
                      </a:r>
                      <a:endParaRPr lang="en-US" sz="1500" b="0" i="0" u="none" strike="noStrike" dirty="0">
                        <a:solidFill>
                          <a:srgbClr val="000000"/>
                        </a:solidFill>
                        <a:effectLst/>
                        <a:latin typeface="Arial" panose="020B0604020202020204" pitchFamily="34" charset="0"/>
                      </a:endParaRPr>
                    </a:p>
                  </a:txBody>
                  <a:tcPr marL="5715" marR="5715" marT="5715" marB="0" anchor="b"/>
                </a:tc>
                <a:extLst>
                  <a:ext uri="{0D108BD9-81ED-4DB2-BD59-A6C34878D82A}">
                    <a16:rowId xmlns:a16="http://schemas.microsoft.com/office/drawing/2014/main" val="2472272788"/>
                  </a:ext>
                </a:extLst>
              </a:tr>
            </a:tbl>
          </a:graphicData>
        </a:graphic>
      </p:graphicFrame>
    </p:spTree>
    <p:extLst>
      <p:ext uri="{BB962C8B-B14F-4D97-AF65-F5344CB8AC3E}">
        <p14:creationId xmlns:p14="http://schemas.microsoft.com/office/powerpoint/2010/main" val="2096306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BD8C4C9-5832-401E-9701-1BC30FE92EEC}"/>
              </a:ext>
            </a:extLst>
          </p:cNvPr>
          <p:cNvGraphicFramePr>
            <a:graphicFrameLocks noGrp="1"/>
          </p:cNvGraphicFramePr>
          <p:nvPr/>
        </p:nvGraphicFramePr>
        <p:xfrm>
          <a:off x="2859896" y="2226468"/>
          <a:ext cx="6472211" cy="3263504"/>
        </p:xfrm>
        <a:graphic>
          <a:graphicData uri="http://schemas.openxmlformats.org/drawingml/2006/table">
            <a:tbl>
              <a:tblPr/>
              <a:tblGrid>
                <a:gridCol w="1130069">
                  <a:extLst>
                    <a:ext uri="{9D8B030D-6E8A-4147-A177-3AD203B41FA5}">
                      <a16:colId xmlns:a16="http://schemas.microsoft.com/office/drawing/2014/main" val="3995052189"/>
                    </a:ext>
                  </a:extLst>
                </a:gridCol>
                <a:gridCol w="410934">
                  <a:extLst>
                    <a:ext uri="{9D8B030D-6E8A-4147-A177-3AD203B41FA5}">
                      <a16:colId xmlns:a16="http://schemas.microsoft.com/office/drawing/2014/main" val="1438685626"/>
                    </a:ext>
                  </a:extLst>
                </a:gridCol>
                <a:gridCol w="410934">
                  <a:extLst>
                    <a:ext uri="{9D8B030D-6E8A-4147-A177-3AD203B41FA5}">
                      <a16:colId xmlns:a16="http://schemas.microsoft.com/office/drawing/2014/main" val="4272637369"/>
                    </a:ext>
                  </a:extLst>
                </a:gridCol>
                <a:gridCol w="410934">
                  <a:extLst>
                    <a:ext uri="{9D8B030D-6E8A-4147-A177-3AD203B41FA5}">
                      <a16:colId xmlns:a16="http://schemas.microsoft.com/office/drawing/2014/main" val="2037694078"/>
                    </a:ext>
                  </a:extLst>
                </a:gridCol>
                <a:gridCol w="410934">
                  <a:extLst>
                    <a:ext uri="{9D8B030D-6E8A-4147-A177-3AD203B41FA5}">
                      <a16:colId xmlns:a16="http://schemas.microsoft.com/office/drawing/2014/main" val="4067305314"/>
                    </a:ext>
                  </a:extLst>
                </a:gridCol>
                <a:gridCol w="410934">
                  <a:extLst>
                    <a:ext uri="{9D8B030D-6E8A-4147-A177-3AD203B41FA5}">
                      <a16:colId xmlns:a16="http://schemas.microsoft.com/office/drawing/2014/main" val="3923496523"/>
                    </a:ext>
                  </a:extLst>
                </a:gridCol>
                <a:gridCol w="410934">
                  <a:extLst>
                    <a:ext uri="{9D8B030D-6E8A-4147-A177-3AD203B41FA5}">
                      <a16:colId xmlns:a16="http://schemas.microsoft.com/office/drawing/2014/main" val="2756118099"/>
                    </a:ext>
                  </a:extLst>
                </a:gridCol>
                <a:gridCol w="410934">
                  <a:extLst>
                    <a:ext uri="{9D8B030D-6E8A-4147-A177-3AD203B41FA5}">
                      <a16:colId xmlns:a16="http://schemas.microsoft.com/office/drawing/2014/main" val="1988823949"/>
                    </a:ext>
                  </a:extLst>
                </a:gridCol>
                <a:gridCol w="410934">
                  <a:extLst>
                    <a:ext uri="{9D8B030D-6E8A-4147-A177-3AD203B41FA5}">
                      <a16:colId xmlns:a16="http://schemas.microsoft.com/office/drawing/2014/main" val="1169142836"/>
                    </a:ext>
                  </a:extLst>
                </a:gridCol>
                <a:gridCol w="410934">
                  <a:extLst>
                    <a:ext uri="{9D8B030D-6E8A-4147-A177-3AD203B41FA5}">
                      <a16:colId xmlns:a16="http://schemas.microsoft.com/office/drawing/2014/main" val="3273006294"/>
                    </a:ext>
                  </a:extLst>
                </a:gridCol>
                <a:gridCol w="410934">
                  <a:extLst>
                    <a:ext uri="{9D8B030D-6E8A-4147-A177-3AD203B41FA5}">
                      <a16:colId xmlns:a16="http://schemas.microsoft.com/office/drawing/2014/main" val="2874152083"/>
                    </a:ext>
                  </a:extLst>
                </a:gridCol>
                <a:gridCol w="410934">
                  <a:extLst>
                    <a:ext uri="{9D8B030D-6E8A-4147-A177-3AD203B41FA5}">
                      <a16:colId xmlns:a16="http://schemas.microsoft.com/office/drawing/2014/main" val="313995358"/>
                    </a:ext>
                  </a:extLst>
                </a:gridCol>
                <a:gridCol w="410934">
                  <a:extLst>
                    <a:ext uri="{9D8B030D-6E8A-4147-A177-3AD203B41FA5}">
                      <a16:colId xmlns:a16="http://schemas.microsoft.com/office/drawing/2014/main" val="1319750356"/>
                    </a:ext>
                  </a:extLst>
                </a:gridCol>
                <a:gridCol w="410934">
                  <a:extLst>
                    <a:ext uri="{9D8B030D-6E8A-4147-A177-3AD203B41FA5}">
                      <a16:colId xmlns:a16="http://schemas.microsoft.com/office/drawing/2014/main" val="1065692033"/>
                    </a:ext>
                  </a:extLst>
                </a:gridCol>
              </a:tblGrid>
              <a:tr h="160521">
                <a:tc gridSpan="13">
                  <a:txBody>
                    <a:bodyPr/>
                    <a:lstStyle/>
                    <a:p>
                      <a:pPr algn="ctr" fontAlgn="b"/>
                      <a:r>
                        <a:rPr lang="en-US" sz="1000" b="1" i="0" u="none" strike="noStrike">
                          <a:solidFill>
                            <a:srgbClr val="000000"/>
                          </a:solidFill>
                          <a:effectLst/>
                          <a:latin typeface="Calibri" panose="020F0502020204030204" pitchFamily="34" charset="0"/>
                        </a:rPr>
                        <a:t>Table 3.2(b)  Polydrug Percentages by Drug Type, National 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000" b="1"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625278568"/>
                  </a:ext>
                </a:extLst>
              </a:tr>
              <a:tr h="919894">
                <a:tc>
                  <a:txBody>
                    <a:bodyPr/>
                    <a:lstStyle/>
                    <a:p>
                      <a:pPr algn="l" fontAlgn="b"/>
                      <a:r>
                        <a:rPr lang="en-US" sz="800" b="0" i="0" u="none" strike="noStrike">
                          <a:solidFill>
                            <a:srgbClr val="000000"/>
                          </a:solidFill>
                          <a:effectLst/>
                          <a:latin typeface="Calibri" panose="020F0502020204030204" pitchFamily="34" charset="0"/>
                        </a:rPr>
                        <a:t>Row Substance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Cannabis</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Opioids</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Non-heroin opioids (Alone or in combination)</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Heroin</a:t>
                      </a:r>
                      <a:br>
                        <a:rPr lang="en-US" sz="800" b="0" i="0" u="none" strike="noStrike">
                          <a:solidFill>
                            <a:srgbClr val="000000"/>
                          </a:solidFill>
                          <a:effectLst/>
                          <a:latin typeface="Calibri" panose="020F0502020204030204" pitchFamily="34" charset="0"/>
                        </a:rPr>
                      </a:br>
                      <a:r>
                        <a:rPr lang="en-US" sz="800" b="0" i="0" u="none" strike="noStrike">
                          <a:solidFill>
                            <a:srgbClr val="000000"/>
                          </a:solidFill>
                          <a:effectLst/>
                          <a:latin typeface="Calibri" panose="020F0502020204030204" pitchFamily="34" charset="0"/>
                        </a:rPr>
                        <a:t>(Alone or in</a:t>
                      </a:r>
                      <a:br>
                        <a:rPr lang="en-US" sz="800" b="0" i="0" u="none" strike="noStrike">
                          <a:solidFill>
                            <a:srgbClr val="000000"/>
                          </a:solidFill>
                          <a:effectLst/>
                          <a:latin typeface="Calibri" panose="020F0502020204030204" pitchFamily="34" charset="0"/>
                        </a:rPr>
                      </a:br>
                      <a:r>
                        <a:rPr lang="en-US" sz="800" b="0" i="0" u="none" strike="noStrike">
                          <a:solidFill>
                            <a:srgbClr val="000000"/>
                          </a:solidFill>
                          <a:effectLst/>
                          <a:latin typeface="Calibri" panose="020F0502020204030204" pitchFamily="34" charset="0"/>
                        </a:rPr>
                        <a:t>combination)</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Psychostimulants</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Ampthetamines</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Non-Ampthetamines</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Cocaine</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Benzodiazepines</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Alcohol Toxicity</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Unspecified</a:t>
                      </a:r>
                      <a:br>
                        <a:rPr lang="en-US" sz="800" b="0" i="0" u="none" strike="noStrike">
                          <a:solidFill>
                            <a:srgbClr val="000000"/>
                          </a:solidFill>
                          <a:effectLst/>
                          <a:latin typeface="Calibri" panose="020F0502020204030204" pitchFamily="34" charset="0"/>
                        </a:rPr>
                      </a:br>
                      <a:r>
                        <a:rPr lang="en-US" sz="800" b="0" i="0" u="none" strike="noStrike">
                          <a:solidFill>
                            <a:srgbClr val="000000"/>
                          </a:solidFill>
                          <a:effectLst/>
                          <a:latin typeface="Calibri" panose="020F0502020204030204" pitchFamily="34" charset="0"/>
                        </a:rPr>
                        <a:t>Psychodysleptics</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Unspecified/Other</a:t>
                      </a:r>
                      <a:br>
                        <a:rPr lang="en-US" sz="800" b="0" i="0" u="none" strike="noStrike">
                          <a:solidFill>
                            <a:srgbClr val="000000"/>
                          </a:solidFill>
                          <a:effectLst/>
                          <a:latin typeface="Calibri" panose="020F0502020204030204" pitchFamily="34" charset="0"/>
                        </a:rPr>
                      </a:br>
                      <a:r>
                        <a:rPr lang="en-US" sz="800" b="0" i="0" u="none" strike="noStrike">
                          <a:solidFill>
                            <a:srgbClr val="000000"/>
                          </a:solidFill>
                          <a:effectLst/>
                          <a:latin typeface="Calibri" panose="020F0502020204030204" pitchFamily="34" charset="0"/>
                        </a:rPr>
                        <a:t>Psychotropics</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757909670"/>
                  </a:ext>
                </a:extLst>
              </a:tr>
              <a:tr h="128417">
                <a:tc>
                  <a:txBody>
                    <a:bodyPr/>
                    <a:lstStyle/>
                    <a:p>
                      <a:pPr algn="l" fontAlgn="b"/>
                      <a:r>
                        <a:rPr lang="en-US" sz="800" b="0" i="0" u="none" strike="noStrike">
                          <a:solidFill>
                            <a:srgbClr val="000000"/>
                          </a:solidFill>
                          <a:effectLst/>
                          <a:latin typeface="Calibri" panose="020F0502020204030204" pitchFamily="34" charset="0"/>
                        </a:rPr>
                        <a:t>Cannabis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800" b="0" i="0" u="none" strike="noStrike">
                          <a:solidFill>
                            <a:srgbClr val="000000"/>
                          </a:solidFill>
                          <a:effectLst/>
                          <a:latin typeface="Calibri" panose="020F0502020204030204" pitchFamily="34" charset="0"/>
                        </a:rPr>
                        <a:t>0.51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3.09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6.45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19.71</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44976409"/>
                  </a:ext>
                </a:extLst>
              </a:tr>
              <a:tr h="128417">
                <a:tc>
                  <a:txBody>
                    <a:bodyPr/>
                    <a:lstStyle/>
                    <a:p>
                      <a:pPr algn="l" fontAlgn="b"/>
                      <a:r>
                        <a:rPr lang="en-US" sz="800" b="0" i="0" u="none" strike="noStrike">
                          <a:solidFill>
                            <a:srgbClr val="000000"/>
                          </a:solidFill>
                          <a:effectLst/>
                          <a:latin typeface="Calibri" panose="020F0502020204030204" pitchFamily="34" charset="0"/>
                        </a:rPr>
                        <a:t>Opioids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7.51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r>
                        <a:rPr lang="en-US"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0D1E"/>
                    </a:solidFill>
                  </a:tcPr>
                </a:tc>
                <a:tc>
                  <a:txBody>
                    <a:bodyPr/>
                    <a:lstStyle/>
                    <a:p>
                      <a:pPr algn="l" fontAlgn="b"/>
                      <a:r>
                        <a:rPr lang="en-US"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0D1E"/>
                    </a:solidFill>
                  </a:tcPr>
                </a:tc>
                <a:tc>
                  <a:txBody>
                    <a:bodyPr/>
                    <a:lstStyle/>
                    <a:p>
                      <a:pPr algn="r" fontAlgn="b"/>
                      <a:r>
                        <a:rPr lang="en-US" sz="800" b="0" i="0" u="none" strike="noStrike">
                          <a:solidFill>
                            <a:srgbClr val="000000"/>
                          </a:solidFill>
                          <a:effectLst/>
                          <a:latin typeface="Calibri" panose="020F0502020204030204" pitchFamily="34" charset="0"/>
                        </a:rPr>
                        <a:t>15.00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16.16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3.48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12.04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23.56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9CA8"/>
                    </a:solidFill>
                  </a:tcPr>
                </a:tc>
                <a:tc>
                  <a:txBody>
                    <a:bodyPr/>
                    <a:lstStyle/>
                    <a:p>
                      <a:pPr algn="r" fontAlgn="b"/>
                      <a:r>
                        <a:rPr lang="en-US" sz="800" b="0" i="0" u="none" strike="noStrike">
                          <a:solidFill>
                            <a:srgbClr val="000000"/>
                          </a:solidFill>
                          <a:effectLst/>
                          <a:latin typeface="Calibri" panose="020F0502020204030204" pitchFamily="34" charset="0"/>
                        </a:rPr>
                        <a:t>5.35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3.87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5.71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92.69</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312773120"/>
                  </a:ext>
                </a:extLst>
              </a:tr>
              <a:tr h="256834">
                <a:tc>
                  <a:txBody>
                    <a:bodyPr/>
                    <a:lstStyle/>
                    <a:p>
                      <a:pPr algn="l" fontAlgn="b"/>
                      <a:r>
                        <a:rPr lang="en-US" sz="800" b="0" i="0" u="none" strike="noStrike">
                          <a:solidFill>
                            <a:srgbClr val="000000"/>
                          </a:solidFill>
                          <a:effectLst/>
                          <a:latin typeface="Calibri" panose="020F0502020204030204" pitchFamily="34" charset="0"/>
                        </a:rPr>
                        <a:t>Non-heroin opioids (Alone or in combination)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2C44"/>
                    </a:solidFill>
                  </a:tcPr>
                </a:tc>
                <a:tc>
                  <a:txBody>
                    <a:bodyPr/>
                    <a:lstStyle/>
                    <a:p>
                      <a:pPr algn="l" fontAlgn="b"/>
                      <a:r>
                        <a:rPr lang="en-US"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800" b="0" i="0" u="none" strike="noStrike">
                          <a:solidFill>
                            <a:srgbClr val="000000"/>
                          </a:solidFill>
                          <a:effectLst/>
                          <a:latin typeface="Calibri" panose="020F0502020204030204" pitchFamily="34" charset="0"/>
                        </a:rPr>
                        <a:t>2.97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9.48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10.09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5.30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21.95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9CA8"/>
                    </a:solidFill>
                  </a:tcPr>
                </a:tc>
                <a:tc>
                  <a:txBody>
                    <a:bodyPr/>
                    <a:lstStyle/>
                    <a:p>
                      <a:pPr algn="r" fontAlgn="b"/>
                      <a:r>
                        <a:rPr lang="en-US" sz="800" b="0" i="0" u="none" strike="noStrike">
                          <a:solidFill>
                            <a:srgbClr val="000000"/>
                          </a:solidFill>
                          <a:effectLst/>
                          <a:latin typeface="Calibri" panose="020F0502020204030204" pitchFamily="34" charset="0"/>
                        </a:rPr>
                        <a:t>4.40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5.71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70.66</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31428590"/>
                  </a:ext>
                </a:extLst>
              </a:tr>
              <a:tr h="256834">
                <a:tc>
                  <a:txBody>
                    <a:bodyPr/>
                    <a:lstStyle/>
                    <a:p>
                      <a:pPr algn="l" fontAlgn="b"/>
                      <a:r>
                        <a:rPr lang="en-US" sz="800" b="0" i="0" u="none" strike="noStrike">
                          <a:solidFill>
                            <a:srgbClr val="000000"/>
                          </a:solidFill>
                          <a:effectLst/>
                          <a:latin typeface="Calibri" panose="020F0502020204030204" pitchFamily="34" charset="0"/>
                        </a:rPr>
                        <a:t>Heroin (Alone or in combination)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9CA8"/>
                    </a:solidFill>
                  </a:tcPr>
                </a:tc>
                <a:tc>
                  <a:txBody>
                    <a:bodyPr/>
                    <a:lstStyle/>
                    <a:p>
                      <a:pPr algn="r" fontAlgn="b"/>
                      <a:r>
                        <a:rPr lang="en-US" sz="800" b="0" i="0" u="none" strike="noStrike">
                          <a:solidFill>
                            <a:srgbClr val="000000"/>
                          </a:solidFill>
                          <a:effectLst/>
                          <a:latin typeface="Calibri" panose="020F0502020204030204" pitchFamily="34" charset="0"/>
                        </a:rPr>
                        <a:t>0.83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800" b="0" i="0" u="none" strike="noStrike">
                          <a:solidFill>
                            <a:srgbClr val="000000"/>
                          </a:solidFill>
                          <a:effectLst/>
                          <a:latin typeface="Calibri" panose="020F0502020204030204" pitchFamily="34" charset="0"/>
                        </a:rPr>
                        <a:t>5.52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6.07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6.74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24.72</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970744861"/>
                  </a:ext>
                </a:extLst>
              </a:tr>
              <a:tr h="128417">
                <a:tc>
                  <a:txBody>
                    <a:bodyPr/>
                    <a:lstStyle/>
                    <a:p>
                      <a:pPr algn="l" fontAlgn="b"/>
                      <a:r>
                        <a:rPr lang="en-US" sz="800" b="0" i="0" u="none" strike="noStrike">
                          <a:solidFill>
                            <a:srgbClr val="000000"/>
                          </a:solidFill>
                          <a:effectLst/>
                          <a:latin typeface="Calibri" panose="020F0502020204030204" pitchFamily="34" charset="0"/>
                        </a:rPr>
                        <a:t>Psychostimulants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8.19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4.65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r>
                        <a:rPr lang="en-US"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0D1E"/>
                    </a:solidFill>
                  </a:tcPr>
                </a:tc>
                <a:tc>
                  <a:txBody>
                    <a:bodyPr/>
                    <a:lstStyle/>
                    <a:p>
                      <a:pPr algn="l" fontAlgn="b"/>
                      <a:r>
                        <a:rPr lang="en-US"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0D1E"/>
                    </a:solidFill>
                  </a:tcPr>
                </a:tc>
                <a:tc>
                  <a:txBody>
                    <a:bodyPr/>
                    <a:lstStyle/>
                    <a:p>
                      <a:pPr algn="r" fontAlgn="b"/>
                      <a:r>
                        <a:rPr lang="en-US" sz="800" b="0" i="0" u="none" strike="noStrike">
                          <a:solidFill>
                            <a:srgbClr val="000000"/>
                          </a:solidFill>
                          <a:effectLst/>
                          <a:latin typeface="Calibri" panose="020F0502020204030204" pitchFamily="34" charset="0"/>
                        </a:rPr>
                        <a:t>2.39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27.22</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26145632"/>
                  </a:ext>
                </a:extLst>
              </a:tr>
              <a:tr h="128417">
                <a:tc>
                  <a:txBody>
                    <a:bodyPr/>
                    <a:lstStyle/>
                    <a:p>
                      <a:pPr algn="l" fontAlgn="b"/>
                      <a:r>
                        <a:rPr lang="en-US" sz="800" b="0" i="0" u="none" strike="noStrike">
                          <a:solidFill>
                            <a:srgbClr val="000000"/>
                          </a:solidFill>
                          <a:effectLst/>
                          <a:latin typeface="Calibri" panose="020F0502020204030204" pitchFamily="34" charset="0"/>
                        </a:rPr>
                        <a:t>Ampthetamines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7.61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4.61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0D1E"/>
                    </a:solidFill>
                  </a:tcPr>
                </a:tc>
                <a:tc>
                  <a:txBody>
                    <a:bodyPr/>
                    <a:lstStyle/>
                    <a:p>
                      <a:pPr algn="l" fontAlgn="b"/>
                      <a:r>
                        <a:rPr lang="en-US"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800" b="0" i="0" u="none" strike="noStrike">
                          <a:solidFill>
                            <a:srgbClr val="000000"/>
                          </a:solidFill>
                          <a:effectLst/>
                          <a:latin typeface="Calibri" panose="020F0502020204030204" pitchFamily="34" charset="0"/>
                        </a:rPr>
                        <a:t>6.97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33.00</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14646361"/>
                  </a:ext>
                </a:extLst>
              </a:tr>
              <a:tr h="128417">
                <a:tc>
                  <a:txBody>
                    <a:bodyPr/>
                    <a:lstStyle/>
                    <a:p>
                      <a:pPr algn="l" fontAlgn="b"/>
                      <a:r>
                        <a:rPr lang="en-US" sz="800" b="0" i="0" u="none" strike="noStrike">
                          <a:solidFill>
                            <a:srgbClr val="000000"/>
                          </a:solidFill>
                          <a:effectLst/>
                          <a:latin typeface="Calibri" panose="020F0502020204030204" pitchFamily="34" charset="0"/>
                        </a:rPr>
                        <a:t>Non-Ampthetamines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0.48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800" b="0" i="0" u="none" strike="noStrike">
                          <a:solidFill>
                            <a:srgbClr val="000000"/>
                          </a:solidFill>
                          <a:effectLst/>
                          <a:latin typeface="Calibri" panose="020F0502020204030204" pitchFamily="34" charset="0"/>
                        </a:rPr>
                        <a:t>0.05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1.79</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944508349"/>
                  </a:ext>
                </a:extLst>
              </a:tr>
              <a:tr h="128417">
                <a:tc>
                  <a:txBody>
                    <a:bodyPr/>
                    <a:lstStyle/>
                    <a:p>
                      <a:pPr algn="l" fontAlgn="b"/>
                      <a:r>
                        <a:rPr lang="en-US" sz="800" b="0" i="0" u="none" strike="noStrike">
                          <a:solidFill>
                            <a:srgbClr val="000000"/>
                          </a:solidFill>
                          <a:effectLst/>
                          <a:latin typeface="Calibri" panose="020F0502020204030204" pitchFamily="34" charset="0"/>
                        </a:rPr>
                        <a:t>Cocaine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8.09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6.58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3.00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800" b="0" i="0" u="none" strike="noStrike">
                          <a:solidFill>
                            <a:srgbClr val="000000"/>
                          </a:solidFill>
                          <a:effectLst/>
                          <a:latin typeface="Calibri" panose="020F0502020204030204" pitchFamily="34" charset="0"/>
                        </a:rPr>
                        <a:t>1.05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7.10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35.83</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085584013"/>
                  </a:ext>
                </a:extLst>
              </a:tr>
              <a:tr h="128417">
                <a:tc>
                  <a:txBody>
                    <a:bodyPr/>
                    <a:lstStyle/>
                    <a:p>
                      <a:pPr algn="l" fontAlgn="b"/>
                      <a:r>
                        <a:rPr lang="en-US" sz="800" b="0" i="0" u="none" strike="noStrike">
                          <a:solidFill>
                            <a:srgbClr val="000000"/>
                          </a:solidFill>
                          <a:effectLst/>
                          <a:latin typeface="Calibri" panose="020F0502020204030204" pitchFamily="34" charset="0"/>
                        </a:rPr>
                        <a:t>Benzodiazepines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14.61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17.28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4.56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6.56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6.82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3.81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3.06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800" b="0" i="0" u="none" strike="noStrike">
                          <a:solidFill>
                            <a:srgbClr val="000000"/>
                          </a:solidFill>
                          <a:effectLst/>
                          <a:latin typeface="Calibri" panose="020F0502020204030204" pitchFamily="34" charset="0"/>
                        </a:rPr>
                        <a:t>9.93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78.60</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544750544"/>
                  </a:ext>
                </a:extLst>
              </a:tr>
              <a:tr h="128417">
                <a:tc>
                  <a:txBody>
                    <a:bodyPr/>
                    <a:lstStyle/>
                    <a:p>
                      <a:pPr algn="l" fontAlgn="b"/>
                      <a:r>
                        <a:rPr lang="en-US" sz="800" b="0" i="0" u="none" strike="noStrike">
                          <a:solidFill>
                            <a:srgbClr val="000000"/>
                          </a:solidFill>
                          <a:effectLst/>
                          <a:latin typeface="Calibri" panose="020F0502020204030204" pitchFamily="34" charset="0"/>
                        </a:rPr>
                        <a:t>Alcohol Toxicity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2.99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3.36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4.21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800" b="0" i="0" u="none" strike="noStrike">
                          <a:solidFill>
                            <a:srgbClr val="000000"/>
                          </a:solidFill>
                          <a:effectLst/>
                          <a:latin typeface="Calibri" panose="020F0502020204030204" pitchFamily="34" charset="0"/>
                        </a:rPr>
                        <a:t>3.87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26.83</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31714341"/>
                  </a:ext>
                </a:extLst>
              </a:tr>
              <a:tr h="256834">
                <a:tc>
                  <a:txBody>
                    <a:bodyPr/>
                    <a:lstStyle/>
                    <a:p>
                      <a:pPr algn="l" fontAlgn="b"/>
                      <a:r>
                        <a:rPr lang="en-US" sz="800" b="0" i="0" u="none" strike="noStrike">
                          <a:solidFill>
                            <a:srgbClr val="000000"/>
                          </a:solidFill>
                          <a:effectLst/>
                          <a:latin typeface="Calibri" panose="020F0502020204030204" pitchFamily="34" charset="0"/>
                        </a:rPr>
                        <a:t>Unspecified Psychodysleptics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0.96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800" b="0" i="0" u="none" strike="noStrike">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1.97</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092618957"/>
                  </a:ext>
                </a:extLst>
              </a:tr>
              <a:tr h="256834">
                <a:tc>
                  <a:txBody>
                    <a:bodyPr/>
                    <a:lstStyle/>
                    <a:p>
                      <a:pPr algn="l" fontAlgn="b"/>
                      <a:r>
                        <a:rPr lang="en-US" sz="800" b="0" i="0" u="none" strike="noStrike">
                          <a:solidFill>
                            <a:srgbClr val="000000"/>
                          </a:solidFill>
                          <a:effectLst/>
                          <a:latin typeface="Calibri" panose="020F0502020204030204" pitchFamily="34" charset="0"/>
                        </a:rPr>
                        <a:t>Unspecified/Other Psychotropics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r" fontAlgn="b"/>
                      <a:r>
                        <a:rPr lang="en-US" sz="800" b="0" i="0" u="none" strike="noStrike">
                          <a:solidFill>
                            <a:srgbClr val="000000"/>
                          </a:solidFill>
                          <a:effectLst/>
                          <a:latin typeface="Calibri" panose="020F050202020403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BD0"/>
                    </a:solidFill>
                  </a:tcPr>
                </a:tc>
                <a:tc>
                  <a:txBody>
                    <a:bodyPr/>
                    <a:lstStyle/>
                    <a:p>
                      <a:pPr algn="l" fontAlgn="b"/>
                      <a:r>
                        <a:rPr lang="en-US" sz="8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r" fontAlgn="b"/>
                      <a:r>
                        <a:rPr lang="en-US" sz="800" b="0" i="0" u="none" strike="noStrike">
                          <a:solidFill>
                            <a:srgbClr val="000000"/>
                          </a:solidFill>
                          <a:effectLst/>
                          <a:latin typeface="Calibri" panose="020F0502020204030204" pitchFamily="34" charset="0"/>
                        </a:rPr>
                        <a:t>0.28</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148236941"/>
                  </a:ext>
                </a:extLst>
              </a:tr>
              <a:tr h="128417">
                <a:tc>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800" b="0" i="0" u="none" strike="noStrike">
                          <a:solidFill>
                            <a:srgbClr val="000000"/>
                          </a:solidFill>
                          <a:effectLst/>
                          <a:latin typeface="Calibri" panose="020F0502020204030204" pitchFamily="34" charset="0"/>
                        </a:rPr>
                        <a:t>50.10</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800" b="0" i="0" u="none" strike="noStrike">
                          <a:solidFill>
                            <a:srgbClr val="000000"/>
                          </a:solidFill>
                          <a:effectLst/>
                          <a:latin typeface="Calibri" panose="020F0502020204030204" pitchFamily="34" charset="0"/>
                        </a:rPr>
                        <a:t>24.70</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800" b="0" i="0" u="none" strike="noStrike">
                          <a:solidFill>
                            <a:srgbClr val="000000"/>
                          </a:solidFill>
                          <a:effectLst/>
                          <a:latin typeface="Calibri" panose="020F0502020204030204" pitchFamily="34" charset="0"/>
                        </a:rPr>
                        <a:t>26.03</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800" b="0" i="0" u="none" strike="noStrike">
                          <a:solidFill>
                            <a:srgbClr val="000000"/>
                          </a:solidFill>
                          <a:effectLst/>
                          <a:latin typeface="Calibri" panose="020F0502020204030204" pitchFamily="34" charset="0"/>
                        </a:rPr>
                        <a:t>24.90</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800" b="0" i="0" u="none" strike="noStrike">
                          <a:solidFill>
                            <a:srgbClr val="000000"/>
                          </a:solidFill>
                          <a:effectLst/>
                          <a:latin typeface="Calibri" panose="020F0502020204030204" pitchFamily="34" charset="0"/>
                        </a:rPr>
                        <a:t>44.43</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800" b="0" i="0" u="none" strike="noStrike">
                          <a:solidFill>
                            <a:srgbClr val="000000"/>
                          </a:solidFill>
                          <a:effectLst/>
                          <a:latin typeface="Calibri" panose="020F0502020204030204" pitchFamily="34" charset="0"/>
                        </a:rPr>
                        <a:t>48.06</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800" b="0" i="0" u="none" strike="noStrike">
                          <a:solidFill>
                            <a:srgbClr val="000000"/>
                          </a:solidFill>
                          <a:effectLst/>
                          <a:latin typeface="Calibri" panose="020F0502020204030204" pitchFamily="34" charset="0"/>
                        </a:rPr>
                        <a:t>21.39</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800" b="0" i="0" u="none" strike="noStrike">
                          <a:solidFill>
                            <a:srgbClr val="000000"/>
                          </a:solidFill>
                          <a:effectLst/>
                          <a:latin typeface="Calibri" panose="020F0502020204030204" pitchFamily="34" charset="0"/>
                        </a:rPr>
                        <a:t>38.17</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800" b="0" i="0" u="none" strike="noStrike">
                          <a:solidFill>
                            <a:srgbClr val="000000"/>
                          </a:solidFill>
                          <a:effectLst/>
                          <a:latin typeface="Calibri" panose="020F0502020204030204" pitchFamily="34" charset="0"/>
                        </a:rPr>
                        <a:t>57.11</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800" b="0" i="0" u="none" strike="noStrike">
                          <a:solidFill>
                            <a:srgbClr val="000000"/>
                          </a:solidFill>
                          <a:effectLst/>
                          <a:latin typeface="Calibri" panose="020F0502020204030204" pitchFamily="34" charset="0"/>
                        </a:rPr>
                        <a:t>26.91</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800" b="0" i="0" u="none" strike="noStrike">
                          <a:solidFill>
                            <a:srgbClr val="000000"/>
                          </a:solidFill>
                          <a:effectLst/>
                          <a:latin typeface="Calibri" panose="020F0502020204030204" pitchFamily="34" charset="0"/>
                        </a:rPr>
                        <a:t>33.55</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800" b="0" i="0" u="none" strike="noStrike">
                          <a:solidFill>
                            <a:srgbClr val="000000"/>
                          </a:solidFill>
                          <a:effectLst/>
                          <a:latin typeface="Calibri" panose="020F0502020204030204" pitchFamily="34" charset="0"/>
                        </a:rPr>
                        <a:t>17.96</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8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87903166"/>
                  </a:ext>
                </a:extLst>
              </a:tr>
            </a:tbl>
          </a:graphicData>
        </a:graphic>
      </p:graphicFrame>
    </p:spTree>
    <p:extLst>
      <p:ext uri="{BB962C8B-B14F-4D97-AF65-F5344CB8AC3E}">
        <p14:creationId xmlns:p14="http://schemas.microsoft.com/office/powerpoint/2010/main" val="22790731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93018-0405-42BB-BD4A-F4F646E3AF8B}"/>
              </a:ext>
            </a:extLst>
          </p:cNvPr>
          <p:cNvSpPr>
            <a:spLocks noGrp="1"/>
          </p:cNvSpPr>
          <p:nvPr>
            <p:ph type="title"/>
          </p:nvPr>
        </p:nvSpPr>
        <p:spPr/>
        <p:txBody>
          <a:bodyPr/>
          <a:lstStyle/>
          <a:p>
            <a:r>
              <a:rPr lang="en-US" dirty="0"/>
              <a:t>Phase IV</a:t>
            </a:r>
          </a:p>
        </p:txBody>
      </p:sp>
      <p:sp>
        <p:nvSpPr>
          <p:cNvPr id="3" name="Content Placeholder 2">
            <a:extLst>
              <a:ext uri="{FF2B5EF4-FFF2-40B4-BE49-F238E27FC236}">
                <a16:creationId xmlns:a16="http://schemas.microsoft.com/office/drawing/2014/main" id="{C21F09DE-0014-4E79-8375-9E5E2EB20E31}"/>
              </a:ext>
            </a:extLst>
          </p:cNvPr>
          <p:cNvSpPr>
            <a:spLocks noGrp="1"/>
          </p:cNvSpPr>
          <p:nvPr>
            <p:ph idx="1"/>
          </p:nvPr>
        </p:nvSpPr>
        <p:spPr/>
        <p:txBody>
          <a:bodyPr/>
          <a:lstStyle/>
          <a:p>
            <a:r>
              <a:rPr lang="en-US" dirty="0"/>
              <a:t>Hypotheses:</a:t>
            </a:r>
          </a:p>
          <a:p>
            <a:pPr lvl="1"/>
            <a:r>
              <a:rPr lang="en-US" dirty="0"/>
              <a:t>Differences in manner / mechanism of inpatient vs ED (inpatient more self-harm, ED more overdose; classes treated in inpatient vs ED)</a:t>
            </a:r>
          </a:p>
          <a:p>
            <a:pPr lvl="1"/>
            <a:r>
              <a:rPr lang="en-US" dirty="0"/>
              <a:t>Differences in coding specificity (possibly beyond Phase IV)</a:t>
            </a:r>
          </a:p>
          <a:p>
            <a:pPr lvl="1"/>
            <a:r>
              <a:rPr lang="en-US" dirty="0"/>
              <a:t>Differences in number of codes</a:t>
            </a:r>
          </a:p>
          <a:p>
            <a:pPr lvl="1"/>
            <a:r>
              <a:rPr lang="en-US" dirty="0"/>
              <a:t>Differences in ratio of primary to primary / secondary</a:t>
            </a:r>
          </a:p>
        </p:txBody>
      </p:sp>
    </p:spTree>
    <p:extLst>
      <p:ext uri="{BB962C8B-B14F-4D97-AF65-F5344CB8AC3E}">
        <p14:creationId xmlns:p14="http://schemas.microsoft.com/office/powerpoint/2010/main" val="997220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Definition Phase IV Timeline</a:t>
            </a:r>
          </a:p>
        </p:txBody>
      </p:sp>
      <p:sp>
        <p:nvSpPr>
          <p:cNvPr id="3" name="Content Placeholder 2"/>
          <p:cNvSpPr>
            <a:spLocks noGrp="1"/>
          </p:cNvSpPr>
          <p:nvPr>
            <p:ph idx="1"/>
          </p:nvPr>
        </p:nvSpPr>
        <p:spPr/>
        <p:txBody>
          <a:bodyPr/>
          <a:lstStyle/>
          <a:p>
            <a:endParaRPr lang="en-US" dirty="0"/>
          </a:p>
        </p:txBody>
      </p:sp>
      <p:graphicFrame>
        <p:nvGraphicFramePr>
          <p:cNvPr id="5" name="Project Timeline" descr="Timeline charting project details">
            <a:extLst>
              <a:ext uri="{FF2B5EF4-FFF2-40B4-BE49-F238E27FC236}">
                <a16:creationId xmlns:a16="http://schemas.microsoft.com/office/drawing/2014/main" id="{00000000-0008-0000-0000-00000B000000}"/>
              </a:ext>
            </a:extLst>
          </p:cNvPr>
          <p:cNvGraphicFramePr>
            <a:graphicFrameLocks/>
          </p:cNvGraphicFramePr>
          <p:nvPr>
            <p:extLst/>
          </p:nvPr>
        </p:nvGraphicFramePr>
        <p:xfrm>
          <a:off x="1623038" y="2100009"/>
          <a:ext cx="8945924" cy="26579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147416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2698</Words>
  <Application>Microsoft Macintosh PowerPoint</Application>
  <PresentationFormat>Widescreen</PresentationFormat>
  <Paragraphs>357</Paragraphs>
  <Slides>20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Times</vt:lpstr>
      <vt:lpstr>Office Theme</vt:lpstr>
      <vt:lpstr>PowerPoint Presentation</vt:lpstr>
      <vt:lpstr>Case Definition PHASE IV: Call to Action</vt:lpstr>
      <vt:lpstr>Phase IV</vt:lpstr>
      <vt:lpstr>Phase IV</vt:lpstr>
      <vt:lpstr>Phase IV</vt:lpstr>
      <vt:lpstr>Phase IV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Phase IV</vt:lpstr>
      <vt:lpstr>Case Definition Phase IV Timeline</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Kristen Allen</dc:creator>
  <cp:lastModifiedBy>Kristen Allen</cp:lastModifiedBy>
  <cp:revision>1</cp:revision>
  <dcterms:created xsi:type="dcterms:W3CDTF">2019-01-14T00:46:54Z</dcterms:created>
  <dcterms:modified xsi:type="dcterms:W3CDTF">2019-01-14T00:48:33Z</dcterms:modified>
</cp:coreProperties>
</file>