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3.xml" ContentType="application/vnd.openxmlformats-officedocument.themeOverride+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6.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4.xml" ContentType="application/vnd.openxmlformats-officedocument.themeOverr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5.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6.xml" ContentType="application/vnd.openxmlformats-officedocument.themeOverride+xml"/>
  <Override PartName="/ppt/notesSlides/notesSlide18.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9.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7.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6.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27.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28.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9.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30.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31.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32.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33.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34.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43"/>
  </p:notesMasterIdLst>
  <p:sldIdLst>
    <p:sldId id="266" r:id="rId3"/>
    <p:sldId id="383" r:id="rId4"/>
    <p:sldId id="258" r:id="rId5"/>
    <p:sldId id="260" r:id="rId6"/>
    <p:sldId id="405" r:id="rId7"/>
    <p:sldId id="406" r:id="rId8"/>
    <p:sldId id="414" r:id="rId9"/>
    <p:sldId id="261" r:id="rId10"/>
    <p:sldId id="262" r:id="rId11"/>
    <p:sldId id="263" r:id="rId12"/>
    <p:sldId id="264" r:id="rId13"/>
    <p:sldId id="265" r:id="rId14"/>
    <p:sldId id="384" r:id="rId15"/>
    <p:sldId id="267" r:id="rId16"/>
    <p:sldId id="396" r:id="rId17"/>
    <p:sldId id="397" r:id="rId18"/>
    <p:sldId id="398" r:id="rId19"/>
    <p:sldId id="399" r:id="rId20"/>
    <p:sldId id="400" r:id="rId21"/>
    <p:sldId id="401" r:id="rId22"/>
    <p:sldId id="404" r:id="rId23"/>
    <p:sldId id="402" r:id="rId24"/>
    <p:sldId id="431" r:id="rId25"/>
    <p:sldId id="415" r:id="rId26"/>
    <p:sldId id="439" r:id="rId27"/>
    <p:sldId id="420" r:id="rId28"/>
    <p:sldId id="421" r:id="rId29"/>
    <p:sldId id="422" r:id="rId30"/>
    <p:sldId id="423" r:id="rId31"/>
    <p:sldId id="424" r:id="rId32"/>
    <p:sldId id="425" r:id="rId33"/>
    <p:sldId id="427" r:id="rId34"/>
    <p:sldId id="426" r:id="rId35"/>
    <p:sldId id="436" r:id="rId36"/>
    <p:sldId id="433" r:id="rId37"/>
    <p:sldId id="434" r:id="rId38"/>
    <p:sldId id="438" r:id="rId39"/>
    <p:sldId id="435" r:id="rId40"/>
    <p:sldId id="441" r:id="rId41"/>
    <p:sldId id="437"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en Allen" initials="KA" lastIdx="23" clrIdx="0">
    <p:extLst>
      <p:ext uri="{19B8F6BF-5375-455C-9EA6-DF929625EA0E}">
        <p15:presenceInfo xmlns:p15="http://schemas.microsoft.com/office/powerpoint/2012/main" userId="Kristen Allen" providerId="None"/>
      </p:ext>
    </p:extLst>
  </p:cmAuthor>
  <p:cmAuthor id="2" name="Kristina Lai" initials="KL" lastIdx="37" clrIdx="1">
    <p:extLst>
      <p:ext uri="{19B8F6BF-5375-455C-9EA6-DF929625EA0E}">
        <p15:presenceInfo xmlns:p15="http://schemas.microsoft.com/office/powerpoint/2012/main" userId="136b99520e017102" providerId="Windows Live"/>
      </p:ext>
    </p:extLst>
  </p:cmAuthor>
  <p:cmAuthor id="3" name="Katelyn Hall" initials="KH" lastIdx="12" clrIdx="2">
    <p:extLst>
      <p:ext uri="{19B8F6BF-5375-455C-9EA6-DF929625EA0E}">
        <p15:presenceInfo xmlns:p15="http://schemas.microsoft.com/office/powerpoint/2012/main" userId="6675c353c1a6b37e" providerId="Windows Live"/>
      </p:ext>
    </p:extLst>
  </p:cmAuthor>
  <p:cmAuthor id="4" name="Pasalic, Emilia Sigrid (CDC/DDNID/NCIPC/DUIP)" initials="PES(" lastIdx="26" clrIdx="3">
    <p:extLst>
      <p:ext uri="{19B8F6BF-5375-455C-9EA6-DF929625EA0E}">
        <p15:presenceInfo xmlns:p15="http://schemas.microsoft.com/office/powerpoint/2012/main" userId="S-1-5-21-1207783550-2075000910-922709458-5171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650" autoAdjust="0"/>
    <p:restoredTop sz="83039" autoAdjust="0"/>
  </p:normalViewPr>
  <p:slideViewPr>
    <p:cSldViewPr snapToGrid="0">
      <p:cViewPr varScale="1">
        <p:scale>
          <a:sx n="79" d="100"/>
          <a:sy n="79" d="100"/>
        </p:scale>
        <p:origin x="1376" y="20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Users\kristenallen\Documents\CSTE\Drug%20Poisoning%20Indicators\Phase%20IV%20ED\Multiple_States_CaseDefinitionTables_ED_2019%2003%2005.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Users\kristenallen\Documents\CSTE\Drug%20Poisoning%20Indicators\Phase%20IV%20ED\Multiple_States_CaseDefinitionTables_ED_2019%2003%2005.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Users\kristenallen\Documents\CSTE\Drug%20Poisoning%20Indicators\Phase%20IV%20ED\Multiple_States_CaseDefinitionTables_ED_2019%2003%2005.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file:////Users\kristenallen\Documents\CSTE\Drug%20Poisoning%20Indicators\Phase%20IV%20ED\Multiple_States_CaseDefinitionTables_ED_2019%2003%2005.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file:////Users\kristenallen\Documents\CSTE\Drug%20Poisoning%20Indicators\Phase%20IV%20ED\Multiple_States_CaseDefinitionTables_ED_2019%2003%2005.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file:////Users\kristenallen\Documents\CSTE\Drug%20Poisoning%20Indicators\Phase%20IV%20ED\Multiple_States_CaseDefinitionTables_ED_2019%2003%2005.xlsx" TargetMode="External"/></Relationships>
</file>

<file path=ppt/charts/_rels/chart22.xml.rels><?xml version="1.0" encoding="UTF-8" standalone="yes"?>
<Relationships xmlns="http://schemas.openxmlformats.org/package/2006/relationships"><Relationship Id="rId3" Type="http://schemas.openxmlformats.org/officeDocument/2006/relationships/oleObject" Target="file:////Users\kristenallen\Documents\CSTE\Drug%20Poisoning%20Indicators\Phase%20IV%20ED\Multiple_States_CaseDefinitionTables_ED_2019%2003%2005.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oleObject" Target="file:////Users\kristenallen\Documents\CSTE\Drug%20Poisoning%20Indicators\Phase%20IV%20ED\Multiple_States_CaseDefinitionTables_ED_2019%2003%2005.xlsx" TargetMode="External"/></Relationships>
</file>

<file path=ppt/charts/_rels/chart24.xml.rels><?xml version="1.0" encoding="UTF-8" standalone="yes"?>
<Relationships xmlns="http://schemas.openxmlformats.org/package/2006/relationships"><Relationship Id="rId3" Type="http://schemas.openxmlformats.org/officeDocument/2006/relationships/oleObject" Target="file:////C:\Users\Admin\Downloads\Multiple_States_CaseDefinitionTables_ED_2019%2003%2005.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Admin\Downloads\Multiple_States_CaseDefinitionTables_ED_2019%2003%2005.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Admin\Downloads\Multiple_States_CaseDefinitionTables_ED_2019%2003%2005.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Admin\Downloads\Multiple_States_CaseDefinitionTables_ED_2019%2003%2005.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Admin\Downloads\Multiple_States_CaseDefinitionTables_ED_2019%2003%2005.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Admin\Downloads\Multiple_States_CaseDefinitionTables_ED_2019%2003%2005.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Admin\Downloads\Multiple_States_CaseDefinitionTables_ED_2019%2003%2005.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Admin\Downloads\Multiple_States_CaseDefinitionTables_ED_2019%2003%2005.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cdc.gov\private\L332\kse0\CSTE\CSTE_ICD10CM_Drug%20Poisoning%20Indicator%20Workgroup\Case%20Definition%20SubGroup\PhaseIV\DPIWG_PhaseIV_Inatient_V_ED.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cdc.gov\private\L332\kse0\CSTE\CSTE_ICD10CM_Drug%20Poisoning%20Indicator%20Workgroup\Case%20Definition%20SubGroup\PhaseIV\DPIWG_PhaseIV_Inatient_V_ED.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cdc.gov\private\L332\kse0\CSTE\CSTE_ICD10CM_Drug%20Poisoning%20Indicator%20Workgroup\Case%20Definition%20SubGroup\PhaseIV\DPIWG_PhaseIV_Inatient_V_ED.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cdc.gov\private\L332\kse0\CSTE\CSTE_ICD10CM_Drug%20Poisoning%20Indicator%20Workgroup\Case%20Definition%20SubGroup\PhaseIV\DPIWG_PhaseIV_Inatient_V_ED.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cdc.gov\private\L332\kse0\CSTE\CSTE_ICD10CM_Drug%20Poisoning%20Indicator%20Workgroup\Case%20Definition%20SubGroup\PhaseIV\DPIWG_PhaseIV_Inatient_V_ED.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cdc.gov\private\L332\kse0\CSTE\CSTE_ICD10CM_Drug%20Poisoning%20Indicator%20Workgroup\Case%20Definition%20SubGroup\PhaseIV\DPIWG_PhaseIV_Inatient_V_ED.xlsx" TargetMode="External"/><Relationship Id="rId2" Type="http://schemas.microsoft.com/office/2011/relationships/chartColorStyle" Target="colors38.xml"/><Relationship Id="rId1" Type="http://schemas.microsoft.com/office/2011/relationships/chartStyle" Target="style3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Table 4_1a. Number of drug T-codes per record, CSTE Proposed Case Definition 1. </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'4_1.1a'!$A$29</c:f>
              <c:strCache>
                <c:ptCount val="1"/>
                <c:pt idx="0">
                  <c:v>CO</c:v>
                </c:pt>
              </c:strCache>
            </c:strRef>
          </c:tx>
          <c:spPr>
            <a:solidFill>
              <a:schemeClr val="accent1"/>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'4_1.1a'!$B$29:$I$29</c:f>
              <c:numCache>
                <c:formatCode>0.0%</c:formatCode>
                <c:ptCount val="8"/>
                <c:pt idx="0">
                  <c:v>0.86010362694300513</c:v>
                </c:pt>
                <c:pt idx="1">
                  <c:v>0.10239978183801472</c:v>
                </c:pt>
                <c:pt idx="2">
                  <c:v>2.6724843196073083E-2</c:v>
                </c:pt>
                <c:pt idx="3">
                  <c:v>7.6356694845923102E-3</c:v>
                </c:pt>
                <c:pt idx="4">
                  <c:v>2.1816198527406599E-3</c:v>
                </c:pt>
                <c:pt idx="5">
                  <c:v>5.4540496318516497E-4</c:v>
                </c:pt>
                <c:pt idx="6">
                  <c:v>2.7270248159258248E-4</c:v>
                </c:pt>
                <c:pt idx="7">
                  <c:v>1.3635124079629124E-4</c:v>
                </c:pt>
              </c:numCache>
            </c:numRef>
          </c:val>
          <c:extLst>
            <c:ext xmlns:c16="http://schemas.microsoft.com/office/drawing/2014/chart" uri="{C3380CC4-5D6E-409C-BE32-E72D297353CC}">
              <c16:uniqueId val="{00000000-C936-0E41-8182-B2C8069CA60C}"/>
            </c:ext>
          </c:extLst>
        </c:ser>
        <c:ser>
          <c:idx val="1"/>
          <c:order val="1"/>
          <c:tx>
            <c:strRef>
              <c:f>'4_1.1a'!$A$30</c:f>
              <c:strCache>
                <c:ptCount val="1"/>
                <c:pt idx="0">
                  <c:v>KY</c:v>
                </c:pt>
              </c:strCache>
            </c:strRef>
          </c:tx>
          <c:spPr>
            <a:solidFill>
              <a:schemeClr val="accent2"/>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'4_1.1a'!$B$30:$I$30</c:f>
              <c:numCache>
                <c:formatCode>0.0%</c:formatCode>
                <c:ptCount val="8"/>
                <c:pt idx="0">
                  <c:v>0.90125003916162783</c:v>
                </c:pt>
                <c:pt idx="1">
                  <c:v>7.2057395281807074E-2</c:v>
                </c:pt>
                <c:pt idx="2">
                  <c:v>1.9424167423791473E-2</c:v>
                </c:pt>
                <c:pt idx="3">
                  <c:v>4.4800902283906137E-3</c:v>
                </c:pt>
                <c:pt idx="4">
                  <c:v>1.31583069645039E-3</c:v>
                </c:pt>
                <c:pt idx="5">
                  <c:v>8.4589116200382212E-4</c:v>
                </c:pt>
                <c:pt idx="6">
                  <c:v>3.4462232526081643E-4</c:v>
                </c:pt>
                <c:pt idx="7">
                  <c:v>2.8196372066794073E-4</c:v>
                </c:pt>
              </c:numCache>
            </c:numRef>
          </c:val>
          <c:extLst>
            <c:ext xmlns:c16="http://schemas.microsoft.com/office/drawing/2014/chart" uri="{C3380CC4-5D6E-409C-BE32-E72D297353CC}">
              <c16:uniqueId val="{00000001-C936-0E41-8182-B2C8069CA60C}"/>
            </c:ext>
          </c:extLst>
        </c:ser>
        <c:ser>
          <c:idx val="2"/>
          <c:order val="2"/>
          <c:tx>
            <c:strRef>
              <c:f>'4_1.1a'!$A$31</c:f>
              <c:strCache>
                <c:ptCount val="1"/>
                <c:pt idx="0">
                  <c:v>LA</c:v>
                </c:pt>
              </c:strCache>
            </c:strRef>
          </c:tx>
          <c:spPr>
            <a:solidFill>
              <a:schemeClr val="accent3"/>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'4_1.1a'!$B$31:$I$31</c:f>
              <c:numCache>
                <c:formatCode>0.0%</c:formatCode>
                <c:ptCount val="8"/>
                <c:pt idx="0">
                  <c:v>0.47369708832884755</c:v>
                </c:pt>
                <c:pt idx="1">
                  <c:v>0.39246390995840469</c:v>
                </c:pt>
                <c:pt idx="2">
                  <c:v>9.3222412527526305E-2</c:v>
                </c:pt>
                <c:pt idx="3">
                  <c:v>2.6914607291411794E-2</c:v>
                </c:pt>
                <c:pt idx="4">
                  <c:v>9.1754343038903848E-3</c:v>
                </c:pt>
                <c:pt idx="5">
                  <c:v>2.5691216050893074E-3</c:v>
                </c:pt>
                <c:pt idx="6">
                  <c:v>1.1010521164668461E-3</c:v>
                </c:pt>
                <c:pt idx="7">
                  <c:v>8.5637386836310257E-4</c:v>
                </c:pt>
              </c:numCache>
            </c:numRef>
          </c:val>
          <c:extLst>
            <c:ext xmlns:c16="http://schemas.microsoft.com/office/drawing/2014/chart" uri="{C3380CC4-5D6E-409C-BE32-E72D297353CC}">
              <c16:uniqueId val="{00000002-C936-0E41-8182-B2C8069CA60C}"/>
            </c:ext>
          </c:extLst>
        </c:ser>
        <c:ser>
          <c:idx val="3"/>
          <c:order val="3"/>
          <c:tx>
            <c:strRef>
              <c:f>'4_1.1a'!$A$32</c:f>
              <c:strCache>
                <c:ptCount val="1"/>
                <c:pt idx="0">
                  <c:v>NM</c:v>
                </c:pt>
              </c:strCache>
            </c:strRef>
          </c:tx>
          <c:spPr>
            <a:solidFill>
              <a:schemeClr val="accent4"/>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'4_1.1a'!$B$32:$I$32</c:f>
              <c:numCache>
                <c:formatCode>0.0%</c:formatCode>
                <c:ptCount val="8"/>
                <c:pt idx="0">
                  <c:v>0.79031826691628781</c:v>
                </c:pt>
                <c:pt idx="1">
                  <c:v>0.15592404386199518</c:v>
                </c:pt>
                <c:pt idx="2">
                  <c:v>3.9850227333511637E-2</c:v>
                </c:pt>
                <c:pt idx="3">
                  <c:v>9.0933404653650712E-3</c:v>
                </c:pt>
                <c:pt idx="4">
                  <c:v>4.0117678523669429E-3</c:v>
                </c:pt>
                <c:pt idx="5">
                  <c:v>5.3490238031559236E-4</c:v>
                </c:pt>
                <c:pt idx="6">
                  <c:v>0</c:v>
                </c:pt>
                <c:pt idx="7">
                  <c:v>2.6745119015779618E-4</c:v>
                </c:pt>
              </c:numCache>
            </c:numRef>
          </c:val>
          <c:extLst>
            <c:ext xmlns:c16="http://schemas.microsoft.com/office/drawing/2014/chart" uri="{C3380CC4-5D6E-409C-BE32-E72D297353CC}">
              <c16:uniqueId val="{00000003-C936-0E41-8182-B2C8069CA60C}"/>
            </c:ext>
          </c:extLst>
        </c:ser>
        <c:ser>
          <c:idx val="4"/>
          <c:order val="4"/>
          <c:tx>
            <c:strRef>
              <c:f>'4_1.1a'!$A$33</c:f>
              <c:strCache>
                <c:ptCount val="1"/>
                <c:pt idx="0">
                  <c:v>TN</c:v>
                </c:pt>
              </c:strCache>
            </c:strRef>
          </c:tx>
          <c:spPr>
            <a:solidFill>
              <a:schemeClr val="accent5"/>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'4_1.1a'!$B$33:$I$33</c:f>
              <c:numCache>
                <c:formatCode>0.0%</c:formatCode>
                <c:ptCount val="8"/>
                <c:pt idx="0">
                  <c:v>0.85022415432685772</c:v>
                </c:pt>
                <c:pt idx="1">
                  <c:v>0.10766200244531993</c:v>
                </c:pt>
                <c:pt idx="2">
                  <c:v>3.0430648009781281E-2</c:v>
                </c:pt>
                <c:pt idx="3">
                  <c:v>8.0152153240048915E-3</c:v>
                </c:pt>
                <c:pt idx="4">
                  <c:v>2.3094688221709007E-3</c:v>
                </c:pt>
                <c:pt idx="5">
                  <c:v>1.0188833038989268E-3</c:v>
                </c:pt>
                <c:pt idx="6">
                  <c:v>1.3585110718652356E-4</c:v>
                </c:pt>
                <c:pt idx="7">
                  <c:v>2.0377666077978535E-4</c:v>
                </c:pt>
              </c:numCache>
            </c:numRef>
          </c:val>
          <c:extLst>
            <c:ext xmlns:c16="http://schemas.microsoft.com/office/drawing/2014/chart" uri="{C3380CC4-5D6E-409C-BE32-E72D297353CC}">
              <c16:uniqueId val="{00000004-C936-0E41-8182-B2C8069CA60C}"/>
            </c:ext>
          </c:extLst>
        </c:ser>
        <c:dLbls>
          <c:showLegendKey val="0"/>
          <c:showVal val="0"/>
          <c:showCatName val="0"/>
          <c:showSerName val="0"/>
          <c:showPercent val="0"/>
          <c:showBubbleSize val="0"/>
        </c:dLbls>
        <c:gapWidth val="219"/>
        <c:overlap val="-27"/>
        <c:axId val="379060384"/>
        <c:axId val="379062112"/>
      </c:barChart>
      <c:catAx>
        <c:axId val="37906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79062112"/>
        <c:crosses val="autoZero"/>
        <c:auto val="1"/>
        <c:lblAlgn val="ctr"/>
        <c:lblOffset val="100"/>
        <c:noMultiLvlLbl val="0"/>
      </c:catAx>
      <c:valAx>
        <c:axId val="379062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790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lumMod val="65000"/>
                    <a:lumOff val="35000"/>
                  </a:schemeClr>
                </a:solidFill>
                <a:latin typeface="+mn-lt"/>
                <a:ea typeface="+mn-ea"/>
                <a:cs typeface="+mn-cs"/>
              </a:defRPr>
            </a:pPr>
            <a:r>
              <a:rPr lang="en-US"/>
              <a:t>Table 4_1.1b. Frequency of individual drug T-codes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'4_1.1b_Codes_List'!$Q$4</c:f>
              <c:strCache>
                <c:ptCount val="1"/>
                <c:pt idx="0">
                  <c:v>Colorado</c:v>
                </c:pt>
              </c:strCache>
            </c:strRef>
          </c:tx>
          <c:spPr>
            <a:solidFill>
              <a:schemeClr val="accent1"/>
            </a:solidFill>
            <a:ln>
              <a:noFill/>
            </a:ln>
            <a:effectLst/>
          </c:spPr>
          <c:invertIfNegative val="0"/>
          <c:cat>
            <c:strRef>
              <c:f>'4_1.1b_Codes_List'!$P$5:$P$19</c:f>
              <c:strCache>
                <c:ptCount val="15"/>
                <c:pt idx="0">
                  <c:v>T36</c:v>
                </c:pt>
                <c:pt idx="1">
                  <c:v>T37</c:v>
                </c:pt>
                <c:pt idx="2">
                  <c:v>T38</c:v>
                </c:pt>
                <c:pt idx="3">
                  <c:v>T39</c:v>
                </c:pt>
                <c:pt idx="4">
                  <c:v>T40</c:v>
                </c:pt>
                <c:pt idx="5">
                  <c:v>T41</c:v>
                </c:pt>
                <c:pt idx="6">
                  <c:v>T42</c:v>
                </c:pt>
                <c:pt idx="7">
                  <c:v>T43</c:v>
                </c:pt>
                <c:pt idx="8">
                  <c:v>T44</c:v>
                </c:pt>
                <c:pt idx="9">
                  <c:v>T45</c:v>
                </c:pt>
                <c:pt idx="10">
                  <c:v>T46</c:v>
                </c:pt>
                <c:pt idx="11">
                  <c:v>T47</c:v>
                </c:pt>
                <c:pt idx="12">
                  <c:v>T48</c:v>
                </c:pt>
                <c:pt idx="13">
                  <c:v>T49</c:v>
                </c:pt>
                <c:pt idx="14">
                  <c:v>T50</c:v>
                </c:pt>
              </c:strCache>
            </c:strRef>
          </c:cat>
          <c:val>
            <c:numRef>
              <c:f>'4_1.1b_Codes_List'!$Q$5:$Q$19</c:f>
              <c:numCache>
                <c:formatCode>0.00%</c:formatCode>
                <c:ptCount val="15"/>
                <c:pt idx="0">
                  <c:v>6.7443987197073618E-3</c:v>
                </c:pt>
                <c:pt idx="1">
                  <c:v>2.1719250114311845E-3</c:v>
                </c:pt>
                <c:pt idx="2">
                  <c:v>2.6634659350708734E-2</c:v>
                </c:pt>
                <c:pt idx="3">
                  <c:v>0.15020576131687244</c:v>
                </c:pt>
                <c:pt idx="4">
                  <c:v>0.22862368541380887</c:v>
                </c:pt>
                <c:pt idx="5">
                  <c:v>2.6291723822588018E-3</c:v>
                </c:pt>
                <c:pt idx="6">
                  <c:v>0.14597622313671696</c:v>
                </c:pt>
                <c:pt idx="7">
                  <c:v>0.15043438500228623</c:v>
                </c:pt>
                <c:pt idx="8">
                  <c:v>2.5605852766346592E-2</c:v>
                </c:pt>
                <c:pt idx="9">
                  <c:v>5.4755372656607224E-2</c:v>
                </c:pt>
                <c:pt idx="10">
                  <c:v>2.5148605395518976E-2</c:v>
                </c:pt>
                <c:pt idx="11">
                  <c:v>7.3159579332418836E-3</c:v>
                </c:pt>
                <c:pt idx="12">
                  <c:v>3.0292638317329677E-2</c:v>
                </c:pt>
                <c:pt idx="13">
                  <c:v>1.4974851394604482E-2</c:v>
                </c:pt>
                <c:pt idx="14">
                  <c:v>0.12848651120256058</c:v>
                </c:pt>
              </c:numCache>
            </c:numRef>
          </c:val>
          <c:extLst>
            <c:ext xmlns:c16="http://schemas.microsoft.com/office/drawing/2014/chart" uri="{C3380CC4-5D6E-409C-BE32-E72D297353CC}">
              <c16:uniqueId val="{00000000-DACA-1240-B0DD-CD0C373C34FA}"/>
            </c:ext>
          </c:extLst>
        </c:ser>
        <c:ser>
          <c:idx val="1"/>
          <c:order val="1"/>
          <c:tx>
            <c:strRef>
              <c:f>'4_1.1b_Codes_List'!$R$4</c:f>
              <c:strCache>
                <c:ptCount val="1"/>
                <c:pt idx="0">
                  <c:v>Kentucky</c:v>
                </c:pt>
              </c:strCache>
            </c:strRef>
          </c:tx>
          <c:spPr>
            <a:solidFill>
              <a:schemeClr val="accent2"/>
            </a:solidFill>
            <a:ln>
              <a:noFill/>
            </a:ln>
            <a:effectLst/>
          </c:spPr>
          <c:invertIfNegative val="0"/>
          <c:cat>
            <c:strRef>
              <c:f>'4_1.1b_Codes_List'!$P$5:$P$19</c:f>
              <c:strCache>
                <c:ptCount val="15"/>
                <c:pt idx="0">
                  <c:v>T36</c:v>
                </c:pt>
                <c:pt idx="1">
                  <c:v>T37</c:v>
                </c:pt>
                <c:pt idx="2">
                  <c:v>T38</c:v>
                </c:pt>
                <c:pt idx="3">
                  <c:v>T39</c:v>
                </c:pt>
                <c:pt idx="4">
                  <c:v>T40</c:v>
                </c:pt>
                <c:pt idx="5">
                  <c:v>T41</c:v>
                </c:pt>
                <c:pt idx="6">
                  <c:v>T42</c:v>
                </c:pt>
                <c:pt idx="7">
                  <c:v>T43</c:v>
                </c:pt>
                <c:pt idx="8">
                  <c:v>T44</c:v>
                </c:pt>
                <c:pt idx="9">
                  <c:v>T45</c:v>
                </c:pt>
                <c:pt idx="10">
                  <c:v>T46</c:v>
                </c:pt>
                <c:pt idx="11">
                  <c:v>T47</c:v>
                </c:pt>
                <c:pt idx="12">
                  <c:v>T48</c:v>
                </c:pt>
                <c:pt idx="13">
                  <c:v>T49</c:v>
                </c:pt>
                <c:pt idx="14">
                  <c:v>T50</c:v>
                </c:pt>
              </c:strCache>
            </c:strRef>
          </c:cat>
          <c:val>
            <c:numRef>
              <c:f>'4_1.1b_Codes_List'!$R$5:$R$19</c:f>
              <c:numCache>
                <c:formatCode>0.00%</c:formatCode>
                <c:ptCount val="15"/>
                <c:pt idx="0">
                  <c:v>4.3764278439899808E-3</c:v>
                </c:pt>
                <c:pt idx="1">
                  <c:v>1.8992045360711237E-3</c:v>
                </c:pt>
                <c:pt idx="2">
                  <c:v>1.8606699512812748E-2</c:v>
                </c:pt>
                <c:pt idx="3">
                  <c:v>5.7278907819768243E-2</c:v>
                </c:pt>
                <c:pt idx="4">
                  <c:v>0.4691035204095676</c:v>
                </c:pt>
                <c:pt idx="5">
                  <c:v>7.7069169579697776E-4</c:v>
                </c:pt>
                <c:pt idx="6">
                  <c:v>0.11276870991715064</c:v>
                </c:pt>
                <c:pt idx="7">
                  <c:v>0.11571385318323195</c:v>
                </c:pt>
                <c:pt idx="8">
                  <c:v>1.6735019680162947E-2</c:v>
                </c:pt>
                <c:pt idx="9">
                  <c:v>3.151578541741213E-2</c:v>
                </c:pt>
                <c:pt idx="10">
                  <c:v>2.5955795326305358E-2</c:v>
                </c:pt>
                <c:pt idx="11">
                  <c:v>4.2663290303046981E-3</c:v>
                </c:pt>
                <c:pt idx="12">
                  <c:v>1.4753241033827861E-2</c:v>
                </c:pt>
                <c:pt idx="13">
                  <c:v>8.395034543502794E-3</c:v>
                </c:pt>
                <c:pt idx="14">
                  <c:v>0.11786078005009495</c:v>
                </c:pt>
              </c:numCache>
            </c:numRef>
          </c:val>
          <c:extLst>
            <c:ext xmlns:c16="http://schemas.microsoft.com/office/drawing/2014/chart" uri="{C3380CC4-5D6E-409C-BE32-E72D297353CC}">
              <c16:uniqueId val="{00000001-DACA-1240-B0DD-CD0C373C34FA}"/>
            </c:ext>
          </c:extLst>
        </c:ser>
        <c:ser>
          <c:idx val="2"/>
          <c:order val="2"/>
          <c:tx>
            <c:strRef>
              <c:f>'4_1.1b_Codes_List'!$S$4</c:f>
              <c:strCache>
                <c:ptCount val="1"/>
                <c:pt idx="0">
                  <c:v>Louisiana</c:v>
                </c:pt>
              </c:strCache>
            </c:strRef>
          </c:tx>
          <c:spPr>
            <a:solidFill>
              <a:schemeClr val="accent3"/>
            </a:solidFill>
            <a:ln>
              <a:noFill/>
            </a:ln>
            <a:effectLst/>
          </c:spPr>
          <c:invertIfNegative val="0"/>
          <c:cat>
            <c:strRef>
              <c:f>'4_1.1b_Codes_List'!$P$5:$P$19</c:f>
              <c:strCache>
                <c:ptCount val="15"/>
                <c:pt idx="0">
                  <c:v>T36</c:v>
                </c:pt>
                <c:pt idx="1">
                  <c:v>T37</c:v>
                </c:pt>
                <c:pt idx="2">
                  <c:v>T38</c:v>
                </c:pt>
                <c:pt idx="3">
                  <c:v>T39</c:v>
                </c:pt>
                <c:pt idx="4">
                  <c:v>T40</c:v>
                </c:pt>
                <c:pt idx="5">
                  <c:v>T41</c:v>
                </c:pt>
                <c:pt idx="6">
                  <c:v>T42</c:v>
                </c:pt>
                <c:pt idx="7">
                  <c:v>T43</c:v>
                </c:pt>
                <c:pt idx="8">
                  <c:v>T44</c:v>
                </c:pt>
                <c:pt idx="9">
                  <c:v>T45</c:v>
                </c:pt>
                <c:pt idx="10">
                  <c:v>T46</c:v>
                </c:pt>
                <c:pt idx="11">
                  <c:v>T47</c:v>
                </c:pt>
                <c:pt idx="12">
                  <c:v>T48</c:v>
                </c:pt>
                <c:pt idx="13">
                  <c:v>T49</c:v>
                </c:pt>
                <c:pt idx="14">
                  <c:v>T50</c:v>
                </c:pt>
              </c:strCache>
            </c:strRef>
          </c:cat>
          <c:val>
            <c:numRef>
              <c:f>'4_1.1b_Codes_List'!$S$5:$S$19</c:f>
              <c:numCache>
                <c:formatCode>0.00%</c:formatCode>
                <c:ptCount val="15"/>
                <c:pt idx="0">
                  <c:v>5.0444049733570162E-3</c:v>
                </c:pt>
                <c:pt idx="1">
                  <c:v>2.4156305506216696E-3</c:v>
                </c:pt>
                <c:pt idx="2">
                  <c:v>2.3445825932504442E-2</c:v>
                </c:pt>
                <c:pt idx="3">
                  <c:v>8.7673179396092357E-2</c:v>
                </c:pt>
                <c:pt idx="4">
                  <c:v>0.27474245115452933</c:v>
                </c:pt>
                <c:pt idx="5">
                  <c:v>1.2078152753108348E-3</c:v>
                </c:pt>
                <c:pt idx="6">
                  <c:v>0.17705150976909415</c:v>
                </c:pt>
                <c:pt idx="7">
                  <c:v>0.14550621669626998</c:v>
                </c:pt>
                <c:pt idx="8">
                  <c:v>1.9751332149200711E-2</c:v>
                </c:pt>
                <c:pt idx="9">
                  <c:v>4.7673179396092363E-2</c:v>
                </c:pt>
                <c:pt idx="10">
                  <c:v>3.6802841918294846E-2</c:v>
                </c:pt>
                <c:pt idx="11">
                  <c:v>4.8312611012433391E-3</c:v>
                </c:pt>
                <c:pt idx="12">
                  <c:v>1.5559502664298402E-2</c:v>
                </c:pt>
                <c:pt idx="13">
                  <c:v>9.0230905861456486E-3</c:v>
                </c:pt>
                <c:pt idx="14">
                  <c:v>0.14927175843694493</c:v>
                </c:pt>
              </c:numCache>
            </c:numRef>
          </c:val>
          <c:extLst>
            <c:ext xmlns:c16="http://schemas.microsoft.com/office/drawing/2014/chart" uri="{C3380CC4-5D6E-409C-BE32-E72D297353CC}">
              <c16:uniqueId val="{00000002-DACA-1240-B0DD-CD0C373C34FA}"/>
            </c:ext>
          </c:extLst>
        </c:ser>
        <c:ser>
          <c:idx val="3"/>
          <c:order val="3"/>
          <c:tx>
            <c:strRef>
              <c:f>'4_1.1b_Codes_List'!$T$4</c:f>
              <c:strCache>
                <c:ptCount val="1"/>
                <c:pt idx="0">
                  <c:v>New Mexico</c:v>
                </c:pt>
              </c:strCache>
            </c:strRef>
          </c:tx>
          <c:spPr>
            <a:solidFill>
              <a:schemeClr val="accent4"/>
            </a:solidFill>
            <a:ln>
              <a:noFill/>
            </a:ln>
            <a:effectLst/>
          </c:spPr>
          <c:invertIfNegative val="0"/>
          <c:cat>
            <c:strRef>
              <c:f>'4_1.1b_Codes_List'!$P$5:$P$19</c:f>
              <c:strCache>
                <c:ptCount val="15"/>
                <c:pt idx="0">
                  <c:v>T36</c:v>
                </c:pt>
                <c:pt idx="1">
                  <c:v>T37</c:v>
                </c:pt>
                <c:pt idx="2">
                  <c:v>T38</c:v>
                </c:pt>
                <c:pt idx="3">
                  <c:v>T39</c:v>
                </c:pt>
                <c:pt idx="4">
                  <c:v>T40</c:v>
                </c:pt>
                <c:pt idx="5">
                  <c:v>T41</c:v>
                </c:pt>
                <c:pt idx="6">
                  <c:v>T42</c:v>
                </c:pt>
                <c:pt idx="7">
                  <c:v>T43</c:v>
                </c:pt>
                <c:pt idx="8">
                  <c:v>T44</c:v>
                </c:pt>
                <c:pt idx="9">
                  <c:v>T45</c:v>
                </c:pt>
                <c:pt idx="10">
                  <c:v>T46</c:v>
                </c:pt>
                <c:pt idx="11">
                  <c:v>T47</c:v>
                </c:pt>
                <c:pt idx="12">
                  <c:v>T48</c:v>
                </c:pt>
                <c:pt idx="13">
                  <c:v>T49</c:v>
                </c:pt>
                <c:pt idx="14">
                  <c:v>T50</c:v>
                </c:pt>
              </c:strCache>
            </c:strRef>
          </c:cat>
          <c:val>
            <c:numRef>
              <c:f>'4_1.1b_Codes_List'!$T$5:$T$19</c:f>
              <c:numCache>
                <c:formatCode>0.00%</c:formatCode>
                <c:ptCount val="15"/>
                <c:pt idx="0">
                  <c:v>4.5842883934152949E-3</c:v>
                </c:pt>
                <c:pt idx="1">
                  <c:v>2.0837674515524068E-3</c:v>
                </c:pt>
                <c:pt idx="2">
                  <c:v>3.1464888518441342E-2</c:v>
                </c:pt>
                <c:pt idx="3">
                  <c:v>0.11127318191289852</c:v>
                </c:pt>
                <c:pt idx="4">
                  <c:v>0.29964575953323608</c:v>
                </c:pt>
                <c:pt idx="5">
                  <c:v>1.6670139612419254E-3</c:v>
                </c:pt>
                <c:pt idx="6">
                  <c:v>0.15982496353406961</c:v>
                </c:pt>
                <c:pt idx="7">
                  <c:v>0.15419879141487811</c:v>
                </c:pt>
                <c:pt idx="8">
                  <c:v>2.0420921025213586E-2</c:v>
                </c:pt>
                <c:pt idx="9">
                  <c:v>4.91769118566368E-2</c:v>
                </c:pt>
                <c:pt idx="10">
                  <c:v>2.2921441967076475E-2</c:v>
                </c:pt>
                <c:pt idx="11">
                  <c:v>5.8345488643467393E-3</c:v>
                </c:pt>
                <c:pt idx="12">
                  <c:v>2.125442800583455E-2</c:v>
                </c:pt>
                <c:pt idx="13">
                  <c:v>9.1685767868305897E-3</c:v>
                </c:pt>
                <c:pt idx="14">
                  <c:v>0.10648051677432799</c:v>
                </c:pt>
              </c:numCache>
            </c:numRef>
          </c:val>
          <c:extLst>
            <c:ext xmlns:c16="http://schemas.microsoft.com/office/drawing/2014/chart" uri="{C3380CC4-5D6E-409C-BE32-E72D297353CC}">
              <c16:uniqueId val="{00000003-DACA-1240-B0DD-CD0C373C34FA}"/>
            </c:ext>
          </c:extLst>
        </c:ser>
        <c:ser>
          <c:idx val="4"/>
          <c:order val="4"/>
          <c:tx>
            <c:strRef>
              <c:f>'4_1.1b_Codes_List'!$U$4</c:f>
              <c:strCache>
                <c:ptCount val="1"/>
                <c:pt idx="0">
                  <c:v>Tenneesee</c:v>
                </c:pt>
              </c:strCache>
            </c:strRef>
          </c:tx>
          <c:spPr>
            <a:solidFill>
              <a:schemeClr val="accent5"/>
            </a:solidFill>
            <a:ln>
              <a:noFill/>
            </a:ln>
            <a:effectLst/>
          </c:spPr>
          <c:invertIfNegative val="0"/>
          <c:cat>
            <c:strRef>
              <c:f>'4_1.1b_Codes_List'!$P$5:$P$19</c:f>
              <c:strCache>
                <c:ptCount val="15"/>
                <c:pt idx="0">
                  <c:v>T36</c:v>
                </c:pt>
                <c:pt idx="1">
                  <c:v>T37</c:v>
                </c:pt>
                <c:pt idx="2">
                  <c:v>T38</c:v>
                </c:pt>
                <c:pt idx="3">
                  <c:v>T39</c:v>
                </c:pt>
                <c:pt idx="4">
                  <c:v>T40</c:v>
                </c:pt>
                <c:pt idx="5">
                  <c:v>T41</c:v>
                </c:pt>
                <c:pt idx="6">
                  <c:v>T42</c:v>
                </c:pt>
                <c:pt idx="7">
                  <c:v>T43</c:v>
                </c:pt>
                <c:pt idx="8">
                  <c:v>T44</c:v>
                </c:pt>
                <c:pt idx="9">
                  <c:v>T45</c:v>
                </c:pt>
                <c:pt idx="10">
                  <c:v>T46</c:v>
                </c:pt>
                <c:pt idx="11">
                  <c:v>T47</c:v>
                </c:pt>
                <c:pt idx="12">
                  <c:v>T48</c:v>
                </c:pt>
                <c:pt idx="13">
                  <c:v>T49</c:v>
                </c:pt>
                <c:pt idx="14">
                  <c:v>T50</c:v>
                </c:pt>
              </c:strCache>
            </c:strRef>
          </c:cat>
          <c:val>
            <c:numRef>
              <c:f>'4_1.1b_Codes_List'!$U$5:$U$19</c:f>
              <c:numCache>
                <c:formatCode>0.00%</c:formatCode>
                <c:ptCount val="15"/>
                <c:pt idx="0">
                  <c:v>5.6160844659103671E-3</c:v>
                </c:pt>
                <c:pt idx="1">
                  <c:v>2.3587554756823543E-3</c:v>
                </c:pt>
                <c:pt idx="2">
                  <c:v>2.4486128271369201E-2</c:v>
                </c:pt>
                <c:pt idx="3">
                  <c:v>9.6315848590362796E-2</c:v>
                </c:pt>
                <c:pt idx="4">
                  <c:v>0.23677412108278109</c:v>
                </c:pt>
                <c:pt idx="5">
                  <c:v>1.3478602718184881E-3</c:v>
                </c:pt>
                <c:pt idx="6">
                  <c:v>0.18156801078288218</c:v>
                </c:pt>
                <c:pt idx="7">
                  <c:v>0.1407952375603729</c:v>
                </c:pt>
                <c:pt idx="8">
                  <c:v>2.4879254183982926E-2</c:v>
                </c:pt>
                <c:pt idx="9">
                  <c:v>5.0657081882511515E-2</c:v>
                </c:pt>
                <c:pt idx="10">
                  <c:v>3.8245535212849603E-2</c:v>
                </c:pt>
                <c:pt idx="11">
                  <c:v>6.233853757160508E-3</c:v>
                </c:pt>
                <c:pt idx="12">
                  <c:v>2.2857463776255194E-2</c:v>
                </c:pt>
                <c:pt idx="13">
                  <c:v>1.3759406941480401E-2</c:v>
                </c:pt>
                <c:pt idx="14">
                  <c:v>0.15410535774458048</c:v>
                </c:pt>
              </c:numCache>
            </c:numRef>
          </c:val>
          <c:extLst>
            <c:ext xmlns:c16="http://schemas.microsoft.com/office/drawing/2014/chart" uri="{C3380CC4-5D6E-409C-BE32-E72D297353CC}">
              <c16:uniqueId val="{00000004-DACA-1240-B0DD-CD0C373C34FA}"/>
            </c:ext>
          </c:extLst>
        </c:ser>
        <c:dLbls>
          <c:showLegendKey val="0"/>
          <c:showVal val="0"/>
          <c:showCatName val="0"/>
          <c:showSerName val="0"/>
          <c:showPercent val="0"/>
          <c:showBubbleSize val="0"/>
        </c:dLbls>
        <c:gapWidth val="219"/>
        <c:axId val="379060384"/>
        <c:axId val="379062112"/>
      </c:barChart>
      <c:catAx>
        <c:axId val="379060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379062112"/>
        <c:crosses val="autoZero"/>
        <c:auto val="1"/>
        <c:lblAlgn val="ctr"/>
        <c:lblOffset val="100"/>
        <c:noMultiLvlLbl val="0"/>
      </c:catAx>
      <c:valAx>
        <c:axId val="37906211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3790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Table 4_3 - Frequency of Intent, Principal or Primary Diagnosis of Drug poisoning (Definition 1)</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'4_1.3_Manner'!$P$5</c:f>
              <c:strCache>
                <c:ptCount val="1"/>
                <c:pt idx="0">
                  <c:v>1 Unintentional</c:v>
                </c:pt>
              </c:strCache>
            </c:strRef>
          </c:tx>
          <c:spPr>
            <a:solidFill>
              <a:schemeClr val="accent1"/>
            </a:solidFill>
            <a:ln>
              <a:noFill/>
            </a:ln>
            <a:effectLst/>
          </c:spPr>
          <c:invertIfNegative val="0"/>
          <c:cat>
            <c:strRef>
              <c:f>'4_1.3_Manner'!$Q$4:$U$4</c:f>
              <c:strCache>
                <c:ptCount val="5"/>
                <c:pt idx="0">
                  <c:v>Colorado</c:v>
                </c:pt>
                <c:pt idx="1">
                  <c:v>Kentucky</c:v>
                </c:pt>
                <c:pt idx="2">
                  <c:v>Louisiana</c:v>
                </c:pt>
                <c:pt idx="3">
                  <c:v>New Mexico</c:v>
                </c:pt>
                <c:pt idx="4">
                  <c:v>Tennessee</c:v>
                </c:pt>
              </c:strCache>
            </c:strRef>
          </c:cat>
          <c:val>
            <c:numRef>
              <c:f>'4_1.3_Manner'!$Q$5:$U$5</c:f>
              <c:numCache>
                <c:formatCode>0.00%</c:formatCode>
                <c:ptCount val="5"/>
                <c:pt idx="0">
                  <c:v>0.43010752688172044</c:v>
                </c:pt>
                <c:pt idx="1">
                  <c:v>0.66557540202189514</c:v>
                </c:pt>
                <c:pt idx="2">
                  <c:v>0.48821966341895484</c:v>
                </c:pt>
                <c:pt idx="3">
                  <c:v>0.52545010002222714</c:v>
                </c:pt>
                <c:pt idx="4">
                  <c:v>0.49284003465321308</c:v>
                </c:pt>
              </c:numCache>
            </c:numRef>
          </c:val>
          <c:extLst>
            <c:ext xmlns:c16="http://schemas.microsoft.com/office/drawing/2014/chart" uri="{C3380CC4-5D6E-409C-BE32-E72D297353CC}">
              <c16:uniqueId val="{00000000-EEE2-1648-9FBB-A3108952F3CA}"/>
            </c:ext>
          </c:extLst>
        </c:ser>
        <c:ser>
          <c:idx val="1"/>
          <c:order val="1"/>
          <c:tx>
            <c:strRef>
              <c:f>'4_1.3_Manner'!$P$6</c:f>
              <c:strCache>
                <c:ptCount val="1"/>
                <c:pt idx="0">
                  <c:v>2 Self-Harm</c:v>
                </c:pt>
              </c:strCache>
            </c:strRef>
          </c:tx>
          <c:spPr>
            <a:solidFill>
              <a:schemeClr val="accent2"/>
            </a:solidFill>
            <a:ln>
              <a:noFill/>
            </a:ln>
            <a:effectLst/>
          </c:spPr>
          <c:invertIfNegative val="0"/>
          <c:cat>
            <c:strRef>
              <c:f>'4_1.3_Manner'!$Q$4:$U$4</c:f>
              <c:strCache>
                <c:ptCount val="5"/>
                <c:pt idx="0">
                  <c:v>Colorado</c:v>
                </c:pt>
                <c:pt idx="1">
                  <c:v>Kentucky</c:v>
                </c:pt>
                <c:pt idx="2">
                  <c:v>Louisiana</c:v>
                </c:pt>
                <c:pt idx="3">
                  <c:v>New Mexico</c:v>
                </c:pt>
                <c:pt idx="4">
                  <c:v>Tennessee</c:v>
                </c:pt>
              </c:strCache>
            </c:strRef>
          </c:cat>
          <c:val>
            <c:numRef>
              <c:f>'4_1.3_Manner'!$Q$6:$U$6</c:f>
              <c:numCache>
                <c:formatCode>0.00%</c:formatCode>
                <c:ptCount val="5"/>
                <c:pt idx="0">
                  <c:v>0.27502067824648468</c:v>
                </c:pt>
                <c:pt idx="1">
                  <c:v>0.14032790320046096</c:v>
                </c:pt>
                <c:pt idx="2">
                  <c:v>0.20062001771479185</c:v>
                </c:pt>
                <c:pt idx="3">
                  <c:v>0.26339186485885752</c:v>
                </c:pt>
                <c:pt idx="4">
                  <c:v>0.2275391122662182</c:v>
                </c:pt>
              </c:numCache>
            </c:numRef>
          </c:val>
          <c:extLst>
            <c:ext xmlns:c16="http://schemas.microsoft.com/office/drawing/2014/chart" uri="{C3380CC4-5D6E-409C-BE32-E72D297353CC}">
              <c16:uniqueId val="{00000001-EEE2-1648-9FBB-A3108952F3CA}"/>
            </c:ext>
          </c:extLst>
        </c:ser>
        <c:ser>
          <c:idx val="2"/>
          <c:order val="2"/>
          <c:tx>
            <c:strRef>
              <c:f>'4_1.3_Manner'!$P$7</c:f>
              <c:strCache>
                <c:ptCount val="1"/>
                <c:pt idx="0">
                  <c:v>3 Assault</c:v>
                </c:pt>
              </c:strCache>
            </c:strRef>
          </c:tx>
          <c:spPr>
            <a:solidFill>
              <a:schemeClr val="accent3"/>
            </a:solidFill>
            <a:ln>
              <a:noFill/>
            </a:ln>
            <a:effectLst/>
          </c:spPr>
          <c:invertIfNegative val="0"/>
          <c:cat>
            <c:strRef>
              <c:f>'4_1.3_Manner'!$Q$4:$U$4</c:f>
              <c:strCache>
                <c:ptCount val="5"/>
                <c:pt idx="0">
                  <c:v>Colorado</c:v>
                </c:pt>
                <c:pt idx="1">
                  <c:v>Kentucky</c:v>
                </c:pt>
                <c:pt idx="2">
                  <c:v>Louisiana</c:v>
                </c:pt>
                <c:pt idx="3">
                  <c:v>New Mexico</c:v>
                </c:pt>
                <c:pt idx="4">
                  <c:v>Tennessee</c:v>
                </c:pt>
              </c:strCache>
            </c:strRef>
          </c:cat>
          <c:val>
            <c:numRef>
              <c:f>'4_1.3_Manner'!$Q$7:$U$7</c:f>
              <c:numCache>
                <c:formatCode>0.00%</c:formatCode>
                <c:ptCount val="5"/>
                <c:pt idx="0">
                  <c:v>2.0678246484698098E-3</c:v>
                </c:pt>
                <c:pt idx="1">
                  <c:v>1.4928500340474569E-3</c:v>
                </c:pt>
                <c:pt idx="2">
                  <c:v>1.682905225863596E-3</c:v>
                </c:pt>
                <c:pt idx="3">
                  <c:v>2.88953100689042E-3</c:v>
                </c:pt>
                <c:pt idx="4">
                  <c:v>1.7326606533149874E-3</c:v>
                </c:pt>
              </c:numCache>
            </c:numRef>
          </c:val>
          <c:extLst>
            <c:ext xmlns:c16="http://schemas.microsoft.com/office/drawing/2014/chart" uri="{C3380CC4-5D6E-409C-BE32-E72D297353CC}">
              <c16:uniqueId val="{00000002-EEE2-1648-9FBB-A3108952F3CA}"/>
            </c:ext>
          </c:extLst>
        </c:ser>
        <c:ser>
          <c:idx val="3"/>
          <c:order val="3"/>
          <c:tx>
            <c:strRef>
              <c:f>'4_1.3_Manner'!$P$8</c:f>
              <c:strCache>
                <c:ptCount val="1"/>
                <c:pt idx="0">
                  <c:v>4 Undetermined</c:v>
                </c:pt>
              </c:strCache>
            </c:strRef>
          </c:tx>
          <c:spPr>
            <a:solidFill>
              <a:schemeClr val="accent4"/>
            </a:solidFill>
            <a:ln>
              <a:noFill/>
            </a:ln>
            <a:effectLst/>
          </c:spPr>
          <c:invertIfNegative val="0"/>
          <c:cat>
            <c:strRef>
              <c:f>'4_1.3_Manner'!$Q$4:$U$4</c:f>
              <c:strCache>
                <c:ptCount val="5"/>
                <c:pt idx="0">
                  <c:v>Colorado</c:v>
                </c:pt>
                <c:pt idx="1">
                  <c:v>Kentucky</c:v>
                </c:pt>
                <c:pt idx="2">
                  <c:v>Louisiana</c:v>
                </c:pt>
                <c:pt idx="3">
                  <c:v>New Mexico</c:v>
                </c:pt>
                <c:pt idx="4">
                  <c:v>Tennessee</c:v>
                </c:pt>
              </c:strCache>
            </c:strRef>
          </c:cat>
          <c:val>
            <c:numRef>
              <c:f>'4_1.3_Manner'!$Q$8:$U$8</c:f>
              <c:numCache>
                <c:formatCode>0.00%</c:formatCode>
                <c:ptCount val="5"/>
                <c:pt idx="0">
                  <c:v>5.1075268817204304E-2</c:v>
                </c:pt>
                <c:pt idx="1">
                  <c:v>2.9621287517678487E-2</c:v>
                </c:pt>
                <c:pt idx="2">
                  <c:v>3.3480956598759964E-2</c:v>
                </c:pt>
                <c:pt idx="3">
                  <c:v>3.9342076016892644E-2</c:v>
                </c:pt>
                <c:pt idx="4">
                  <c:v>2.8130255312643328E-2</c:v>
                </c:pt>
              </c:numCache>
            </c:numRef>
          </c:val>
          <c:extLst>
            <c:ext xmlns:c16="http://schemas.microsoft.com/office/drawing/2014/chart" uri="{C3380CC4-5D6E-409C-BE32-E72D297353CC}">
              <c16:uniqueId val="{00000003-EEE2-1648-9FBB-A3108952F3CA}"/>
            </c:ext>
          </c:extLst>
        </c:ser>
        <c:ser>
          <c:idx val="4"/>
          <c:order val="4"/>
          <c:tx>
            <c:strRef>
              <c:f>'4_1.3_Manner'!$P$9</c:f>
              <c:strCache>
                <c:ptCount val="1"/>
                <c:pt idx="0">
                  <c:v>5 Adverse Effect</c:v>
                </c:pt>
              </c:strCache>
            </c:strRef>
          </c:tx>
          <c:spPr>
            <a:solidFill>
              <a:schemeClr val="accent5"/>
            </a:solidFill>
            <a:ln>
              <a:noFill/>
            </a:ln>
            <a:effectLst/>
          </c:spPr>
          <c:invertIfNegative val="0"/>
          <c:cat>
            <c:strRef>
              <c:f>'4_1.3_Manner'!$Q$4:$U$4</c:f>
              <c:strCache>
                <c:ptCount val="5"/>
                <c:pt idx="0">
                  <c:v>Colorado</c:v>
                </c:pt>
                <c:pt idx="1">
                  <c:v>Kentucky</c:v>
                </c:pt>
                <c:pt idx="2">
                  <c:v>Louisiana</c:v>
                </c:pt>
                <c:pt idx="3">
                  <c:v>New Mexico</c:v>
                </c:pt>
                <c:pt idx="4">
                  <c:v>Tennessee</c:v>
                </c:pt>
              </c:strCache>
            </c:strRef>
          </c:cat>
          <c:val>
            <c:numRef>
              <c:f>'4_1.3_Manner'!$Q$9:$U$9</c:f>
              <c:numCache>
                <c:formatCode>0.00%</c:formatCode>
                <c:ptCount val="5"/>
                <c:pt idx="0">
                  <c:v>0.24017783291976841</c:v>
                </c:pt>
                <c:pt idx="1">
                  <c:v>0.16206589492430989</c:v>
                </c:pt>
                <c:pt idx="2">
                  <c:v>0.26961913197519927</c:v>
                </c:pt>
                <c:pt idx="3">
                  <c:v>0.16781507001555901</c:v>
                </c:pt>
                <c:pt idx="4">
                  <c:v>0.24695510370483617</c:v>
                </c:pt>
              </c:numCache>
            </c:numRef>
          </c:val>
          <c:extLst>
            <c:ext xmlns:c16="http://schemas.microsoft.com/office/drawing/2014/chart" uri="{C3380CC4-5D6E-409C-BE32-E72D297353CC}">
              <c16:uniqueId val="{00000004-EEE2-1648-9FBB-A3108952F3CA}"/>
            </c:ext>
          </c:extLst>
        </c:ser>
        <c:ser>
          <c:idx val="5"/>
          <c:order val="5"/>
          <c:tx>
            <c:strRef>
              <c:f>'4_1.3_Manner'!$P$10</c:f>
              <c:strCache>
                <c:ptCount val="1"/>
                <c:pt idx="0">
                  <c:v>6 Underdose</c:v>
                </c:pt>
              </c:strCache>
            </c:strRef>
          </c:tx>
          <c:spPr>
            <a:solidFill>
              <a:schemeClr val="accent6"/>
            </a:solidFill>
            <a:ln>
              <a:noFill/>
            </a:ln>
            <a:effectLst/>
          </c:spPr>
          <c:invertIfNegative val="0"/>
          <c:cat>
            <c:strRef>
              <c:f>'4_1.3_Manner'!$Q$4:$U$4</c:f>
              <c:strCache>
                <c:ptCount val="5"/>
                <c:pt idx="0">
                  <c:v>Colorado</c:v>
                </c:pt>
                <c:pt idx="1">
                  <c:v>Kentucky</c:v>
                </c:pt>
                <c:pt idx="2">
                  <c:v>Louisiana</c:v>
                </c:pt>
                <c:pt idx="3">
                  <c:v>New Mexico</c:v>
                </c:pt>
                <c:pt idx="4">
                  <c:v>Tennessee</c:v>
                </c:pt>
              </c:strCache>
            </c:strRef>
          </c:cat>
          <c:val>
            <c:numRef>
              <c:f>'4_1.3_Manner'!$Q$10:$U$10</c:f>
              <c:numCache>
                <c:formatCode>0.00%</c:formatCode>
                <c:ptCount val="5"/>
                <c:pt idx="0">
                  <c:v>1.5508684863523574E-3</c:v>
                </c:pt>
                <c:pt idx="1">
                  <c:v>9.1666230160808763E-4</c:v>
                </c:pt>
                <c:pt idx="2">
                  <c:v>6.3773250664304693E-3</c:v>
                </c:pt>
                <c:pt idx="3">
                  <c:v>1.1113580795732384E-3</c:v>
                </c:pt>
                <c:pt idx="4">
                  <c:v>2.8028334097742447E-3</c:v>
                </c:pt>
              </c:numCache>
            </c:numRef>
          </c:val>
          <c:extLst>
            <c:ext xmlns:c16="http://schemas.microsoft.com/office/drawing/2014/chart" uri="{C3380CC4-5D6E-409C-BE32-E72D297353CC}">
              <c16:uniqueId val="{00000005-EEE2-1648-9FBB-A3108952F3CA}"/>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4_9b. Frequency of intent, Any Mention of Drugs poisonings (Definition 2)</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'4_1.9_Any_Mention'!$P$14</c:f>
              <c:strCache>
                <c:ptCount val="1"/>
                <c:pt idx="0">
                  <c:v>1 Unintentional</c:v>
                </c:pt>
              </c:strCache>
            </c:strRef>
          </c:tx>
          <c:spPr>
            <a:solidFill>
              <a:schemeClr val="accent1"/>
            </a:solidFill>
            <a:ln>
              <a:noFill/>
            </a:ln>
            <a:effectLst/>
          </c:spPr>
          <c:invertIfNegative val="0"/>
          <c:cat>
            <c:strRef>
              <c:f>'4_1.9_Any_Mention'!$Q$13:$U$13</c:f>
              <c:strCache>
                <c:ptCount val="5"/>
                <c:pt idx="0">
                  <c:v>Colorado</c:v>
                </c:pt>
                <c:pt idx="1">
                  <c:v>Kentucky</c:v>
                </c:pt>
                <c:pt idx="2">
                  <c:v>Louisiana</c:v>
                </c:pt>
                <c:pt idx="3">
                  <c:v>New Mexico</c:v>
                </c:pt>
                <c:pt idx="4">
                  <c:v>Tennessee</c:v>
                </c:pt>
              </c:strCache>
            </c:strRef>
          </c:cat>
          <c:val>
            <c:numRef>
              <c:f>'4_1.9_Any_Mention'!$Q$14:$U$14</c:f>
              <c:numCache>
                <c:formatCode>0.00%</c:formatCode>
                <c:ptCount val="5"/>
                <c:pt idx="0">
                  <c:v>0.25618684264796865</c:v>
                </c:pt>
                <c:pt idx="1">
                  <c:v>0.40702411412398692</c:v>
                </c:pt>
                <c:pt idx="2">
                  <c:v>0.20784013919278729</c:v>
                </c:pt>
                <c:pt idx="3">
                  <c:v>0.22161547212741753</c:v>
                </c:pt>
                <c:pt idx="4">
                  <c:v>0.31881486261224928</c:v>
                </c:pt>
              </c:numCache>
            </c:numRef>
          </c:val>
          <c:extLst>
            <c:ext xmlns:c16="http://schemas.microsoft.com/office/drawing/2014/chart" uri="{C3380CC4-5D6E-409C-BE32-E72D297353CC}">
              <c16:uniqueId val="{00000000-F06A-6D45-A229-B8E02FF1BAD6}"/>
            </c:ext>
          </c:extLst>
        </c:ser>
        <c:ser>
          <c:idx val="1"/>
          <c:order val="1"/>
          <c:tx>
            <c:strRef>
              <c:f>'4_1.9_Any_Mention'!$P$15</c:f>
              <c:strCache>
                <c:ptCount val="1"/>
                <c:pt idx="0">
                  <c:v>2 Self-Harm</c:v>
                </c:pt>
              </c:strCache>
            </c:strRef>
          </c:tx>
          <c:spPr>
            <a:solidFill>
              <a:schemeClr val="accent2"/>
            </a:solidFill>
            <a:ln>
              <a:noFill/>
            </a:ln>
            <a:effectLst/>
          </c:spPr>
          <c:invertIfNegative val="0"/>
          <c:cat>
            <c:strRef>
              <c:f>'4_1.9_Any_Mention'!$Q$13:$U$13</c:f>
              <c:strCache>
                <c:ptCount val="5"/>
                <c:pt idx="0">
                  <c:v>Colorado</c:v>
                </c:pt>
                <c:pt idx="1">
                  <c:v>Kentucky</c:v>
                </c:pt>
                <c:pt idx="2">
                  <c:v>Louisiana</c:v>
                </c:pt>
                <c:pt idx="3">
                  <c:v>New Mexico</c:v>
                </c:pt>
                <c:pt idx="4">
                  <c:v>Tennessee</c:v>
                </c:pt>
              </c:strCache>
            </c:strRef>
          </c:cat>
          <c:val>
            <c:numRef>
              <c:f>'4_1.9_Any_Mention'!$Q$15:$U$15</c:f>
              <c:numCache>
                <c:formatCode>0.00%</c:formatCode>
                <c:ptCount val="5"/>
                <c:pt idx="0">
                  <c:v>0.17642812951123943</c:v>
                </c:pt>
                <c:pt idx="1">
                  <c:v>9.0295744650438117E-2</c:v>
                </c:pt>
                <c:pt idx="2">
                  <c:v>8.3357498747792164E-2</c:v>
                </c:pt>
                <c:pt idx="3">
                  <c:v>0.11626848691695107</c:v>
                </c:pt>
                <c:pt idx="4">
                  <c:v>0.14841103403774802</c:v>
                </c:pt>
              </c:numCache>
            </c:numRef>
          </c:val>
          <c:extLst>
            <c:ext xmlns:c16="http://schemas.microsoft.com/office/drawing/2014/chart" uri="{C3380CC4-5D6E-409C-BE32-E72D297353CC}">
              <c16:uniqueId val="{00000001-F06A-6D45-A229-B8E02FF1BAD6}"/>
            </c:ext>
          </c:extLst>
        </c:ser>
        <c:ser>
          <c:idx val="2"/>
          <c:order val="2"/>
          <c:tx>
            <c:strRef>
              <c:f>'4_1.9_Any_Mention'!$P$16</c:f>
              <c:strCache>
                <c:ptCount val="1"/>
                <c:pt idx="0">
                  <c:v>3 Assault</c:v>
                </c:pt>
              </c:strCache>
            </c:strRef>
          </c:tx>
          <c:spPr>
            <a:solidFill>
              <a:schemeClr val="accent3"/>
            </a:solidFill>
            <a:ln>
              <a:noFill/>
            </a:ln>
            <a:effectLst/>
          </c:spPr>
          <c:invertIfNegative val="0"/>
          <c:cat>
            <c:strRef>
              <c:f>'4_1.9_Any_Mention'!$Q$13:$U$13</c:f>
              <c:strCache>
                <c:ptCount val="5"/>
                <c:pt idx="0">
                  <c:v>Colorado</c:v>
                </c:pt>
                <c:pt idx="1">
                  <c:v>Kentucky</c:v>
                </c:pt>
                <c:pt idx="2">
                  <c:v>Louisiana</c:v>
                </c:pt>
                <c:pt idx="3">
                  <c:v>New Mexico</c:v>
                </c:pt>
                <c:pt idx="4">
                  <c:v>Tennessee</c:v>
                </c:pt>
              </c:strCache>
            </c:strRef>
          </c:cat>
          <c:val>
            <c:numRef>
              <c:f>'4_1.9_Any_Mention'!$Q$16:$U$16</c:f>
              <c:numCache>
                <c:formatCode>0.00%</c:formatCode>
                <c:ptCount val="5"/>
                <c:pt idx="0">
                  <c:v>1.5982676840585687E-3</c:v>
                </c:pt>
                <c:pt idx="1">
                  <c:v>1.2007032690575909E-3</c:v>
                </c:pt>
                <c:pt idx="2">
                  <c:v>8.6995492051775494E-4</c:v>
                </c:pt>
                <c:pt idx="3">
                  <c:v>1.2893439514599925E-3</c:v>
                </c:pt>
                <c:pt idx="4">
                  <c:v>1.5056191858901973E-3</c:v>
                </c:pt>
              </c:numCache>
            </c:numRef>
          </c:val>
          <c:extLst>
            <c:ext xmlns:c16="http://schemas.microsoft.com/office/drawing/2014/chart" uri="{C3380CC4-5D6E-409C-BE32-E72D297353CC}">
              <c16:uniqueId val="{00000002-F06A-6D45-A229-B8E02FF1BAD6}"/>
            </c:ext>
          </c:extLst>
        </c:ser>
        <c:ser>
          <c:idx val="3"/>
          <c:order val="3"/>
          <c:tx>
            <c:strRef>
              <c:f>'4_1.9_Any_Mention'!$P$17</c:f>
              <c:strCache>
                <c:ptCount val="1"/>
                <c:pt idx="0">
                  <c:v>4 Undetermined</c:v>
                </c:pt>
              </c:strCache>
            </c:strRef>
          </c:tx>
          <c:spPr>
            <a:solidFill>
              <a:schemeClr val="accent4"/>
            </a:solidFill>
            <a:ln>
              <a:noFill/>
            </a:ln>
            <a:effectLst/>
          </c:spPr>
          <c:invertIfNegative val="0"/>
          <c:cat>
            <c:strRef>
              <c:f>'4_1.9_Any_Mention'!$Q$13:$U$13</c:f>
              <c:strCache>
                <c:ptCount val="5"/>
                <c:pt idx="0">
                  <c:v>Colorado</c:v>
                </c:pt>
                <c:pt idx="1">
                  <c:v>Kentucky</c:v>
                </c:pt>
                <c:pt idx="2">
                  <c:v>Louisiana</c:v>
                </c:pt>
                <c:pt idx="3">
                  <c:v>New Mexico</c:v>
                </c:pt>
                <c:pt idx="4">
                  <c:v>Tennessee</c:v>
                </c:pt>
              </c:strCache>
            </c:strRef>
          </c:cat>
          <c:val>
            <c:numRef>
              <c:f>'4_1.9_Any_Mention'!$Q$17:$U$17</c:f>
              <c:numCache>
                <c:formatCode>0.00%</c:formatCode>
                <c:ptCount val="5"/>
                <c:pt idx="0">
                  <c:v>3.4749432872757273E-2</c:v>
                </c:pt>
                <c:pt idx="1">
                  <c:v>2.1040895381580639E-2</c:v>
                </c:pt>
                <c:pt idx="2">
                  <c:v>1.7240924788442781E-2</c:v>
                </c:pt>
                <c:pt idx="3">
                  <c:v>1.7064846416382253E-2</c:v>
                </c:pt>
                <c:pt idx="4">
                  <c:v>1.9761251814808839E-2</c:v>
                </c:pt>
              </c:numCache>
            </c:numRef>
          </c:val>
          <c:extLst>
            <c:ext xmlns:c16="http://schemas.microsoft.com/office/drawing/2014/chart" uri="{C3380CC4-5D6E-409C-BE32-E72D297353CC}">
              <c16:uniqueId val="{00000003-F06A-6D45-A229-B8E02FF1BAD6}"/>
            </c:ext>
          </c:extLst>
        </c:ser>
        <c:ser>
          <c:idx val="4"/>
          <c:order val="4"/>
          <c:tx>
            <c:strRef>
              <c:f>'4_1.9_Any_Mention'!$P$18</c:f>
              <c:strCache>
                <c:ptCount val="1"/>
                <c:pt idx="0">
                  <c:v>5 Adverse Effect</c:v>
                </c:pt>
              </c:strCache>
            </c:strRef>
          </c:tx>
          <c:spPr>
            <a:solidFill>
              <a:schemeClr val="accent5"/>
            </a:solidFill>
            <a:ln>
              <a:noFill/>
            </a:ln>
            <a:effectLst/>
          </c:spPr>
          <c:invertIfNegative val="0"/>
          <c:cat>
            <c:strRef>
              <c:f>'4_1.9_Any_Mention'!$Q$13:$U$13</c:f>
              <c:strCache>
                <c:ptCount val="5"/>
                <c:pt idx="0">
                  <c:v>Colorado</c:v>
                </c:pt>
                <c:pt idx="1">
                  <c:v>Kentucky</c:v>
                </c:pt>
                <c:pt idx="2">
                  <c:v>Louisiana</c:v>
                </c:pt>
                <c:pt idx="3">
                  <c:v>New Mexico</c:v>
                </c:pt>
                <c:pt idx="4">
                  <c:v>Tennessee</c:v>
                </c:pt>
              </c:strCache>
            </c:strRef>
          </c:cat>
          <c:val>
            <c:numRef>
              <c:f>'4_1.9_Any_Mention'!$Q$18:$U$18</c:f>
              <c:numCache>
                <c:formatCode>0.00%</c:formatCode>
                <c:ptCount val="5"/>
                <c:pt idx="0">
                  <c:v>0.48937925345432048</c:v>
                </c:pt>
                <c:pt idx="1">
                  <c:v>0.46282822796209211</c:v>
                </c:pt>
                <c:pt idx="2">
                  <c:v>0.66765085809189884</c:v>
                </c:pt>
                <c:pt idx="3">
                  <c:v>0.42343572241183164</c:v>
                </c:pt>
                <c:pt idx="4">
                  <c:v>0.49464967467871163</c:v>
                </c:pt>
              </c:numCache>
            </c:numRef>
          </c:val>
          <c:extLst>
            <c:ext xmlns:c16="http://schemas.microsoft.com/office/drawing/2014/chart" uri="{C3380CC4-5D6E-409C-BE32-E72D297353CC}">
              <c16:uniqueId val="{00000004-F06A-6D45-A229-B8E02FF1BAD6}"/>
            </c:ext>
          </c:extLst>
        </c:ser>
        <c:ser>
          <c:idx val="5"/>
          <c:order val="5"/>
          <c:tx>
            <c:strRef>
              <c:f>'4_1.9_Any_Mention'!$P$19</c:f>
              <c:strCache>
                <c:ptCount val="1"/>
                <c:pt idx="0">
                  <c:v>6 Underdose</c:v>
                </c:pt>
              </c:strCache>
            </c:strRef>
          </c:tx>
          <c:spPr>
            <a:solidFill>
              <a:schemeClr val="accent6"/>
            </a:solidFill>
            <a:ln>
              <a:noFill/>
            </a:ln>
            <a:effectLst/>
          </c:spPr>
          <c:invertIfNegative val="0"/>
          <c:cat>
            <c:strRef>
              <c:f>'4_1.9_Any_Mention'!$Q$13:$U$13</c:f>
              <c:strCache>
                <c:ptCount val="5"/>
                <c:pt idx="0">
                  <c:v>Colorado</c:v>
                </c:pt>
                <c:pt idx="1">
                  <c:v>Kentucky</c:v>
                </c:pt>
                <c:pt idx="2">
                  <c:v>Louisiana</c:v>
                </c:pt>
                <c:pt idx="3">
                  <c:v>New Mexico</c:v>
                </c:pt>
                <c:pt idx="4">
                  <c:v>Tennessee</c:v>
                </c:pt>
              </c:strCache>
            </c:strRef>
          </c:cat>
          <c:val>
            <c:numRef>
              <c:f>'4_1.9_Any_Mention'!$Q$19:$U$19</c:f>
              <c:numCache>
                <c:formatCode>0.00%</c:formatCode>
                <c:ptCount val="5"/>
                <c:pt idx="0">
                  <c:v>4.1658073829655598E-2</c:v>
                </c:pt>
                <c:pt idx="1">
                  <c:v>1.7610314612844666E-2</c:v>
                </c:pt>
                <c:pt idx="2">
                  <c:v>2.3040624258561147E-2</c:v>
                </c:pt>
                <c:pt idx="3">
                  <c:v>2.3056503602578687E-2</c:v>
                </c:pt>
                <c:pt idx="4">
                  <c:v>1.6857557670592032E-2</c:v>
                </c:pt>
              </c:numCache>
            </c:numRef>
          </c:val>
          <c:extLst>
            <c:ext xmlns:c16="http://schemas.microsoft.com/office/drawing/2014/chart" uri="{C3380CC4-5D6E-409C-BE32-E72D297353CC}">
              <c16:uniqueId val="{00000005-F06A-6D45-A229-B8E02FF1BAD6}"/>
            </c:ext>
          </c:extLst>
        </c:ser>
        <c:ser>
          <c:idx val="6"/>
          <c:order val="6"/>
          <c:tx>
            <c:strRef>
              <c:f>'4_1.9_Any_Mention'!$P$20</c:f>
              <c:strCache>
                <c:ptCount val="1"/>
                <c:pt idx="0">
                  <c:v>Missing</c:v>
                </c:pt>
              </c:strCache>
            </c:strRef>
          </c:tx>
          <c:spPr>
            <a:solidFill>
              <a:schemeClr val="accent1">
                <a:lumMod val="60000"/>
              </a:schemeClr>
            </a:solidFill>
            <a:ln>
              <a:noFill/>
            </a:ln>
            <a:effectLst/>
          </c:spPr>
          <c:invertIfNegative val="0"/>
          <c:cat>
            <c:strRef>
              <c:f>'4_1.9_Any_Mention'!$Q$13:$U$13</c:f>
              <c:strCache>
                <c:ptCount val="5"/>
                <c:pt idx="0">
                  <c:v>Colorado</c:v>
                </c:pt>
                <c:pt idx="1">
                  <c:v>Kentucky</c:v>
                </c:pt>
                <c:pt idx="2">
                  <c:v>Louisiana</c:v>
                </c:pt>
                <c:pt idx="3">
                  <c:v>New Mexico</c:v>
                </c:pt>
                <c:pt idx="4">
                  <c:v>Tennessee</c:v>
                </c:pt>
              </c:strCache>
            </c:strRef>
          </c:cat>
          <c:val>
            <c:numRef>
              <c:f>'4_1.9_Any_Mention'!$Q$20:$U$20</c:f>
              <c:numCache>
                <c:formatCode>0.00%</c:formatCode>
                <c:ptCount val="5"/>
                <c:pt idx="0">
                  <c:v>0</c:v>
                </c:pt>
                <c:pt idx="1">
                  <c:v>0</c:v>
                </c:pt>
                <c:pt idx="2">
                  <c:v>0</c:v>
                </c:pt>
                <c:pt idx="3">
                  <c:v>0.19726962457337885</c:v>
                </c:pt>
                <c:pt idx="4">
                  <c:v>0</c:v>
                </c:pt>
              </c:numCache>
            </c:numRef>
          </c:val>
          <c:extLst>
            <c:ext xmlns:c16="http://schemas.microsoft.com/office/drawing/2014/chart" uri="{C3380CC4-5D6E-409C-BE32-E72D297353CC}">
              <c16:uniqueId val="{00000006-F06A-6D45-A229-B8E02FF1BAD6}"/>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Table 4 - Presence of other external cause codes when the principal diagnosis is drug poisoning (definition 1)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'4_1.4_Other_Codes'!$Q$4</c:f>
              <c:strCache>
                <c:ptCount val="1"/>
                <c:pt idx="0">
                  <c:v>Colorado</c:v>
                </c:pt>
              </c:strCache>
            </c:strRef>
          </c:tx>
          <c:spPr>
            <a:solidFill>
              <a:schemeClr val="accent1"/>
            </a:solidFill>
            <a:ln>
              <a:noFill/>
            </a:ln>
            <a:effectLst/>
          </c:spPr>
          <c:invertIfNegative val="0"/>
          <c:cat>
            <c:strRef>
              <c:f>'4_1.4_Other_Codes'!$P$6:$P$26</c:f>
              <c:strCache>
                <c:ptCount val="21"/>
                <c:pt idx="0">
                  <c:v>T14-T14</c:v>
                </c:pt>
                <c:pt idx="1">
                  <c:v>T15-T19</c:v>
                </c:pt>
                <c:pt idx="2">
                  <c:v>T51-T65</c:v>
                </c:pt>
                <c:pt idx="3">
                  <c:v>T66-T78</c:v>
                </c:pt>
                <c:pt idx="4">
                  <c:v>V00-V09</c:v>
                </c:pt>
                <c:pt idx="5">
                  <c:v>V10-V19</c:v>
                </c:pt>
                <c:pt idx="6">
                  <c:v>V20-V29</c:v>
                </c:pt>
                <c:pt idx="7">
                  <c:v>V40-V49</c:v>
                </c:pt>
                <c:pt idx="8">
                  <c:v>V80-V89</c:v>
                </c:pt>
                <c:pt idx="9">
                  <c:v>W00-W19</c:v>
                </c:pt>
                <c:pt idx="10">
                  <c:v>W20-W49</c:v>
                </c:pt>
                <c:pt idx="11">
                  <c:v>W50-W64</c:v>
                </c:pt>
                <c:pt idx="12">
                  <c:v>W85-W99</c:v>
                </c:pt>
                <c:pt idx="13">
                  <c:v>X00-X08</c:v>
                </c:pt>
                <c:pt idx="14">
                  <c:v>X10-X19</c:v>
                </c:pt>
                <c:pt idx="15">
                  <c:v>X30-X39</c:v>
                </c:pt>
                <c:pt idx="16">
                  <c:v>X52-X58</c:v>
                </c:pt>
                <c:pt idx="17">
                  <c:v>X71-X83</c:v>
                </c:pt>
                <c:pt idx="18">
                  <c:v>X92-Y09</c:v>
                </c:pt>
                <c:pt idx="19">
                  <c:v>Y21-Y33</c:v>
                </c:pt>
                <c:pt idx="20">
                  <c:v>Y35-Y38</c:v>
                </c:pt>
              </c:strCache>
            </c:strRef>
          </c:cat>
          <c:val>
            <c:numRef>
              <c:f>'4_1.4_Other_Codes'!$Q$6:$Q$26</c:f>
              <c:numCache>
                <c:formatCode>0.00%</c:formatCode>
                <c:ptCount val="21"/>
                <c:pt idx="0">
                  <c:v>1.0089991818925552E-2</c:v>
                </c:pt>
                <c:pt idx="1">
                  <c:v>4.0905372238887375E-4</c:v>
                </c:pt>
                <c:pt idx="2">
                  <c:v>1.3907826561221708E-2</c:v>
                </c:pt>
                <c:pt idx="3">
                  <c:v>1.2271611671666213E-3</c:v>
                </c:pt>
                <c:pt idx="4">
                  <c:v>1.3635124079629124E-4</c:v>
                </c:pt>
                <c:pt idx="5">
                  <c:v>1.3635124079629124E-4</c:v>
                </c:pt>
                <c:pt idx="6">
                  <c:v>1.3635124079629124E-4</c:v>
                </c:pt>
                <c:pt idx="7">
                  <c:v>1.2271611671666213E-3</c:v>
                </c:pt>
                <c:pt idx="8">
                  <c:v>8.181074447777475E-4</c:v>
                </c:pt>
                <c:pt idx="9">
                  <c:v>6.6812107990182707E-3</c:v>
                </c:pt>
                <c:pt idx="10">
                  <c:v>2.317971093536951E-3</c:v>
                </c:pt>
                <c:pt idx="11">
                  <c:v>5.4540496318516497E-4</c:v>
                </c:pt>
                <c:pt idx="12">
                  <c:v>0</c:v>
                </c:pt>
                <c:pt idx="13">
                  <c:v>1.3635124079629124E-4</c:v>
                </c:pt>
                <c:pt idx="14">
                  <c:v>1.3635124079629124E-4</c:v>
                </c:pt>
                <c:pt idx="15">
                  <c:v>2.7270248159258248E-4</c:v>
                </c:pt>
                <c:pt idx="16">
                  <c:v>3.5724025088628306E-2</c:v>
                </c:pt>
                <c:pt idx="17">
                  <c:v>0</c:v>
                </c:pt>
                <c:pt idx="18">
                  <c:v>1.3635124079629125E-3</c:v>
                </c:pt>
                <c:pt idx="19">
                  <c:v>4.0905372238887375E-4</c:v>
                </c:pt>
                <c:pt idx="20">
                  <c:v>2.7270248159258248E-4</c:v>
                </c:pt>
              </c:numCache>
            </c:numRef>
          </c:val>
          <c:extLst>
            <c:ext xmlns:c16="http://schemas.microsoft.com/office/drawing/2014/chart" uri="{C3380CC4-5D6E-409C-BE32-E72D297353CC}">
              <c16:uniqueId val="{00000000-61A7-3F4F-8E9F-554D77A523C3}"/>
            </c:ext>
          </c:extLst>
        </c:ser>
        <c:ser>
          <c:idx val="1"/>
          <c:order val="1"/>
          <c:tx>
            <c:strRef>
              <c:f>'4_1.4_Other_Codes'!$R$4</c:f>
              <c:strCache>
                <c:ptCount val="1"/>
                <c:pt idx="0">
                  <c:v>Kentucky</c:v>
                </c:pt>
              </c:strCache>
            </c:strRef>
          </c:tx>
          <c:spPr>
            <a:solidFill>
              <a:schemeClr val="accent2"/>
            </a:solidFill>
            <a:ln>
              <a:noFill/>
            </a:ln>
            <a:effectLst/>
          </c:spPr>
          <c:invertIfNegative val="0"/>
          <c:cat>
            <c:strRef>
              <c:f>'4_1.4_Other_Codes'!$P$6:$P$26</c:f>
              <c:strCache>
                <c:ptCount val="21"/>
                <c:pt idx="0">
                  <c:v>T14-T14</c:v>
                </c:pt>
                <c:pt idx="1">
                  <c:v>T15-T19</c:v>
                </c:pt>
                <c:pt idx="2">
                  <c:v>T51-T65</c:v>
                </c:pt>
                <c:pt idx="3">
                  <c:v>T66-T78</c:v>
                </c:pt>
                <c:pt idx="4">
                  <c:v>V00-V09</c:v>
                </c:pt>
                <c:pt idx="5">
                  <c:v>V10-V19</c:v>
                </c:pt>
                <c:pt idx="6">
                  <c:v>V20-V29</c:v>
                </c:pt>
                <c:pt idx="7">
                  <c:v>V40-V49</c:v>
                </c:pt>
                <c:pt idx="8">
                  <c:v>V80-V89</c:v>
                </c:pt>
                <c:pt idx="9">
                  <c:v>W00-W19</c:v>
                </c:pt>
                <c:pt idx="10">
                  <c:v>W20-W49</c:v>
                </c:pt>
                <c:pt idx="11">
                  <c:v>W50-W64</c:v>
                </c:pt>
                <c:pt idx="12">
                  <c:v>W85-W99</c:v>
                </c:pt>
                <c:pt idx="13">
                  <c:v>X00-X08</c:v>
                </c:pt>
                <c:pt idx="14">
                  <c:v>X10-X19</c:v>
                </c:pt>
                <c:pt idx="15">
                  <c:v>X30-X39</c:v>
                </c:pt>
                <c:pt idx="16">
                  <c:v>X52-X58</c:v>
                </c:pt>
                <c:pt idx="17">
                  <c:v>X71-X83</c:v>
                </c:pt>
                <c:pt idx="18">
                  <c:v>X92-Y09</c:v>
                </c:pt>
                <c:pt idx="19">
                  <c:v>Y21-Y33</c:v>
                </c:pt>
                <c:pt idx="20">
                  <c:v>Y35-Y38</c:v>
                </c:pt>
              </c:strCache>
            </c:strRef>
          </c:cat>
          <c:val>
            <c:numRef>
              <c:f>'4_1.4_Other_Codes'!$R$6:$R$26</c:f>
              <c:numCache>
                <c:formatCode>0.00%</c:formatCode>
                <c:ptCount val="21"/>
                <c:pt idx="0">
                  <c:v>0</c:v>
                </c:pt>
                <c:pt idx="1">
                  <c:v>5.6433408577878106E-3</c:v>
                </c:pt>
                <c:pt idx="2">
                  <c:v>8.4650112866817154E-4</c:v>
                </c:pt>
                <c:pt idx="3">
                  <c:v>7.5558063707047906E-3</c:v>
                </c:pt>
                <c:pt idx="4">
                  <c:v>5.6433408577878099E-4</c:v>
                </c:pt>
                <c:pt idx="5">
                  <c:v>0</c:v>
                </c:pt>
                <c:pt idx="6">
                  <c:v>0</c:v>
                </c:pt>
                <c:pt idx="7">
                  <c:v>0</c:v>
                </c:pt>
                <c:pt idx="8">
                  <c:v>3.7622272385252069E-3</c:v>
                </c:pt>
                <c:pt idx="9">
                  <c:v>6.897416603962879E-4</c:v>
                </c:pt>
                <c:pt idx="10">
                  <c:v>6.1449711562578382E-3</c:v>
                </c:pt>
                <c:pt idx="11">
                  <c:v>1.7870579382994734E-3</c:v>
                </c:pt>
                <c:pt idx="12">
                  <c:v>4.3892651116127413E-4</c:v>
                </c:pt>
                <c:pt idx="13">
                  <c:v>0</c:v>
                </c:pt>
                <c:pt idx="14">
                  <c:v>1.8811136192626034E-4</c:v>
                </c:pt>
                <c:pt idx="15">
                  <c:v>2.5081514923501377E-4</c:v>
                </c:pt>
                <c:pt idx="16">
                  <c:v>2.6084775520441434E-2</c:v>
                </c:pt>
                <c:pt idx="17">
                  <c:v>0</c:v>
                </c:pt>
                <c:pt idx="18">
                  <c:v>8.7785302232254827E-4</c:v>
                </c:pt>
                <c:pt idx="19">
                  <c:v>0</c:v>
                </c:pt>
                <c:pt idx="20">
                  <c:v>0</c:v>
                </c:pt>
              </c:numCache>
            </c:numRef>
          </c:val>
          <c:extLst>
            <c:ext xmlns:c16="http://schemas.microsoft.com/office/drawing/2014/chart" uri="{C3380CC4-5D6E-409C-BE32-E72D297353CC}">
              <c16:uniqueId val="{00000001-61A7-3F4F-8E9F-554D77A523C3}"/>
            </c:ext>
          </c:extLst>
        </c:ser>
        <c:ser>
          <c:idx val="2"/>
          <c:order val="2"/>
          <c:tx>
            <c:strRef>
              <c:f>'4_1.4_Other_Codes'!$S$4</c:f>
              <c:strCache>
                <c:ptCount val="1"/>
                <c:pt idx="0">
                  <c:v>Louisiana</c:v>
                </c:pt>
              </c:strCache>
            </c:strRef>
          </c:tx>
          <c:spPr>
            <a:solidFill>
              <a:schemeClr val="accent3"/>
            </a:solidFill>
            <a:ln>
              <a:noFill/>
            </a:ln>
            <a:effectLst/>
          </c:spPr>
          <c:invertIfNegative val="0"/>
          <c:cat>
            <c:strRef>
              <c:f>'4_1.4_Other_Codes'!$P$6:$P$26</c:f>
              <c:strCache>
                <c:ptCount val="21"/>
                <c:pt idx="0">
                  <c:v>T14-T14</c:v>
                </c:pt>
                <c:pt idx="1">
                  <c:v>T15-T19</c:v>
                </c:pt>
                <c:pt idx="2">
                  <c:v>T51-T65</c:v>
                </c:pt>
                <c:pt idx="3">
                  <c:v>T66-T78</c:v>
                </c:pt>
                <c:pt idx="4">
                  <c:v>V00-V09</c:v>
                </c:pt>
                <c:pt idx="5">
                  <c:v>V10-V19</c:v>
                </c:pt>
                <c:pt idx="6">
                  <c:v>V20-V29</c:v>
                </c:pt>
                <c:pt idx="7">
                  <c:v>V40-V49</c:v>
                </c:pt>
                <c:pt idx="8">
                  <c:v>V80-V89</c:v>
                </c:pt>
                <c:pt idx="9">
                  <c:v>W00-W19</c:v>
                </c:pt>
                <c:pt idx="10">
                  <c:v>W20-W49</c:v>
                </c:pt>
                <c:pt idx="11">
                  <c:v>W50-W64</c:v>
                </c:pt>
                <c:pt idx="12">
                  <c:v>W85-W99</c:v>
                </c:pt>
                <c:pt idx="13">
                  <c:v>X00-X08</c:v>
                </c:pt>
                <c:pt idx="14">
                  <c:v>X10-X19</c:v>
                </c:pt>
                <c:pt idx="15">
                  <c:v>X30-X39</c:v>
                </c:pt>
                <c:pt idx="16">
                  <c:v>X52-X58</c:v>
                </c:pt>
                <c:pt idx="17">
                  <c:v>X71-X83</c:v>
                </c:pt>
                <c:pt idx="18">
                  <c:v>X92-Y09</c:v>
                </c:pt>
                <c:pt idx="19">
                  <c:v>Y21-Y33</c:v>
                </c:pt>
                <c:pt idx="20">
                  <c:v>Y35-Y38</c:v>
                </c:pt>
              </c:strCache>
            </c:strRef>
          </c:cat>
          <c:val>
            <c:numRef>
              <c:f>'4_1.4_Other_Codes'!$S$6:$S$26</c:f>
              <c:numCache>
                <c:formatCode>0.00%</c:formatCode>
                <c:ptCount val="21"/>
                <c:pt idx="0">
                  <c:v>2.1656674415759206E-2</c:v>
                </c:pt>
                <c:pt idx="1">
                  <c:v>3.5482686895876667E-3</c:v>
                </c:pt>
                <c:pt idx="2">
                  <c:v>2.8019087238468125E-2</c:v>
                </c:pt>
                <c:pt idx="3">
                  <c:v>1.3458950201884253E-3</c:v>
                </c:pt>
                <c:pt idx="4">
                  <c:v>0</c:v>
                </c:pt>
                <c:pt idx="5">
                  <c:v>1.223540927444023E-4</c:v>
                </c:pt>
                <c:pt idx="6">
                  <c:v>0</c:v>
                </c:pt>
                <c:pt idx="7">
                  <c:v>3.1812064113544598E-3</c:v>
                </c:pt>
                <c:pt idx="8">
                  <c:v>1.1011868346996207E-3</c:v>
                </c:pt>
                <c:pt idx="9">
                  <c:v>1.4682491129328276E-2</c:v>
                </c:pt>
                <c:pt idx="10">
                  <c:v>9.7883274195521841E-4</c:v>
                </c:pt>
                <c:pt idx="11">
                  <c:v>3.670622782332069E-4</c:v>
                </c:pt>
                <c:pt idx="12">
                  <c:v>1.223540927444023E-4</c:v>
                </c:pt>
                <c:pt idx="13">
                  <c:v>3.670622782332069E-4</c:v>
                </c:pt>
                <c:pt idx="14">
                  <c:v>2.447081854888046E-4</c:v>
                </c:pt>
                <c:pt idx="15">
                  <c:v>6.1177046372201151E-4</c:v>
                </c:pt>
                <c:pt idx="16">
                  <c:v>2.5572005383580079E-2</c:v>
                </c:pt>
                <c:pt idx="17">
                  <c:v>0</c:v>
                </c:pt>
                <c:pt idx="18">
                  <c:v>9.7883274195521841E-4</c:v>
                </c:pt>
                <c:pt idx="19">
                  <c:v>2.447081854888046E-4</c:v>
                </c:pt>
                <c:pt idx="20">
                  <c:v>3.670622782332069E-4</c:v>
                </c:pt>
              </c:numCache>
            </c:numRef>
          </c:val>
          <c:extLst>
            <c:ext xmlns:c16="http://schemas.microsoft.com/office/drawing/2014/chart" uri="{C3380CC4-5D6E-409C-BE32-E72D297353CC}">
              <c16:uniqueId val="{00000002-61A7-3F4F-8E9F-554D77A523C3}"/>
            </c:ext>
          </c:extLst>
        </c:ser>
        <c:ser>
          <c:idx val="3"/>
          <c:order val="3"/>
          <c:tx>
            <c:strRef>
              <c:f>'4_1.4_Other_Codes'!$T$4</c:f>
              <c:strCache>
                <c:ptCount val="1"/>
                <c:pt idx="0">
                  <c:v>New Mexico</c:v>
                </c:pt>
              </c:strCache>
            </c:strRef>
          </c:tx>
          <c:spPr>
            <a:solidFill>
              <a:schemeClr val="accent4"/>
            </a:solidFill>
            <a:ln>
              <a:noFill/>
            </a:ln>
            <a:effectLst/>
          </c:spPr>
          <c:invertIfNegative val="0"/>
          <c:cat>
            <c:strRef>
              <c:f>'4_1.4_Other_Codes'!$P$6:$P$26</c:f>
              <c:strCache>
                <c:ptCount val="21"/>
                <c:pt idx="0">
                  <c:v>T14-T14</c:v>
                </c:pt>
                <c:pt idx="1">
                  <c:v>T15-T19</c:v>
                </c:pt>
                <c:pt idx="2">
                  <c:v>T51-T65</c:v>
                </c:pt>
                <c:pt idx="3">
                  <c:v>T66-T78</c:v>
                </c:pt>
                <c:pt idx="4">
                  <c:v>V00-V09</c:v>
                </c:pt>
                <c:pt idx="5">
                  <c:v>V10-V19</c:v>
                </c:pt>
                <c:pt idx="6">
                  <c:v>V20-V29</c:v>
                </c:pt>
                <c:pt idx="7">
                  <c:v>V40-V49</c:v>
                </c:pt>
                <c:pt idx="8">
                  <c:v>V80-V89</c:v>
                </c:pt>
                <c:pt idx="9">
                  <c:v>W00-W19</c:v>
                </c:pt>
                <c:pt idx="10">
                  <c:v>W20-W49</c:v>
                </c:pt>
                <c:pt idx="11">
                  <c:v>W50-W64</c:v>
                </c:pt>
                <c:pt idx="12">
                  <c:v>W85-W99</c:v>
                </c:pt>
                <c:pt idx="13">
                  <c:v>X00-X08</c:v>
                </c:pt>
                <c:pt idx="14">
                  <c:v>X10-X19</c:v>
                </c:pt>
                <c:pt idx="15">
                  <c:v>X30-X39</c:v>
                </c:pt>
                <c:pt idx="16">
                  <c:v>X52-X58</c:v>
                </c:pt>
                <c:pt idx="17">
                  <c:v>X71-X83</c:v>
                </c:pt>
                <c:pt idx="18">
                  <c:v>X92-Y09</c:v>
                </c:pt>
                <c:pt idx="19">
                  <c:v>Y21-Y33</c:v>
                </c:pt>
                <c:pt idx="20">
                  <c:v>Y35-Y38</c:v>
                </c:pt>
              </c:strCache>
            </c:strRef>
          </c:cat>
          <c:val>
            <c:numRef>
              <c:f>'4_1.4_Other_Codes'!$T$6:$T$26</c:f>
              <c:numCache>
                <c:formatCode>0.00%</c:formatCode>
                <c:ptCount val="21"/>
                <c:pt idx="0">
                  <c:v>6.6755674232309749E-3</c:v>
                </c:pt>
                <c:pt idx="1">
                  <c:v>2.6702269692923899E-4</c:v>
                </c:pt>
                <c:pt idx="2">
                  <c:v>2.6168224299065422E-2</c:v>
                </c:pt>
                <c:pt idx="3">
                  <c:v>1.6021361815754338E-3</c:v>
                </c:pt>
                <c:pt idx="4">
                  <c:v>2.6702269692923899E-4</c:v>
                </c:pt>
                <c:pt idx="5">
                  <c:v>2.6702269692923899E-4</c:v>
                </c:pt>
                <c:pt idx="6">
                  <c:v>0</c:v>
                </c:pt>
                <c:pt idx="7">
                  <c:v>1.3351134846461949E-3</c:v>
                </c:pt>
                <c:pt idx="8">
                  <c:v>5.3404539385847798E-4</c:v>
                </c:pt>
                <c:pt idx="9">
                  <c:v>1.2016021361815754E-2</c:v>
                </c:pt>
                <c:pt idx="10">
                  <c:v>1.6021361815754338E-3</c:v>
                </c:pt>
                <c:pt idx="11">
                  <c:v>8.0106809078771691E-4</c:v>
                </c:pt>
                <c:pt idx="12">
                  <c:v>2.6702269692923899E-4</c:v>
                </c:pt>
                <c:pt idx="13">
                  <c:v>0</c:v>
                </c:pt>
                <c:pt idx="14">
                  <c:v>2.6702269692923899E-4</c:v>
                </c:pt>
                <c:pt idx="15">
                  <c:v>0</c:v>
                </c:pt>
                <c:pt idx="16">
                  <c:v>8.9452603471295064E-2</c:v>
                </c:pt>
                <c:pt idx="17">
                  <c:v>1.6021361815754338E-3</c:v>
                </c:pt>
                <c:pt idx="18">
                  <c:v>1.6021361815754338E-3</c:v>
                </c:pt>
                <c:pt idx="19">
                  <c:v>1.068090787716956E-3</c:v>
                </c:pt>
                <c:pt idx="20">
                  <c:v>0</c:v>
                </c:pt>
              </c:numCache>
            </c:numRef>
          </c:val>
          <c:extLst>
            <c:ext xmlns:c16="http://schemas.microsoft.com/office/drawing/2014/chart" uri="{C3380CC4-5D6E-409C-BE32-E72D297353CC}">
              <c16:uniqueId val="{00000003-61A7-3F4F-8E9F-554D77A523C3}"/>
            </c:ext>
          </c:extLst>
        </c:ser>
        <c:ser>
          <c:idx val="4"/>
          <c:order val="4"/>
          <c:tx>
            <c:strRef>
              <c:f>'4_1.4_Other_Codes'!$U$4</c:f>
              <c:strCache>
                <c:ptCount val="1"/>
                <c:pt idx="0">
                  <c:v>Tennnessee</c:v>
                </c:pt>
              </c:strCache>
            </c:strRef>
          </c:tx>
          <c:spPr>
            <a:solidFill>
              <a:schemeClr val="accent5"/>
            </a:solidFill>
            <a:ln>
              <a:noFill/>
            </a:ln>
            <a:effectLst/>
          </c:spPr>
          <c:invertIfNegative val="0"/>
          <c:cat>
            <c:strRef>
              <c:f>'4_1.4_Other_Codes'!$P$6:$P$26</c:f>
              <c:strCache>
                <c:ptCount val="21"/>
                <c:pt idx="0">
                  <c:v>T14-T14</c:v>
                </c:pt>
                <c:pt idx="1">
                  <c:v>T15-T19</c:v>
                </c:pt>
                <c:pt idx="2">
                  <c:v>T51-T65</c:v>
                </c:pt>
                <c:pt idx="3">
                  <c:v>T66-T78</c:v>
                </c:pt>
                <c:pt idx="4">
                  <c:v>V00-V09</c:v>
                </c:pt>
                <c:pt idx="5">
                  <c:v>V10-V19</c:v>
                </c:pt>
                <c:pt idx="6">
                  <c:v>V20-V29</c:v>
                </c:pt>
                <c:pt idx="7">
                  <c:v>V40-V49</c:v>
                </c:pt>
                <c:pt idx="8">
                  <c:v>V80-V89</c:v>
                </c:pt>
                <c:pt idx="9">
                  <c:v>W00-W19</c:v>
                </c:pt>
                <c:pt idx="10">
                  <c:v>W20-W49</c:v>
                </c:pt>
                <c:pt idx="11">
                  <c:v>W50-W64</c:v>
                </c:pt>
                <c:pt idx="12">
                  <c:v>W85-W99</c:v>
                </c:pt>
                <c:pt idx="13">
                  <c:v>X00-X08</c:v>
                </c:pt>
                <c:pt idx="14">
                  <c:v>X10-X19</c:v>
                </c:pt>
                <c:pt idx="15">
                  <c:v>X30-X39</c:v>
                </c:pt>
                <c:pt idx="16">
                  <c:v>X52-X58</c:v>
                </c:pt>
                <c:pt idx="17">
                  <c:v>X71-X83</c:v>
                </c:pt>
                <c:pt idx="18">
                  <c:v>X92-Y09</c:v>
                </c:pt>
                <c:pt idx="19">
                  <c:v>Y21-Y33</c:v>
                </c:pt>
                <c:pt idx="20">
                  <c:v>Y35-Y38</c:v>
                </c:pt>
              </c:strCache>
            </c:strRef>
          </c:cat>
          <c:val>
            <c:numRef>
              <c:f>'4_1.4_Other_Codes'!$U$6:$U$26</c:f>
              <c:numCache>
                <c:formatCode>0.00%</c:formatCode>
                <c:ptCount val="21"/>
                <c:pt idx="0">
                  <c:v>1.6235310101215952E-2</c:v>
                </c:pt>
                <c:pt idx="1">
                  <c:v>8.8309218123768765E-4</c:v>
                </c:pt>
                <c:pt idx="2">
                  <c:v>1.4333265403165546E-2</c:v>
                </c:pt>
                <c:pt idx="3">
                  <c:v>9.5102234902520212E-4</c:v>
                </c:pt>
                <c:pt idx="4">
                  <c:v>0</c:v>
                </c:pt>
                <c:pt idx="5">
                  <c:v>0</c:v>
                </c:pt>
                <c:pt idx="6">
                  <c:v>0</c:v>
                </c:pt>
                <c:pt idx="7">
                  <c:v>6.7930167787514441E-5</c:v>
                </c:pt>
                <c:pt idx="8">
                  <c:v>1.3586033557502888E-4</c:v>
                </c:pt>
                <c:pt idx="9">
                  <c:v>1.5623938591128319E-3</c:v>
                </c:pt>
                <c:pt idx="10">
                  <c:v>4.0758100672508659E-4</c:v>
                </c:pt>
                <c:pt idx="11">
                  <c:v>2.037905033625433E-4</c:v>
                </c:pt>
                <c:pt idx="12">
                  <c:v>0</c:v>
                </c:pt>
                <c:pt idx="13">
                  <c:v>0</c:v>
                </c:pt>
                <c:pt idx="14">
                  <c:v>6.7930167787514441E-5</c:v>
                </c:pt>
                <c:pt idx="15">
                  <c:v>0</c:v>
                </c:pt>
                <c:pt idx="16">
                  <c:v>2.1737653692004621E-3</c:v>
                </c:pt>
                <c:pt idx="17">
                  <c:v>0</c:v>
                </c:pt>
                <c:pt idx="18">
                  <c:v>0</c:v>
                </c:pt>
                <c:pt idx="19">
                  <c:v>6.7930167787514441E-5</c:v>
                </c:pt>
                <c:pt idx="20">
                  <c:v>0</c:v>
                </c:pt>
              </c:numCache>
            </c:numRef>
          </c:val>
          <c:extLst>
            <c:ext xmlns:c16="http://schemas.microsoft.com/office/drawing/2014/chart" uri="{C3380CC4-5D6E-409C-BE32-E72D297353CC}">
              <c16:uniqueId val="{00000004-61A7-3F4F-8E9F-554D77A523C3}"/>
            </c:ext>
          </c:extLst>
        </c:ser>
        <c:dLbls>
          <c:showLegendKey val="0"/>
          <c:showVal val="0"/>
          <c:showCatName val="0"/>
          <c:showSerName val="0"/>
          <c:showPercent val="0"/>
          <c:showBubbleSize val="0"/>
        </c:dLbls>
        <c:gapWidth val="219"/>
        <c:axId val="379060384"/>
        <c:axId val="379062112"/>
      </c:barChart>
      <c:catAx>
        <c:axId val="379060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9062112"/>
        <c:crosses val="autoZero"/>
        <c:auto val="1"/>
        <c:lblAlgn val="ctr"/>
        <c:lblOffset val="100"/>
        <c:noMultiLvlLbl val="0"/>
      </c:catAx>
      <c:valAx>
        <c:axId val="37906211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90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Table 4_6: Percent of positions of the first mentioned drug poisoning code For Records with Any Mention of drug poisoning (definition 2)</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'4_1.6_First_Mention'!$AE$5</c:f>
              <c:strCache>
                <c:ptCount val="1"/>
                <c:pt idx="0">
                  <c:v>1</c:v>
                </c:pt>
              </c:strCache>
            </c:strRef>
          </c:tx>
          <c:spPr>
            <a:solidFill>
              <a:schemeClr val="accent1"/>
            </a:solidFill>
            <a:ln>
              <a:noFill/>
            </a:ln>
            <a:effectLst/>
          </c:spPr>
          <c:invertIfNegative val="0"/>
          <c:cat>
            <c:strRef>
              <c:f>'4_1.6_First_Mention'!$AF$4:$AJ$4</c:f>
              <c:strCache>
                <c:ptCount val="5"/>
                <c:pt idx="0">
                  <c:v>Colorado</c:v>
                </c:pt>
                <c:pt idx="1">
                  <c:v>Kentucky</c:v>
                </c:pt>
                <c:pt idx="2">
                  <c:v>Louisiana</c:v>
                </c:pt>
                <c:pt idx="3">
                  <c:v>New Mexico</c:v>
                </c:pt>
                <c:pt idx="4">
                  <c:v>Tennnessee</c:v>
                </c:pt>
              </c:strCache>
            </c:strRef>
          </c:cat>
          <c:val>
            <c:numRef>
              <c:f>'4_1.6_First_Mention'!$AF$5:$AJ$5</c:f>
              <c:numCache>
                <c:formatCode>0.00%</c:formatCode>
                <c:ptCount val="5"/>
                <c:pt idx="0">
                  <c:v>0.80717587497248511</c:v>
                </c:pt>
                <c:pt idx="1">
                  <c:v>0.87978307548312507</c:v>
                </c:pt>
                <c:pt idx="2">
                  <c:v>0.69779750725627454</c:v>
                </c:pt>
                <c:pt idx="3">
                  <c:v>0.79722814498933903</c:v>
                </c:pt>
                <c:pt idx="4">
                  <c:v>0.81072746296602238</c:v>
                </c:pt>
              </c:numCache>
            </c:numRef>
          </c:val>
          <c:extLst>
            <c:ext xmlns:c16="http://schemas.microsoft.com/office/drawing/2014/chart" uri="{C3380CC4-5D6E-409C-BE32-E72D297353CC}">
              <c16:uniqueId val="{00000000-57D9-444D-8525-600814DED9F4}"/>
            </c:ext>
          </c:extLst>
        </c:ser>
        <c:ser>
          <c:idx val="1"/>
          <c:order val="1"/>
          <c:tx>
            <c:strRef>
              <c:f>'4_1.6_First_Mention'!$AE$6</c:f>
              <c:strCache>
                <c:ptCount val="1"/>
                <c:pt idx="0">
                  <c:v>2-5</c:v>
                </c:pt>
              </c:strCache>
            </c:strRef>
          </c:tx>
          <c:spPr>
            <a:solidFill>
              <a:schemeClr val="accent2"/>
            </a:solidFill>
            <a:ln>
              <a:noFill/>
            </a:ln>
            <a:effectLst/>
          </c:spPr>
          <c:invertIfNegative val="0"/>
          <c:cat>
            <c:strRef>
              <c:f>'4_1.6_First_Mention'!$AF$4:$AJ$4</c:f>
              <c:strCache>
                <c:ptCount val="5"/>
                <c:pt idx="0">
                  <c:v>Colorado</c:v>
                </c:pt>
                <c:pt idx="1">
                  <c:v>Kentucky</c:v>
                </c:pt>
                <c:pt idx="2">
                  <c:v>Louisiana</c:v>
                </c:pt>
                <c:pt idx="3">
                  <c:v>New Mexico</c:v>
                </c:pt>
                <c:pt idx="4">
                  <c:v>Tennnessee</c:v>
                </c:pt>
              </c:strCache>
            </c:strRef>
          </c:cat>
          <c:val>
            <c:numRef>
              <c:f>'4_1.6_First_Mention'!$AF$6:$AJ$6</c:f>
              <c:numCache>
                <c:formatCode>0.00%</c:formatCode>
                <c:ptCount val="5"/>
                <c:pt idx="0">
                  <c:v>0.17829627999119524</c:v>
                </c:pt>
                <c:pt idx="1">
                  <c:v>0.11537190992677421</c:v>
                </c:pt>
                <c:pt idx="2">
                  <c:v>0.21879801946388935</c:v>
                </c:pt>
                <c:pt idx="3">
                  <c:v>0.18059701492537314</c:v>
                </c:pt>
                <c:pt idx="4">
                  <c:v>0.18024120270940031</c:v>
                </c:pt>
              </c:numCache>
            </c:numRef>
          </c:val>
          <c:extLst>
            <c:ext xmlns:c16="http://schemas.microsoft.com/office/drawing/2014/chart" uri="{C3380CC4-5D6E-409C-BE32-E72D297353CC}">
              <c16:uniqueId val="{00000001-57D9-444D-8525-600814DED9F4}"/>
            </c:ext>
          </c:extLst>
        </c:ser>
        <c:ser>
          <c:idx val="2"/>
          <c:order val="2"/>
          <c:tx>
            <c:strRef>
              <c:f>'4_1.6_First_Mention'!$AE$7</c:f>
              <c:strCache>
                <c:ptCount val="1"/>
                <c:pt idx="0">
                  <c:v>6-10</c:v>
                </c:pt>
              </c:strCache>
            </c:strRef>
          </c:tx>
          <c:spPr>
            <a:solidFill>
              <a:schemeClr val="accent3"/>
            </a:solidFill>
            <a:ln>
              <a:noFill/>
            </a:ln>
            <a:effectLst/>
          </c:spPr>
          <c:invertIfNegative val="0"/>
          <c:cat>
            <c:strRef>
              <c:f>'4_1.6_First_Mention'!$AF$4:$AJ$4</c:f>
              <c:strCache>
                <c:ptCount val="5"/>
                <c:pt idx="0">
                  <c:v>Colorado</c:v>
                </c:pt>
                <c:pt idx="1">
                  <c:v>Kentucky</c:v>
                </c:pt>
                <c:pt idx="2">
                  <c:v>Louisiana</c:v>
                </c:pt>
                <c:pt idx="3">
                  <c:v>New Mexico</c:v>
                </c:pt>
                <c:pt idx="4">
                  <c:v>Tennnessee</c:v>
                </c:pt>
              </c:strCache>
            </c:strRef>
          </c:cat>
          <c:val>
            <c:numRef>
              <c:f>'4_1.6_First_Mention'!$AF$7:$AJ$7</c:f>
              <c:numCache>
                <c:formatCode>0.00%</c:formatCode>
                <c:ptCount val="5"/>
                <c:pt idx="0">
                  <c:v>1.1886418666079684E-2</c:v>
                </c:pt>
                <c:pt idx="1">
                  <c:v>3.7438749105324011E-3</c:v>
                </c:pt>
                <c:pt idx="2">
                  <c:v>5.5489158272152977E-2</c:v>
                </c:pt>
                <c:pt idx="3">
                  <c:v>1.5138592750533048E-2</c:v>
                </c:pt>
                <c:pt idx="4">
                  <c:v>7.9850212016080186E-3</c:v>
                </c:pt>
              </c:numCache>
            </c:numRef>
          </c:val>
          <c:extLst>
            <c:ext xmlns:c16="http://schemas.microsoft.com/office/drawing/2014/chart" uri="{C3380CC4-5D6E-409C-BE32-E72D297353CC}">
              <c16:uniqueId val="{00000002-57D9-444D-8525-600814DED9F4}"/>
            </c:ext>
          </c:extLst>
        </c:ser>
        <c:ser>
          <c:idx val="3"/>
          <c:order val="3"/>
          <c:tx>
            <c:strRef>
              <c:f>'4_1.6_First_Mention'!$AE$8</c:f>
              <c:strCache>
                <c:ptCount val="1"/>
                <c:pt idx="0">
                  <c:v>11-15</c:v>
                </c:pt>
              </c:strCache>
            </c:strRef>
          </c:tx>
          <c:spPr>
            <a:solidFill>
              <a:schemeClr val="accent4"/>
            </a:solidFill>
            <a:ln>
              <a:noFill/>
            </a:ln>
            <a:effectLst/>
          </c:spPr>
          <c:invertIfNegative val="0"/>
          <c:cat>
            <c:strRef>
              <c:f>'4_1.6_First_Mention'!$AF$4:$AJ$4</c:f>
              <c:strCache>
                <c:ptCount val="5"/>
                <c:pt idx="0">
                  <c:v>Colorado</c:v>
                </c:pt>
                <c:pt idx="1">
                  <c:v>Kentucky</c:v>
                </c:pt>
                <c:pt idx="2">
                  <c:v>Louisiana</c:v>
                </c:pt>
                <c:pt idx="3">
                  <c:v>New Mexico</c:v>
                </c:pt>
                <c:pt idx="4">
                  <c:v>Tennnessee</c:v>
                </c:pt>
              </c:strCache>
            </c:strRef>
          </c:cat>
          <c:val>
            <c:numRef>
              <c:f>'4_1.6_First_Mention'!$AF$8:$AJ$8</c:f>
              <c:numCache>
                <c:formatCode>0.00%</c:formatCode>
                <c:ptCount val="5"/>
                <c:pt idx="0">
                  <c:v>2.0911292097732775E-3</c:v>
                </c:pt>
                <c:pt idx="1">
                  <c:v>8.5338325166547382E-4</c:v>
                </c:pt>
                <c:pt idx="2">
                  <c:v>1.7671162711285642E-2</c:v>
                </c:pt>
                <c:pt idx="3">
                  <c:v>5.1172707889125804E-3</c:v>
                </c:pt>
                <c:pt idx="4">
                  <c:v>1.0463131229693264E-3</c:v>
                </c:pt>
              </c:numCache>
            </c:numRef>
          </c:val>
          <c:extLst>
            <c:ext xmlns:c16="http://schemas.microsoft.com/office/drawing/2014/chart" uri="{C3380CC4-5D6E-409C-BE32-E72D297353CC}">
              <c16:uniqueId val="{00000003-57D9-444D-8525-600814DED9F4}"/>
            </c:ext>
          </c:extLst>
        </c:ser>
        <c:ser>
          <c:idx val="4"/>
          <c:order val="4"/>
          <c:tx>
            <c:strRef>
              <c:f>'4_1.6_First_Mention'!$AE$9</c:f>
              <c:strCache>
                <c:ptCount val="1"/>
                <c:pt idx="0">
                  <c:v>16-30</c:v>
                </c:pt>
              </c:strCache>
            </c:strRef>
          </c:tx>
          <c:spPr>
            <a:solidFill>
              <a:schemeClr val="accent5"/>
            </a:solidFill>
            <a:ln>
              <a:noFill/>
            </a:ln>
            <a:effectLst/>
          </c:spPr>
          <c:invertIfNegative val="0"/>
          <c:cat>
            <c:strRef>
              <c:f>'4_1.6_First_Mention'!$AF$4:$AJ$4</c:f>
              <c:strCache>
                <c:ptCount val="5"/>
                <c:pt idx="0">
                  <c:v>Colorado</c:v>
                </c:pt>
                <c:pt idx="1">
                  <c:v>Kentucky</c:v>
                </c:pt>
                <c:pt idx="2">
                  <c:v>Louisiana</c:v>
                </c:pt>
                <c:pt idx="3">
                  <c:v>New Mexico</c:v>
                </c:pt>
                <c:pt idx="4">
                  <c:v>Tennnessee</c:v>
                </c:pt>
              </c:strCache>
            </c:strRef>
          </c:cat>
          <c:val>
            <c:numRef>
              <c:f>'4_1.6_First_Mention'!$AF$9:$AJ$9</c:f>
              <c:numCache>
                <c:formatCode>0.00%</c:formatCode>
                <c:ptCount val="5"/>
                <c:pt idx="0">
                  <c:v>5.5029716046665195E-4</c:v>
                </c:pt>
                <c:pt idx="1">
                  <c:v>2.4775642790287949E-4</c:v>
                </c:pt>
                <c:pt idx="2">
                  <c:v>1.0244152296397474E-2</c:v>
                </c:pt>
                <c:pt idx="3">
                  <c:v>1.9189765458422175E-3</c:v>
                </c:pt>
                <c:pt idx="4">
                  <c:v>0</c:v>
                </c:pt>
              </c:numCache>
            </c:numRef>
          </c:val>
          <c:extLst>
            <c:ext xmlns:c16="http://schemas.microsoft.com/office/drawing/2014/chart" uri="{C3380CC4-5D6E-409C-BE32-E72D297353CC}">
              <c16:uniqueId val="{00000004-57D9-444D-8525-600814DED9F4}"/>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ED: Table 4_1.7a. Of cases with any mention of a T code, distribution of the top 6 chapters for the first listed Diagnosis. (all other chapters &lt;1%)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'4_1.7_Primary'!$P$5</c:f>
              <c:strCache>
                <c:ptCount val="1"/>
                <c:pt idx="0">
                  <c:v>A00-B99: Infectious and parasitic diseases</c:v>
                </c:pt>
              </c:strCache>
            </c:strRef>
          </c:tx>
          <c:spPr>
            <a:solidFill>
              <a:schemeClr val="accent1"/>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'4_1.7_Primary'!$Q$5:$U$5</c:f>
              <c:numCache>
                <c:formatCode>0.00%</c:formatCode>
                <c:ptCount val="5"/>
                <c:pt idx="0">
                  <c:v>0</c:v>
                </c:pt>
                <c:pt idx="1">
                  <c:v>8.301421953244249E-4</c:v>
                </c:pt>
                <c:pt idx="2">
                  <c:v>1.2347620920173025E-2</c:v>
                </c:pt>
                <c:pt idx="3">
                  <c:v>8.3983203359328136E-3</c:v>
                </c:pt>
                <c:pt idx="4">
                  <c:v>1.2141047297297297E-3</c:v>
                </c:pt>
              </c:numCache>
            </c:numRef>
          </c:val>
          <c:extLst>
            <c:ext xmlns:c16="http://schemas.microsoft.com/office/drawing/2014/chart" uri="{C3380CC4-5D6E-409C-BE32-E72D297353CC}">
              <c16:uniqueId val="{00000000-0604-1143-8EA7-E92343D9207B}"/>
            </c:ext>
          </c:extLst>
        </c:ser>
        <c:ser>
          <c:idx val="1"/>
          <c:order val="1"/>
          <c:tx>
            <c:strRef>
              <c:f>'4_1.7_Primary'!$P$6</c:f>
              <c:strCache>
                <c:ptCount val="1"/>
                <c:pt idx="0">
                  <c:v>C00-D49: Neoplasms</c:v>
                </c:pt>
              </c:strCache>
            </c:strRef>
          </c:tx>
          <c:spPr>
            <a:solidFill>
              <a:schemeClr val="accent2"/>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'4_1.7_Primary'!$Q$6:$U$6</c:f>
              <c:numCache>
                <c:formatCode>0.00%</c:formatCode>
                <c:ptCount val="5"/>
                <c:pt idx="0">
                  <c:v>1.0245901639344262E-4</c:v>
                </c:pt>
                <c:pt idx="1">
                  <c:v>0</c:v>
                </c:pt>
                <c:pt idx="2">
                  <c:v>1.2583562721195439E-3</c:v>
                </c:pt>
                <c:pt idx="3">
                  <c:v>0</c:v>
                </c:pt>
                <c:pt idx="4">
                  <c:v>1.0557432432432433E-4</c:v>
                </c:pt>
              </c:numCache>
            </c:numRef>
          </c:val>
          <c:extLst>
            <c:ext xmlns:c16="http://schemas.microsoft.com/office/drawing/2014/chart" uri="{C3380CC4-5D6E-409C-BE32-E72D297353CC}">
              <c16:uniqueId val="{00000001-0604-1143-8EA7-E92343D9207B}"/>
            </c:ext>
          </c:extLst>
        </c:ser>
        <c:ser>
          <c:idx val="2"/>
          <c:order val="2"/>
          <c:tx>
            <c:strRef>
              <c:f>'4_1.7_Primary'!$P$7</c:f>
              <c:strCache>
                <c:ptCount val="1"/>
                <c:pt idx="0">
                  <c:v>D50-D89: Diseases of the blood and blood-forming organs, certain immunity disorders</c:v>
                </c:pt>
              </c:strCache>
            </c:strRef>
          </c:tx>
          <c:spPr>
            <a:solidFill>
              <a:schemeClr val="accent3"/>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'4_1.7_Primary'!$Q$7:$U$7</c:f>
              <c:numCache>
                <c:formatCode>0.00%</c:formatCode>
                <c:ptCount val="5"/>
                <c:pt idx="0">
                  <c:v>4.0983606557377049E-4</c:v>
                </c:pt>
                <c:pt idx="1">
                  <c:v>4.2846048790938062E-4</c:v>
                </c:pt>
                <c:pt idx="2">
                  <c:v>2.0448289421942586E-3</c:v>
                </c:pt>
                <c:pt idx="3">
                  <c:v>7.9984003199360125E-4</c:v>
                </c:pt>
                <c:pt idx="4">
                  <c:v>1.4780405405405406E-3</c:v>
                </c:pt>
              </c:numCache>
            </c:numRef>
          </c:val>
          <c:extLst>
            <c:ext xmlns:c16="http://schemas.microsoft.com/office/drawing/2014/chart" uri="{C3380CC4-5D6E-409C-BE32-E72D297353CC}">
              <c16:uniqueId val="{00000002-0604-1143-8EA7-E92343D9207B}"/>
            </c:ext>
          </c:extLst>
        </c:ser>
        <c:ser>
          <c:idx val="3"/>
          <c:order val="3"/>
          <c:tx>
            <c:strRef>
              <c:f>'4_1.7_Primary'!$P$8</c:f>
              <c:strCache>
                <c:ptCount val="1"/>
                <c:pt idx="0">
                  <c:v>E00-E89: Endocrine, nutritional and metabolic diseases</c:v>
                </c:pt>
              </c:strCache>
            </c:strRef>
          </c:tx>
          <c:spPr>
            <a:solidFill>
              <a:schemeClr val="accent4"/>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'4_1.7_Primary'!$Q$8:$U$8</c:f>
              <c:numCache>
                <c:formatCode>0.00%</c:formatCode>
                <c:ptCount val="5"/>
                <c:pt idx="0">
                  <c:v>3.7909836065573772E-3</c:v>
                </c:pt>
                <c:pt idx="1">
                  <c:v>4.0435958546447791E-3</c:v>
                </c:pt>
                <c:pt idx="2">
                  <c:v>5.5839559575304757E-3</c:v>
                </c:pt>
                <c:pt idx="3">
                  <c:v>5.99880023995201E-3</c:v>
                </c:pt>
                <c:pt idx="4">
                  <c:v>5.9649493243243241E-3</c:v>
                </c:pt>
              </c:numCache>
            </c:numRef>
          </c:val>
          <c:extLst>
            <c:ext xmlns:c16="http://schemas.microsoft.com/office/drawing/2014/chart" uri="{C3380CC4-5D6E-409C-BE32-E72D297353CC}">
              <c16:uniqueId val="{00000003-0604-1143-8EA7-E92343D9207B}"/>
            </c:ext>
          </c:extLst>
        </c:ser>
        <c:ser>
          <c:idx val="4"/>
          <c:order val="4"/>
          <c:tx>
            <c:strRef>
              <c:f>'4_1.7_Primary'!$P$9</c:f>
              <c:strCache>
                <c:ptCount val="1"/>
                <c:pt idx="0">
                  <c:v>F01-F99: Mental disorders</c:v>
                </c:pt>
              </c:strCache>
            </c:strRef>
          </c:tx>
          <c:spPr>
            <a:solidFill>
              <a:schemeClr val="accent5"/>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'4_1.7_Primary'!$Q$9:$U$9</c:f>
              <c:numCache>
                <c:formatCode>0.00%</c:formatCode>
                <c:ptCount val="5"/>
                <c:pt idx="0">
                  <c:v>7.0184426229508198E-2</c:v>
                </c:pt>
                <c:pt idx="1">
                  <c:v>2.7608922689660712E-2</c:v>
                </c:pt>
                <c:pt idx="2">
                  <c:v>9.0287062524577272E-2</c:v>
                </c:pt>
                <c:pt idx="3">
                  <c:v>6.2587482503499298E-2</c:v>
                </c:pt>
                <c:pt idx="4">
                  <c:v>4.2071368243243243E-2</c:v>
                </c:pt>
              </c:numCache>
            </c:numRef>
          </c:val>
          <c:extLst>
            <c:ext xmlns:c16="http://schemas.microsoft.com/office/drawing/2014/chart" uri="{C3380CC4-5D6E-409C-BE32-E72D297353CC}">
              <c16:uniqueId val="{00000004-0604-1143-8EA7-E92343D9207B}"/>
            </c:ext>
          </c:extLst>
        </c:ser>
        <c:ser>
          <c:idx val="5"/>
          <c:order val="5"/>
          <c:tx>
            <c:strRef>
              <c:f>'4_1.7_Primary'!$P$10</c:f>
              <c:strCache>
                <c:ptCount val="1"/>
                <c:pt idx="0">
                  <c:v>G00-G99: Diseases of the nervous system</c:v>
                </c:pt>
              </c:strCache>
            </c:strRef>
          </c:tx>
          <c:spPr>
            <a:solidFill>
              <a:schemeClr val="accent6"/>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'4_1.7_Primary'!$Q$10:$U$10</c:f>
              <c:numCache>
                <c:formatCode>0.00%</c:formatCode>
                <c:ptCount val="5"/>
                <c:pt idx="0">
                  <c:v>2.0491803278688525E-4</c:v>
                </c:pt>
                <c:pt idx="1">
                  <c:v>4.6059502450258418E-3</c:v>
                </c:pt>
                <c:pt idx="2">
                  <c:v>6.9996067636649622E-3</c:v>
                </c:pt>
                <c:pt idx="3">
                  <c:v>5.5988802239552091E-3</c:v>
                </c:pt>
                <c:pt idx="4">
                  <c:v>8.7098817567567571E-3</c:v>
                </c:pt>
              </c:numCache>
            </c:numRef>
          </c:val>
          <c:extLst>
            <c:ext xmlns:c16="http://schemas.microsoft.com/office/drawing/2014/chart" uri="{C3380CC4-5D6E-409C-BE32-E72D297353CC}">
              <c16:uniqueId val="{00000005-0604-1143-8EA7-E92343D9207B}"/>
            </c:ext>
          </c:extLst>
        </c:ser>
        <c:ser>
          <c:idx val="6"/>
          <c:order val="6"/>
          <c:tx>
            <c:strRef>
              <c:f>'4_1.7_Primary'!$P$11</c:f>
              <c:strCache>
                <c:ptCount val="1"/>
                <c:pt idx="0">
                  <c:v>H00-H59: Diseases of the eye and adnexa</c:v>
                </c:pt>
              </c:strCache>
            </c:strRef>
          </c:tx>
          <c:spPr>
            <a:solidFill>
              <a:schemeClr val="accent1">
                <a:lumMod val="6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'4_1.7_Primary'!$Q$11:$U$11</c:f>
              <c:numCache>
                <c:formatCode>0.00%</c:formatCode>
                <c:ptCount val="5"/>
                <c:pt idx="0">
                  <c:v>4.5081967213114757E-3</c:v>
                </c:pt>
                <c:pt idx="1">
                  <c:v>3.7490292692070803E-4</c:v>
                </c:pt>
                <c:pt idx="2">
                  <c:v>3.9323633503735744E-4</c:v>
                </c:pt>
                <c:pt idx="3">
                  <c:v>1.1997600479904018E-3</c:v>
                </c:pt>
                <c:pt idx="4">
                  <c:v>3.1672297297297299E-4</c:v>
                </c:pt>
              </c:numCache>
            </c:numRef>
          </c:val>
          <c:extLst>
            <c:ext xmlns:c16="http://schemas.microsoft.com/office/drawing/2014/chart" uri="{C3380CC4-5D6E-409C-BE32-E72D297353CC}">
              <c16:uniqueId val="{00000006-0604-1143-8EA7-E92343D9207B}"/>
            </c:ext>
          </c:extLst>
        </c:ser>
        <c:ser>
          <c:idx val="7"/>
          <c:order val="7"/>
          <c:tx>
            <c:strRef>
              <c:f>'4_1.7_Primary'!$P$12</c:f>
              <c:strCache>
                <c:ptCount val="1"/>
                <c:pt idx="0">
                  <c:v>I00-I99: Diseases of the circulatory system</c:v>
                </c:pt>
              </c:strCache>
            </c:strRef>
          </c:tx>
          <c:spPr>
            <a:solidFill>
              <a:schemeClr val="accent2">
                <a:lumMod val="6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'4_1.7_Primary'!$Q$12:$U$12</c:f>
              <c:numCache>
                <c:formatCode>0.00%</c:formatCode>
                <c:ptCount val="5"/>
                <c:pt idx="0">
                  <c:v>2.971311475409836E-3</c:v>
                </c:pt>
                <c:pt idx="1">
                  <c:v>6.5072436601237181E-3</c:v>
                </c:pt>
                <c:pt idx="2">
                  <c:v>2.2099882029099488E-2</c:v>
                </c:pt>
                <c:pt idx="3">
                  <c:v>5.3989202159568086E-3</c:v>
                </c:pt>
                <c:pt idx="4">
                  <c:v>7.8125E-3</c:v>
                </c:pt>
              </c:numCache>
            </c:numRef>
          </c:val>
          <c:extLst>
            <c:ext xmlns:c16="http://schemas.microsoft.com/office/drawing/2014/chart" uri="{C3380CC4-5D6E-409C-BE32-E72D297353CC}">
              <c16:uniqueId val="{00000007-0604-1143-8EA7-E92343D9207B}"/>
            </c:ext>
          </c:extLst>
        </c:ser>
        <c:ser>
          <c:idx val="8"/>
          <c:order val="8"/>
          <c:tx>
            <c:strRef>
              <c:f>'4_1.7_Primary'!$P$13</c:f>
              <c:strCache>
                <c:ptCount val="1"/>
                <c:pt idx="0">
                  <c:v>J00-J99: Diseases of the respiratory system</c:v>
                </c:pt>
              </c:strCache>
            </c:strRef>
          </c:tx>
          <c:spPr>
            <a:solidFill>
              <a:schemeClr val="accent3">
                <a:lumMod val="6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'4_1.7_Primary'!$Q$13:$U$13</c:f>
              <c:numCache>
                <c:formatCode>0.00%</c:formatCode>
                <c:ptCount val="5"/>
                <c:pt idx="0">
                  <c:v>3.4836065573770492E-3</c:v>
                </c:pt>
                <c:pt idx="1">
                  <c:v>6.721473904078408E-3</c:v>
                </c:pt>
                <c:pt idx="2">
                  <c:v>1.4392449862367283E-2</c:v>
                </c:pt>
                <c:pt idx="3">
                  <c:v>5.1989602079584082E-3</c:v>
                </c:pt>
                <c:pt idx="4">
                  <c:v>7.2318412162162161E-3</c:v>
                </c:pt>
              </c:numCache>
            </c:numRef>
          </c:val>
          <c:extLst>
            <c:ext xmlns:c16="http://schemas.microsoft.com/office/drawing/2014/chart" uri="{C3380CC4-5D6E-409C-BE32-E72D297353CC}">
              <c16:uniqueId val="{00000008-0604-1143-8EA7-E92343D9207B}"/>
            </c:ext>
          </c:extLst>
        </c:ser>
        <c:ser>
          <c:idx val="9"/>
          <c:order val="9"/>
          <c:tx>
            <c:strRef>
              <c:f>'4_1.7_Primary'!$P$14</c:f>
              <c:strCache>
                <c:ptCount val="1"/>
                <c:pt idx="0">
                  <c:v>K00-K95: Diseases of the digestive system</c:v>
                </c:pt>
              </c:strCache>
            </c:strRef>
          </c:tx>
          <c:spPr>
            <a:solidFill>
              <a:schemeClr val="accent4">
                <a:lumMod val="6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'4_1.7_Primary'!$Q$14:$U$14</c:f>
              <c:numCache>
                <c:formatCode>0.00%</c:formatCode>
                <c:ptCount val="5"/>
                <c:pt idx="0">
                  <c:v>2.7663934426229507E-3</c:v>
                </c:pt>
                <c:pt idx="1">
                  <c:v>2.2226387810299121E-3</c:v>
                </c:pt>
                <c:pt idx="2">
                  <c:v>8.7298466378293357E-3</c:v>
                </c:pt>
                <c:pt idx="3">
                  <c:v>4.5990801839632077E-3</c:v>
                </c:pt>
                <c:pt idx="4">
                  <c:v>3.90625E-3</c:v>
                </c:pt>
              </c:numCache>
            </c:numRef>
          </c:val>
          <c:extLst>
            <c:ext xmlns:c16="http://schemas.microsoft.com/office/drawing/2014/chart" uri="{C3380CC4-5D6E-409C-BE32-E72D297353CC}">
              <c16:uniqueId val="{00000009-0604-1143-8EA7-E92343D9207B}"/>
            </c:ext>
          </c:extLst>
        </c:ser>
        <c:ser>
          <c:idx val="10"/>
          <c:order val="10"/>
          <c:tx>
            <c:strRef>
              <c:f>'4_1.7_Primary'!$P$15</c:f>
              <c:strCache>
                <c:ptCount val="1"/>
                <c:pt idx="0">
                  <c:v>L00-L99: Diseases of the skin and subcutaneous tissue</c:v>
                </c:pt>
              </c:strCache>
            </c:strRef>
          </c:tx>
          <c:spPr>
            <a:solidFill>
              <a:schemeClr val="accent5">
                <a:lumMod val="6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'4_1.7_Primary'!$Q$15:$U$15</c:f>
              <c:numCache>
                <c:formatCode>0.00%</c:formatCode>
                <c:ptCount val="5"/>
                <c:pt idx="0">
                  <c:v>2.8688524590163933E-3</c:v>
                </c:pt>
                <c:pt idx="1">
                  <c:v>2.4904265859732747E-3</c:v>
                </c:pt>
                <c:pt idx="2">
                  <c:v>3.067243413291388E-3</c:v>
                </c:pt>
                <c:pt idx="3">
                  <c:v>2.5994801039792041E-3</c:v>
                </c:pt>
                <c:pt idx="4">
                  <c:v>1.636402027027027E-3</c:v>
                </c:pt>
              </c:numCache>
            </c:numRef>
          </c:val>
          <c:extLst>
            <c:ext xmlns:c16="http://schemas.microsoft.com/office/drawing/2014/chart" uri="{C3380CC4-5D6E-409C-BE32-E72D297353CC}">
              <c16:uniqueId val="{0000000A-0604-1143-8EA7-E92343D9207B}"/>
            </c:ext>
          </c:extLst>
        </c:ser>
        <c:ser>
          <c:idx val="11"/>
          <c:order val="11"/>
          <c:tx>
            <c:strRef>
              <c:f>'4_1.7_Primary'!$P$16</c:f>
              <c:strCache>
                <c:ptCount val="1"/>
                <c:pt idx="0">
                  <c:v>M00-M99: Diseases of the musculoskeletal system and connective tissue</c:v>
                </c:pt>
              </c:strCache>
            </c:strRef>
          </c:tx>
          <c:spPr>
            <a:solidFill>
              <a:schemeClr val="accent6">
                <a:lumMod val="6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'4_1.7_Primary'!$Q$16:$U$16</c:f>
              <c:numCache>
                <c:formatCode>0.00%</c:formatCode>
                <c:ptCount val="5"/>
                <c:pt idx="0">
                  <c:v>3.2786885245901639E-3</c:v>
                </c:pt>
                <c:pt idx="1">
                  <c:v>2.4904265859732747E-3</c:v>
                </c:pt>
                <c:pt idx="2">
                  <c:v>4.6401887534408175E-3</c:v>
                </c:pt>
                <c:pt idx="3">
                  <c:v>2.5994801039792041E-3</c:v>
                </c:pt>
                <c:pt idx="4">
                  <c:v>2.3226351351351353E-3</c:v>
                </c:pt>
              </c:numCache>
            </c:numRef>
          </c:val>
          <c:extLst>
            <c:ext xmlns:c16="http://schemas.microsoft.com/office/drawing/2014/chart" uri="{C3380CC4-5D6E-409C-BE32-E72D297353CC}">
              <c16:uniqueId val="{0000000B-0604-1143-8EA7-E92343D9207B}"/>
            </c:ext>
          </c:extLst>
        </c:ser>
        <c:ser>
          <c:idx val="12"/>
          <c:order val="12"/>
          <c:tx>
            <c:strRef>
              <c:f>'4_1.7_Primary'!$P$17</c:f>
              <c:strCache>
                <c:ptCount val="1"/>
                <c:pt idx="0">
                  <c:v>N00-N99: Diseases of the genitourinary system</c:v>
                </c:pt>
              </c:strCache>
            </c:strRef>
          </c:tx>
          <c:spPr>
            <a:solidFill>
              <a:schemeClr val="accent1">
                <a:lumMod val="80000"/>
                <a:lumOff val="2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'4_1.7_Primary'!$Q$17:$U$17</c:f>
              <c:numCache>
                <c:formatCode>0.00%</c:formatCode>
                <c:ptCount val="5"/>
                <c:pt idx="0">
                  <c:v>2.3565573770491805E-3</c:v>
                </c:pt>
                <c:pt idx="1">
                  <c:v>2.5439841469619474E-3</c:v>
                </c:pt>
                <c:pt idx="2">
                  <c:v>1.2583562721195438E-2</c:v>
                </c:pt>
                <c:pt idx="3">
                  <c:v>4.5990801839632077E-3</c:v>
                </c:pt>
                <c:pt idx="4">
                  <c:v>4.1701858108108107E-3</c:v>
                </c:pt>
              </c:numCache>
            </c:numRef>
          </c:val>
          <c:extLst>
            <c:ext xmlns:c16="http://schemas.microsoft.com/office/drawing/2014/chart" uri="{C3380CC4-5D6E-409C-BE32-E72D297353CC}">
              <c16:uniqueId val="{0000000C-0604-1143-8EA7-E92343D9207B}"/>
            </c:ext>
          </c:extLst>
        </c:ser>
        <c:ser>
          <c:idx val="13"/>
          <c:order val="13"/>
          <c:tx>
            <c:strRef>
              <c:f>'4_1.7_Primary'!$P$18</c:f>
              <c:strCache>
                <c:ptCount val="1"/>
                <c:pt idx="0">
                  <c:v>O00-O9B: Complications of pregnancy, childbirth, and the puerperium</c:v>
                </c:pt>
              </c:strCache>
            </c:strRef>
          </c:tx>
          <c:spPr>
            <a:solidFill>
              <a:schemeClr val="accent2">
                <a:lumMod val="80000"/>
                <a:lumOff val="2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'4_1.7_Primary'!$Q$18:$U$18</c:f>
              <c:numCache>
                <c:formatCode>0.00%</c:formatCode>
                <c:ptCount val="5"/>
                <c:pt idx="0">
                  <c:v>2.663934426229508E-3</c:v>
                </c:pt>
                <c:pt idx="1">
                  <c:v>2.9456658543769916E-3</c:v>
                </c:pt>
                <c:pt idx="2">
                  <c:v>3.3818324813212741E-3</c:v>
                </c:pt>
                <c:pt idx="3">
                  <c:v>2.5994801039792041E-3</c:v>
                </c:pt>
                <c:pt idx="4">
                  <c:v>3.0088682432432433E-3</c:v>
                </c:pt>
              </c:numCache>
            </c:numRef>
          </c:val>
          <c:extLst>
            <c:ext xmlns:c16="http://schemas.microsoft.com/office/drawing/2014/chart" uri="{C3380CC4-5D6E-409C-BE32-E72D297353CC}">
              <c16:uniqueId val="{0000000D-0604-1143-8EA7-E92343D9207B}"/>
            </c:ext>
          </c:extLst>
        </c:ser>
        <c:ser>
          <c:idx val="14"/>
          <c:order val="14"/>
          <c:tx>
            <c:strRef>
              <c:f>'4_1.7_Primary'!$P$19</c:f>
              <c:strCache>
                <c:ptCount val="1"/>
                <c:pt idx="0">
                  <c:v>Q00-Q99: Congenital malformations, deformations and chromosomal anomalies</c:v>
                </c:pt>
              </c:strCache>
            </c:strRef>
          </c:tx>
          <c:spPr>
            <a:solidFill>
              <a:schemeClr val="accent3">
                <a:lumMod val="80000"/>
                <a:lumOff val="2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'4_1.7_Primary'!$Q$19:$U$19</c:f>
              <c:numCache>
                <c:formatCode>0.00%</c:formatCode>
                <c:ptCount val="5"/>
                <c:pt idx="0">
                  <c:v>1.0245901639344262E-4</c:v>
                </c:pt>
                <c:pt idx="1">
                  <c:v>0</c:v>
                </c:pt>
                <c:pt idx="2">
                  <c:v>7.8647267007471493E-5</c:v>
                </c:pt>
                <c:pt idx="3">
                  <c:v>0</c:v>
                </c:pt>
                <c:pt idx="4">
                  <c:v>0</c:v>
                </c:pt>
              </c:numCache>
            </c:numRef>
          </c:val>
          <c:extLst>
            <c:ext xmlns:c16="http://schemas.microsoft.com/office/drawing/2014/chart" uri="{C3380CC4-5D6E-409C-BE32-E72D297353CC}">
              <c16:uniqueId val="{0000000E-0604-1143-8EA7-E92343D9207B}"/>
            </c:ext>
          </c:extLst>
        </c:ser>
        <c:ser>
          <c:idx val="15"/>
          <c:order val="15"/>
          <c:tx>
            <c:strRef>
              <c:f>'4_1.7_Primary'!$P$20</c:f>
              <c:strCache>
                <c:ptCount val="1"/>
                <c:pt idx="0">
                  <c:v>R00-R99: Symptoms, signs, and ill-defined conditions</c:v>
                </c:pt>
              </c:strCache>
            </c:strRef>
          </c:tx>
          <c:spPr>
            <a:solidFill>
              <a:schemeClr val="accent4">
                <a:lumMod val="80000"/>
                <a:lumOff val="2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'4_1.7_Primary'!$Q$20:$U$20</c:f>
              <c:numCache>
                <c:formatCode>0.00%</c:formatCode>
                <c:ptCount val="5"/>
                <c:pt idx="0">
                  <c:v>4.8668032786885244E-2</c:v>
                </c:pt>
                <c:pt idx="1">
                  <c:v>2.92959858608039E-2</c:v>
                </c:pt>
                <c:pt idx="2">
                  <c:v>4.8289421942587493E-2</c:v>
                </c:pt>
                <c:pt idx="3">
                  <c:v>5.0589882023595281E-2</c:v>
                </c:pt>
                <c:pt idx="4">
                  <c:v>5.6904560810810814E-2</c:v>
                </c:pt>
              </c:numCache>
            </c:numRef>
          </c:val>
          <c:extLst>
            <c:ext xmlns:c16="http://schemas.microsoft.com/office/drawing/2014/chart" uri="{C3380CC4-5D6E-409C-BE32-E72D297353CC}">
              <c16:uniqueId val="{0000000F-0604-1143-8EA7-E92343D9207B}"/>
            </c:ext>
          </c:extLst>
        </c:ser>
        <c:ser>
          <c:idx val="16"/>
          <c:order val="16"/>
          <c:tx>
            <c:strRef>
              <c:f>'4_1.7_Primary'!$P$21</c:f>
              <c:strCache>
                <c:ptCount val="1"/>
                <c:pt idx="0">
                  <c:v>S00-T88: Injury, poisoning, and certain other consequences of external causes</c:v>
                </c:pt>
              </c:strCache>
            </c:strRef>
          </c:tx>
          <c:spPr>
            <a:solidFill>
              <a:schemeClr val="accent5">
                <a:lumMod val="80000"/>
                <a:lumOff val="2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'4_1.7_Primary'!$Q$21:$U$21</c:f>
              <c:numCache>
                <c:formatCode>0.00%</c:formatCode>
                <c:ptCount val="5"/>
                <c:pt idx="0">
                  <c:v>0.77612704918032782</c:v>
                </c:pt>
                <c:pt idx="1">
                  <c:v>0.87456819216452886</c:v>
                </c:pt>
                <c:pt idx="2">
                  <c:v>0.66425481714510426</c:v>
                </c:pt>
                <c:pt idx="3">
                  <c:v>0.76804639072185565</c:v>
                </c:pt>
                <c:pt idx="4">
                  <c:v>0.80278716216216217</c:v>
                </c:pt>
              </c:numCache>
            </c:numRef>
          </c:val>
          <c:extLst>
            <c:ext xmlns:c16="http://schemas.microsoft.com/office/drawing/2014/chart" uri="{C3380CC4-5D6E-409C-BE32-E72D297353CC}">
              <c16:uniqueId val="{00000010-0604-1143-8EA7-E92343D9207B}"/>
            </c:ext>
          </c:extLst>
        </c:ser>
        <c:ser>
          <c:idx val="17"/>
          <c:order val="17"/>
          <c:tx>
            <c:strRef>
              <c:f>'4_1.7_Primary'!$P$22</c:f>
              <c:strCache>
                <c:ptCount val="1"/>
                <c:pt idx="0">
                  <c:v>Z00-Z99: Factors influencing health status and contact with health services</c:v>
                </c:pt>
              </c:strCache>
            </c:strRef>
          </c:tx>
          <c:spPr>
            <a:solidFill>
              <a:schemeClr val="accent6">
                <a:lumMod val="80000"/>
                <a:lumOff val="2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'4_1.7_Primary'!$Q$22:$U$22</c:f>
              <c:numCache>
                <c:formatCode>0.00%</c:formatCode>
                <c:ptCount val="5"/>
                <c:pt idx="0">
                  <c:v>5.0204918032786885E-3</c:v>
                </c:pt>
                <c:pt idx="1">
                  <c:v>4.7934017084861951E-3</c:v>
                </c:pt>
                <c:pt idx="2">
                  <c:v>9.9095556429414072E-3</c:v>
                </c:pt>
                <c:pt idx="3">
                  <c:v>6.5986802639472104E-3</c:v>
                </c:pt>
                <c:pt idx="4">
                  <c:v>8.4987331081081089E-3</c:v>
                </c:pt>
              </c:numCache>
            </c:numRef>
          </c:val>
          <c:extLst>
            <c:ext xmlns:c16="http://schemas.microsoft.com/office/drawing/2014/chart" uri="{C3380CC4-5D6E-409C-BE32-E72D297353CC}">
              <c16:uniqueId val="{00000011-0604-1143-8EA7-E92343D9207B}"/>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Table 4_1.7b. Out of cases with F as principal and T as secondary, distribution of the top 6 mental health categories (all other categories less than &lt;3%)</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'4_1.7_Primary'!$P$25</c:f>
              <c:strCache>
                <c:ptCount val="1"/>
                <c:pt idx="0">
                  <c:v>Mental disorders due to known physiological conditions</c:v>
                </c:pt>
              </c:strCache>
            </c:strRef>
          </c:tx>
          <c:spPr>
            <a:solidFill>
              <a:schemeClr val="accent1"/>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'4_1.7_Primary'!$Q$25:$U$25</c:f>
              <c:numCache>
                <c:formatCode>0.00%</c:formatCode>
                <c:ptCount val="5"/>
                <c:pt idx="0">
                  <c:v>1.4598540145985401E-3</c:v>
                </c:pt>
                <c:pt idx="1">
                  <c:v>6.7895247332686714E-3</c:v>
                </c:pt>
                <c:pt idx="2">
                  <c:v>4.3554006968641113E-3</c:v>
                </c:pt>
                <c:pt idx="3">
                  <c:v>0</c:v>
                </c:pt>
                <c:pt idx="4">
                  <c:v>1.2547051442910916E-2</c:v>
                </c:pt>
              </c:numCache>
            </c:numRef>
          </c:val>
          <c:extLst>
            <c:ext xmlns:c16="http://schemas.microsoft.com/office/drawing/2014/chart" uri="{C3380CC4-5D6E-409C-BE32-E72D297353CC}">
              <c16:uniqueId val="{00000000-AD1A-6B4B-8335-9B96F767C708}"/>
            </c:ext>
          </c:extLst>
        </c:ser>
        <c:ser>
          <c:idx val="1"/>
          <c:order val="1"/>
          <c:tx>
            <c:strRef>
              <c:f>'4_1.7_Primary'!$P$26</c:f>
              <c:strCache>
                <c:ptCount val="1"/>
                <c:pt idx="0">
                  <c:v>Mental and behavioral disorders due to psychoactive substance use</c:v>
                </c:pt>
              </c:strCache>
            </c:strRef>
          </c:tx>
          <c:spPr>
            <a:solidFill>
              <a:schemeClr val="accent2"/>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'4_1.7_Primary'!$Q$26:$U$26</c:f>
              <c:numCache>
                <c:formatCode>0.00%</c:formatCode>
                <c:ptCount val="5"/>
                <c:pt idx="0">
                  <c:v>0.43065693430656932</c:v>
                </c:pt>
                <c:pt idx="1">
                  <c:v>0.52085354025218233</c:v>
                </c:pt>
                <c:pt idx="2">
                  <c:v>0.45034843205574915</c:v>
                </c:pt>
                <c:pt idx="3">
                  <c:v>0.39297124600638977</c:v>
                </c:pt>
                <c:pt idx="4">
                  <c:v>0.43663739021329989</c:v>
                </c:pt>
              </c:numCache>
            </c:numRef>
          </c:val>
          <c:extLst>
            <c:ext xmlns:c16="http://schemas.microsoft.com/office/drawing/2014/chart" uri="{C3380CC4-5D6E-409C-BE32-E72D297353CC}">
              <c16:uniqueId val="{00000001-AD1A-6B4B-8335-9B96F767C708}"/>
            </c:ext>
          </c:extLst>
        </c:ser>
        <c:ser>
          <c:idx val="2"/>
          <c:order val="2"/>
          <c:tx>
            <c:strRef>
              <c:f>'4_1.7_Primary'!$P$27</c:f>
              <c:strCache>
                <c:ptCount val="1"/>
                <c:pt idx="0">
                  <c:v>Schizophrenia, schizotypal, delusional, and other non-mood psychotic disorders</c:v>
                </c:pt>
              </c:strCache>
            </c:strRef>
          </c:tx>
          <c:spPr>
            <a:solidFill>
              <a:schemeClr val="accent3"/>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'4_1.7_Primary'!$Q$27:$U$27</c:f>
              <c:numCache>
                <c:formatCode>0.00%</c:formatCode>
                <c:ptCount val="5"/>
                <c:pt idx="0">
                  <c:v>2.1897810218978103E-2</c:v>
                </c:pt>
                <c:pt idx="1">
                  <c:v>1.842870999030068E-2</c:v>
                </c:pt>
                <c:pt idx="2">
                  <c:v>4.5296167247386762E-2</c:v>
                </c:pt>
                <c:pt idx="3">
                  <c:v>3.8338658146964855E-2</c:v>
                </c:pt>
                <c:pt idx="4">
                  <c:v>2.6348808030112924E-2</c:v>
                </c:pt>
              </c:numCache>
            </c:numRef>
          </c:val>
          <c:extLst>
            <c:ext xmlns:c16="http://schemas.microsoft.com/office/drawing/2014/chart" uri="{C3380CC4-5D6E-409C-BE32-E72D297353CC}">
              <c16:uniqueId val="{00000002-AD1A-6B4B-8335-9B96F767C708}"/>
            </c:ext>
          </c:extLst>
        </c:ser>
        <c:ser>
          <c:idx val="3"/>
          <c:order val="3"/>
          <c:tx>
            <c:strRef>
              <c:f>'4_1.7_Primary'!$P$28</c:f>
              <c:strCache>
                <c:ptCount val="1"/>
                <c:pt idx="0">
                  <c:v>Mood [affective] disorders</c:v>
                </c:pt>
              </c:strCache>
            </c:strRef>
          </c:tx>
          <c:spPr>
            <a:solidFill>
              <a:schemeClr val="accent4"/>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'4_1.7_Primary'!$Q$28:$U$28</c:f>
              <c:numCache>
                <c:formatCode>0.00%</c:formatCode>
                <c:ptCount val="5"/>
                <c:pt idx="0">
                  <c:v>0.41459854014598541</c:v>
                </c:pt>
                <c:pt idx="1">
                  <c:v>0.33559650824442289</c:v>
                </c:pt>
                <c:pt idx="2">
                  <c:v>0.39982578397212543</c:v>
                </c:pt>
                <c:pt idx="3">
                  <c:v>0.45686900958466453</c:v>
                </c:pt>
                <c:pt idx="4">
                  <c:v>0.39648682559598497</c:v>
                </c:pt>
              </c:numCache>
            </c:numRef>
          </c:val>
          <c:extLst>
            <c:ext xmlns:c16="http://schemas.microsoft.com/office/drawing/2014/chart" uri="{C3380CC4-5D6E-409C-BE32-E72D297353CC}">
              <c16:uniqueId val="{00000003-AD1A-6B4B-8335-9B96F767C708}"/>
            </c:ext>
          </c:extLst>
        </c:ser>
        <c:ser>
          <c:idx val="4"/>
          <c:order val="4"/>
          <c:tx>
            <c:strRef>
              <c:f>'4_1.7_Primary'!$P$29</c:f>
              <c:strCache>
                <c:ptCount val="1"/>
                <c:pt idx="0">
                  <c:v>Anxiety, dissociative, stress-related, somatoform and other nonpsychotic mental disorders</c:v>
                </c:pt>
              </c:strCache>
            </c:strRef>
          </c:tx>
          <c:spPr>
            <a:solidFill>
              <a:schemeClr val="accent5"/>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'4_1.7_Primary'!$Q$29:$U$29</c:f>
              <c:numCache>
                <c:formatCode>0.00%</c:formatCode>
                <c:ptCount val="5"/>
                <c:pt idx="0">
                  <c:v>0.10364963503649635</c:v>
                </c:pt>
                <c:pt idx="1">
                  <c:v>0.1037827352085354</c:v>
                </c:pt>
                <c:pt idx="2">
                  <c:v>7.0557491289198609E-2</c:v>
                </c:pt>
                <c:pt idx="3">
                  <c:v>9.2651757188498399E-2</c:v>
                </c:pt>
                <c:pt idx="4">
                  <c:v>0.11166875784190715</c:v>
                </c:pt>
              </c:numCache>
            </c:numRef>
          </c:val>
          <c:extLst>
            <c:ext xmlns:c16="http://schemas.microsoft.com/office/drawing/2014/chart" uri="{C3380CC4-5D6E-409C-BE32-E72D297353CC}">
              <c16:uniqueId val="{00000004-AD1A-6B4B-8335-9B96F767C708}"/>
            </c:ext>
          </c:extLst>
        </c:ser>
        <c:ser>
          <c:idx val="5"/>
          <c:order val="5"/>
          <c:tx>
            <c:strRef>
              <c:f>'4_1.7_Primary'!$P$30</c:f>
              <c:strCache>
                <c:ptCount val="1"/>
                <c:pt idx="0">
                  <c:v>Behavioral syndromes associated with physiological disturbances and physical factors</c:v>
                </c:pt>
              </c:strCache>
            </c:strRef>
          </c:tx>
          <c:spPr>
            <a:solidFill>
              <a:schemeClr val="accent6"/>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'4_1.7_Primary'!$Q$30:$U$30</c:f>
              <c:numCache>
                <c:formatCode>0.00%</c:formatCode>
                <c:ptCount val="5"/>
                <c:pt idx="0">
                  <c:v>4.3795620437956208E-3</c:v>
                </c:pt>
                <c:pt idx="1">
                  <c:v>4.849660523763337E-3</c:v>
                </c:pt>
                <c:pt idx="2">
                  <c:v>8.710801393728223E-4</c:v>
                </c:pt>
                <c:pt idx="3">
                  <c:v>6.3897763578274758E-3</c:v>
                </c:pt>
                <c:pt idx="4">
                  <c:v>0</c:v>
                </c:pt>
              </c:numCache>
            </c:numRef>
          </c:val>
          <c:extLst>
            <c:ext xmlns:c16="http://schemas.microsoft.com/office/drawing/2014/chart" uri="{C3380CC4-5D6E-409C-BE32-E72D297353CC}">
              <c16:uniqueId val="{00000005-AD1A-6B4B-8335-9B96F767C708}"/>
            </c:ext>
          </c:extLst>
        </c:ser>
        <c:ser>
          <c:idx val="6"/>
          <c:order val="6"/>
          <c:tx>
            <c:strRef>
              <c:f>'4_1.7_Primary'!$P$31</c:f>
              <c:strCache>
                <c:ptCount val="1"/>
                <c:pt idx="0">
                  <c:v>Disorders of adult personality and behavior</c:v>
                </c:pt>
              </c:strCache>
            </c:strRef>
          </c:tx>
          <c:spPr>
            <a:solidFill>
              <a:schemeClr val="accent1">
                <a:lumMod val="6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'4_1.7_Primary'!$Q$31:$U$31</c:f>
              <c:numCache>
                <c:formatCode>0.00%</c:formatCode>
                <c:ptCount val="5"/>
                <c:pt idx="0">
                  <c:v>8.7591240875912416E-3</c:v>
                </c:pt>
                <c:pt idx="1">
                  <c:v>0</c:v>
                </c:pt>
                <c:pt idx="2">
                  <c:v>4.3554006968641113E-3</c:v>
                </c:pt>
                <c:pt idx="3">
                  <c:v>6.3897763578274758E-3</c:v>
                </c:pt>
                <c:pt idx="4">
                  <c:v>2.509410288582183E-3</c:v>
                </c:pt>
              </c:numCache>
            </c:numRef>
          </c:val>
          <c:extLst>
            <c:ext xmlns:c16="http://schemas.microsoft.com/office/drawing/2014/chart" uri="{C3380CC4-5D6E-409C-BE32-E72D297353CC}">
              <c16:uniqueId val="{00000006-AD1A-6B4B-8335-9B96F767C708}"/>
            </c:ext>
          </c:extLst>
        </c:ser>
        <c:ser>
          <c:idx val="7"/>
          <c:order val="7"/>
          <c:tx>
            <c:strRef>
              <c:f>'4_1.7_Primary'!$P$32</c:f>
              <c:strCache>
                <c:ptCount val="1"/>
                <c:pt idx="0">
                  <c:v>Behavioral and emotional disorders with onset usually occurring in childhood and adolescence</c:v>
                </c:pt>
              </c:strCache>
            </c:strRef>
          </c:tx>
          <c:spPr>
            <a:solidFill>
              <a:schemeClr val="accent2">
                <a:lumMod val="60000"/>
              </a:schemeClr>
            </a:solidFill>
            <a:ln>
              <a:noFill/>
            </a:ln>
            <a:effectLst/>
          </c:spPr>
          <c:invertIfNegative val="0"/>
          <c:cat>
            <c:strRef>
              <c:f>'4_1.7_Primary'!$Q$4:$U$4</c:f>
              <c:strCache>
                <c:ptCount val="5"/>
                <c:pt idx="0">
                  <c:v>Colorado</c:v>
                </c:pt>
                <c:pt idx="1">
                  <c:v>Kentucky</c:v>
                </c:pt>
                <c:pt idx="2">
                  <c:v>Louisiana</c:v>
                </c:pt>
                <c:pt idx="3">
                  <c:v>New Mexico</c:v>
                </c:pt>
                <c:pt idx="4">
                  <c:v>Tennesee</c:v>
                </c:pt>
              </c:strCache>
            </c:strRef>
          </c:cat>
          <c:val>
            <c:numRef>
              <c:f>'4_1.7_Primary'!$Q$32:$U$32</c:f>
              <c:numCache>
                <c:formatCode>0.00%</c:formatCode>
                <c:ptCount val="5"/>
                <c:pt idx="0">
                  <c:v>1.167883211678832E-2</c:v>
                </c:pt>
                <c:pt idx="1">
                  <c:v>6.7895247332686714E-3</c:v>
                </c:pt>
                <c:pt idx="2">
                  <c:v>1.7421602787456445E-2</c:v>
                </c:pt>
                <c:pt idx="3">
                  <c:v>6.3897763578274758E-3</c:v>
                </c:pt>
                <c:pt idx="4">
                  <c:v>8.7829360100376407E-3</c:v>
                </c:pt>
              </c:numCache>
            </c:numRef>
          </c:val>
          <c:extLst>
            <c:ext xmlns:c16="http://schemas.microsoft.com/office/drawing/2014/chart" uri="{C3380CC4-5D6E-409C-BE32-E72D297353CC}">
              <c16:uniqueId val="{00000007-AD1A-6B4B-8335-9B96F767C708}"/>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4_1.9a. Frequency of type of encounter, Any Mention </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'4_1.9_Any_Mention'!$P$4</c:f>
              <c:strCache>
                <c:ptCount val="1"/>
                <c:pt idx="0">
                  <c:v>A: initial encounter</c:v>
                </c:pt>
              </c:strCache>
            </c:strRef>
          </c:tx>
          <c:spPr>
            <a:solidFill>
              <a:schemeClr val="accent1"/>
            </a:solidFill>
            <a:ln>
              <a:noFill/>
            </a:ln>
            <a:effectLst/>
          </c:spPr>
          <c:invertIfNegative val="0"/>
          <c:cat>
            <c:strRef>
              <c:f>'4_1.9_Any_Mention'!$Q$3:$U$3</c:f>
              <c:strCache>
                <c:ptCount val="5"/>
                <c:pt idx="0">
                  <c:v>Colorado</c:v>
                </c:pt>
                <c:pt idx="1">
                  <c:v>Kentucky</c:v>
                </c:pt>
                <c:pt idx="2">
                  <c:v>Louisiana</c:v>
                </c:pt>
                <c:pt idx="3">
                  <c:v>New Mexico</c:v>
                </c:pt>
                <c:pt idx="4">
                  <c:v>Tennessee</c:v>
                </c:pt>
              </c:strCache>
            </c:strRef>
          </c:cat>
          <c:val>
            <c:numRef>
              <c:f>'4_1.9_Any_Mention'!$Q$4:$U$4</c:f>
              <c:numCache>
                <c:formatCode>0.00%</c:formatCode>
                <c:ptCount val="5"/>
                <c:pt idx="0">
                  <c:v>0.9932460301093009</c:v>
                </c:pt>
                <c:pt idx="1">
                  <c:v>0.9955402450006432</c:v>
                </c:pt>
                <c:pt idx="2">
                  <c:v>0.99804424886933141</c:v>
                </c:pt>
                <c:pt idx="3">
                  <c:v>0.79249146757679179</c:v>
                </c:pt>
                <c:pt idx="4">
                  <c:v>0.9953487121578749</c:v>
                </c:pt>
              </c:numCache>
            </c:numRef>
          </c:val>
          <c:extLst>
            <c:ext xmlns:c16="http://schemas.microsoft.com/office/drawing/2014/chart" uri="{C3380CC4-5D6E-409C-BE32-E72D297353CC}">
              <c16:uniqueId val="{00000000-CC10-A94C-9339-4570EED15346}"/>
            </c:ext>
          </c:extLst>
        </c:ser>
        <c:ser>
          <c:idx val="1"/>
          <c:order val="1"/>
          <c:tx>
            <c:strRef>
              <c:f>'4_1.9_Any_Mention'!$P$5</c:f>
              <c:strCache>
                <c:ptCount val="1"/>
                <c:pt idx="0">
                  <c:v>D: subsequential encounter</c:v>
                </c:pt>
              </c:strCache>
            </c:strRef>
          </c:tx>
          <c:spPr>
            <a:solidFill>
              <a:schemeClr val="accent2"/>
            </a:solidFill>
            <a:ln>
              <a:noFill/>
            </a:ln>
            <a:effectLst/>
          </c:spPr>
          <c:invertIfNegative val="0"/>
          <c:cat>
            <c:strRef>
              <c:f>'4_1.9_Any_Mention'!$Q$3:$U$3</c:f>
              <c:strCache>
                <c:ptCount val="5"/>
                <c:pt idx="0">
                  <c:v>Colorado</c:v>
                </c:pt>
                <c:pt idx="1">
                  <c:v>Kentucky</c:v>
                </c:pt>
                <c:pt idx="2">
                  <c:v>Louisiana</c:v>
                </c:pt>
                <c:pt idx="3">
                  <c:v>New Mexico</c:v>
                </c:pt>
                <c:pt idx="4">
                  <c:v>Tennessee</c:v>
                </c:pt>
              </c:strCache>
            </c:strRef>
          </c:cat>
          <c:val>
            <c:numRef>
              <c:f>'4_1.9_Any_Mention'!$Q$5:$U$5</c:f>
              <c:numCache>
                <c:formatCode>0.00%</c:formatCode>
                <c:ptCount val="5"/>
                <c:pt idx="0">
                  <c:v>4.6916890080428951E-3</c:v>
                </c:pt>
                <c:pt idx="1">
                  <c:v>2.1012307208507839E-3</c:v>
                </c:pt>
                <c:pt idx="2">
                  <c:v>1.1001100110011001E-3</c:v>
                </c:pt>
                <c:pt idx="3">
                  <c:v>3.1854379977246873E-3</c:v>
                </c:pt>
                <c:pt idx="4">
                  <c:v>2.177770608162607E-3</c:v>
                </c:pt>
              </c:numCache>
            </c:numRef>
          </c:val>
          <c:extLst>
            <c:ext xmlns:c16="http://schemas.microsoft.com/office/drawing/2014/chart" uri="{C3380CC4-5D6E-409C-BE32-E72D297353CC}">
              <c16:uniqueId val="{00000001-CC10-A94C-9339-4570EED15346}"/>
            </c:ext>
          </c:extLst>
        </c:ser>
        <c:ser>
          <c:idx val="2"/>
          <c:order val="2"/>
          <c:tx>
            <c:strRef>
              <c:f>'4_1.9_Any_Mention'!$P$6</c:f>
              <c:strCache>
                <c:ptCount val="1"/>
                <c:pt idx="0">
                  <c:v>S: sequela</c:v>
                </c:pt>
              </c:strCache>
            </c:strRef>
          </c:tx>
          <c:spPr>
            <a:solidFill>
              <a:schemeClr val="accent3"/>
            </a:solidFill>
            <a:ln>
              <a:noFill/>
            </a:ln>
            <a:effectLst/>
          </c:spPr>
          <c:invertIfNegative val="0"/>
          <c:cat>
            <c:strRef>
              <c:f>'4_1.9_Any_Mention'!$Q$3:$U$3</c:f>
              <c:strCache>
                <c:ptCount val="5"/>
                <c:pt idx="0">
                  <c:v>Colorado</c:v>
                </c:pt>
                <c:pt idx="1">
                  <c:v>Kentucky</c:v>
                </c:pt>
                <c:pt idx="2">
                  <c:v>Louisiana</c:v>
                </c:pt>
                <c:pt idx="3">
                  <c:v>New Mexico</c:v>
                </c:pt>
                <c:pt idx="4">
                  <c:v>Tennessee</c:v>
                </c:pt>
              </c:strCache>
            </c:strRef>
          </c:cat>
          <c:val>
            <c:numRef>
              <c:f>'4_1.9_Any_Mention'!$Q$6:$U$6</c:f>
              <c:numCache>
                <c:formatCode>0.00%</c:formatCode>
                <c:ptCount val="5"/>
                <c:pt idx="0">
                  <c:v>2.0107238605898124E-3</c:v>
                </c:pt>
                <c:pt idx="1">
                  <c:v>1.7724667305135866E-3</c:v>
                </c:pt>
                <c:pt idx="2">
                  <c:v>8.5564111966752229E-4</c:v>
                </c:pt>
                <c:pt idx="3">
                  <c:v>4.0197193780811529E-3</c:v>
                </c:pt>
                <c:pt idx="4">
                  <c:v>2.4466311770715708E-3</c:v>
                </c:pt>
              </c:numCache>
            </c:numRef>
          </c:val>
          <c:extLst>
            <c:ext xmlns:c16="http://schemas.microsoft.com/office/drawing/2014/chart" uri="{C3380CC4-5D6E-409C-BE32-E72D297353CC}">
              <c16:uniqueId val="{00000002-CC10-A94C-9339-4570EED15346}"/>
            </c:ext>
          </c:extLst>
        </c:ser>
        <c:ser>
          <c:idx val="3"/>
          <c:order val="3"/>
          <c:tx>
            <c:strRef>
              <c:f>'4_1.9_Any_Mention'!$P$7</c:f>
              <c:strCache>
                <c:ptCount val="1"/>
                <c:pt idx="0">
                  <c:v>Missing</c:v>
                </c:pt>
              </c:strCache>
            </c:strRef>
          </c:tx>
          <c:spPr>
            <a:solidFill>
              <a:schemeClr val="accent4"/>
            </a:solidFill>
            <a:ln>
              <a:noFill/>
            </a:ln>
            <a:effectLst/>
          </c:spPr>
          <c:invertIfNegative val="0"/>
          <c:cat>
            <c:strRef>
              <c:f>'4_1.9_Any_Mention'!$Q$3:$U$3</c:f>
              <c:strCache>
                <c:ptCount val="5"/>
                <c:pt idx="0">
                  <c:v>Colorado</c:v>
                </c:pt>
                <c:pt idx="1">
                  <c:v>Kentucky</c:v>
                </c:pt>
                <c:pt idx="2">
                  <c:v>Louisiana</c:v>
                </c:pt>
                <c:pt idx="3">
                  <c:v>New Mexico</c:v>
                </c:pt>
                <c:pt idx="4">
                  <c:v>Tennessee</c:v>
                </c:pt>
              </c:strCache>
            </c:strRef>
          </c:cat>
          <c:val>
            <c:numRef>
              <c:f>'4_1.9_Any_Mention'!$Q$7:$U$7</c:f>
              <c:numCache>
                <c:formatCode>0.00%</c:formatCode>
                <c:ptCount val="5"/>
                <c:pt idx="0">
                  <c:v>5.1557022066405446E-5</c:v>
                </c:pt>
                <c:pt idx="1">
                  <c:v>5.8605754799239556E-4</c:v>
                </c:pt>
                <c:pt idx="2">
                  <c:v>0</c:v>
                </c:pt>
                <c:pt idx="3">
                  <c:v>0.20030337504740234</c:v>
                </c:pt>
                <c:pt idx="4">
                  <c:v>2.6886056890896382E-5</c:v>
                </c:pt>
              </c:numCache>
            </c:numRef>
          </c:val>
          <c:extLst>
            <c:ext xmlns:c16="http://schemas.microsoft.com/office/drawing/2014/chart" uri="{C3380CC4-5D6E-409C-BE32-E72D297353CC}">
              <c16:uniqueId val="{00000003-CC10-A94C-9339-4570EED15346}"/>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Table 4_1.11: ED discharges with principal diagnosis of drug poisonings where the Individuals Expired (Definition 1)</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1"/>
          <c:order val="0"/>
          <c:tx>
            <c:strRef>
              <c:f>'4_1.11_Discharge_Expired'!$A$4</c:f>
              <c:strCache>
                <c:ptCount val="1"/>
                <c:pt idx="0">
                  <c:v>Non-Expired</c:v>
                </c:pt>
              </c:strCache>
            </c:strRef>
          </c:tx>
          <c:spPr>
            <a:solidFill>
              <a:schemeClr val="accent2"/>
            </a:solidFill>
            <a:ln>
              <a:noFill/>
            </a:ln>
            <a:effectLst/>
          </c:spPr>
          <c:invertIfNegative val="0"/>
          <c:cat>
            <c:strRef>
              <c:f>'4_1.11_Discharge_Expired'!$B$2:$F$2</c:f>
              <c:strCache>
                <c:ptCount val="5"/>
                <c:pt idx="0">
                  <c:v>Colorado</c:v>
                </c:pt>
                <c:pt idx="1">
                  <c:v>Kentucky</c:v>
                </c:pt>
                <c:pt idx="2">
                  <c:v>Louisiana</c:v>
                </c:pt>
                <c:pt idx="3">
                  <c:v>New Mexico</c:v>
                </c:pt>
                <c:pt idx="4">
                  <c:v>Tennessee</c:v>
                </c:pt>
              </c:strCache>
            </c:strRef>
          </c:cat>
          <c:val>
            <c:numRef>
              <c:f>'4_1.11_Discharge_Expired'!$B$4:$F$4</c:f>
              <c:numCache>
                <c:formatCode>###########0</c:formatCode>
                <c:ptCount val="5"/>
                <c:pt idx="0">
                  <c:v>7331</c:v>
                </c:pt>
                <c:pt idx="1">
                  <c:v>31889</c:v>
                </c:pt>
                <c:pt idx="2">
                  <c:v>8112</c:v>
                </c:pt>
                <c:pt idx="3" formatCode="General">
                  <c:v>3715</c:v>
                </c:pt>
                <c:pt idx="4">
                  <c:v>14704</c:v>
                </c:pt>
              </c:numCache>
            </c:numRef>
          </c:val>
          <c:extLst>
            <c:ext xmlns:c16="http://schemas.microsoft.com/office/drawing/2014/chart" uri="{C3380CC4-5D6E-409C-BE32-E72D297353CC}">
              <c16:uniqueId val="{00000000-C609-D644-A1AA-125A19A5F75F}"/>
            </c:ext>
          </c:extLst>
        </c:ser>
        <c:ser>
          <c:idx val="0"/>
          <c:order val="1"/>
          <c:tx>
            <c:strRef>
              <c:f>'4_1.11_Discharge_Expired'!$A$3</c:f>
              <c:strCache>
                <c:ptCount val="1"/>
                <c:pt idx="0">
                  <c:v>Expired </c:v>
                </c:pt>
              </c:strCache>
            </c:strRef>
          </c:tx>
          <c:spPr>
            <a:solidFill>
              <a:schemeClr val="accent1"/>
            </a:solidFill>
            <a:ln>
              <a:noFill/>
            </a:ln>
            <a:effectLst/>
          </c:spPr>
          <c:invertIfNegative val="0"/>
          <c:dLbls>
            <c:dLbl>
              <c:idx val="0"/>
              <c:tx>
                <c:rich>
                  <a:bodyPr/>
                  <a:lstStyle/>
                  <a:p>
                    <a:fld id="{325F8956-BC97-E34A-ABAD-6BBD88805064}"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609-D644-A1AA-125A19A5F75F}"/>
                </c:ext>
              </c:extLst>
            </c:dLbl>
            <c:dLbl>
              <c:idx val="1"/>
              <c:tx>
                <c:rich>
                  <a:bodyPr/>
                  <a:lstStyle/>
                  <a:p>
                    <a:fld id="{45D8E123-0821-724F-AA55-BD1270A21AB6}"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609-D644-A1AA-125A19A5F75F}"/>
                </c:ext>
              </c:extLst>
            </c:dLbl>
            <c:dLbl>
              <c:idx val="2"/>
              <c:tx>
                <c:rich>
                  <a:bodyPr/>
                  <a:lstStyle/>
                  <a:p>
                    <a:fld id="{23730404-DEF8-DC42-A592-6DAF1A799908}"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C609-D644-A1AA-125A19A5F75F}"/>
                </c:ext>
              </c:extLst>
            </c:dLbl>
            <c:dLbl>
              <c:idx val="3"/>
              <c:tx>
                <c:rich>
                  <a:bodyPr/>
                  <a:lstStyle/>
                  <a:p>
                    <a:fld id="{6697DF73-3274-CD44-8CFD-FF7D083824EE}"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C609-D644-A1AA-125A19A5F75F}"/>
                </c:ext>
              </c:extLst>
            </c:dLbl>
            <c:dLbl>
              <c:idx val="4"/>
              <c:tx>
                <c:rich>
                  <a:bodyPr/>
                  <a:lstStyle/>
                  <a:p>
                    <a:fld id="{04CCCB9C-E49D-F240-8C32-8468DD527770}" type="CELLRANGE">
                      <a:rPr lang="en-US"/>
                      <a:pPr/>
                      <a:t>[CELLRANGE]</a:t>
                    </a:fld>
                    <a:endParaRPr lang="en-US"/>
                  </a:p>
                </c:rich>
              </c:tx>
              <c:dLblPos val="inBase"/>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C609-D644-A1AA-125A19A5F75F}"/>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dLblPos val="inBase"/>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'4_1.11_Discharge_Expired'!$B$2:$F$2</c:f>
              <c:strCache>
                <c:ptCount val="5"/>
                <c:pt idx="0">
                  <c:v>Colorado</c:v>
                </c:pt>
                <c:pt idx="1">
                  <c:v>Kentucky</c:v>
                </c:pt>
                <c:pt idx="2">
                  <c:v>Louisiana</c:v>
                </c:pt>
                <c:pt idx="3">
                  <c:v>New Mexico</c:v>
                </c:pt>
                <c:pt idx="4">
                  <c:v>Tennessee</c:v>
                </c:pt>
              </c:strCache>
            </c:strRef>
          </c:cat>
          <c:val>
            <c:numRef>
              <c:f>'4_1.11_Discharge_Expired'!$B$3:$F$3</c:f>
              <c:numCache>
                <c:formatCode>###########0</c:formatCode>
                <c:ptCount val="5"/>
                <c:pt idx="0">
                  <c:v>3</c:v>
                </c:pt>
                <c:pt idx="1">
                  <c:v>70</c:v>
                </c:pt>
                <c:pt idx="2">
                  <c:v>62</c:v>
                </c:pt>
                <c:pt idx="3" formatCode="General">
                  <c:v>24</c:v>
                </c:pt>
                <c:pt idx="4" formatCode="General">
                  <c:v>18</c:v>
                </c:pt>
              </c:numCache>
            </c:numRef>
          </c:val>
          <c:extLst>
            <c:ext xmlns:c15="http://schemas.microsoft.com/office/drawing/2012/chart" uri="{02D57815-91ED-43cb-92C2-25804820EDAC}">
              <c15:datalabelsRange>
                <c15:f>'4_1.11_Discharge_Expired'!$B$6:$F$6</c15:f>
                <c15:dlblRangeCache>
                  <c:ptCount val="5"/>
                  <c:pt idx="0">
                    <c:v>0.0%</c:v>
                  </c:pt>
                  <c:pt idx="1">
                    <c:v>0.2%</c:v>
                  </c:pt>
                  <c:pt idx="2">
                    <c:v>0.8%</c:v>
                  </c:pt>
                  <c:pt idx="3">
                    <c:v>0.6%</c:v>
                  </c:pt>
                  <c:pt idx="4">
                    <c:v>0.1%</c:v>
                  </c:pt>
                </c15:dlblRangeCache>
              </c15:datalabelsRange>
            </c:ext>
            <c:ext xmlns:c16="http://schemas.microsoft.com/office/drawing/2014/chart" uri="{C3380CC4-5D6E-409C-BE32-E72D297353CC}">
              <c16:uniqueId val="{00000006-C609-D644-A1AA-125A19A5F75F}"/>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dirty="0"/>
              <a:t>Table 4_2.3a – All Opioids</a:t>
            </a:r>
            <a:r>
              <a:rPr lang="en-US" baseline="0" dirty="0"/>
              <a:t> (inclusive of heroin)</a:t>
            </a:r>
            <a:endParaRPr lang="en-US" dirty="0"/>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'4_2.3_Total_Graphs'!$B$7</c:f>
              <c:strCache>
                <c:ptCount val="1"/>
                <c:pt idx="0">
                  <c:v>Case Definition Drug Overdose = 1</c:v>
                </c:pt>
              </c:strCache>
            </c:strRef>
          </c:tx>
          <c:spPr>
            <a:solidFill>
              <a:schemeClr val="accent1"/>
            </a:solidFill>
            <a:ln>
              <a:noFill/>
            </a:ln>
            <a:effectLst/>
          </c:spPr>
          <c:invertIfNegative val="0"/>
          <c:cat>
            <c:strRef>
              <c:f>'4_2.3_Total_Graphs'!$I$5:$M$5</c:f>
              <c:strCache>
                <c:ptCount val="5"/>
                <c:pt idx="0">
                  <c:v>CO</c:v>
                </c:pt>
                <c:pt idx="1">
                  <c:v>KY</c:v>
                </c:pt>
                <c:pt idx="2">
                  <c:v>LA</c:v>
                </c:pt>
                <c:pt idx="3">
                  <c:v>NM</c:v>
                </c:pt>
                <c:pt idx="4">
                  <c:v>TN</c:v>
                </c:pt>
              </c:strCache>
            </c:strRef>
          </c:cat>
          <c:val>
            <c:numRef>
              <c:f>'4_2.3_Total_Graphs'!$I$7:$M$7</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9E80-8B44-9C2E-2594683CE638}"/>
            </c:ext>
          </c:extLst>
        </c:ser>
        <c:ser>
          <c:idx val="1"/>
          <c:order val="1"/>
          <c:tx>
            <c:strRef>
              <c:f>'4_2.3_Total_Graphs'!$B$8</c:f>
              <c:strCache>
                <c:ptCount val="1"/>
                <c:pt idx="0">
                  <c:v>Ratio w Adverse Effect</c:v>
                </c:pt>
              </c:strCache>
            </c:strRef>
          </c:tx>
          <c:spPr>
            <a:solidFill>
              <a:schemeClr val="accent2"/>
            </a:solidFill>
            <a:ln>
              <a:noFill/>
            </a:ln>
            <a:effectLst/>
          </c:spPr>
          <c:invertIfNegative val="0"/>
          <c:cat>
            <c:strRef>
              <c:f>'4_2.3_Total_Graphs'!$I$5:$M$5</c:f>
              <c:strCache>
                <c:ptCount val="5"/>
                <c:pt idx="0">
                  <c:v>CO</c:v>
                </c:pt>
                <c:pt idx="1">
                  <c:v>KY</c:v>
                </c:pt>
                <c:pt idx="2">
                  <c:v>LA</c:v>
                </c:pt>
                <c:pt idx="3">
                  <c:v>NM</c:v>
                </c:pt>
                <c:pt idx="4">
                  <c:v>TN</c:v>
                </c:pt>
              </c:strCache>
            </c:strRef>
          </c:cat>
          <c:val>
            <c:numRef>
              <c:f>'4_2.3_Total_Graphs'!$I$8:$M$8</c:f>
              <c:numCache>
                <c:formatCode>0.0</c:formatCode>
                <c:ptCount val="5"/>
                <c:pt idx="0">
                  <c:v>1.6779566907273737</c:v>
                </c:pt>
                <c:pt idx="1">
                  <c:v>1.1476848090982941</c:v>
                </c:pt>
                <c:pt idx="2">
                  <c:v>1.8082539682539682</c:v>
                </c:pt>
                <c:pt idx="3">
                  <c:v>1.3676671214188267</c:v>
                </c:pt>
                <c:pt idx="4">
                  <c:v>1.3879502000889283</c:v>
                </c:pt>
              </c:numCache>
            </c:numRef>
          </c:val>
          <c:extLst>
            <c:ext xmlns:c16="http://schemas.microsoft.com/office/drawing/2014/chart" uri="{C3380CC4-5D6E-409C-BE32-E72D297353CC}">
              <c16:uniqueId val="{00000001-9E80-8B44-9C2E-2594683CE638}"/>
            </c:ext>
          </c:extLst>
        </c:ser>
        <c:dLbls>
          <c:showLegendKey val="0"/>
          <c:showVal val="0"/>
          <c:showCatName val="0"/>
          <c:showSerName val="0"/>
          <c:showPercent val="0"/>
          <c:showBubbleSize val="0"/>
        </c:dLbls>
        <c:gapWidth val="219"/>
        <c:overlap val="-27"/>
        <c:axId val="866631936"/>
        <c:axId val="866720816"/>
      </c:barChart>
      <c:catAx>
        <c:axId val="86663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6720816"/>
        <c:crosses val="autoZero"/>
        <c:auto val="1"/>
        <c:lblAlgn val="ctr"/>
        <c:lblOffset val="100"/>
        <c:noMultiLvlLbl val="0"/>
      </c:catAx>
      <c:valAx>
        <c:axId val="86672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663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Table 4_2.3b - Cannabis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'4_2.3_Total_Graphs'!$B$11</c:f>
              <c:strCache>
                <c:ptCount val="1"/>
                <c:pt idx="0">
                  <c:v>Case Definition Drug Overdose = 1</c:v>
                </c:pt>
              </c:strCache>
            </c:strRef>
          </c:tx>
          <c:spPr>
            <a:solidFill>
              <a:schemeClr val="accent1"/>
            </a:solidFill>
            <a:ln>
              <a:noFill/>
            </a:ln>
            <a:effectLst/>
          </c:spPr>
          <c:invertIfNegative val="0"/>
          <c:cat>
            <c:strRef>
              <c:f>'4_2.3_Total_Graphs'!$I$10:$M$10</c:f>
              <c:strCache>
                <c:ptCount val="5"/>
                <c:pt idx="0">
                  <c:v>CO</c:v>
                </c:pt>
                <c:pt idx="1">
                  <c:v>KY</c:v>
                </c:pt>
                <c:pt idx="2">
                  <c:v>LA</c:v>
                </c:pt>
                <c:pt idx="3">
                  <c:v>NM</c:v>
                </c:pt>
                <c:pt idx="4">
                  <c:v>TN</c:v>
                </c:pt>
              </c:strCache>
            </c:strRef>
          </c:cat>
          <c:val>
            <c:numRef>
              <c:f>'4_2.3_Total_Graphs'!$I$11:$M$11</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637E-CD4A-98A2-D4FD15936A28}"/>
            </c:ext>
          </c:extLst>
        </c:ser>
        <c:ser>
          <c:idx val="1"/>
          <c:order val="1"/>
          <c:tx>
            <c:strRef>
              <c:f>'4_2.3_Total_Graphs'!$B$12</c:f>
              <c:strCache>
                <c:ptCount val="1"/>
                <c:pt idx="0">
                  <c:v>Ratio w Adverse Effect</c:v>
                </c:pt>
              </c:strCache>
            </c:strRef>
          </c:tx>
          <c:spPr>
            <a:solidFill>
              <a:schemeClr val="accent2"/>
            </a:solidFill>
            <a:ln>
              <a:noFill/>
            </a:ln>
            <a:effectLst/>
          </c:spPr>
          <c:invertIfNegative val="0"/>
          <c:cat>
            <c:strRef>
              <c:f>'4_2.3_Total_Graphs'!$I$10:$M$10</c:f>
              <c:strCache>
                <c:ptCount val="5"/>
                <c:pt idx="0">
                  <c:v>CO</c:v>
                </c:pt>
                <c:pt idx="1">
                  <c:v>KY</c:v>
                </c:pt>
                <c:pt idx="2">
                  <c:v>LA</c:v>
                </c:pt>
                <c:pt idx="3">
                  <c:v>NM</c:v>
                </c:pt>
                <c:pt idx="4">
                  <c:v>TN</c:v>
                </c:pt>
              </c:strCache>
            </c:strRef>
          </c:cat>
          <c:val>
            <c:numRef>
              <c:f>'4_2.3_Total_Graphs'!$I$12:$M$12</c:f>
              <c:numCache>
                <c:formatCode>0.0</c:formatCode>
                <c:ptCount val="5"/>
                <c:pt idx="0">
                  <c:v>1.6245733788395904</c:v>
                </c:pt>
                <c:pt idx="1">
                  <c:v>1.1837606837606838</c:v>
                </c:pt>
                <c:pt idx="2">
                  <c:v>1.3179012345679013</c:v>
                </c:pt>
                <c:pt idx="3">
                  <c:v>1.588235294117647</c:v>
                </c:pt>
                <c:pt idx="4">
                  <c:v>1.47196261682243</c:v>
                </c:pt>
              </c:numCache>
            </c:numRef>
          </c:val>
          <c:extLst>
            <c:ext xmlns:c16="http://schemas.microsoft.com/office/drawing/2014/chart" uri="{C3380CC4-5D6E-409C-BE32-E72D297353CC}">
              <c16:uniqueId val="{00000001-637E-CD4A-98A2-D4FD15936A28}"/>
            </c:ext>
          </c:extLst>
        </c:ser>
        <c:dLbls>
          <c:showLegendKey val="0"/>
          <c:showVal val="0"/>
          <c:showCatName val="0"/>
          <c:showSerName val="0"/>
          <c:showPercent val="0"/>
          <c:showBubbleSize val="0"/>
        </c:dLbls>
        <c:gapWidth val="219"/>
        <c:overlap val="-27"/>
        <c:axId val="868229344"/>
        <c:axId val="866254176"/>
      </c:barChart>
      <c:catAx>
        <c:axId val="86822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6254176"/>
        <c:crosses val="autoZero"/>
        <c:auto val="1"/>
        <c:lblAlgn val="ctr"/>
        <c:lblOffset val="100"/>
        <c:noMultiLvlLbl val="0"/>
      </c:catAx>
      <c:valAx>
        <c:axId val="866254176"/>
        <c:scaling>
          <c:orientation val="minMax"/>
          <c:max val="2"/>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822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Table 4_2.3c - Amphetamines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'4_2.3_Total_Graphs'!$B$15</c:f>
              <c:strCache>
                <c:ptCount val="1"/>
                <c:pt idx="0">
                  <c:v>Case Definition Drug Overdose = 1</c:v>
                </c:pt>
              </c:strCache>
            </c:strRef>
          </c:tx>
          <c:spPr>
            <a:solidFill>
              <a:schemeClr val="accent1"/>
            </a:solidFill>
            <a:ln>
              <a:noFill/>
            </a:ln>
            <a:effectLst/>
          </c:spPr>
          <c:invertIfNegative val="0"/>
          <c:cat>
            <c:strRef>
              <c:f>'4_2.3_Total_Graphs'!$I$14:$M$14</c:f>
              <c:strCache>
                <c:ptCount val="5"/>
                <c:pt idx="0">
                  <c:v>CO</c:v>
                </c:pt>
                <c:pt idx="1">
                  <c:v>KY</c:v>
                </c:pt>
                <c:pt idx="2">
                  <c:v>LA</c:v>
                </c:pt>
                <c:pt idx="3">
                  <c:v>NM</c:v>
                </c:pt>
                <c:pt idx="4">
                  <c:v>TN</c:v>
                </c:pt>
              </c:strCache>
            </c:strRef>
          </c:cat>
          <c:val>
            <c:numRef>
              <c:f>'4_2.3_Total_Graphs'!$I$15:$M$15</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F2AC-F24E-A853-8CC8790B76E5}"/>
            </c:ext>
          </c:extLst>
        </c:ser>
        <c:ser>
          <c:idx val="1"/>
          <c:order val="1"/>
          <c:tx>
            <c:strRef>
              <c:f>'4_2.3_Total_Graphs'!$B$16</c:f>
              <c:strCache>
                <c:ptCount val="1"/>
                <c:pt idx="0">
                  <c:v>Ratio w Adverse Effect</c:v>
                </c:pt>
              </c:strCache>
            </c:strRef>
          </c:tx>
          <c:spPr>
            <a:solidFill>
              <a:schemeClr val="accent2"/>
            </a:solidFill>
            <a:ln>
              <a:noFill/>
            </a:ln>
            <a:effectLst/>
          </c:spPr>
          <c:invertIfNegative val="0"/>
          <c:cat>
            <c:strRef>
              <c:f>'4_2.3_Total_Graphs'!$I$14:$M$14</c:f>
              <c:strCache>
                <c:ptCount val="5"/>
                <c:pt idx="0">
                  <c:v>CO</c:v>
                </c:pt>
                <c:pt idx="1">
                  <c:v>KY</c:v>
                </c:pt>
                <c:pt idx="2">
                  <c:v>LA</c:v>
                </c:pt>
                <c:pt idx="3">
                  <c:v>NM</c:v>
                </c:pt>
                <c:pt idx="4">
                  <c:v>TN</c:v>
                </c:pt>
              </c:strCache>
            </c:strRef>
          </c:cat>
          <c:val>
            <c:numRef>
              <c:f>'4_2.3_Total_Graphs'!$I$16:$M$16</c:f>
              <c:numCache>
                <c:formatCode>0.0</c:formatCode>
                <c:ptCount val="5"/>
                <c:pt idx="0">
                  <c:v>1.2377049180327868</c:v>
                </c:pt>
                <c:pt idx="1">
                  <c:v>1.2488789237668161</c:v>
                </c:pt>
                <c:pt idx="2">
                  <c:v>1.2975970425138632</c:v>
                </c:pt>
                <c:pt idx="3">
                  <c:v>1.1733333333333333</c:v>
                </c:pt>
                <c:pt idx="4">
                  <c:v>1.3117469879518073</c:v>
                </c:pt>
              </c:numCache>
            </c:numRef>
          </c:val>
          <c:extLst>
            <c:ext xmlns:c16="http://schemas.microsoft.com/office/drawing/2014/chart" uri="{C3380CC4-5D6E-409C-BE32-E72D297353CC}">
              <c16:uniqueId val="{00000001-F2AC-F24E-A853-8CC8790B76E5}"/>
            </c:ext>
          </c:extLst>
        </c:ser>
        <c:dLbls>
          <c:showLegendKey val="0"/>
          <c:showVal val="0"/>
          <c:showCatName val="0"/>
          <c:showSerName val="0"/>
          <c:showPercent val="0"/>
          <c:showBubbleSize val="0"/>
        </c:dLbls>
        <c:gapWidth val="219"/>
        <c:overlap val="-27"/>
        <c:axId val="868094704"/>
        <c:axId val="868027360"/>
      </c:barChart>
      <c:catAx>
        <c:axId val="8680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8027360"/>
        <c:crosses val="autoZero"/>
        <c:auto val="1"/>
        <c:lblAlgn val="ctr"/>
        <c:lblOffset val="100"/>
        <c:noMultiLvlLbl val="0"/>
      </c:catAx>
      <c:valAx>
        <c:axId val="868027360"/>
        <c:scaling>
          <c:orientation val="minMax"/>
          <c:max val="2"/>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80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Table 4_2.3d - Cocaine</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'4_2.3_Total_Graphs'!$B$18</c:f>
              <c:strCache>
                <c:ptCount val="1"/>
                <c:pt idx="0">
                  <c:v>Case Definition Drug Overdose = 1</c:v>
                </c:pt>
              </c:strCache>
            </c:strRef>
          </c:tx>
          <c:spPr>
            <a:solidFill>
              <a:schemeClr val="accent1"/>
            </a:solidFill>
            <a:ln>
              <a:noFill/>
            </a:ln>
            <a:effectLst/>
          </c:spPr>
          <c:invertIfNegative val="0"/>
          <c:cat>
            <c:strRef>
              <c:f>'4_2.3_Total_Graphs'!$I$17:$M$17</c:f>
              <c:strCache>
                <c:ptCount val="5"/>
                <c:pt idx="0">
                  <c:v>CO</c:v>
                </c:pt>
                <c:pt idx="1">
                  <c:v>KY</c:v>
                </c:pt>
                <c:pt idx="2">
                  <c:v>LA</c:v>
                </c:pt>
                <c:pt idx="3">
                  <c:v>NM</c:v>
                </c:pt>
                <c:pt idx="4">
                  <c:v>TN</c:v>
                </c:pt>
              </c:strCache>
            </c:strRef>
          </c:cat>
          <c:val>
            <c:numRef>
              <c:f>'4_2.3_Total_Graphs'!$I$18:$M$18</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6F91-8D46-8497-8CA814C58A03}"/>
            </c:ext>
          </c:extLst>
        </c:ser>
        <c:ser>
          <c:idx val="1"/>
          <c:order val="1"/>
          <c:tx>
            <c:strRef>
              <c:f>'4_2.3_Total_Graphs'!$B$19</c:f>
              <c:strCache>
                <c:ptCount val="1"/>
                <c:pt idx="0">
                  <c:v>Ratio w Adverse Effect</c:v>
                </c:pt>
              </c:strCache>
            </c:strRef>
          </c:tx>
          <c:spPr>
            <a:solidFill>
              <a:schemeClr val="accent2"/>
            </a:solidFill>
            <a:ln>
              <a:noFill/>
            </a:ln>
            <a:effectLst/>
          </c:spPr>
          <c:invertIfNegative val="0"/>
          <c:cat>
            <c:strRef>
              <c:f>'4_2.3_Total_Graphs'!$I$17:$M$17</c:f>
              <c:strCache>
                <c:ptCount val="5"/>
                <c:pt idx="0">
                  <c:v>CO</c:v>
                </c:pt>
                <c:pt idx="1">
                  <c:v>KY</c:v>
                </c:pt>
                <c:pt idx="2">
                  <c:v>LA</c:v>
                </c:pt>
                <c:pt idx="3">
                  <c:v>NM</c:v>
                </c:pt>
                <c:pt idx="4">
                  <c:v>TN</c:v>
                </c:pt>
              </c:strCache>
            </c:strRef>
          </c:cat>
          <c:val>
            <c:numRef>
              <c:f>'4_2.3_Total_Graphs'!$I$19:$M$19</c:f>
              <c:numCache>
                <c:formatCode>0.0</c:formatCode>
                <c:ptCount val="5"/>
                <c:pt idx="0">
                  <c:v>1.1931818181818181</c:v>
                </c:pt>
                <c:pt idx="1">
                  <c:v>1.1403508771929824</c:v>
                </c:pt>
                <c:pt idx="2">
                  <c:v>1.1458885941644563</c:v>
                </c:pt>
                <c:pt idx="3">
                  <c:v>1.1000000000000001</c:v>
                </c:pt>
                <c:pt idx="4">
                  <c:v>1.1271929824561404</c:v>
                </c:pt>
              </c:numCache>
            </c:numRef>
          </c:val>
          <c:extLst>
            <c:ext xmlns:c16="http://schemas.microsoft.com/office/drawing/2014/chart" uri="{C3380CC4-5D6E-409C-BE32-E72D297353CC}">
              <c16:uniqueId val="{00000001-6F91-8D46-8497-8CA814C58A03}"/>
            </c:ext>
          </c:extLst>
        </c:ser>
        <c:dLbls>
          <c:showLegendKey val="0"/>
          <c:showVal val="0"/>
          <c:showCatName val="0"/>
          <c:showSerName val="0"/>
          <c:showPercent val="0"/>
          <c:showBubbleSize val="0"/>
        </c:dLbls>
        <c:gapWidth val="219"/>
        <c:overlap val="-27"/>
        <c:axId val="856719664"/>
        <c:axId val="867604560"/>
      </c:barChart>
      <c:catAx>
        <c:axId val="85671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7604560"/>
        <c:crosses val="autoZero"/>
        <c:auto val="1"/>
        <c:lblAlgn val="ctr"/>
        <c:lblOffset val="100"/>
        <c:noMultiLvlLbl val="0"/>
      </c:catAx>
      <c:valAx>
        <c:axId val="867604560"/>
        <c:scaling>
          <c:orientation val="minMax"/>
          <c:max val="2"/>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5671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Table 4_2.3e - Benzodiazepines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'4_2.3_Total_Graphs'!$B$22</c:f>
              <c:strCache>
                <c:ptCount val="1"/>
                <c:pt idx="0">
                  <c:v>Case Definition Drug Overdose = 1</c:v>
                </c:pt>
              </c:strCache>
            </c:strRef>
          </c:tx>
          <c:spPr>
            <a:solidFill>
              <a:schemeClr val="accent1"/>
            </a:solidFill>
            <a:ln>
              <a:noFill/>
            </a:ln>
            <a:effectLst/>
          </c:spPr>
          <c:invertIfNegative val="0"/>
          <c:cat>
            <c:strRef>
              <c:f>'4_2.3_Total_Graphs'!$I$21:$M$21</c:f>
              <c:strCache>
                <c:ptCount val="5"/>
                <c:pt idx="0">
                  <c:v>CO</c:v>
                </c:pt>
                <c:pt idx="1">
                  <c:v>KY</c:v>
                </c:pt>
                <c:pt idx="2">
                  <c:v>LA</c:v>
                </c:pt>
                <c:pt idx="3">
                  <c:v>NM</c:v>
                </c:pt>
                <c:pt idx="4">
                  <c:v>TN</c:v>
                </c:pt>
              </c:strCache>
            </c:strRef>
          </c:cat>
          <c:val>
            <c:numRef>
              <c:f>'4_2.3_Total_Graphs'!$I$22:$M$22</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464D-7141-9D15-B322FE071890}"/>
            </c:ext>
          </c:extLst>
        </c:ser>
        <c:ser>
          <c:idx val="1"/>
          <c:order val="1"/>
          <c:tx>
            <c:strRef>
              <c:f>'4_2.3_Total_Graphs'!$B$23</c:f>
              <c:strCache>
                <c:ptCount val="1"/>
                <c:pt idx="0">
                  <c:v>Ratio w Adverse Effect</c:v>
                </c:pt>
              </c:strCache>
            </c:strRef>
          </c:tx>
          <c:spPr>
            <a:solidFill>
              <a:schemeClr val="accent2"/>
            </a:solidFill>
            <a:ln>
              <a:noFill/>
            </a:ln>
            <a:effectLst/>
          </c:spPr>
          <c:invertIfNegative val="0"/>
          <c:cat>
            <c:strRef>
              <c:f>'4_2.3_Total_Graphs'!$I$21:$M$21</c:f>
              <c:strCache>
                <c:ptCount val="5"/>
                <c:pt idx="0">
                  <c:v>CO</c:v>
                </c:pt>
                <c:pt idx="1">
                  <c:v>KY</c:v>
                </c:pt>
                <c:pt idx="2">
                  <c:v>LA</c:v>
                </c:pt>
                <c:pt idx="3">
                  <c:v>NM</c:v>
                </c:pt>
                <c:pt idx="4">
                  <c:v>TN</c:v>
                </c:pt>
              </c:strCache>
            </c:strRef>
          </c:cat>
          <c:val>
            <c:numRef>
              <c:f>'4_2.3_Total_Graphs'!$I$23:$M$23</c:f>
              <c:numCache>
                <c:formatCode>0.0</c:formatCode>
                <c:ptCount val="5"/>
                <c:pt idx="0">
                  <c:v>1.2404371584699454</c:v>
                </c:pt>
                <c:pt idx="1">
                  <c:v>1.1722391084093211</c:v>
                </c:pt>
                <c:pt idx="2">
                  <c:v>1.3289902280130292</c:v>
                </c:pt>
                <c:pt idx="3">
                  <c:v>1.2617702448210923</c:v>
                </c:pt>
                <c:pt idx="4">
                  <c:v>1.1764442454097626</c:v>
                </c:pt>
              </c:numCache>
            </c:numRef>
          </c:val>
          <c:extLst>
            <c:ext xmlns:c16="http://schemas.microsoft.com/office/drawing/2014/chart" uri="{C3380CC4-5D6E-409C-BE32-E72D297353CC}">
              <c16:uniqueId val="{00000001-464D-7141-9D15-B322FE071890}"/>
            </c:ext>
          </c:extLst>
        </c:ser>
        <c:dLbls>
          <c:showLegendKey val="0"/>
          <c:showVal val="0"/>
          <c:showCatName val="0"/>
          <c:showSerName val="0"/>
          <c:showPercent val="0"/>
          <c:showBubbleSize val="0"/>
        </c:dLbls>
        <c:gapWidth val="219"/>
        <c:overlap val="-27"/>
        <c:axId val="855803680"/>
        <c:axId val="869472816"/>
      </c:barChart>
      <c:catAx>
        <c:axId val="85580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9472816"/>
        <c:crosses val="autoZero"/>
        <c:auto val="1"/>
        <c:lblAlgn val="ctr"/>
        <c:lblOffset val="100"/>
        <c:noMultiLvlLbl val="0"/>
      </c:catAx>
      <c:valAx>
        <c:axId val="869472816"/>
        <c:scaling>
          <c:orientation val="minMax"/>
          <c:max val="2"/>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5580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4_2.4a.</a:t>
            </a:r>
            <a:r>
              <a:rPr lang="en-US" baseline="0"/>
              <a:t> </a:t>
            </a:r>
            <a:r>
              <a:rPr lang="en-US"/>
              <a:t>All Drug Overdoses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'4_2.4a-c_Total_Graphs'!$I$38</c:f>
              <c:strCache>
                <c:ptCount val="1"/>
                <c:pt idx="0">
                  <c:v>First diagnosis code</c:v>
                </c:pt>
              </c:strCache>
            </c:strRef>
          </c:tx>
          <c:spPr>
            <a:solidFill>
              <a:schemeClr val="accent1"/>
            </a:solidFill>
            <a:ln>
              <a:noFill/>
            </a:ln>
            <a:effectLst/>
          </c:spPr>
          <c:invertIfNegative val="0"/>
          <c:cat>
            <c:strRef>
              <c:f>'4_2.4a-c_Total_Graphs'!$P$37:$T$37</c:f>
              <c:strCache>
                <c:ptCount val="5"/>
                <c:pt idx="0">
                  <c:v>CO</c:v>
                </c:pt>
                <c:pt idx="1">
                  <c:v>KY</c:v>
                </c:pt>
                <c:pt idx="2">
                  <c:v>LA</c:v>
                </c:pt>
                <c:pt idx="3">
                  <c:v>NM</c:v>
                </c:pt>
                <c:pt idx="4">
                  <c:v>TN</c:v>
                </c:pt>
              </c:strCache>
            </c:strRef>
          </c:cat>
          <c:val>
            <c:numRef>
              <c:f>'4_2.4a-c_Total_Graphs'!$P$38:$T$38</c:f>
              <c:numCache>
                <c:formatCode>0%</c:formatCode>
                <c:ptCount val="5"/>
                <c:pt idx="0">
                  <c:v>0.80728994604118487</c:v>
                </c:pt>
                <c:pt idx="1">
                  <c:v>0.88171537589515303</c:v>
                </c:pt>
                <c:pt idx="2">
                  <c:v>0.71768557020260104</c:v>
                </c:pt>
                <c:pt idx="3">
                  <c:v>0.79686829686829685</c:v>
                </c:pt>
                <c:pt idx="4">
                  <c:v>0.81215133940900308</c:v>
                </c:pt>
              </c:numCache>
            </c:numRef>
          </c:val>
          <c:extLst>
            <c:ext xmlns:c16="http://schemas.microsoft.com/office/drawing/2014/chart" uri="{C3380CC4-5D6E-409C-BE32-E72D297353CC}">
              <c16:uniqueId val="{00000000-FCCB-534A-8D50-4854009F48AA}"/>
            </c:ext>
          </c:extLst>
        </c:ser>
        <c:ser>
          <c:idx val="1"/>
          <c:order val="1"/>
          <c:tx>
            <c:strRef>
              <c:f>'4_2.4a-c_Total_Graphs'!$I$39</c:f>
              <c:strCache>
                <c:ptCount val="1"/>
                <c:pt idx="0">
                  <c:v>First 5 diagnosis codes</c:v>
                </c:pt>
              </c:strCache>
            </c:strRef>
          </c:tx>
          <c:spPr>
            <a:solidFill>
              <a:schemeClr val="accent2"/>
            </a:solidFill>
            <a:ln>
              <a:noFill/>
            </a:ln>
            <a:effectLst/>
          </c:spPr>
          <c:invertIfNegative val="0"/>
          <c:cat>
            <c:strRef>
              <c:f>'4_2.4a-c_Total_Graphs'!$P$37:$T$37</c:f>
              <c:strCache>
                <c:ptCount val="5"/>
                <c:pt idx="0">
                  <c:v>CO</c:v>
                </c:pt>
                <c:pt idx="1">
                  <c:v>KY</c:v>
                </c:pt>
                <c:pt idx="2">
                  <c:v>LA</c:v>
                </c:pt>
                <c:pt idx="3">
                  <c:v>NM</c:v>
                </c:pt>
                <c:pt idx="4">
                  <c:v>TN</c:v>
                </c:pt>
              </c:strCache>
            </c:strRef>
          </c:cat>
          <c:val>
            <c:numRef>
              <c:f>'4_2.4a-c_Total_Graphs'!$P$39:$T$39</c:f>
              <c:numCache>
                <c:formatCode>0%</c:formatCode>
                <c:ptCount val="5"/>
                <c:pt idx="0">
                  <c:v>0.98546415592996361</c:v>
                </c:pt>
                <c:pt idx="1">
                  <c:v>0.99518898443332315</c:v>
                </c:pt>
                <c:pt idx="2">
                  <c:v>1.0272494028134123</c:v>
                </c:pt>
                <c:pt idx="3">
                  <c:v>0.97790647790647789</c:v>
                </c:pt>
                <c:pt idx="4">
                  <c:v>1.0010494338580502</c:v>
                </c:pt>
              </c:numCache>
            </c:numRef>
          </c:val>
          <c:extLst>
            <c:ext xmlns:c16="http://schemas.microsoft.com/office/drawing/2014/chart" uri="{C3380CC4-5D6E-409C-BE32-E72D297353CC}">
              <c16:uniqueId val="{00000001-FCCB-534A-8D50-4854009F48AA}"/>
            </c:ext>
          </c:extLst>
        </c:ser>
        <c:ser>
          <c:idx val="2"/>
          <c:order val="2"/>
          <c:tx>
            <c:strRef>
              <c:f>'4_2.4a-c_Total_Graphs'!$I$40</c:f>
              <c:strCache>
                <c:ptCount val="1"/>
                <c:pt idx="0">
                  <c:v>First 10 diagnosis codes</c:v>
                </c:pt>
              </c:strCache>
            </c:strRef>
          </c:tx>
          <c:spPr>
            <a:solidFill>
              <a:schemeClr val="accent3"/>
            </a:solidFill>
            <a:ln>
              <a:noFill/>
            </a:ln>
            <a:effectLst/>
          </c:spPr>
          <c:invertIfNegative val="0"/>
          <c:cat>
            <c:strRef>
              <c:f>'4_2.4a-c_Total_Graphs'!$P$37:$T$37</c:f>
              <c:strCache>
                <c:ptCount val="5"/>
                <c:pt idx="0">
                  <c:v>CO</c:v>
                </c:pt>
                <c:pt idx="1">
                  <c:v>KY</c:v>
                </c:pt>
                <c:pt idx="2">
                  <c:v>LA</c:v>
                </c:pt>
                <c:pt idx="3">
                  <c:v>NM</c:v>
                </c:pt>
                <c:pt idx="4">
                  <c:v>TN</c:v>
                </c:pt>
              </c:strCache>
            </c:strRef>
          </c:cat>
          <c:val>
            <c:numRef>
              <c:f>'4_2.4a-c_Total_Graphs'!$P$40:$T$40</c:f>
              <c:numCache>
                <c:formatCode>0%</c:formatCode>
                <c:ptCount val="5"/>
                <c:pt idx="0">
                  <c:v>0.99735711925999337</c:v>
                </c:pt>
                <c:pt idx="1">
                  <c:v>0.99889401940995937</c:v>
                </c:pt>
                <c:pt idx="2">
                  <c:v>0.94373175263204456</c:v>
                </c:pt>
                <c:pt idx="3">
                  <c:v>0.9931359931359931</c:v>
                </c:pt>
                <c:pt idx="4">
                  <c:v>0.99199116266224796</c:v>
                </c:pt>
              </c:numCache>
            </c:numRef>
          </c:val>
          <c:extLst>
            <c:ext xmlns:c16="http://schemas.microsoft.com/office/drawing/2014/chart" uri="{C3380CC4-5D6E-409C-BE32-E72D297353CC}">
              <c16:uniqueId val="{00000002-FCCB-534A-8D50-4854009F48AA}"/>
            </c:ext>
          </c:extLst>
        </c:ser>
        <c:ser>
          <c:idx val="3"/>
          <c:order val="3"/>
          <c:tx>
            <c:strRef>
              <c:f>'4_2.4a-c_Total_Graphs'!$I$41</c:f>
              <c:strCache>
                <c:ptCount val="1"/>
                <c:pt idx="0">
                  <c:v>All available diagnosis codes</c:v>
                </c:pt>
              </c:strCache>
            </c:strRef>
          </c:tx>
          <c:spPr>
            <a:solidFill>
              <a:schemeClr val="accent4"/>
            </a:solidFill>
            <a:ln>
              <a:noFill/>
            </a:ln>
            <a:effectLst/>
          </c:spPr>
          <c:invertIfNegative val="0"/>
          <c:cat>
            <c:strRef>
              <c:f>'4_2.4a-c_Total_Graphs'!$P$37:$T$37</c:f>
              <c:strCache>
                <c:ptCount val="5"/>
                <c:pt idx="0">
                  <c:v>CO</c:v>
                </c:pt>
                <c:pt idx="1">
                  <c:v>KY</c:v>
                </c:pt>
                <c:pt idx="2">
                  <c:v>LA</c:v>
                </c:pt>
                <c:pt idx="3">
                  <c:v>NM</c:v>
                </c:pt>
                <c:pt idx="4">
                  <c:v>TN</c:v>
                </c:pt>
              </c:strCache>
            </c:strRef>
          </c:cat>
          <c:val>
            <c:numRef>
              <c:f>'4_2.4a-c_Total_Graphs'!$P$41:$T$41</c:f>
              <c:numCache>
                <c:formatCode>0%</c:formatCode>
                <c:ptCount val="5"/>
                <c:pt idx="0">
                  <c:v>1</c:v>
                </c:pt>
                <c:pt idx="1">
                  <c:v>1</c:v>
                </c:pt>
                <c:pt idx="2">
                  <c:v>1</c:v>
                </c:pt>
                <c:pt idx="3">
                  <c:v>1</c:v>
                </c:pt>
                <c:pt idx="4">
                  <c:v>1</c:v>
                </c:pt>
              </c:numCache>
            </c:numRef>
          </c:val>
          <c:extLst>
            <c:ext xmlns:c16="http://schemas.microsoft.com/office/drawing/2014/chart" uri="{C3380CC4-5D6E-409C-BE32-E72D297353CC}">
              <c16:uniqueId val="{00000003-FCCB-534A-8D50-4854009F48AA}"/>
            </c:ext>
          </c:extLst>
        </c:ser>
        <c:dLbls>
          <c:showLegendKey val="0"/>
          <c:showVal val="0"/>
          <c:showCatName val="0"/>
          <c:showSerName val="0"/>
          <c:showPercent val="0"/>
          <c:showBubbleSize val="0"/>
        </c:dLbls>
        <c:gapWidth val="219"/>
        <c:overlap val="-27"/>
        <c:axId val="379060384"/>
        <c:axId val="379062112"/>
      </c:barChart>
      <c:catAx>
        <c:axId val="37906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9062112"/>
        <c:crosses val="autoZero"/>
        <c:auto val="1"/>
        <c:lblAlgn val="ctr"/>
        <c:lblOffset val="100"/>
        <c:noMultiLvlLbl val="0"/>
      </c:catAx>
      <c:valAx>
        <c:axId val="3790621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90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4_2.4b. Non-heroin Opioid Overdoses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'4_2.4a-c_Total_Graphs'!$I$44</c:f>
              <c:strCache>
                <c:ptCount val="1"/>
                <c:pt idx="0">
                  <c:v>First diagnosis code</c:v>
                </c:pt>
              </c:strCache>
            </c:strRef>
          </c:tx>
          <c:spPr>
            <a:solidFill>
              <a:schemeClr val="accent1"/>
            </a:solidFill>
            <a:ln>
              <a:noFill/>
            </a:ln>
            <a:effectLst/>
          </c:spPr>
          <c:invertIfNegative val="0"/>
          <c:cat>
            <c:strRef>
              <c:f>'4_2.4a-c_Total_Graphs'!$P$43:$T$43</c:f>
              <c:strCache>
                <c:ptCount val="5"/>
                <c:pt idx="0">
                  <c:v>CO</c:v>
                </c:pt>
                <c:pt idx="1">
                  <c:v>KY</c:v>
                </c:pt>
                <c:pt idx="2">
                  <c:v>LA</c:v>
                </c:pt>
                <c:pt idx="3">
                  <c:v>NM</c:v>
                </c:pt>
                <c:pt idx="4">
                  <c:v>TN</c:v>
                </c:pt>
              </c:strCache>
            </c:strRef>
          </c:cat>
          <c:val>
            <c:numRef>
              <c:f>'4_2.4a-c_Total_Graphs'!$P$44:$T$44</c:f>
              <c:numCache>
                <c:formatCode>0%</c:formatCode>
                <c:ptCount val="5"/>
                <c:pt idx="0">
                  <c:v>0.94791666666666663</c:v>
                </c:pt>
                <c:pt idx="1">
                  <c:v>0.27668741024413596</c:v>
                </c:pt>
                <c:pt idx="2">
                  <c:v>0.63787185354691078</c:v>
                </c:pt>
                <c:pt idx="3">
                  <c:v>0.83358320839580213</c:v>
                </c:pt>
                <c:pt idx="4">
                  <c:v>0.6809127127852227</c:v>
                </c:pt>
              </c:numCache>
            </c:numRef>
          </c:val>
          <c:extLst>
            <c:ext xmlns:c16="http://schemas.microsoft.com/office/drawing/2014/chart" uri="{C3380CC4-5D6E-409C-BE32-E72D297353CC}">
              <c16:uniqueId val="{00000000-0686-9C43-A19B-EBFC4C087475}"/>
            </c:ext>
          </c:extLst>
        </c:ser>
        <c:ser>
          <c:idx val="1"/>
          <c:order val="1"/>
          <c:tx>
            <c:strRef>
              <c:f>'4_2.4a-c_Total_Graphs'!$I$45</c:f>
              <c:strCache>
                <c:ptCount val="1"/>
                <c:pt idx="0">
                  <c:v>First 5 diagnosis codes</c:v>
                </c:pt>
              </c:strCache>
            </c:strRef>
          </c:tx>
          <c:spPr>
            <a:solidFill>
              <a:schemeClr val="accent2"/>
            </a:solidFill>
            <a:ln>
              <a:noFill/>
            </a:ln>
            <a:effectLst/>
          </c:spPr>
          <c:invertIfNegative val="0"/>
          <c:cat>
            <c:strRef>
              <c:f>'4_2.4a-c_Total_Graphs'!$P$43:$T$43</c:f>
              <c:strCache>
                <c:ptCount val="5"/>
                <c:pt idx="0">
                  <c:v>CO</c:v>
                </c:pt>
                <c:pt idx="1">
                  <c:v>KY</c:v>
                </c:pt>
                <c:pt idx="2">
                  <c:v>LA</c:v>
                </c:pt>
                <c:pt idx="3">
                  <c:v>NM</c:v>
                </c:pt>
                <c:pt idx="4">
                  <c:v>TN</c:v>
                </c:pt>
              </c:strCache>
            </c:strRef>
          </c:cat>
          <c:val>
            <c:numRef>
              <c:f>'4_2.4a-c_Total_Graphs'!$P$45:$T$45</c:f>
              <c:numCache>
                <c:formatCode>0%</c:formatCode>
                <c:ptCount val="5"/>
                <c:pt idx="0">
                  <c:v>1.3125</c:v>
                </c:pt>
                <c:pt idx="1">
                  <c:v>0.34625817775650231</c:v>
                </c:pt>
                <c:pt idx="2">
                  <c:v>1.0532036613272311</c:v>
                </c:pt>
                <c:pt idx="3">
                  <c:v>1.1064467766116941</c:v>
                </c:pt>
                <c:pt idx="4">
                  <c:v>1.0003621876131836</c:v>
                </c:pt>
              </c:numCache>
            </c:numRef>
          </c:val>
          <c:extLst>
            <c:ext xmlns:c16="http://schemas.microsoft.com/office/drawing/2014/chart" uri="{C3380CC4-5D6E-409C-BE32-E72D297353CC}">
              <c16:uniqueId val="{00000001-0686-9C43-A19B-EBFC4C087475}"/>
            </c:ext>
          </c:extLst>
        </c:ser>
        <c:ser>
          <c:idx val="2"/>
          <c:order val="2"/>
          <c:tx>
            <c:strRef>
              <c:f>'4_2.4a-c_Total_Graphs'!$I$46</c:f>
              <c:strCache>
                <c:ptCount val="1"/>
                <c:pt idx="0">
                  <c:v>First 10 diagnosis codes</c:v>
                </c:pt>
              </c:strCache>
            </c:strRef>
          </c:tx>
          <c:spPr>
            <a:solidFill>
              <a:schemeClr val="accent3"/>
            </a:solidFill>
            <a:ln>
              <a:noFill/>
            </a:ln>
            <a:effectLst/>
          </c:spPr>
          <c:invertIfNegative val="0"/>
          <c:cat>
            <c:strRef>
              <c:f>'4_2.4a-c_Total_Graphs'!$P$43:$T$43</c:f>
              <c:strCache>
                <c:ptCount val="5"/>
                <c:pt idx="0">
                  <c:v>CO</c:v>
                </c:pt>
                <c:pt idx="1">
                  <c:v>KY</c:v>
                </c:pt>
                <c:pt idx="2">
                  <c:v>LA</c:v>
                </c:pt>
                <c:pt idx="3">
                  <c:v>NM</c:v>
                </c:pt>
                <c:pt idx="4">
                  <c:v>TN</c:v>
                </c:pt>
              </c:strCache>
            </c:strRef>
          </c:cat>
          <c:val>
            <c:numRef>
              <c:f>'4_2.4a-c_Total_Graphs'!$P$46:$T$46</c:f>
              <c:numCache>
                <c:formatCode>0%</c:formatCode>
                <c:ptCount val="5"/>
                <c:pt idx="0">
                  <c:v>1.3333333333333333</c:v>
                </c:pt>
                <c:pt idx="1">
                  <c:v>0.34849210148396365</c:v>
                </c:pt>
                <c:pt idx="2">
                  <c:v>0.90160183066361554</c:v>
                </c:pt>
                <c:pt idx="3">
                  <c:v>1.1574212893553224</c:v>
                </c:pt>
                <c:pt idx="4">
                  <c:v>0.98768562115175662</c:v>
                </c:pt>
              </c:numCache>
            </c:numRef>
          </c:val>
          <c:extLst>
            <c:ext xmlns:c16="http://schemas.microsoft.com/office/drawing/2014/chart" uri="{C3380CC4-5D6E-409C-BE32-E72D297353CC}">
              <c16:uniqueId val="{00000002-0686-9C43-A19B-EBFC4C087475}"/>
            </c:ext>
          </c:extLst>
        </c:ser>
        <c:ser>
          <c:idx val="3"/>
          <c:order val="3"/>
          <c:tx>
            <c:strRef>
              <c:f>'4_2.4a-c_Total_Graphs'!$I$47</c:f>
              <c:strCache>
                <c:ptCount val="1"/>
                <c:pt idx="0">
                  <c:v>All available diagnosis codes</c:v>
                </c:pt>
              </c:strCache>
            </c:strRef>
          </c:tx>
          <c:spPr>
            <a:solidFill>
              <a:schemeClr val="accent4"/>
            </a:solidFill>
            <a:ln>
              <a:noFill/>
            </a:ln>
            <a:effectLst/>
          </c:spPr>
          <c:invertIfNegative val="0"/>
          <c:cat>
            <c:strRef>
              <c:f>'4_2.4a-c_Total_Graphs'!$P$43:$T$43</c:f>
              <c:strCache>
                <c:ptCount val="5"/>
                <c:pt idx="0">
                  <c:v>CO</c:v>
                </c:pt>
                <c:pt idx="1">
                  <c:v>KY</c:v>
                </c:pt>
                <c:pt idx="2">
                  <c:v>LA</c:v>
                </c:pt>
                <c:pt idx="3">
                  <c:v>NM</c:v>
                </c:pt>
                <c:pt idx="4">
                  <c:v>TN</c:v>
                </c:pt>
              </c:strCache>
            </c:strRef>
          </c:cat>
          <c:val>
            <c:numRef>
              <c:f>'4_2.4a-c_Total_Graphs'!$P$47:$T$47</c:f>
              <c:numCache>
                <c:formatCode>0%</c:formatCode>
                <c:ptCount val="5"/>
                <c:pt idx="0">
                  <c:v>1</c:v>
                </c:pt>
                <c:pt idx="1">
                  <c:v>1</c:v>
                </c:pt>
                <c:pt idx="2">
                  <c:v>1</c:v>
                </c:pt>
                <c:pt idx="3">
                  <c:v>1</c:v>
                </c:pt>
                <c:pt idx="4">
                  <c:v>1</c:v>
                </c:pt>
              </c:numCache>
            </c:numRef>
          </c:val>
          <c:extLst>
            <c:ext xmlns:c16="http://schemas.microsoft.com/office/drawing/2014/chart" uri="{C3380CC4-5D6E-409C-BE32-E72D297353CC}">
              <c16:uniqueId val="{00000003-0686-9C43-A19B-EBFC4C087475}"/>
            </c:ext>
          </c:extLst>
        </c:ser>
        <c:dLbls>
          <c:showLegendKey val="0"/>
          <c:showVal val="0"/>
          <c:showCatName val="0"/>
          <c:showSerName val="0"/>
          <c:showPercent val="0"/>
          <c:showBubbleSize val="0"/>
        </c:dLbls>
        <c:gapWidth val="219"/>
        <c:overlap val="-27"/>
        <c:axId val="379060384"/>
        <c:axId val="379062112"/>
      </c:barChart>
      <c:catAx>
        <c:axId val="37906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9062112"/>
        <c:crosses val="autoZero"/>
        <c:auto val="1"/>
        <c:lblAlgn val="ctr"/>
        <c:lblOffset val="100"/>
        <c:noMultiLvlLbl val="0"/>
      </c:catAx>
      <c:valAx>
        <c:axId val="3790621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90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4_2.4b. Heroin</a:t>
            </a:r>
            <a:r>
              <a:rPr lang="en-US" baseline="0"/>
              <a:t> Overdoses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'4_2.4a-c_Total_Graphs'!$I$50</c:f>
              <c:strCache>
                <c:ptCount val="1"/>
                <c:pt idx="0">
                  <c:v>First diagnosis code</c:v>
                </c:pt>
              </c:strCache>
            </c:strRef>
          </c:tx>
          <c:spPr>
            <a:solidFill>
              <a:schemeClr val="accent1"/>
            </a:solidFill>
            <a:ln>
              <a:noFill/>
            </a:ln>
            <a:effectLst/>
          </c:spPr>
          <c:invertIfNegative val="0"/>
          <c:cat>
            <c:strRef>
              <c:f>'4_2.4a-c_Total_Graphs'!$P$49:$T$49</c:f>
              <c:strCache>
                <c:ptCount val="5"/>
                <c:pt idx="0">
                  <c:v>CO</c:v>
                </c:pt>
                <c:pt idx="1">
                  <c:v>KY</c:v>
                </c:pt>
                <c:pt idx="2">
                  <c:v>LA</c:v>
                </c:pt>
                <c:pt idx="3">
                  <c:v>NM</c:v>
                </c:pt>
                <c:pt idx="4">
                  <c:v>TN</c:v>
                </c:pt>
              </c:strCache>
            </c:strRef>
          </c:cat>
          <c:val>
            <c:numRef>
              <c:f>'4_2.4a-c_Total_Graphs'!$P$50:$T$50</c:f>
              <c:numCache>
                <c:formatCode>0%</c:formatCode>
                <c:ptCount val="5"/>
                <c:pt idx="0">
                  <c:v>0.90364583333333337</c:v>
                </c:pt>
                <c:pt idx="1">
                  <c:v>0.95133237593745013</c:v>
                </c:pt>
                <c:pt idx="2">
                  <c:v>0.71405492730210018</c:v>
                </c:pt>
                <c:pt idx="3">
                  <c:v>0.84557721139430286</c:v>
                </c:pt>
                <c:pt idx="4">
                  <c:v>0.87151162790697678</c:v>
                </c:pt>
              </c:numCache>
            </c:numRef>
          </c:val>
          <c:extLst>
            <c:ext xmlns:c16="http://schemas.microsoft.com/office/drawing/2014/chart" uri="{C3380CC4-5D6E-409C-BE32-E72D297353CC}">
              <c16:uniqueId val="{00000000-7D39-1D4F-8B26-C99D3C9A3A0B}"/>
            </c:ext>
          </c:extLst>
        </c:ser>
        <c:ser>
          <c:idx val="1"/>
          <c:order val="1"/>
          <c:tx>
            <c:strRef>
              <c:f>'4_2.4a-c_Total_Graphs'!$I$51</c:f>
              <c:strCache>
                <c:ptCount val="1"/>
                <c:pt idx="0">
                  <c:v>First 5 diagnosis codes</c:v>
                </c:pt>
              </c:strCache>
            </c:strRef>
          </c:tx>
          <c:spPr>
            <a:solidFill>
              <a:schemeClr val="accent2"/>
            </a:solidFill>
            <a:ln>
              <a:noFill/>
            </a:ln>
            <a:effectLst/>
          </c:spPr>
          <c:invertIfNegative val="0"/>
          <c:cat>
            <c:strRef>
              <c:f>'4_2.4a-c_Total_Graphs'!$P$49:$T$49</c:f>
              <c:strCache>
                <c:ptCount val="5"/>
                <c:pt idx="0">
                  <c:v>CO</c:v>
                </c:pt>
                <c:pt idx="1">
                  <c:v>KY</c:v>
                </c:pt>
                <c:pt idx="2">
                  <c:v>LA</c:v>
                </c:pt>
                <c:pt idx="3">
                  <c:v>NM</c:v>
                </c:pt>
                <c:pt idx="4">
                  <c:v>TN</c:v>
                </c:pt>
              </c:strCache>
            </c:strRef>
          </c:cat>
          <c:val>
            <c:numRef>
              <c:f>'4_2.4a-c_Total_Graphs'!$P$51:$T$51</c:f>
              <c:numCache>
                <c:formatCode>0%</c:formatCode>
                <c:ptCount val="5"/>
                <c:pt idx="0">
                  <c:v>0.99479166666666663</c:v>
                </c:pt>
                <c:pt idx="1">
                  <c:v>0.99904260411680235</c:v>
                </c:pt>
                <c:pt idx="2">
                  <c:v>1.0080775444264944</c:v>
                </c:pt>
                <c:pt idx="3">
                  <c:v>0.99100449775112442</c:v>
                </c:pt>
                <c:pt idx="4">
                  <c:v>1</c:v>
                </c:pt>
              </c:numCache>
            </c:numRef>
          </c:val>
          <c:extLst>
            <c:ext xmlns:c16="http://schemas.microsoft.com/office/drawing/2014/chart" uri="{C3380CC4-5D6E-409C-BE32-E72D297353CC}">
              <c16:uniqueId val="{00000001-7D39-1D4F-8B26-C99D3C9A3A0B}"/>
            </c:ext>
          </c:extLst>
        </c:ser>
        <c:ser>
          <c:idx val="2"/>
          <c:order val="2"/>
          <c:tx>
            <c:strRef>
              <c:f>'4_2.4a-c_Total_Graphs'!$I$52</c:f>
              <c:strCache>
                <c:ptCount val="1"/>
                <c:pt idx="0">
                  <c:v>First 10 diagnosis codes</c:v>
                </c:pt>
              </c:strCache>
            </c:strRef>
          </c:tx>
          <c:spPr>
            <a:solidFill>
              <a:schemeClr val="accent3"/>
            </a:solidFill>
            <a:ln>
              <a:noFill/>
            </a:ln>
            <a:effectLst/>
          </c:spPr>
          <c:invertIfNegative val="0"/>
          <c:cat>
            <c:strRef>
              <c:f>'4_2.4a-c_Total_Graphs'!$P$49:$T$49</c:f>
              <c:strCache>
                <c:ptCount val="5"/>
                <c:pt idx="0">
                  <c:v>CO</c:v>
                </c:pt>
                <c:pt idx="1">
                  <c:v>KY</c:v>
                </c:pt>
                <c:pt idx="2">
                  <c:v>LA</c:v>
                </c:pt>
                <c:pt idx="3">
                  <c:v>NM</c:v>
                </c:pt>
                <c:pt idx="4">
                  <c:v>TN</c:v>
                </c:pt>
              </c:strCache>
            </c:strRef>
          </c:cat>
          <c:val>
            <c:numRef>
              <c:f>'4_2.4a-c_Total_Graphs'!$P$52:$T$52</c:f>
              <c:numCache>
                <c:formatCode>0%</c:formatCode>
                <c:ptCount val="5"/>
                <c:pt idx="0">
                  <c:v>1</c:v>
                </c:pt>
                <c:pt idx="1">
                  <c:v>0.99984043401946709</c:v>
                </c:pt>
                <c:pt idx="2">
                  <c:v>0.95234248788368336</c:v>
                </c:pt>
                <c:pt idx="3">
                  <c:v>1</c:v>
                </c:pt>
                <c:pt idx="4">
                  <c:v>0.99709302325581395</c:v>
                </c:pt>
              </c:numCache>
            </c:numRef>
          </c:val>
          <c:extLst>
            <c:ext xmlns:c16="http://schemas.microsoft.com/office/drawing/2014/chart" uri="{C3380CC4-5D6E-409C-BE32-E72D297353CC}">
              <c16:uniqueId val="{00000002-7D39-1D4F-8B26-C99D3C9A3A0B}"/>
            </c:ext>
          </c:extLst>
        </c:ser>
        <c:ser>
          <c:idx val="3"/>
          <c:order val="3"/>
          <c:tx>
            <c:strRef>
              <c:f>'4_2.4a-c_Total_Graphs'!$I$53</c:f>
              <c:strCache>
                <c:ptCount val="1"/>
                <c:pt idx="0">
                  <c:v>All available diagnosis codes</c:v>
                </c:pt>
              </c:strCache>
            </c:strRef>
          </c:tx>
          <c:spPr>
            <a:solidFill>
              <a:schemeClr val="accent4"/>
            </a:solidFill>
            <a:ln>
              <a:noFill/>
            </a:ln>
            <a:effectLst/>
          </c:spPr>
          <c:invertIfNegative val="0"/>
          <c:cat>
            <c:strRef>
              <c:f>'4_2.4a-c_Total_Graphs'!$P$49:$T$49</c:f>
              <c:strCache>
                <c:ptCount val="5"/>
                <c:pt idx="0">
                  <c:v>CO</c:v>
                </c:pt>
                <c:pt idx="1">
                  <c:v>KY</c:v>
                </c:pt>
                <c:pt idx="2">
                  <c:v>LA</c:v>
                </c:pt>
                <c:pt idx="3">
                  <c:v>NM</c:v>
                </c:pt>
                <c:pt idx="4">
                  <c:v>TN</c:v>
                </c:pt>
              </c:strCache>
            </c:strRef>
          </c:cat>
          <c:val>
            <c:numRef>
              <c:f>'4_2.4a-c_Total_Graphs'!$P$53:$T$53</c:f>
              <c:numCache>
                <c:formatCode>0%</c:formatCode>
                <c:ptCount val="5"/>
                <c:pt idx="0">
                  <c:v>1</c:v>
                </c:pt>
                <c:pt idx="1">
                  <c:v>1</c:v>
                </c:pt>
                <c:pt idx="2">
                  <c:v>1</c:v>
                </c:pt>
                <c:pt idx="3">
                  <c:v>1</c:v>
                </c:pt>
                <c:pt idx="4">
                  <c:v>1</c:v>
                </c:pt>
              </c:numCache>
            </c:numRef>
          </c:val>
          <c:extLst>
            <c:ext xmlns:c16="http://schemas.microsoft.com/office/drawing/2014/chart" uri="{C3380CC4-5D6E-409C-BE32-E72D297353CC}">
              <c16:uniqueId val="{00000003-7D39-1D4F-8B26-C99D3C9A3A0B}"/>
            </c:ext>
          </c:extLst>
        </c:ser>
        <c:dLbls>
          <c:showLegendKey val="0"/>
          <c:showVal val="0"/>
          <c:showCatName val="0"/>
          <c:showSerName val="0"/>
          <c:showPercent val="0"/>
          <c:showBubbleSize val="0"/>
        </c:dLbls>
        <c:gapWidth val="219"/>
        <c:overlap val="-27"/>
        <c:axId val="868423552"/>
        <c:axId val="898155792"/>
      </c:barChart>
      <c:catAx>
        <c:axId val="86842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8155792"/>
        <c:crosses val="autoZero"/>
        <c:auto val="1"/>
        <c:lblAlgn val="ctr"/>
        <c:lblOffset val="100"/>
        <c:noMultiLvlLbl val="0"/>
      </c:catAx>
      <c:valAx>
        <c:axId val="89815579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842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4_2.4c. All Drug Overdoses by Manner/Intent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'4_2.4c manner'!$I$4</c:f>
              <c:strCache>
                <c:ptCount val="1"/>
                <c:pt idx="0">
                  <c:v>Unintentional</c:v>
                </c:pt>
              </c:strCache>
            </c:strRef>
          </c:tx>
          <c:spPr>
            <a:solidFill>
              <a:schemeClr val="accent1"/>
            </a:solidFill>
            <a:ln>
              <a:noFill/>
            </a:ln>
            <a:effectLst/>
          </c:spPr>
          <c:invertIfNegative val="0"/>
          <c:cat>
            <c:strRef>
              <c:f>'4_2.4c manner'!$H$5:$H$9</c:f>
              <c:strCache>
                <c:ptCount val="5"/>
                <c:pt idx="0">
                  <c:v>CO</c:v>
                </c:pt>
                <c:pt idx="1">
                  <c:v>KY</c:v>
                </c:pt>
                <c:pt idx="2">
                  <c:v>LA</c:v>
                </c:pt>
                <c:pt idx="3">
                  <c:v>NM</c:v>
                </c:pt>
                <c:pt idx="4">
                  <c:v>TN</c:v>
                </c:pt>
              </c:strCache>
            </c:strRef>
          </c:cat>
          <c:val>
            <c:numRef>
              <c:f>'4_2.4c manner'!$I$5:$I$9</c:f>
              <c:numCache>
                <c:formatCode>###,###,##0</c:formatCode>
                <c:ptCount val="5"/>
                <c:pt idx="0">
                  <c:v>4961</c:v>
                </c:pt>
                <c:pt idx="1">
                  <c:v>28344</c:v>
                </c:pt>
                <c:pt idx="2" formatCode="#,##0">
                  <c:v>7792</c:v>
                </c:pt>
                <c:pt idx="3">
                  <c:v>2896</c:v>
                </c:pt>
                <c:pt idx="4">
                  <c:v>11828</c:v>
                </c:pt>
              </c:numCache>
            </c:numRef>
          </c:val>
          <c:extLst>
            <c:ext xmlns:c16="http://schemas.microsoft.com/office/drawing/2014/chart" uri="{C3380CC4-5D6E-409C-BE32-E72D297353CC}">
              <c16:uniqueId val="{00000000-80F4-2643-98D2-27E1241959F4}"/>
            </c:ext>
          </c:extLst>
        </c:ser>
        <c:ser>
          <c:idx val="1"/>
          <c:order val="1"/>
          <c:tx>
            <c:strRef>
              <c:f>'4_2.4c manner'!$J$4</c:f>
              <c:strCache>
                <c:ptCount val="1"/>
                <c:pt idx="0">
                  <c:v>Self-Harm</c:v>
                </c:pt>
              </c:strCache>
            </c:strRef>
          </c:tx>
          <c:spPr>
            <a:solidFill>
              <a:schemeClr val="accent2"/>
            </a:solidFill>
            <a:ln>
              <a:noFill/>
            </a:ln>
            <a:effectLst/>
          </c:spPr>
          <c:invertIfNegative val="0"/>
          <c:cat>
            <c:strRef>
              <c:f>'4_2.4c manner'!$H$5:$H$9</c:f>
              <c:strCache>
                <c:ptCount val="5"/>
                <c:pt idx="0">
                  <c:v>CO</c:v>
                </c:pt>
                <c:pt idx="1">
                  <c:v>KY</c:v>
                </c:pt>
                <c:pt idx="2">
                  <c:v>LA</c:v>
                </c:pt>
                <c:pt idx="3">
                  <c:v>NM</c:v>
                </c:pt>
                <c:pt idx="4">
                  <c:v>TN</c:v>
                </c:pt>
              </c:strCache>
            </c:strRef>
          </c:cat>
          <c:val>
            <c:numRef>
              <c:f>'4_2.4c manner'!$J$5:$J$9</c:f>
              <c:numCache>
                <c:formatCode>###,###,##0</c:formatCode>
                <c:ptCount val="5"/>
                <c:pt idx="0">
                  <c:v>3418</c:v>
                </c:pt>
                <c:pt idx="1">
                  <c:v>6305</c:v>
                </c:pt>
                <c:pt idx="2" formatCode="#,##0">
                  <c:v>3151</c:v>
                </c:pt>
                <c:pt idx="3">
                  <c:v>1526</c:v>
                </c:pt>
                <c:pt idx="4">
                  <c:v>5512</c:v>
                </c:pt>
              </c:numCache>
            </c:numRef>
          </c:val>
          <c:extLst>
            <c:ext xmlns:c16="http://schemas.microsoft.com/office/drawing/2014/chart" uri="{C3380CC4-5D6E-409C-BE32-E72D297353CC}">
              <c16:uniqueId val="{00000001-80F4-2643-98D2-27E1241959F4}"/>
            </c:ext>
          </c:extLst>
        </c:ser>
        <c:ser>
          <c:idx val="2"/>
          <c:order val="2"/>
          <c:tx>
            <c:strRef>
              <c:f>'4_2.4c manner'!$K$4</c:f>
              <c:strCache>
                <c:ptCount val="1"/>
                <c:pt idx="0">
                  <c:v>Assault</c:v>
                </c:pt>
              </c:strCache>
            </c:strRef>
          </c:tx>
          <c:spPr>
            <a:solidFill>
              <a:schemeClr val="accent3"/>
            </a:solidFill>
            <a:ln>
              <a:noFill/>
            </a:ln>
            <a:effectLst/>
          </c:spPr>
          <c:invertIfNegative val="0"/>
          <c:cat>
            <c:strRef>
              <c:f>'4_2.4c manner'!$H$5:$H$9</c:f>
              <c:strCache>
                <c:ptCount val="5"/>
                <c:pt idx="0">
                  <c:v>CO</c:v>
                </c:pt>
                <c:pt idx="1">
                  <c:v>KY</c:v>
                </c:pt>
                <c:pt idx="2">
                  <c:v>LA</c:v>
                </c:pt>
                <c:pt idx="3">
                  <c:v>NM</c:v>
                </c:pt>
                <c:pt idx="4">
                  <c:v>TN</c:v>
                </c:pt>
              </c:strCache>
            </c:strRef>
          </c:cat>
          <c:val>
            <c:numRef>
              <c:f>'4_2.4c manner'!$K$5:$K$9</c:f>
              <c:numCache>
                <c:formatCode>###,###,##0</c:formatCode>
                <c:ptCount val="5"/>
                <c:pt idx="0">
                  <c:v>31</c:v>
                </c:pt>
                <c:pt idx="1">
                  <c:v>83</c:v>
                </c:pt>
                <c:pt idx="2" formatCode="General">
                  <c:v>33</c:v>
                </c:pt>
                <c:pt idx="3">
                  <c:v>17</c:v>
                </c:pt>
                <c:pt idx="4">
                  <c:v>55</c:v>
                </c:pt>
              </c:numCache>
            </c:numRef>
          </c:val>
          <c:extLst>
            <c:ext xmlns:c16="http://schemas.microsoft.com/office/drawing/2014/chart" uri="{C3380CC4-5D6E-409C-BE32-E72D297353CC}">
              <c16:uniqueId val="{00000002-80F4-2643-98D2-27E1241959F4}"/>
            </c:ext>
          </c:extLst>
        </c:ser>
        <c:ser>
          <c:idx val="3"/>
          <c:order val="3"/>
          <c:tx>
            <c:strRef>
              <c:f>'4_2.4c manner'!$L$4</c:f>
              <c:strCache>
                <c:ptCount val="1"/>
                <c:pt idx="0">
                  <c:v>Undetermined</c:v>
                </c:pt>
              </c:strCache>
            </c:strRef>
          </c:tx>
          <c:spPr>
            <a:solidFill>
              <a:schemeClr val="accent4"/>
            </a:solidFill>
            <a:ln>
              <a:noFill/>
            </a:ln>
            <a:effectLst/>
          </c:spPr>
          <c:invertIfNegative val="0"/>
          <c:cat>
            <c:strRef>
              <c:f>'4_2.4c manner'!$H$5:$H$9</c:f>
              <c:strCache>
                <c:ptCount val="5"/>
                <c:pt idx="0">
                  <c:v>CO</c:v>
                </c:pt>
                <c:pt idx="1">
                  <c:v>KY</c:v>
                </c:pt>
                <c:pt idx="2">
                  <c:v>LA</c:v>
                </c:pt>
                <c:pt idx="3">
                  <c:v>NM</c:v>
                </c:pt>
                <c:pt idx="4">
                  <c:v>TN</c:v>
                </c:pt>
              </c:strCache>
            </c:strRef>
          </c:cat>
          <c:val>
            <c:numRef>
              <c:f>'4_2.4c manner'!$L$5:$L$9</c:f>
              <c:numCache>
                <c:formatCode>###,###,##0</c:formatCode>
                <c:ptCount val="5"/>
                <c:pt idx="0">
                  <c:v>671</c:v>
                </c:pt>
                <c:pt idx="1">
                  <c:v>1435</c:v>
                </c:pt>
                <c:pt idx="2" formatCode="General">
                  <c:v>635</c:v>
                </c:pt>
                <c:pt idx="3">
                  <c:v>223</c:v>
                </c:pt>
                <c:pt idx="4">
                  <c:v>729</c:v>
                </c:pt>
              </c:numCache>
            </c:numRef>
          </c:val>
          <c:extLst>
            <c:ext xmlns:c16="http://schemas.microsoft.com/office/drawing/2014/chart" uri="{C3380CC4-5D6E-409C-BE32-E72D297353CC}">
              <c16:uniqueId val="{00000003-80F4-2643-98D2-27E1241959F4}"/>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4_2.4c. Non-heroin Opioid Overdoses by Manner/Intent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'4_2.4c manner'!$I$14</c:f>
              <c:strCache>
                <c:ptCount val="1"/>
                <c:pt idx="0">
                  <c:v>Unintentional</c:v>
                </c:pt>
              </c:strCache>
            </c:strRef>
          </c:tx>
          <c:spPr>
            <a:solidFill>
              <a:schemeClr val="accent1"/>
            </a:solidFill>
            <a:ln>
              <a:noFill/>
            </a:ln>
            <a:effectLst/>
          </c:spPr>
          <c:invertIfNegative val="0"/>
          <c:cat>
            <c:strRef>
              <c:f>'4_2.4c manner'!$H$15:$H$19</c:f>
              <c:strCache>
                <c:ptCount val="5"/>
                <c:pt idx="0">
                  <c:v>CO</c:v>
                </c:pt>
                <c:pt idx="1">
                  <c:v>KY</c:v>
                </c:pt>
                <c:pt idx="2">
                  <c:v>LA</c:v>
                </c:pt>
                <c:pt idx="3">
                  <c:v>NM</c:v>
                </c:pt>
                <c:pt idx="4">
                  <c:v>TN</c:v>
                </c:pt>
              </c:strCache>
            </c:strRef>
          </c:cat>
          <c:val>
            <c:numRef>
              <c:f>'4_2.4c manner'!$I$15:$I$19</c:f>
              <c:numCache>
                <c:formatCode>###,###,##0</c:formatCode>
                <c:ptCount val="5"/>
                <c:pt idx="0">
                  <c:v>671</c:v>
                </c:pt>
                <c:pt idx="1">
                  <c:v>3800</c:v>
                </c:pt>
                <c:pt idx="2" formatCode="#,##0">
                  <c:v>1444</c:v>
                </c:pt>
                <c:pt idx="3">
                  <c:v>578</c:v>
                </c:pt>
                <c:pt idx="4">
                  <c:v>2123</c:v>
                </c:pt>
              </c:numCache>
            </c:numRef>
          </c:val>
          <c:extLst>
            <c:ext xmlns:c16="http://schemas.microsoft.com/office/drawing/2014/chart" uri="{C3380CC4-5D6E-409C-BE32-E72D297353CC}">
              <c16:uniqueId val="{00000000-8280-0E45-9E13-9C3A5DBCBFFE}"/>
            </c:ext>
          </c:extLst>
        </c:ser>
        <c:ser>
          <c:idx val="1"/>
          <c:order val="1"/>
          <c:tx>
            <c:strRef>
              <c:f>'4_2.4c manner'!$J$14</c:f>
              <c:strCache>
                <c:ptCount val="1"/>
                <c:pt idx="0">
                  <c:v>Self-Harm</c:v>
                </c:pt>
              </c:strCache>
            </c:strRef>
          </c:tx>
          <c:spPr>
            <a:solidFill>
              <a:schemeClr val="accent2"/>
            </a:solidFill>
            <a:ln>
              <a:noFill/>
            </a:ln>
            <a:effectLst/>
          </c:spPr>
          <c:invertIfNegative val="0"/>
          <c:cat>
            <c:strRef>
              <c:f>'4_2.4c manner'!$H$15:$H$19</c:f>
              <c:strCache>
                <c:ptCount val="5"/>
                <c:pt idx="0">
                  <c:v>CO</c:v>
                </c:pt>
                <c:pt idx="1">
                  <c:v>KY</c:v>
                </c:pt>
                <c:pt idx="2">
                  <c:v>LA</c:v>
                </c:pt>
                <c:pt idx="3">
                  <c:v>NM</c:v>
                </c:pt>
                <c:pt idx="4">
                  <c:v>TN</c:v>
                </c:pt>
              </c:strCache>
            </c:strRef>
          </c:cat>
          <c:val>
            <c:numRef>
              <c:f>'4_2.4c manner'!$J$15:$J$19</c:f>
              <c:numCache>
                <c:formatCode>###,###,##0</c:formatCode>
                <c:ptCount val="5"/>
                <c:pt idx="0">
                  <c:v>274</c:v>
                </c:pt>
                <c:pt idx="1">
                  <c:v>389</c:v>
                </c:pt>
                <c:pt idx="2" formatCode="General">
                  <c:v>276</c:v>
                </c:pt>
                <c:pt idx="3">
                  <c:v>169</c:v>
                </c:pt>
                <c:pt idx="4">
                  <c:v>499</c:v>
                </c:pt>
              </c:numCache>
            </c:numRef>
          </c:val>
          <c:extLst>
            <c:ext xmlns:c16="http://schemas.microsoft.com/office/drawing/2014/chart" uri="{C3380CC4-5D6E-409C-BE32-E72D297353CC}">
              <c16:uniqueId val="{00000001-8280-0E45-9E13-9C3A5DBCBFFE}"/>
            </c:ext>
          </c:extLst>
        </c:ser>
        <c:ser>
          <c:idx val="2"/>
          <c:order val="2"/>
          <c:tx>
            <c:strRef>
              <c:f>'4_2.4c manner'!$K$14</c:f>
              <c:strCache>
                <c:ptCount val="1"/>
                <c:pt idx="0">
                  <c:v>Assault</c:v>
                </c:pt>
              </c:strCache>
            </c:strRef>
          </c:tx>
          <c:spPr>
            <a:solidFill>
              <a:schemeClr val="accent3"/>
            </a:solidFill>
            <a:ln>
              <a:noFill/>
            </a:ln>
            <a:effectLst/>
          </c:spPr>
          <c:invertIfNegative val="0"/>
          <c:cat>
            <c:strRef>
              <c:f>'4_2.4c manner'!$H$15:$H$19</c:f>
              <c:strCache>
                <c:ptCount val="5"/>
                <c:pt idx="0">
                  <c:v>CO</c:v>
                </c:pt>
                <c:pt idx="1">
                  <c:v>KY</c:v>
                </c:pt>
                <c:pt idx="2">
                  <c:v>LA</c:v>
                </c:pt>
                <c:pt idx="3">
                  <c:v>NM</c:v>
                </c:pt>
                <c:pt idx="4">
                  <c:v>TN</c:v>
                </c:pt>
              </c:strCache>
            </c:strRef>
          </c:cat>
          <c:val>
            <c:numRef>
              <c:f>'4_2.4c manner'!$K$15:$K$19</c:f>
              <c:numCache>
                <c:formatCode>###,###,##0</c:formatCode>
                <c:ptCount val="5"/>
                <c:pt idx="0">
                  <c:v>1</c:v>
                </c:pt>
                <c:pt idx="1">
                  <c:v>6</c:v>
                </c:pt>
                <c:pt idx="2" formatCode="General">
                  <c:v>3</c:v>
                </c:pt>
                <c:pt idx="3">
                  <c:v>0</c:v>
                </c:pt>
                <c:pt idx="4">
                  <c:v>6</c:v>
                </c:pt>
              </c:numCache>
            </c:numRef>
          </c:val>
          <c:extLst>
            <c:ext xmlns:c16="http://schemas.microsoft.com/office/drawing/2014/chart" uri="{C3380CC4-5D6E-409C-BE32-E72D297353CC}">
              <c16:uniqueId val="{00000002-8280-0E45-9E13-9C3A5DBCBFFE}"/>
            </c:ext>
          </c:extLst>
        </c:ser>
        <c:ser>
          <c:idx val="3"/>
          <c:order val="3"/>
          <c:tx>
            <c:strRef>
              <c:f>'4_2.4c manner'!$L$14</c:f>
              <c:strCache>
                <c:ptCount val="1"/>
                <c:pt idx="0">
                  <c:v>Undetermined</c:v>
                </c:pt>
              </c:strCache>
            </c:strRef>
          </c:tx>
          <c:spPr>
            <a:solidFill>
              <a:schemeClr val="accent4"/>
            </a:solidFill>
            <a:ln>
              <a:noFill/>
            </a:ln>
            <a:effectLst/>
          </c:spPr>
          <c:invertIfNegative val="0"/>
          <c:cat>
            <c:strRef>
              <c:f>'4_2.4c manner'!$H$15:$H$19</c:f>
              <c:strCache>
                <c:ptCount val="5"/>
                <c:pt idx="0">
                  <c:v>CO</c:v>
                </c:pt>
                <c:pt idx="1">
                  <c:v>KY</c:v>
                </c:pt>
                <c:pt idx="2">
                  <c:v>LA</c:v>
                </c:pt>
                <c:pt idx="3">
                  <c:v>NM</c:v>
                </c:pt>
                <c:pt idx="4">
                  <c:v>TN</c:v>
                </c:pt>
              </c:strCache>
            </c:strRef>
          </c:cat>
          <c:val>
            <c:numRef>
              <c:f>'4_2.4c manner'!$L$15:$L$19</c:f>
              <c:numCache>
                <c:formatCode>###,###,##0</c:formatCode>
                <c:ptCount val="5"/>
                <c:pt idx="0">
                  <c:v>84</c:v>
                </c:pt>
                <c:pt idx="1">
                  <c:v>182</c:v>
                </c:pt>
                <c:pt idx="2" formatCode="General">
                  <c:v>118</c:v>
                </c:pt>
                <c:pt idx="3">
                  <c:v>38</c:v>
                </c:pt>
                <c:pt idx="4">
                  <c:v>134</c:v>
                </c:pt>
              </c:numCache>
            </c:numRef>
          </c:val>
          <c:extLst>
            <c:ext xmlns:c16="http://schemas.microsoft.com/office/drawing/2014/chart" uri="{C3380CC4-5D6E-409C-BE32-E72D297353CC}">
              <c16:uniqueId val="{00000003-8280-0E45-9E13-9C3A5DBCBFFE}"/>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4_2.4c. Heroin Overdoses by Manner/Intent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'4_2.4c manner'!$I$24</c:f>
              <c:strCache>
                <c:ptCount val="1"/>
                <c:pt idx="0">
                  <c:v>Unintentional</c:v>
                </c:pt>
              </c:strCache>
            </c:strRef>
          </c:tx>
          <c:spPr>
            <a:solidFill>
              <a:schemeClr val="accent1"/>
            </a:solidFill>
            <a:ln>
              <a:noFill/>
            </a:ln>
            <a:effectLst/>
          </c:spPr>
          <c:invertIfNegative val="0"/>
          <c:cat>
            <c:strRef>
              <c:f>'4_2.4c manner'!$H$25:$H$29</c:f>
              <c:strCache>
                <c:ptCount val="5"/>
                <c:pt idx="0">
                  <c:v>CO</c:v>
                </c:pt>
                <c:pt idx="1">
                  <c:v>KY</c:v>
                </c:pt>
                <c:pt idx="2">
                  <c:v>LA</c:v>
                </c:pt>
                <c:pt idx="3">
                  <c:v>NM</c:v>
                </c:pt>
                <c:pt idx="4">
                  <c:v>TN</c:v>
                </c:pt>
              </c:strCache>
            </c:strRef>
          </c:cat>
          <c:val>
            <c:numRef>
              <c:f>'4_2.4c manner'!$I$25:$I$29</c:f>
              <c:numCache>
                <c:formatCode>###,###,##0</c:formatCode>
                <c:ptCount val="5"/>
                <c:pt idx="0">
                  <c:v>657</c:v>
                </c:pt>
                <c:pt idx="1">
                  <c:v>12029</c:v>
                </c:pt>
                <c:pt idx="2" formatCode="#,##0">
                  <c:v>1103</c:v>
                </c:pt>
                <c:pt idx="3">
                  <c:v>594</c:v>
                </c:pt>
                <c:pt idx="4">
                  <c:v>1538</c:v>
                </c:pt>
              </c:numCache>
            </c:numRef>
          </c:val>
          <c:extLst>
            <c:ext xmlns:c16="http://schemas.microsoft.com/office/drawing/2014/chart" uri="{C3380CC4-5D6E-409C-BE32-E72D297353CC}">
              <c16:uniqueId val="{00000000-4B36-C447-BC83-864FBF0B1B40}"/>
            </c:ext>
          </c:extLst>
        </c:ser>
        <c:ser>
          <c:idx val="1"/>
          <c:order val="1"/>
          <c:tx>
            <c:strRef>
              <c:f>'4_2.4c manner'!$J$24</c:f>
              <c:strCache>
                <c:ptCount val="1"/>
                <c:pt idx="0">
                  <c:v>Self-Harm</c:v>
                </c:pt>
              </c:strCache>
            </c:strRef>
          </c:tx>
          <c:spPr>
            <a:solidFill>
              <a:schemeClr val="accent2"/>
            </a:solidFill>
            <a:ln>
              <a:noFill/>
            </a:ln>
            <a:effectLst/>
          </c:spPr>
          <c:invertIfNegative val="0"/>
          <c:cat>
            <c:strRef>
              <c:f>'4_2.4c manner'!$H$25:$H$29</c:f>
              <c:strCache>
                <c:ptCount val="5"/>
                <c:pt idx="0">
                  <c:v>CO</c:v>
                </c:pt>
                <c:pt idx="1">
                  <c:v>KY</c:v>
                </c:pt>
                <c:pt idx="2">
                  <c:v>LA</c:v>
                </c:pt>
                <c:pt idx="3">
                  <c:v>NM</c:v>
                </c:pt>
                <c:pt idx="4">
                  <c:v>TN</c:v>
                </c:pt>
              </c:strCache>
            </c:strRef>
          </c:cat>
          <c:val>
            <c:numRef>
              <c:f>'4_2.4c manner'!$J$25:$J$29</c:f>
              <c:numCache>
                <c:formatCode>###,###,##0</c:formatCode>
                <c:ptCount val="5"/>
                <c:pt idx="0">
                  <c:v>31</c:v>
                </c:pt>
                <c:pt idx="1">
                  <c:v>222</c:v>
                </c:pt>
                <c:pt idx="2" formatCode="General">
                  <c:v>70</c:v>
                </c:pt>
                <c:pt idx="3">
                  <c:v>40</c:v>
                </c:pt>
                <c:pt idx="4">
                  <c:v>102</c:v>
                </c:pt>
              </c:numCache>
            </c:numRef>
          </c:val>
          <c:extLst>
            <c:ext xmlns:c16="http://schemas.microsoft.com/office/drawing/2014/chart" uri="{C3380CC4-5D6E-409C-BE32-E72D297353CC}">
              <c16:uniqueId val="{00000001-4B36-C447-BC83-864FBF0B1B40}"/>
            </c:ext>
          </c:extLst>
        </c:ser>
        <c:ser>
          <c:idx val="2"/>
          <c:order val="2"/>
          <c:tx>
            <c:strRef>
              <c:f>'4_2.4c manner'!$K$24</c:f>
              <c:strCache>
                <c:ptCount val="1"/>
                <c:pt idx="0">
                  <c:v>Assault</c:v>
                </c:pt>
              </c:strCache>
            </c:strRef>
          </c:tx>
          <c:spPr>
            <a:solidFill>
              <a:schemeClr val="accent3"/>
            </a:solidFill>
            <a:ln>
              <a:noFill/>
            </a:ln>
            <a:effectLst/>
          </c:spPr>
          <c:invertIfNegative val="0"/>
          <c:cat>
            <c:strRef>
              <c:f>'4_2.4c manner'!$H$25:$H$29</c:f>
              <c:strCache>
                <c:ptCount val="5"/>
                <c:pt idx="0">
                  <c:v>CO</c:v>
                </c:pt>
                <c:pt idx="1">
                  <c:v>KY</c:v>
                </c:pt>
                <c:pt idx="2">
                  <c:v>LA</c:v>
                </c:pt>
                <c:pt idx="3">
                  <c:v>NM</c:v>
                </c:pt>
                <c:pt idx="4">
                  <c:v>TN</c:v>
                </c:pt>
              </c:strCache>
            </c:strRef>
          </c:cat>
          <c:val>
            <c:numRef>
              <c:f>'4_2.4c manner'!$K$25:$K$29</c:f>
              <c:numCache>
                <c:formatCode>###,###,##0</c:formatCode>
                <c:ptCount val="5"/>
                <c:pt idx="0">
                  <c:v>2</c:v>
                </c:pt>
                <c:pt idx="1">
                  <c:v>10</c:v>
                </c:pt>
                <c:pt idx="2" formatCode="General">
                  <c:v>0</c:v>
                </c:pt>
                <c:pt idx="3">
                  <c:v>0</c:v>
                </c:pt>
                <c:pt idx="4">
                  <c:v>2</c:v>
                </c:pt>
              </c:numCache>
            </c:numRef>
          </c:val>
          <c:extLst>
            <c:ext xmlns:c16="http://schemas.microsoft.com/office/drawing/2014/chart" uri="{C3380CC4-5D6E-409C-BE32-E72D297353CC}">
              <c16:uniqueId val="{00000002-4B36-C447-BC83-864FBF0B1B40}"/>
            </c:ext>
          </c:extLst>
        </c:ser>
        <c:ser>
          <c:idx val="3"/>
          <c:order val="3"/>
          <c:tx>
            <c:strRef>
              <c:f>'4_2.4c manner'!$L$24</c:f>
              <c:strCache>
                <c:ptCount val="1"/>
                <c:pt idx="0">
                  <c:v>Undetermined</c:v>
                </c:pt>
              </c:strCache>
            </c:strRef>
          </c:tx>
          <c:spPr>
            <a:solidFill>
              <a:schemeClr val="accent4"/>
            </a:solidFill>
            <a:ln>
              <a:noFill/>
            </a:ln>
            <a:effectLst/>
          </c:spPr>
          <c:invertIfNegative val="0"/>
          <c:cat>
            <c:strRef>
              <c:f>'4_2.4c manner'!$H$25:$H$29</c:f>
              <c:strCache>
                <c:ptCount val="5"/>
                <c:pt idx="0">
                  <c:v>CO</c:v>
                </c:pt>
                <c:pt idx="1">
                  <c:v>KY</c:v>
                </c:pt>
                <c:pt idx="2">
                  <c:v>LA</c:v>
                </c:pt>
                <c:pt idx="3">
                  <c:v>NM</c:v>
                </c:pt>
                <c:pt idx="4">
                  <c:v>TN</c:v>
                </c:pt>
              </c:strCache>
            </c:strRef>
          </c:cat>
          <c:val>
            <c:numRef>
              <c:f>'4_2.4c manner'!$L$25:$L$29</c:f>
              <c:numCache>
                <c:formatCode>###,###,##0</c:formatCode>
                <c:ptCount val="5"/>
                <c:pt idx="0">
                  <c:v>78</c:v>
                </c:pt>
                <c:pt idx="1">
                  <c:v>273</c:v>
                </c:pt>
                <c:pt idx="2" formatCode="General">
                  <c:v>75</c:v>
                </c:pt>
                <c:pt idx="3">
                  <c:v>33</c:v>
                </c:pt>
                <c:pt idx="4">
                  <c:v>78</c:v>
                </c:pt>
              </c:numCache>
            </c:numRef>
          </c:val>
          <c:extLst>
            <c:ext xmlns:c16="http://schemas.microsoft.com/office/drawing/2014/chart" uri="{C3380CC4-5D6E-409C-BE32-E72D297353CC}">
              <c16:uniqueId val="{00000003-4B36-C447-BC83-864FBF0B1B40}"/>
            </c:ext>
          </c:extLst>
        </c:ser>
        <c:dLbls>
          <c:showLegendKey val="0"/>
          <c:showVal val="0"/>
          <c:showCatName val="0"/>
          <c:showSerName val="0"/>
          <c:showPercent val="0"/>
          <c:showBubbleSize val="0"/>
        </c:dLbls>
        <c:gapWidth val="150"/>
        <c:overlap val="100"/>
        <c:axId val="449565360"/>
        <c:axId val="449562408"/>
      </c:barChart>
      <c:catAx>
        <c:axId val="4495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2408"/>
        <c:crosses val="autoZero"/>
        <c:auto val="1"/>
        <c:lblAlgn val="ctr"/>
        <c:lblOffset val="100"/>
        <c:noMultiLvlLbl val="0"/>
      </c:catAx>
      <c:valAx>
        <c:axId val="44956240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95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Figure 2.4a.  Percent overdose emergency department visits with a "subsequent" encounter, PFS Definition (Any Mention, Exlcuding Deceased Patients)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'4_2.4a_encounter'!$I$52</c:f>
              <c:strCache>
                <c:ptCount val="1"/>
                <c:pt idx="0">
                  <c:v>All drugs </c:v>
                </c:pt>
              </c:strCache>
            </c:strRef>
          </c:tx>
          <c:spPr>
            <a:solidFill>
              <a:schemeClr val="accent1"/>
            </a:solidFill>
            <a:ln>
              <a:noFill/>
            </a:ln>
            <a:effectLst/>
          </c:spPr>
          <c:invertIfNegative val="0"/>
          <c:cat>
            <c:strRef>
              <c:f>'4_2.4a_encounter'!$J$51:$N$51</c:f>
              <c:strCache>
                <c:ptCount val="5"/>
                <c:pt idx="0">
                  <c:v>CO</c:v>
                </c:pt>
                <c:pt idx="1">
                  <c:v>KY</c:v>
                </c:pt>
                <c:pt idx="2">
                  <c:v>LA</c:v>
                </c:pt>
                <c:pt idx="3">
                  <c:v>NM</c:v>
                </c:pt>
                <c:pt idx="4">
                  <c:v>TN</c:v>
                </c:pt>
              </c:strCache>
            </c:strRef>
          </c:cat>
          <c:val>
            <c:numRef>
              <c:f>'4_2.4a_encounter'!$J$52:$N$52</c:f>
              <c:numCache>
                <c:formatCode>0.0%</c:formatCode>
                <c:ptCount val="5"/>
                <c:pt idx="0">
                  <c:v>2.2024006166721727E-3</c:v>
                </c:pt>
                <c:pt idx="1">
                  <c:v>1.0506815605386126E-3</c:v>
                </c:pt>
                <c:pt idx="2">
                  <c:v>3.2727585909913012E-3</c:v>
                </c:pt>
                <c:pt idx="3">
                  <c:v>2.1450021450021449E-3</c:v>
                </c:pt>
                <c:pt idx="4">
                  <c:v>1.4345619068638269E-3</c:v>
                </c:pt>
              </c:numCache>
            </c:numRef>
          </c:val>
          <c:extLst>
            <c:ext xmlns:c16="http://schemas.microsoft.com/office/drawing/2014/chart" uri="{C3380CC4-5D6E-409C-BE32-E72D297353CC}">
              <c16:uniqueId val="{00000000-3D06-3340-8723-A3F7E3503F35}"/>
            </c:ext>
          </c:extLst>
        </c:ser>
        <c:ser>
          <c:idx val="1"/>
          <c:order val="1"/>
          <c:tx>
            <c:strRef>
              <c:f>'4_2.4a_encounter'!$I$53</c:f>
              <c:strCache>
                <c:ptCount val="1"/>
                <c:pt idx="0">
                  <c:v>Non-heroin opioids </c:v>
                </c:pt>
              </c:strCache>
            </c:strRef>
          </c:tx>
          <c:spPr>
            <a:solidFill>
              <a:schemeClr val="accent2"/>
            </a:solidFill>
            <a:ln>
              <a:noFill/>
            </a:ln>
            <a:effectLst/>
          </c:spPr>
          <c:invertIfNegative val="0"/>
          <c:cat>
            <c:strRef>
              <c:f>'4_2.4a_encounter'!$J$51:$N$51</c:f>
              <c:strCache>
                <c:ptCount val="5"/>
                <c:pt idx="0">
                  <c:v>CO</c:v>
                </c:pt>
                <c:pt idx="1">
                  <c:v>KY</c:v>
                </c:pt>
                <c:pt idx="2">
                  <c:v>LA</c:v>
                </c:pt>
                <c:pt idx="3">
                  <c:v>NM</c:v>
                </c:pt>
                <c:pt idx="4">
                  <c:v>TN</c:v>
                </c:pt>
              </c:strCache>
            </c:strRef>
          </c:cat>
          <c:val>
            <c:numRef>
              <c:f>'4_2.4a_encounter'!$J$53:$N$53</c:f>
              <c:numCache>
                <c:formatCode>0.0%</c:formatCode>
                <c:ptCount val="5"/>
                <c:pt idx="0">
                  <c:v>9.7087378640776695E-4</c:v>
                </c:pt>
                <c:pt idx="1">
                  <c:v>4.569339730408956E-4</c:v>
                </c:pt>
                <c:pt idx="2">
                  <c:v>1.6295491580662683E-3</c:v>
                </c:pt>
                <c:pt idx="3">
                  <c:v>3.821656050955414E-3</c:v>
                </c:pt>
                <c:pt idx="4">
                  <c:v>1.8102824040550326E-3</c:v>
                </c:pt>
              </c:numCache>
            </c:numRef>
          </c:val>
          <c:extLst>
            <c:ext xmlns:c16="http://schemas.microsoft.com/office/drawing/2014/chart" uri="{C3380CC4-5D6E-409C-BE32-E72D297353CC}">
              <c16:uniqueId val="{00000001-3D06-3340-8723-A3F7E3503F35}"/>
            </c:ext>
          </c:extLst>
        </c:ser>
        <c:ser>
          <c:idx val="2"/>
          <c:order val="2"/>
          <c:tx>
            <c:strRef>
              <c:f>'4_2.4a_encounter'!$I$54</c:f>
              <c:strCache>
                <c:ptCount val="1"/>
                <c:pt idx="0">
                  <c:v>Heroin </c:v>
                </c:pt>
              </c:strCache>
            </c:strRef>
          </c:tx>
          <c:spPr>
            <a:solidFill>
              <a:schemeClr val="accent3"/>
            </a:solidFill>
            <a:ln>
              <a:noFill/>
            </a:ln>
            <a:effectLst/>
          </c:spPr>
          <c:invertIfNegative val="0"/>
          <c:cat>
            <c:strRef>
              <c:f>'4_2.4a_encounter'!$J$51:$N$51</c:f>
              <c:strCache>
                <c:ptCount val="5"/>
                <c:pt idx="0">
                  <c:v>CO</c:v>
                </c:pt>
                <c:pt idx="1">
                  <c:v>KY</c:v>
                </c:pt>
                <c:pt idx="2">
                  <c:v>LA</c:v>
                </c:pt>
                <c:pt idx="3">
                  <c:v>NM</c:v>
                </c:pt>
                <c:pt idx="4">
                  <c:v>TN</c:v>
                </c:pt>
              </c:strCache>
            </c:strRef>
          </c:cat>
          <c:val>
            <c:numRef>
              <c:f>'4_2.4a_encounter'!$J$54:$N$54</c:f>
              <c:numCache>
                <c:formatCode>0.0%</c:formatCode>
                <c:ptCount val="5"/>
                <c:pt idx="0">
                  <c:v>1.3020833333333333E-3</c:v>
                </c:pt>
                <c:pt idx="1">
                  <c:v>7.9782990266475187E-4</c:v>
                </c:pt>
                <c:pt idx="2">
                  <c:v>1.6025641025641025E-3</c:v>
                </c:pt>
                <c:pt idx="3">
                  <c:v>0</c:v>
                </c:pt>
                <c:pt idx="4">
                  <c:v>0</c:v>
                </c:pt>
              </c:numCache>
            </c:numRef>
          </c:val>
          <c:extLst>
            <c:ext xmlns:c16="http://schemas.microsoft.com/office/drawing/2014/chart" uri="{C3380CC4-5D6E-409C-BE32-E72D297353CC}">
              <c16:uniqueId val="{00000002-3D06-3340-8723-A3F7E3503F35}"/>
            </c:ext>
          </c:extLst>
        </c:ser>
        <c:dLbls>
          <c:showLegendKey val="0"/>
          <c:showVal val="0"/>
          <c:showCatName val="0"/>
          <c:showSerName val="0"/>
          <c:showPercent val="0"/>
          <c:showBubbleSize val="0"/>
        </c:dLbls>
        <c:gapWidth val="219"/>
        <c:overlap val="-27"/>
        <c:axId val="858590896"/>
        <c:axId val="871572384"/>
      </c:barChart>
      <c:catAx>
        <c:axId val="85859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71572384"/>
        <c:crosses val="autoZero"/>
        <c:auto val="1"/>
        <c:lblAlgn val="ctr"/>
        <c:lblOffset val="100"/>
        <c:noMultiLvlLbl val="0"/>
      </c:catAx>
      <c:valAx>
        <c:axId val="87157238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5859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Table 4_1a. Number of drug T-codes per record, CSTE Proposed Case Definition 1. </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'4_1.1a'!$A$29</c:f>
              <c:strCache>
                <c:ptCount val="1"/>
                <c:pt idx="0">
                  <c:v>CO</c:v>
                </c:pt>
              </c:strCache>
            </c:strRef>
          </c:tx>
          <c:spPr>
            <a:solidFill>
              <a:schemeClr val="accent1"/>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'4_1.1a'!$B$29:$I$29</c:f>
              <c:numCache>
                <c:formatCode>0.0%</c:formatCode>
                <c:ptCount val="8"/>
                <c:pt idx="0">
                  <c:v>0.86010362694300513</c:v>
                </c:pt>
                <c:pt idx="1">
                  <c:v>0.10239978183801472</c:v>
                </c:pt>
                <c:pt idx="2">
                  <c:v>2.6724843196073083E-2</c:v>
                </c:pt>
                <c:pt idx="3">
                  <c:v>7.6356694845923102E-3</c:v>
                </c:pt>
                <c:pt idx="4">
                  <c:v>2.1816198527406599E-3</c:v>
                </c:pt>
                <c:pt idx="5">
                  <c:v>5.4540496318516497E-4</c:v>
                </c:pt>
                <c:pt idx="6">
                  <c:v>2.7270248159258248E-4</c:v>
                </c:pt>
                <c:pt idx="7">
                  <c:v>1.3635124079629124E-4</c:v>
                </c:pt>
              </c:numCache>
            </c:numRef>
          </c:val>
          <c:extLst>
            <c:ext xmlns:c16="http://schemas.microsoft.com/office/drawing/2014/chart" uri="{C3380CC4-5D6E-409C-BE32-E72D297353CC}">
              <c16:uniqueId val="{00000000-7956-5E4D-B82C-F618C6AAAC04}"/>
            </c:ext>
          </c:extLst>
        </c:ser>
        <c:ser>
          <c:idx val="1"/>
          <c:order val="1"/>
          <c:tx>
            <c:strRef>
              <c:f>'4_1.1a'!$A$30</c:f>
              <c:strCache>
                <c:ptCount val="1"/>
                <c:pt idx="0">
                  <c:v>KY</c:v>
                </c:pt>
              </c:strCache>
            </c:strRef>
          </c:tx>
          <c:spPr>
            <a:solidFill>
              <a:schemeClr val="accent2"/>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'4_1.1a'!$B$30:$I$30</c:f>
              <c:numCache>
                <c:formatCode>0.0%</c:formatCode>
                <c:ptCount val="8"/>
                <c:pt idx="0">
                  <c:v>0.90125003916162783</c:v>
                </c:pt>
                <c:pt idx="1">
                  <c:v>7.2057395281807074E-2</c:v>
                </c:pt>
                <c:pt idx="2">
                  <c:v>1.9424167423791473E-2</c:v>
                </c:pt>
                <c:pt idx="3">
                  <c:v>4.4800902283906137E-3</c:v>
                </c:pt>
                <c:pt idx="4">
                  <c:v>1.31583069645039E-3</c:v>
                </c:pt>
                <c:pt idx="5">
                  <c:v>8.4589116200382212E-4</c:v>
                </c:pt>
                <c:pt idx="6">
                  <c:v>3.4462232526081643E-4</c:v>
                </c:pt>
                <c:pt idx="7">
                  <c:v>2.8196372066794073E-4</c:v>
                </c:pt>
              </c:numCache>
            </c:numRef>
          </c:val>
          <c:extLst>
            <c:ext xmlns:c16="http://schemas.microsoft.com/office/drawing/2014/chart" uri="{C3380CC4-5D6E-409C-BE32-E72D297353CC}">
              <c16:uniqueId val="{00000001-7956-5E4D-B82C-F618C6AAAC04}"/>
            </c:ext>
          </c:extLst>
        </c:ser>
        <c:ser>
          <c:idx val="2"/>
          <c:order val="2"/>
          <c:tx>
            <c:strRef>
              <c:f>'4_1.1a'!$A$31</c:f>
              <c:strCache>
                <c:ptCount val="1"/>
                <c:pt idx="0">
                  <c:v>LA</c:v>
                </c:pt>
              </c:strCache>
            </c:strRef>
          </c:tx>
          <c:spPr>
            <a:solidFill>
              <a:schemeClr val="accent3"/>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'4_1.1a'!$B$31:$I$31</c:f>
              <c:numCache>
                <c:formatCode>0.0%</c:formatCode>
                <c:ptCount val="8"/>
                <c:pt idx="0">
                  <c:v>0.47369708832884755</c:v>
                </c:pt>
                <c:pt idx="1">
                  <c:v>0.39246390995840469</c:v>
                </c:pt>
                <c:pt idx="2">
                  <c:v>9.3222412527526305E-2</c:v>
                </c:pt>
                <c:pt idx="3">
                  <c:v>2.6914607291411794E-2</c:v>
                </c:pt>
                <c:pt idx="4">
                  <c:v>9.1754343038903848E-3</c:v>
                </c:pt>
                <c:pt idx="5">
                  <c:v>2.5691216050893074E-3</c:v>
                </c:pt>
                <c:pt idx="6">
                  <c:v>1.1010521164668461E-3</c:v>
                </c:pt>
                <c:pt idx="7">
                  <c:v>8.5637386836310257E-4</c:v>
                </c:pt>
              </c:numCache>
            </c:numRef>
          </c:val>
          <c:extLst>
            <c:ext xmlns:c16="http://schemas.microsoft.com/office/drawing/2014/chart" uri="{C3380CC4-5D6E-409C-BE32-E72D297353CC}">
              <c16:uniqueId val="{00000002-7956-5E4D-B82C-F618C6AAAC04}"/>
            </c:ext>
          </c:extLst>
        </c:ser>
        <c:ser>
          <c:idx val="3"/>
          <c:order val="3"/>
          <c:tx>
            <c:strRef>
              <c:f>'4_1.1a'!$A$32</c:f>
              <c:strCache>
                <c:ptCount val="1"/>
                <c:pt idx="0">
                  <c:v>NM</c:v>
                </c:pt>
              </c:strCache>
            </c:strRef>
          </c:tx>
          <c:spPr>
            <a:solidFill>
              <a:schemeClr val="accent4"/>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'4_1.1a'!$B$32:$I$32</c:f>
              <c:numCache>
                <c:formatCode>0.0%</c:formatCode>
                <c:ptCount val="8"/>
                <c:pt idx="0">
                  <c:v>0.79031826691628781</c:v>
                </c:pt>
                <c:pt idx="1">
                  <c:v>0.15592404386199518</c:v>
                </c:pt>
                <c:pt idx="2">
                  <c:v>3.9850227333511637E-2</c:v>
                </c:pt>
                <c:pt idx="3">
                  <c:v>9.0933404653650712E-3</c:v>
                </c:pt>
                <c:pt idx="4">
                  <c:v>4.0117678523669429E-3</c:v>
                </c:pt>
                <c:pt idx="5">
                  <c:v>5.3490238031559236E-4</c:v>
                </c:pt>
                <c:pt idx="6">
                  <c:v>0</c:v>
                </c:pt>
                <c:pt idx="7">
                  <c:v>2.6745119015779618E-4</c:v>
                </c:pt>
              </c:numCache>
            </c:numRef>
          </c:val>
          <c:extLst>
            <c:ext xmlns:c16="http://schemas.microsoft.com/office/drawing/2014/chart" uri="{C3380CC4-5D6E-409C-BE32-E72D297353CC}">
              <c16:uniqueId val="{00000003-7956-5E4D-B82C-F618C6AAAC04}"/>
            </c:ext>
          </c:extLst>
        </c:ser>
        <c:ser>
          <c:idx val="4"/>
          <c:order val="4"/>
          <c:tx>
            <c:strRef>
              <c:f>'4_1.1a'!$A$33</c:f>
              <c:strCache>
                <c:ptCount val="1"/>
                <c:pt idx="0">
                  <c:v>TN</c:v>
                </c:pt>
              </c:strCache>
            </c:strRef>
          </c:tx>
          <c:spPr>
            <a:solidFill>
              <a:schemeClr val="accent5"/>
            </a:solidFill>
            <a:ln>
              <a:noFill/>
            </a:ln>
            <a:effectLst/>
          </c:spPr>
          <c:invertIfNegative val="0"/>
          <c:cat>
            <c:strRef>
              <c:f>'4_1.1a'!$B$28:$I$28</c:f>
              <c:strCache>
                <c:ptCount val="8"/>
                <c:pt idx="0">
                  <c:v>1 code</c:v>
                </c:pt>
                <c:pt idx="1">
                  <c:v>2 codes</c:v>
                </c:pt>
                <c:pt idx="2">
                  <c:v>3 codes</c:v>
                </c:pt>
                <c:pt idx="3">
                  <c:v>4 codes</c:v>
                </c:pt>
                <c:pt idx="4">
                  <c:v>5 codes</c:v>
                </c:pt>
                <c:pt idx="5">
                  <c:v>6 codes</c:v>
                </c:pt>
                <c:pt idx="6">
                  <c:v>7 codes</c:v>
                </c:pt>
                <c:pt idx="7">
                  <c:v>8+ codes</c:v>
                </c:pt>
              </c:strCache>
            </c:strRef>
          </c:cat>
          <c:val>
            <c:numRef>
              <c:f>'4_1.1a'!$B$33:$I$33</c:f>
              <c:numCache>
                <c:formatCode>0.0%</c:formatCode>
                <c:ptCount val="8"/>
                <c:pt idx="0">
                  <c:v>0.85022415432685772</c:v>
                </c:pt>
                <c:pt idx="1">
                  <c:v>0.10766200244531993</c:v>
                </c:pt>
                <c:pt idx="2">
                  <c:v>3.0430648009781281E-2</c:v>
                </c:pt>
                <c:pt idx="3">
                  <c:v>8.0152153240048915E-3</c:v>
                </c:pt>
                <c:pt idx="4">
                  <c:v>2.3094688221709007E-3</c:v>
                </c:pt>
                <c:pt idx="5">
                  <c:v>1.0188833038989268E-3</c:v>
                </c:pt>
                <c:pt idx="6">
                  <c:v>1.3585110718652356E-4</c:v>
                </c:pt>
                <c:pt idx="7">
                  <c:v>2.0377666077978535E-4</c:v>
                </c:pt>
              </c:numCache>
            </c:numRef>
          </c:val>
          <c:extLst>
            <c:ext xmlns:c16="http://schemas.microsoft.com/office/drawing/2014/chart" uri="{C3380CC4-5D6E-409C-BE32-E72D297353CC}">
              <c16:uniqueId val="{00000004-7956-5E4D-B82C-F618C6AAAC04}"/>
            </c:ext>
          </c:extLst>
        </c:ser>
        <c:dLbls>
          <c:showLegendKey val="0"/>
          <c:showVal val="0"/>
          <c:showCatName val="0"/>
          <c:showSerName val="0"/>
          <c:showPercent val="0"/>
          <c:showBubbleSize val="0"/>
        </c:dLbls>
        <c:gapWidth val="219"/>
        <c:overlap val="-27"/>
        <c:axId val="379060384"/>
        <c:axId val="379062112"/>
      </c:barChart>
      <c:catAx>
        <c:axId val="37906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79062112"/>
        <c:crosses val="autoZero"/>
        <c:auto val="1"/>
        <c:lblAlgn val="ctr"/>
        <c:lblOffset val="100"/>
        <c:noMultiLvlLbl val="0"/>
      </c:catAx>
      <c:valAx>
        <c:axId val="379062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790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600"/>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4_3.3 Cannabis involvement in opioid poisoning VS. opioid involvement in cannabis poisoning</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'Emilia''s graphics ideas'!$B$2</c:f>
              <c:strCache>
                <c:ptCount val="1"/>
                <c:pt idx="0">
                  <c:v>Percent marijuana involvement out of all opioid overdose </c:v>
                </c:pt>
              </c:strCache>
            </c:strRef>
          </c:tx>
          <c:spPr>
            <a:solidFill>
              <a:schemeClr val="accent1"/>
            </a:solidFill>
            <a:ln>
              <a:noFill/>
            </a:ln>
            <a:effectLst/>
          </c:spPr>
          <c:invertIfNegative val="0"/>
          <c:cat>
            <c:strRef>
              <c:f>'Emilia''s graphics ideas'!$A$3:$A$7</c:f>
              <c:strCache>
                <c:ptCount val="5"/>
                <c:pt idx="0">
                  <c:v>CO</c:v>
                </c:pt>
                <c:pt idx="1">
                  <c:v>KY</c:v>
                </c:pt>
                <c:pt idx="2">
                  <c:v>LA</c:v>
                </c:pt>
                <c:pt idx="3">
                  <c:v>NM</c:v>
                </c:pt>
                <c:pt idx="4">
                  <c:v>TN</c:v>
                </c:pt>
              </c:strCache>
            </c:strRef>
          </c:cat>
          <c:val>
            <c:numRef>
              <c:f>'Emilia''s graphics ideas'!$B$3:$B$7</c:f>
              <c:numCache>
                <c:formatCode>0.0%</c:formatCode>
                <c:ptCount val="5"/>
                <c:pt idx="0">
                  <c:v>3.9592760180995473E-3</c:v>
                </c:pt>
                <c:pt idx="1">
                  <c:v>2.0233277791002141E-3</c:v>
                </c:pt>
                <c:pt idx="2">
                  <c:v>3.7826685006877581E-3</c:v>
                </c:pt>
                <c:pt idx="3">
                  <c:v>5.6219255094869993E-3</c:v>
                </c:pt>
                <c:pt idx="4">
                  <c:v>2.0628008251203302E-3</c:v>
                </c:pt>
              </c:numCache>
            </c:numRef>
          </c:val>
          <c:extLst>
            <c:ext xmlns:c16="http://schemas.microsoft.com/office/drawing/2014/chart" uri="{C3380CC4-5D6E-409C-BE32-E72D297353CC}">
              <c16:uniqueId val="{00000000-CEEE-4F67-A9AD-D90D4E454CB6}"/>
            </c:ext>
          </c:extLst>
        </c:ser>
        <c:ser>
          <c:idx val="1"/>
          <c:order val="1"/>
          <c:tx>
            <c:strRef>
              <c:f>'Emilia''s graphics ideas'!$C$2</c:f>
              <c:strCache>
                <c:ptCount val="1"/>
                <c:pt idx="0">
                  <c:v>Percent opioid involvement out of all marijuana overdose </c:v>
                </c:pt>
              </c:strCache>
            </c:strRef>
          </c:tx>
          <c:spPr>
            <a:solidFill>
              <a:schemeClr val="accent2"/>
            </a:solidFill>
            <a:ln>
              <a:noFill/>
            </a:ln>
            <a:effectLst/>
          </c:spPr>
          <c:invertIfNegative val="0"/>
          <c:cat>
            <c:strRef>
              <c:f>'Emilia''s graphics ideas'!$A$3:$A$7</c:f>
              <c:strCache>
                <c:ptCount val="5"/>
                <c:pt idx="0">
                  <c:v>CO</c:v>
                </c:pt>
                <c:pt idx="1">
                  <c:v>KY</c:v>
                </c:pt>
                <c:pt idx="2">
                  <c:v>LA</c:v>
                </c:pt>
                <c:pt idx="3">
                  <c:v>NM</c:v>
                </c:pt>
                <c:pt idx="4">
                  <c:v>TN</c:v>
                </c:pt>
              </c:strCache>
            </c:strRef>
          </c:cat>
          <c:val>
            <c:numRef>
              <c:f>'Emilia''s graphics ideas'!$C$3:$C$7</c:f>
              <c:numCache>
                <c:formatCode>0.0%</c:formatCode>
                <c:ptCount val="5"/>
                <c:pt idx="0">
                  <c:v>2.5454545454545455E-2</c:v>
                </c:pt>
                <c:pt idx="1">
                  <c:v>5.3375196232339092E-2</c:v>
                </c:pt>
                <c:pt idx="2">
                  <c:v>4.5267489711934158E-2</c:v>
                </c:pt>
                <c:pt idx="3">
                  <c:v>0.13559322033898305</c:v>
                </c:pt>
                <c:pt idx="4">
                  <c:v>0.06</c:v>
                </c:pt>
              </c:numCache>
            </c:numRef>
          </c:val>
          <c:extLst>
            <c:ext xmlns:c16="http://schemas.microsoft.com/office/drawing/2014/chart" uri="{C3380CC4-5D6E-409C-BE32-E72D297353CC}">
              <c16:uniqueId val="{00000001-CEEE-4F67-A9AD-D90D4E454CB6}"/>
            </c:ext>
          </c:extLst>
        </c:ser>
        <c:dLbls>
          <c:showLegendKey val="0"/>
          <c:showVal val="0"/>
          <c:showCatName val="0"/>
          <c:showSerName val="0"/>
          <c:showPercent val="0"/>
          <c:showBubbleSize val="0"/>
        </c:dLbls>
        <c:gapWidth val="219"/>
        <c:overlap val="-27"/>
        <c:axId val="487872888"/>
        <c:axId val="487875512"/>
      </c:barChart>
      <c:catAx>
        <c:axId val="48787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7875512"/>
        <c:crosses val="autoZero"/>
        <c:auto val="1"/>
        <c:lblAlgn val="ctr"/>
        <c:lblOffset val="100"/>
        <c:noMultiLvlLbl val="0"/>
      </c:catAx>
      <c:valAx>
        <c:axId val="48787551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787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4_3.4a Percent of heroin and NH opioid overdose cases that also involve amphetamines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'Emilia''s graphics ideas'!$B$19</c:f>
              <c:strCache>
                <c:ptCount val="1"/>
                <c:pt idx="0">
                  <c:v>out of all heroin overdoses</c:v>
                </c:pt>
              </c:strCache>
            </c:strRef>
          </c:tx>
          <c:spPr>
            <a:solidFill>
              <a:schemeClr val="accent1"/>
            </a:solidFill>
            <a:ln>
              <a:noFill/>
            </a:ln>
            <a:effectLst/>
          </c:spPr>
          <c:invertIfNegative val="0"/>
          <c:cat>
            <c:strRef>
              <c:f>'Emilia''s graphics ideas'!$A$20:$A$24</c:f>
              <c:strCache>
                <c:ptCount val="5"/>
                <c:pt idx="0">
                  <c:v>CO</c:v>
                </c:pt>
                <c:pt idx="1">
                  <c:v>KY</c:v>
                </c:pt>
                <c:pt idx="2">
                  <c:v>LA</c:v>
                </c:pt>
                <c:pt idx="3">
                  <c:v>NM</c:v>
                </c:pt>
                <c:pt idx="4">
                  <c:v>TN</c:v>
                </c:pt>
              </c:strCache>
            </c:strRef>
          </c:cat>
          <c:val>
            <c:numRef>
              <c:f>'Emilia''s graphics ideas'!$B$20:$B$24</c:f>
              <c:numCache>
                <c:formatCode>0.0%</c:formatCode>
                <c:ptCount val="5"/>
                <c:pt idx="0">
                  <c:v>2.1164021164021163E-2</c:v>
                </c:pt>
                <c:pt idx="1">
                  <c:v>1.3003589948145194E-2</c:v>
                </c:pt>
                <c:pt idx="2">
                  <c:v>7.3952341824157766E-3</c:v>
                </c:pt>
                <c:pt idx="3">
                  <c:v>2.5875190258751901E-2</c:v>
                </c:pt>
                <c:pt idx="4">
                  <c:v>1.1202830188679245E-2</c:v>
                </c:pt>
              </c:numCache>
            </c:numRef>
          </c:val>
          <c:extLst>
            <c:ext xmlns:c16="http://schemas.microsoft.com/office/drawing/2014/chart" uri="{C3380CC4-5D6E-409C-BE32-E72D297353CC}">
              <c16:uniqueId val="{00000000-84D6-4053-A6F5-C95D71EAE7CD}"/>
            </c:ext>
          </c:extLst>
        </c:ser>
        <c:ser>
          <c:idx val="1"/>
          <c:order val="1"/>
          <c:tx>
            <c:strRef>
              <c:f>'Emilia''s graphics ideas'!$C$19</c:f>
              <c:strCache>
                <c:ptCount val="1"/>
                <c:pt idx="0">
                  <c:v>out of all NH opioid overdoses</c:v>
                </c:pt>
              </c:strCache>
            </c:strRef>
          </c:tx>
          <c:spPr>
            <a:solidFill>
              <a:schemeClr val="accent2"/>
            </a:solidFill>
            <a:ln>
              <a:noFill/>
            </a:ln>
            <a:effectLst/>
          </c:spPr>
          <c:invertIfNegative val="0"/>
          <c:cat>
            <c:strRef>
              <c:f>'Emilia''s graphics ideas'!$A$20:$A$24</c:f>
              <c:strCache>
                <c:ptCount val="5"/>
                <c:pt idx="0">
                  <c:v>CO</c:v>
                </c:pt>
                <c:pt idx="1">
                  <c:v>KY</c:v>
                </c:pt>
                <c:pt idx="2">
                  <c:v>LA</c:v>
                </c:pt>
                <c:pt idx="3">
                  <c:v>NM</c:v>
                </c:pt>
                <c:pt idx="4">
                  <c:v>TN</c:v>
                </c:pt>
              </c:strCache>
            </c:strRef>
          </c:cat>
          <c:val>
            <c:numRef>
              <c:f>'Emilia''s graphics ideas'!$C$20:$C$24</c:f>
              <c:numCache>
                <c:formatCode>0.0%</c:formatCode>
                <c:ptCount val="5"/>
                <c:pt idx="0">
                  <c:v>7.874015748031496E-3</c:v>
                </c:pt>
                <c:pt idx="1">
                  <c:v>1.9350380096751902E-2</c:v>
                </c:pt>
                <c:pt idx="2">
                  <c:v>1.2790697674418604E-2</c:v>
                </c:pt>
                <c:pt idx="3">
                  <c:v>1.2870012870012869E-2</c:v>
                </c:pt>
                <c:pt idx="4">
                  <c:v>1.5973254086181277E-2</c:v>
                </c:pt>
              </c:numCache>
            </c:numRef>
          </c:val>
          <c:extLst>
            <c:ext xmlns:c16="http://schemas.microsoft.com/office/drawing/2014/chart" uri="{C3380CC4-5D6E-409C-BE32-E72D297353CC}">
              <c16:uniqueId val="{00000001-84D6-4053-A6F5-C95D71EAE7CD}"/>
            </c:ext>
          </c:extLst>
        </c:ser>
        <c:dLbls>
          <c:showLegendKey val="0"/>
          <c:showVal val="0"/>
          <c:showCatName val="0"/>
          <c:showSerName val="0"/>
          <c:showPercent val="0"/>
          <c:showBubbleSize val="0"/>
        </c:dLbls>
        <c:gapWidth val="219"/>
        <c:overlap val="-27"/>
        <c:axId val="495615728"/>
        <c:axId val="497330128"/>
      </c:barChart>
      <c:catAx>
        <c:axId val="49561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97330128"/>
        <c:crosses val="autoZero"/>
        <c:auto val="1"/>
        <c:lblAlgn val="ctr"/>
        <c:lblOffset val="100"/>
        <c:noMultiLvlLbl val="0"/>
      </c:catAx>
      <c:valAx>
        <c:axId val="4973301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9561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4_3.4b Percent of heroin and NH opioid overdose cases that also involve cocaine</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'Emilia''s graphics ideas'!$B$31</c:f>
              <c:strCache>
                <c:ptCount val="1"/>
                <c:pt idx="0">
                  <c:v>out of all heroin overdoses</c:v>
                </c:pt>
              </c:strCache>
            </c:strRef>
          </c:tx>
          <c:spPr>
            <a:solidFill>
              <a:schemeClr val="accent1"/>
            </a:solidFill>
            <a:ln>
              <a:noFill/>
            </a:ln>
            <a:effectLst/>
          </c:spPr>
          <c:invertIfNegative val="0"/>
          <c:cat>
            <c:strRef>
              <c:f>'Emilia''s graphics ideas'!$A$32:$A$36</c:f>
              <c:strCache>
                <c:ptCount val="5"/>
                <c:pt idx="0">
                  <c:v>CO</c:v>
                </c:pt>
                <c:pt idx="1">
                  <c:v>KY</c:v>
                </c:pt>
                <c:pt idx="2">
                  <c:v>LA</c:v>
                </c:pt>
                <c:pt idx="3">
                  <c:v>NM</c:v>
                </c:pt>
                <c:pt idx="4">
                  <c:v>TN</c:v>
                </c:pt>
              </c:strCache>
            </c:strRef>
          </c:cat>
          <c:val>
            <c:numRef>
              <c:f>'Emilia''s graphics ideas'!$B$32:$B$36</c:f>
              <c:numCache>
                <c:formatCode>0.0%</c:formatCode>
                <c:ptCount val="5"/>
                <c:pt idx="0">
                  <c:v>5.2910052910052907E-3</c:v>
                </c:pt>
                <c:pt idx="1">
                  <c:v>3.3506182688472276E-3</c:v>
                </c:pt>
                <c:pt idx="2">
                  <c:v>2.2185702547247329E-2</c:v>
                </c:pt>
                <c:pt idx="3">
                  <c:v>1.06544901065449E-2</c:v>
                </c:pt>
                <c:pt idx="4">
                  <c:v>1.5330188679245283E-2</c:v>
                </c:pt>
              </c:numCache>
            </c:numRef>
          </c:val>
          <c:extLst>
            <c:ext xmlns:c16="http://schemas.microsoft.com/office/drawing/2014/chart" uri="{C3380CC4-5D6E-409C-BE32-E72D297353CC}">
              <c16:uniqueId val="{00000000-BEC3-4A34-A25D-AABD1B47C944}"/>
            </c:ext>
          </c:extLst>
        </c:ser>
        <c:ser>
          <c:idx val="1"/>
          <c:order val="1"/>
          <c:tx>
            <c:strRef>
              <c:f>'Emilia''s graphics ideas'!$C$31</c:f>
              <c:strCache>
                <c:ptCount val="1"/>
                <c:pt idx="0">
                  <c:v>out of all NH opioid overdoses</c:v>
                </c:pt>
              </c:strCache>
            </c:strRef>
          </c:tx>
          <c:spPr>
            <a:solidFill>
              <a:schemeClr val="accent2"/>
            </a:solidFill>
            <a:ln>
              <a:noFill/>
            </a:ln>
            <a:effectLst/>
          </c:spPr>
          <c:invertIfNegative val="0"/>
          <c:cat>
            <c:strRef>
              <c:f>'Emilia''s graphics ideas'!$A$32:$A$36</c:f>
              <c:strCache>
                <c:ptCount val="5"/>
                <c:pt idx="0">
                  <c:v>CO</c:v>
                </c:pt>
                <c:pt idx="1">
                  <c:v>KY</c:v>
                </c:pt>
                <c:pt idx="2">
                  <c:v>LA</c:v>
                </c:pt>
                <c:pt idx="3">
                  <c:v>NM</c:v>
                </c:pt>
                <c:pt idx="4">
                  <c:v>TN</c:v>
                </c:pt>
              </c:strCache>
            </c:strRef>
          </c:cat>
          <c:val>
            <c:numRef>
              <c:f>'Emilia''s graphics ideas'!$C$32:$C$36</c:f>
              <c:numCache>
                <c:formatCode>0.0%</c:formatCode>
                <c:ptCount val="5"/>
                <c:pt idx="0">
                  <c:v>1.968503937007874E-3</c:v>
                </c:pt>
                <c:pt idx="1">
                  <c:v>3.6857866850956E-3</c:v>
                </c:pt>
                <c:pt idx="2">
                  <c:v>6.9767441860465115E-3</c:v>
                </c:pt>
                <c:pt idx="3">
                  <c:v>3.8610038610038611E-3</c:v>
                </c:pt>
                <c:pt idx="4">
                  <c:v>5.9435364041604752E-3</c:v>
                </c:pt>
              </c:numCache>
            </c:numRef>
          </c:val>
          <c:extLst>
            <c:ext xmlns:c16="http://schemas.microsoft.com/office/drawing/2014/chart" uri="{C3380CC4-5D6E-409C-BE32-E72D297353CC}">
              <c16:uniqueId val="{00000001-BEC3-4A34-A25D-AABD1B47C944}"/>
            </c:ext>
          </c:extLst>
        </c:ser>
        <c:dLbls>
          <c:showLegendKey val="0"/>
          <c:showVal val="0"/>
          <c:showCatName val="0"/>
          <c:showSerName val="0"/>
          <c:showPercent val="0"/>
          <c:showBubbleSize val="0"/>
        </c:dLbls>
        <c:gapWidth val="219"/>
        <c:overlap val="-27"/>
        <c:axId val="495325784"/>
        <c:axId val="495326440"/>
      </c:barChart>
      <c:catAx>
        <c:axId val="49532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95326440"/>
        <c:crosses val="autoZero"/>
        <c:auto val="1"/>
        <c:lblAlgn val="ctr"/>
        <c:lblOffset val="100"/>
        <c:noMultiLvlLbl val="0"/>
      </c:catAx>
      <c:valAx>
        <c:axId val="4953264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9532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4_3.4c Percent of heroin and NH opioid overdose cases that also involve benzodiazepines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'Emilia''s graphics ideas'!$B$43</c:f>
              <c:strCache>
                <c:ptCount val="1"/>
                <c:pt idx="0">
                  <c:v>out of all heroin overdoses</c:v>
                </c:pt>
              </c:strCache>
            </c:strRef>
          </c:tx>
          <c:spPr>
            <a:solidFill>
              <a:schemeClr val="accent1"/>
            </a:solidFill>
            <a:ln>
              <a:noFill/>
            </a:ln>
            <a:effectLst/>
          </c:spPr>
          <c:invertIfNegative val="0"/>
          <c:cat>
            <c:strRef>
              <c:f>'Emilia''s graphics ideas'!$A$44:$A$48</c:f>
              <c:strCache>
                <c:ptCount val="5"/>
                <c:pt idx="0">
                  <c:v>CO</c:v>
                </c:pt>
                <c:pt idx="1">
                  <c:v>KY</c:v>
                </c:pt>
                <c:pt idx="2">
                  <c:v>LA</c:v>
                </c:pt>
                <c:pt idx="3">
                  <c:v>NM</c:v>
                </c:pt>
                <c:pt idx="4">
                  <c:v>TN</c:v>
                </c:pt>
              </c:strCache>
            </c:strRef>
          </c:cat>
          <c:val>
            <c:numRef>
              <c:f>'Emilia''s graphics ideas'!$B$44:$B$48</c:f>
              <c:numCache>
                <c:formatCode>0.0%</c:formatCode>
                <c:ptCount val="5"/>
                <c:pt idx="0">
                  <c:v>6.6137566137566134E-3</c:v>
                </c:pt>
                <c:pt idx="1">
                  <c:v>8.0574391703230955E-3</c:v>
                </c:pt>
                <c:pt idx="2">
                  <c:v>1.7255546425636811E-2</c:v>
                </c:pt>
                <c:pt idx="3">
                  <c:v>9.1324200913242004E-3</c:v>
                </c:pt>
                <c:pt idx="4">
                  <c:v>1.945754716981132E-2</c:v>
                </c:pt>
              </c:numCache>
            </c:numRef>
          </c:val>
          <c:extLst>
            <c:ext xmlns:c16="http://schemas.microsoft.com/office/drawing/2014/chart" uri="{C3380CC4-5D6E-409C-BE32-E72D297353CC}">
              <c16:uniqueId val="{00000000-C7B3-4506-8ECD-302D661FA595}"/>
            </c:ext>
          </c:extLst>
        </c:ser>
        <c:ser>
          <c:idx val="1"/>
          <c:order val="1"/>
          <c:tx>
            <c:strRef>
              <c:f>'Emilia''s graphics ideas'!$C$43</c:f>
              <c:strCache>
                <c:ptCount val="1"/>
                <c:pt idx="0">
                  <c:v>out of all NH opioid overdoses</c:v>
                </c:pt>
              </c:strCache>
            </c:strRef>
          </c:tx>
          <c:spPr>
            <a:solidFill>
              <a:schemeClr val="accent2"/>
            </a:solidFill>
            <a:ln>
              <a:noFill/>
            </a:ln>
            <a:effectLst/>
          </c:spPr>
          <c:invertIfNegative val="0"/>
          <c:cat>
            <c:strRef>
              <c:f>'Emilia''s graphics ideas'!$A$44:$A$48</c:f>
              <c:strCache>
                <c:ptCount val="5"/>
                <c:pt idx="0">
                  <c:v>CO</c:v>
                </c:pt>
                <c:pt idx="1">
                  <c:v>KY</c:v>
                </c:pt>
                <c:pt idx="2">
                  <c:v>LA</c:v>
                </c:pt>
                <c:pt idx="3">
                  <c:v>NM</c:v>
                </c:pt>
                <c:pt idx="4">
                  <c:v>TN</c:v>
                </c:pt>
              </c:strCache>
            </c:strRef>
          </c:cat>
          <c:val>
            <c:numRef>
              <c:f>'Emilia''s graphics ideas'!$C$44:$C$48</c:f>
              <c:numCache>
                <c:formatCode>0.0%</c:formatCode>
                <c:ptCount val="5"/>
                <c:pt idx="0">
                  <c:v>9.8425196850393706E-2</c:v>
                </c:pt>
                <c:pt idx="1">
                  <c:v>7.8322967058281498E-2</c:v>
                </c:pt>
                <c:pt idx="2">
                  <c:v>0.10116279069767442</c:v>
                </c:pt>
                <c:pt idx="3">
                  <c:v>9.5238095238095233E-2</c:v>
                </c:pt>
                <c:pt idx="4">
                  <c:v>0.1337295690936107</c:v>
                </c:pt>
              </c:numCache>
            </c:numRef>
          </c:val>
          <c:extLst>
            <c:ext xmlns:c16="http://schemas.microsoft.com/office/drawing/2014/chart" uri="{C3380CC4-5D6E-409C-BE32-E72D297353CC}">
              <c16:uniqueId val="{00000001-C7B3-4506-8ECD-302D661FA595}"/>
            </c:ext>
          </c:extLst>
        </c:ser>
        <c:dLbls>
          <c:showLegendKey val="0"/>
          <c:showVal val="0"/>
          <c:showCatName val="0"/>
          <c:showSerName val="0"/>
          <c:showPercent val="0"/>
          <c:showBubbleSize val="0"/>
        </c:dLbls>
        <c:gapWidth val="219"/>
        <c:overlap val="-27"/>
        <c:axId val="487871576"/>
        <c:axId val="487871904"/>
      </c:barChart>
      <c:catAx>
        <c:axId val="48787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7871904"/>
        <c:crosses val="autoZero"/>
        <c:auto val="1"/>
        <c:lblAlgn val="ctr"/>
        <c:lblOffset val="100"/>
        <c:noMultiLvlLbl val="0"/>
      </c:catAx>
      <c:valAx>
        <c:axId val="48787190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787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4_3.5 Cocaine  involvement in opioid poisoning VS. opioid involvement in cocaine poisoning</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'Emilia''s graphics ideas'!$B$55</c:f>
              <c:strCache>
                <c:ptCount val="1"/>
                <c:pt idx="0">
                  <c:v>Percent cocaine involvement out of all opioid overdose </c:v>
                </c:pt>
              </c:strCache>
            </c:strRef>
          </c:tx>
          <c:spPr>
            <a:solidFill>
              <a:schemeClr val="accent1"/>
            </a:solidFill>
            <a:ln>
              <a:noFill/>
            </a:ln>
            <a:effectLst/>
          </c:spPr>
          <c:invertIfNegative val="0"/>
          <c:cat>
            <c:strRef>
              <c:f>'Emilia''s graphics ideas'!$A$56:$A$60</c:f>
              <c:strCache>
                <c:ptCount val="5"/>
                <c:pt idx="0">
                  <c:v>CO</c:v>
                </c:pt>
                <c:pt idx="1">
                  <c:v>KY</c:v>
                </c:pt>
                <c:pt idx="2">
                  <c:v>LA</c:v>
                </c:pt>
                <c:pt idx="3">
                  <c:v>NM</c:v>
                </c:pt>
                <c:pt idx="4">
                  <c:v>TN</c:v>
                </c:pt>
              </c:strCache>
            </c:strRef>
          </c:cat>
          <c:val>
            <c:numRef>
              <c:f>'Emilia''s graphics ideas'!$B$56:$B$60</c:f>
              <c:numCache>
                <c:formatCode>0.0%</c:formatCode>
                <c:ptCount val="5"/>
                <c:pt idx="0">
                  <c:v>3.3936651583710408E-3</c:v>
                </c:pt>
                <c:pt idx="1">
                  <c:v>3.4515591525827185E-3</c:v>
                </c:pt>
                <c:pt idx="2">
                  <c:v>1.3411279229711142E-2</c:v>
                </c:pt>
                <c:pt idx="3">
                  <c:v>7.0274068868587487E-3</c:v>
                </c:pt>
                <c:pt idx="4">
                  <c:v>9.62640385056154E-3</c:v>
                </c:pt>
              </c:numCache>
            </c:numRef>
          </c:val>
          <c:extLst>
            <c:ext xmlns:c16="http://schemas.microsoft.com/office/drawing/2014/chart" uri="{C3380CC4-5D6E-409C-BE32-E72D297353CC}">
              <c16:uniqueId val="{00000000-E691-4504-957B-4164D8247385}"/>
            </c:ext>
          </c:extLst>
        </c:ser>
        <c:ser>
          <c:idx val="1"/>
          <c:order val="1"/>
          <c:tx>
            <c:strRef>
              <c:f>'Emilia''s graphics ideas'!$C$55</c:f>
              <c:strCache>
                <c:ptCount val="1"/>
                <c:pt idx="0">
                  <c:v>Percent opioid involvement out of all cocaine overdose </c:v>
                </c:pt>
              </c:strCache>
            </c:strRef>
          </c:tx>
          <c:spPr>
            <a:solidFill>
              <a:schemeClr val="accent2"/>
            </a:solidFill>
            <a:ln>
              <a:noFill/>
            </a:ln>
            <a:effectLst/>
          </c:spPr>
          <c:invertIfNegative val="0"/>
          <c:cat>
            <c:strRef>
              <c:f>'Emilia''s graphics ideas'!$A$56:$A$60</c:f>
              <c:strCache>
                <c:ptCount val="5"/>
                <c:pt idx="0">
                  <c:v>CO</c:v>
                </c:pt>
                <c:pt idx="1">
                  <c:v>KY</c:v>
                </c:pt>
                <c:pt idx="2">
                  <c:v>LA</c:v>
                </c:pt>
                <c:pt idx="3">
                  <c:v>NM</c:v>
                </c:pt>
                <c:pt idx="4">
                  <c:v>TN</c:v>
                </c:pt>
              </c:strCache>
            </c:strRef>
          </c:cat>
          <c:val>
            <c:numRef>
              <c:f>'Emilia''s graphics ideas'!$C$56:$C$60</c:f>
              <c:numCache>
                <c:formatCode>0.0%</c:formatCode>
                <c:ptCount val="5"/>
                <c:pt idx="0">
                  <c:v>0.08</c:v>
                </c:pt>
                <c:pt idx="1">
                  <c:v>0.13615023474178403</c:v>
                </c:pt>
                <c:pt idx="2">
                  <c:v>0.13356164383561644</c:v>
                </c:pt>
                <c:pt idx="3">
                  <c:v>0.20833333333333334</c:v>
                </c:pt>
                <c:pt idx="4">
                  <c:v>0.23333333333333334</c:v>
                </c:pt>
              </c:numCache>
            </c:numRef>
          </c:val>
          <c:extLst>
            <c:ext xmlns:c16="http://schemas.microsoft.com/office/drawing/2014/chart" uri="{C3380CC4-5D6E-409C-BE32-E72D297353CC}">
              <c16:uniqueId val="{00000001-E691-4504-957B-4164D8247385}"/>
            </c:ext>
          </c:extLst>
        </c:ser>
        <c:dLbls>
          <c:showLegendKey val="0"/>
          <c:showVal val="0"/>
          <c:showCatName val="0"/>
          <c:showSerName val="0"/>
          <c:showPercent val="0"/>
          <c:showBubbleSize val="0"/>
        </c:dLbls>
        <c:gapWidth val="219"/>
        <c:overlap val="-27"/>
        <c:axId val="484637312"/>
        <c:axId val="484637640"/>
      </c:barChart>
      <c:catAx>
        <c:axId val="48463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4637640"/>
        <c:crosses val="autoZero"/>
        <c:auto val="1"/>
        <c:lblAlgn val="ctr"/>
        <c:lblOffset val="100"/>
        <c:noMultiLvlLbl val="0"/>
      </c:catAx>
      <c:valAx>
        <c:axId val="4846376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463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4_3.6  Benzodiazapine involvement in non-heroin opioid poisoning VS. non-heroin opioid involvement in benzodiazepine poisoning</a:t>
            </a:r>
          </a:p>
        </c:rich>
      </c:tx>
      <c:layout>
        <c:manualLayout>
          <c:xMode val="edge"/>
          <c:yMode val="edge"/>
          <c:x val="0.13730555555555554"/>
          <c:y val="3.2407407407407406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'Emilia''s graphics ideas'!$B$67</c:f>
              <c:strCache>
                <c:ptCount val="1"/>
                <c:pt idx="0">
                  <c:v>Percent benzodiazepine involvement out of all non-heroin opioid overdose </c:v>
                </c:pt>
              </c:strCache>
            </c:strRef>
          </c:tx>
          <c:spPr>
            <a:solidFill>
              <a:schemeClr val="accent1"/>
            </a:solidFill>
            <a:ln>
              <a:noFill/>
            </a:ln>
            <a:effectLst/>
          </c:spPr>
          <c:invertIfNegative val="0"/>
          <c:cat>
            <c:strRef>
              <c:f>'Emilia''s graphics ideas'!$A$68:$A$72</c:f>
              <c:strCache>
                <c:ptCount val="5"/>
                <c:pt idx="0">
                  <c:v>CO</c:v>
                </c:pt>
                <c:pt idx="1">
                  <c:v>KY</c:v>
                </c:pt>
                <c:pt idx="2">
                  <c:v>LA</c:v>
                </c:pt>
                <c:pt idx="3">
                  <c:v>NM</c:v>
                </c:pt>
                <c:pt idx="4">
                  <c:v>TN</c:v>
                </c:pt>
              </c:strCache>
            </c:strRef>
          </c:cat>
          <c:val>
            <c:numRef>
              <c:f>'Emilia''s graphics ideas'!$B$68:$B$72</c:f>
              <c:numCache>
                <c:formatCode>0.0%</c:formatCode>
                <c:ptCount val="5"/>
                <c:pt idx="0">
                  <c:v>9.8425196850393706E-2</c:v>
                </c:pt>
                <c:pt idx="1">
                  <c:v>7.8322967058281498E-2</c:v>
                </c:pt>
                <c:pt idx="2">
                  <c:v>0.10116279069767442</c:v>
                </c:pt>
                <c:pt idx="3">
                  <c:v>9.5238095238095233E-2</c:v>
                </c:pt>
                <c:pt idx="4">
                  <c:v>0.1337295690936107</c:v>
                </c:pt>
              </c:numCache>
            </c:numRef>
          </c:val>
          <c:extLst>
            <c:ext xmlns:c16="http://schemas.microsoft.com/office/drawing/2014/chart" uri="{C3380CC4-5D6E-409C-BE32-E72D297353CC}">
              <c16:uniqueId val="{00000000-8C59-485A-B4E0-D5715B7EB75B}"/>
            </c:ext>
          </c:extLst>
        </c:ser>
        <c:ser>
          <c:idx val="1"/>
          <c:order val="1"/>
          <c:tx>
            <c:strRef>
              <c:f>'Emilia''s graphics ideas'!$C$67</c:f>
              <c:strCache>
                <c:ptCount val="1"/>
                <c:pt idx="0">
                  <c:v>Percent non-heroin opioid involvement out of all benzodiazepine overdose </c:v>
                </c:pt>
              </c:strCache>
            </c:strRef>
          </c:tx>
          <c:spPr>
            <a:solidFill>
              <a:schemeClr val="accent2"/>
            </a:solidFill>
            <a:ln>
              <a:noFill/>
            </a:ln>
            <a:effectLst/>
          </c:spPr>
          <c:invertIfNegative val="0"/>
          <c:cat>
            <c:strRef>
              <c:f>'Emilia''s graphics ideas'!$A$68:$A$72</c:f>
              <c:strCache>
                <c:ptCount val="5"/>
                <c:pt idx="0">
                  <c:v>CO</c:v>
                </c:pt>
                <c:pt idx="1">
                  <c:v>KY</c:v>
                </c:pt>
                <c:pt idx="2">
                  <c:v>LA</c:v>
                </c:pt>
                <c:pt idx="3">
                  <c:v>NM</c:v>
                </c:pt>
                <c:pt idx="4">
                  <c:v>TN</c:v>
                </c:pt>
              </c:strCache>
            </c:strRef>
          </c:cat>
          <c:val>
            <c:numRef>
              <c:f>'Emilia''s graphics ideas'!$C$68:$C$72</c:f>
              <c:numCache>
                <c:formatCode>0.0%</c:formatCode>
                <c:ptCount val="5"/>
                <c:pt idx="0">
                  <c:v>0.1124859392575928</c:v>
                </c:pt>
                <c:pt idx="1">
                  <c:v>0.15050907481186365</c:v>
                </c:pt>
                <c:pt idx="2">
                  <c:v>0.1303370786516854</c:v>
                </c:pt>
                <c:pt idx="3">
                  <c:v>0.14653465346534653</c:v>
                </c:pt>
                <c:pt idx="4">
                  <c:v>0.17102137767220901</c:v>
                </c:pt>
              </c:numCache>
            </c:numRef>
          </c:val>
          <c:extLst>
            <c:ext xmlns:c16="http://schemas.microsoft.com/office/drawing/2014/chart" uri="{C3380CC4-5D6E-409C-BE32-E72D297353CC}">
              <c16:uniqueId val="{00000001-8C59-485A-B4E0-D5715B7EB75B}"/>
            </c:ext>
          </c:extLst>
        </c:ser>
        <c:dLbls>
          <c:showLegendKey val="0"/>
          <c:showVal val="0"/>
          <c:showCatName val="0"/>
          <c:showSerName val="0"/>
          <c:showPercent val="0"/>
          <c:showBubbleSize val="0"/>
        </c:dLbls>
        <c:gapWidth val="219"/>
        <c:overlap val="-27"/>
        <c:axId val="485365312"/>
        <c:axId val="485363672"/>
      </c:barChart>
      <c:catAx>
        <c:axId val="48536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5363672"/>
        <c:crosses val="autoZero"/>
        <c:auto val="1"/>
        <c:lblAlgn val="ctr"/>
        <c:lblOffset val="100"/>
        <c:noMultiLvlLbl val="0"/>
      </c:catAx>
      <c:valAx>
        <c:axId val="4853636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536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4_3.7 Benzodiazapine involvement in amphetamine poisoning VS. amphetamine involvement in benzodiazepine poisoning</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'Emilia''s graphics ideas'!$B$79</c:f>
              <c:strCache>
                <c:ptCount val="1"/>
                <c:pt idx="0">
                  <c:v>Percent benzodiazepine involvement out of all amphetamine overdose </c:v>
                </c:pt>
              </c:strCache>
            </c:strRef>
          </c:tx>
          <c:spPr>
            <a:solidFill>
              <a:schemeClr val="accent1"/>
            </a:solidFill>
            <a:ln>
              <a:noFill/>
            </a:ln>
            <a:effectLst/>
          </c:spPr>
          <c:invertIfNegative val="0"/>
          <c:cat>
            <c:strRef>
              <c:f>'Emilia''s graphics ideas'!$A$80:$A$84</c:f>
              <c:strCache>
                <c:ptCount val="5"/>
                <c:pt idx="0">
                  <c:v>CO</c:v>
                </c:pt>
                <c:pt idx="1">
                  <c:v>KY</c:v>
                </c:pt>
                <c:pt idx="2">
                  <c:v>LA</c:v>
                </c:pt>
                <c:pt idx="3">
                  <c:v>NM</c:v>
                </c:pt>
                <c:pt idx="4">
                  <c:v>TN</c:v>
                </c:pt>
              </c:strCache>
            </c:strRef>
          </c:cat>
          <c:val>
            <c:numRef>
              <c:f>'Emilia''s graphics ideas'!$B$80:$B$84</c:f>
              <c:numCache>
                <c:formatCode>0.0%</c:formatCode>
                <c:ptCount val="5"/>
                <c:pt idx="0">
                  <c:v>1.834862385321101E-2</c:v>
                </c:pt>
                <c:pt idx="1">
                  <c:v>4.1753653444676408E-2</c:v>
                </c:pt>
                <c:pt idx="2">
                  <c:v>5.2631578947368418E-2</c:v>
                </c:pt>
                <c:pt idx="3">
                  <c:v>2.8846153846153848E-2</c:v>
                </c:pt>
                <c:pt idx="4">
                  <c:v>7.0205479452054798E-2</c:v>
                </c:pt>
              </c:numCache>
            </c:numRef>
          </c:val>
          <c:extLst>
            <c:ext xmlns:c16="http://schemas.microsoft.com/office/drawing/2014/chart" uri="{C3380CC4-5D6E-409C-BE32-E72D297353CC}">
              <c16:uniqueId val="{00000000-460C-45DF-B97A-CC1AD4F48868}"/>
            </c:ext>
          </c:extLst>
        </c:ser>
        <c:ser>
          <c:idx val="1"/>
          <c:order val="1"/>
          <c:tx>
            <c:strRef>
              <c:f>'Emilia''s graphics ideas'!$C$79</c:f>
              <c:strCache>
                <c:ptCount val="1"/>
                <c:pt idx="0">
                  <c:v>Percent amphetamine involvement out of all benzodiazepine overdose </c:v>
                </c:pt>
              </c:strCache>
            </c:strRef>
          </c:tx>
          <c:spPr>
            <a:solidFill>
              <a:schemeClr val="accent2"/>
            </a:solidFill>
            <a:ln>
              <a:noFill/>
            </a:ln>
            <a:effectLst/>
          </c:spPr>
          <c:invertIfNegative val="0"/>
          <c:cat>
            <c:strRef>
              <c:f>'Emilia''s graphics ideas'!$A$80:$A$84</c:f>
              <c:strCache>
                <c:ptCount val="5"/>
                <c:pt idx="0">
                  <c:v>CO</c:v>
                </c:pt>
                <c:pt idx="1">
                  <c:v>KY</c:v>
                </c:pt>
                <c:pt idx="2">
                  <c:v>LA</c:v>
                </c:pt>
                <c:pt idx="3">
                  <c:v>NM</c:v>
                </c:pt>
                <c:pt idx="4">
                  <c:v>TN</c:v>
                </c:pt>
              </c:strCache>
            </c:strRef>
          </c:cat>
          <c:val>
            <c:numRef>
              <c:f>'Emilia''s graphics ideas'!$C$80:$C$84</c:f>
              <c:numCache>
                <c:formatCode>0.0%</c:formatCode>
                <c:ptCount val="5"/>
                <c:pt idx="0">
                  <c:v>4.4994375703037125E-3</c:v>
                </c:pt>
                <c:pt idx="1">
                  <c:v>2.6560424966799469E-2</c:v>
                </c:pt>
                <c:pt idx="2">
                  <c:v>1.7977528089887642E-2</c:v>
                </c:pt>
                <c:pt idx="3">
                  <c:v>1.1881188118811881E-2</c:v>
                </c:pt>
                <c:pt idx="4">
                  <c:v>1.9477434679334917E-2</c:v>
                </c:pt>
              </c:numCache>
            </c:numRef>
          </c:val>
          <c:extLst>
            <c:ext xmlns:c16="http://schemas.microsoft.com/office/drawing/2014/chart" uri="{C3380CC4-5D6E-409C-BE32-E72D297353CC}">
              <c16:uniqueId val="{00000001-460C-45DF-B97A-CC1AD4F48868}"/>
            </c:ext>
          </c:extLst>
        </c:ser>
        <c:dLbls>
          <c:showLegendKey val="0"/>
          <c:showVal val="0"/>
          <c:showCatName val="0"/>
          <c:showSerName val="0"/>
          <c:showPercent val="0"/>
          <c:showBubbleSize val="0"/>
        </c:dLbls>
        <c:gapWidth val="219"/>
        <c:overlap val="-27"/>
        <c:axId val="530656688"/>
        <c:axId val="530652096"/>
      </c:barChart>
      <c:catAx>
        <c:axId val="53065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30652096"/>
        <c:crosses val="autoZero"/>
        <c:auto val="1"/>
        <c:lblAlgn val="ctr"/>
        <c:lblOffset val="100"/>
        <c:noMultiLvlLbl val="0"/>
      </c:catAx>
      <c:valAx>
        <c:axId val="53065209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3065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3.8 Benzodiazapine involvement in alcohol poisoning VS. alcohol involvement in benzodiazepine poisoning</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'Emilia''s graphics ideas'!$B$91</c:f>
              <c:strCache>
                <c:ptCount val="1"/>
                <c:pt idx="0">
                  <c:v>Percent benzodiazepine involvement out of all alcohol overdose </c:v>
                </c:pt>
              </c:strCache>
            </c:strRef>
          </c:tx>
          <c:spPr>
            <a:solidFill>
              <a:schemeClr val="accent1"/>
            </a:solidFill>
            <a:ln>
              <a:noFill/>
            </a:ln>
            <a:effectLst/>
          </c:spPr>
          <c:invertIfNegative val="0"/>
          <c:cat>
            <c:strRef>
              <c:f>'Emilia''s graphics ideas'!$A$92:$A$96</c:f>
              <c:strCache>
                <c:ptCount val="5"/>
                <c:pt idx="0">
                  <c:v>CO</c:v>
                </c:pt>
                <c:pt idx="1">
                  <c:v>KY</c:v>
                </c:pt>
                <c:pt idx="2">
                  <c:v>LA</c:v>
                </c:pt>
                <c:pt idx="3">
                  <c:v>NM</c:v>
                </c:pt>
                <c:pt idx="4">
                  <c:v>TN</c:v>
                </c:pt>
              </c:strCache>
            </c:strRef>
          </c:cat>
          <c:val>
            <c:numRef>
              <c:f>'Emilia''s graphics ideas'!$B$92:$B$96</c:f>
              <c:numCache>
                <c:formatCode>0.0%</c:formatCode>
                <c:ptCount val="5"/>
                <c:pt idx="0">
                  <c:v>6.2695924764890276E-2</c:v>
                </c:pt>
                <c:pt idx="1">
                  <c:v>5.434782608695652E-2</c:v>
                </c:pt>
                <c:pt idx="2">
                  <c:v>5.0359712230215826E-2</c:v>
                </c:pt>
                <c:pt idx="3">
                  <c:v>5.3921568627450983E-2</c:v>
                </c:pt>
                <c:pt idx="4">
                  <c:v>9.7308488612836433E-2</c:v>
                </c:pt>
              </c:numCache>
            </c:numRef>
          </c:val>
          <c:extLst>
            <c:ext xmlns:c16="http://schemas.microsoft.com/office/drawing/2014/chart" uri="{C3380CC4-5D6E-409C-BE32-E72D297353CC}">
              <c16:uniqueId val="{00000000-7DDA-4EF8-B225-F5DCAC19BDD8}"/>
            </c:ext>
          </c:extLst>
        </c:ser>
        <c:ser>
          <c:idx val="1"/>
          <c:order val="1"/>
          <c:tx>
            <c:strRef>
              <c:f>'Emilia''s graphics ideas'!$C$91</c:f>
              <c:strCache>
                <c:ptCount val="1"/>
                <c:pt idx="0">
                  <c:v>Percent alcohol involvement out of all benzodiazepine overdose </c:v>
                </c:pt>
              </c:strCache>
            </c:strRef>
          </c:tx>
          <c:spPr>
            <a:solidFill>
              <a:schemeClr val="accent2"/>
            </a:solidFill>
            <a:ln>
              <a:noFill/>
            </a:ln>
            <a:effectLst/>
          </c:spPr>
          <c:invertIfNegative val="0"/>
          <c:cat>
            <c:strRef>
              <c:f>'Emilia''s graphics ideas'!$A$92:$A$96</c:f>
              <c:strCache>
                <c:ptCount val="5"/>
                <c:pt idx="0">
                  <c:v>CO</c:v>
                </c:pt>
                <c:pt idx="1">
                  <c:v>KY</c:v>
                </c:pt>
                <c:pt idx="2">
                  <c:v>LA</c:v>
                </c:pt>
                <c:pt idx="3">
                  <c:v>NM</c:v>
                </c:pt>
                <c:pt idx="4">
                  <c:v>TN</c:v>
                </c:pt>
              </c:strCache>
            </c:strRef>
          </c:cat>
          <c:val>
            <c:numRef>
              <c:f>'Emilia''s graphics ideas'!$C$92:$C$96</c:f>
              <c:numCache>
                <c:formatCode>0.0%</c:formatCode>
                <c:ptCount val="5"/>
                <c:pt idx="0">
                  <c:v>2.2497187851518559E-2</c:v>
                </c:pt>
                <c:pt idx="1">
                  <c:v>1.3280212483399735E-2</c:v>
                </c:pt>
                <c:pt idx="2">
                  <c:v>1.5730337078651686E-2</c:v>
                </c:pt>
                <c:pt idx="3">
                  <c:v>2.1782178217821781E-2</c:v>
                </c:pt>
                <c:pt idx="4">
                  <c:v>2.2327790973871733E-2</c:v>
                </c:pt>
              </c:numCache>
            </c:numRef>
          </c:val>
          <c:extLst>
            <c:ext xmlns:c16="http://schemas.microsoft.com/office/drawing/2014/chart" uri="{C3380CC4-5D6E-409C-BE32-E72D297353CC}">
              <c16:uniqueId val="{00000001-7DDA-4EF8-B225-F5DCAC19BDD8}"/>
            </c:ext>
          </c:extLst>
        </c:ser>
        <c:dLbls>
          <c:showLegendKey val="0"/>
          <c:showVal val="0"/>
          <c:showCatName val="0"/>
          <c:showSerName val="0"/>
          <c:showPercent val="0"/>
          <c:showBubbleSize val="0"/>
        </c:dLbls>
        <c:gapWidth val="219"/>
        <c:overlap val="-27"/>
        <c:axId val="489951848"/>
        <c:axId val="489952504"/>
      </c:barChart>
      <c:catAx>
        <c:axId val="48995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9952504"/>
        <c:crosses val="autoZero"/>
        <c:auto val="1"/>
        <c:lblAlgn val="ctr"/>
        <c:lblOffset val="100"/>
        <c:noMultiLvlLbl val="0"/>
      </c:catAx>
      <c:valAx>
        <c:axId val="48995250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8995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dirty="0"/>
              <a:t>Frequency distribution of select individual T-codes, by inpatient or ED (1_1b and 4_1b)</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'1b v 4_1b'!$C$1</c:f>
              <c:strCache>
                <c:ptCount val="1"/>
                <c:pt idx="0">
                  <c:v>CO</c:v>
                </c:pt>
              </c:strCache>
            </c:strRef>
          </c:tx>
          <c:spPr>
            <a:solidFill>
              <a:schemeClr val="accent1"/>
            </a:solidFill>
            <a:ln>
              <a:noFill/>
            </a:ln>
            <a:effectLst/>
          </c:spPr>
          <c:invertIfNegative val="0"/>
          <c:cat>
            <c:multiLvlStrRef>
              <c:f>'1b v 4_1b'!$A$2:$B$9</c:f>
              <c:multiLvlStrCache>
                <c:ptCount val="8"/>
                <c:lvl>
                  <c:pt idx="0">
                    <c:v> ED</c:v>
                  </c:pt>
                  <c:pt idx="1">
                    <c:v>Inpatient</c:v>
                  </c:pt>
                  <c:pt idx="2">
                    <c:v> ED</c:v>
                  </c:pt>
                  <c:pt idx="3">
                    <c:v>Inpatient</c:v>
                  </c:pt>
                  <c:pt idx="4">
                    <c:v> ED</c:v>
                  </c:pt>
                  <c:pt idx="5">
                    <c:v>Inpatient</c:v>
                  </c:pt>
                  <c:pt idx="6">
                    <c:v> ED</c:v>
                  </c:pt>
                  <c:pt idx="7">
                    <c:v>Inpatient</c:v>
                  </c:pt>
                </c:lvl>
                <c:lvl>
                  <c:pt idx="0">
                    <c:v>T40 (Narcotics and Hallucinogens)</c:v>
                  </c:pt>
                  <c:pt idx="2">
                    <c:v>T42 (Antiepileptics) </c:v>
                  </c:pt>
                  <c:pt idx="4">
                    <c:v>T43 (Psychotropics NEC)</c:v>
                  </c:pt>
                  <c:pt idx="6">
                    <c:v>T50 (Diuretics and Other unspecified)</c:v>
                  </c:pt>
                </c:lvl>
              </c:multiLvlStrCache>
            </c:multiLvlStrRef>
          </c:cat>
          <c:val>
            <c:numRef>
              <c:f>'1b v 4_1b'!$C$2:$C$9</c:f>
              <c:numCache>
                <c:formatCode>General</c:formatCode>
                <c:ptCount val="8"/>
                <c:pt idx="0">
                  <c:v>22.86</c:v>
                </c:pt>
                <c:pt idx="1">
                  <c:v>22.09</c:v>
                </c:pt>
                <c:pt idx="2">
                  <c:v>14.6</c:v>
                </c:pt>
                <c:pt idx="3">
                  <c:v>20.58</c:v>
                </c:pt>
                <c:pt idx="4">
                  <c:v>15.04</c:v>
                </c:pt>
                <c:pt idx="5">
                  <c:v>20.85</c:v>
                </c:pt>
                <c:pt idx="6">
                  <c:v>12.85</c:v>
                </c:pt>
                <c:pt idx="7">
                  <c:v>4.91</c:v>
                </c:pt>
              </c:numCache>
            </c:numRef>
          </c:val>
          <c:extLst>
            <c:ext xmlns:c16="http://schemas.microsoft.com/office/drawing/2014/chart" uri="{C3380CC4-5D6E-409C-BE32-E72D297353CC}">
              <c16:uniqueId val="{00000000-25B5-417C-A577-862D99A0B8BC}"/>
            </c:ext>
          </c:extLst>
        </c:ser>
        <c:ser>
          <c:idx val="1"/>
          <c:order val="1"/>
          <c:tx>
            <c:strRef>
              <c:f>'1b v 4_1b'!$D$1</c:f>
              <c:strCache>
                <c:ptCount val="1"/>
                <c:pt idx="0">
                  <c:v>KY</c:v>
                </c:pt>
              </c:strCache>
            </c:strRef>
          </c:tx>
          <c:spPr>
            <a:solidFill>
              <a:schemeClr val="accent2"/>
            </a:solidFill>
            <a:ln>
              <a:noFill/>
            </a:ln>
            <a:effectLst/>
          </c:spPr>
          <c:invertIfNegative val="0"/>
          <c:cat>
            <c:multiLvlStrRef>
              <c:f>'1b v 4_1b'!$A$2:$B$9</c:f>
              <c:multiLvlStrCache>
                <c:ptCount val="8"/>
                <c:lvl>
                  <c:pt idx="0">
                    <c:v> ED</c:v>
                  </c:pt>
                  <c:pt idx="1">
                    <c:v>Inpatient</c:v>
                  </c:pt>
                  <c:pt idx="2">
                    <c:v> ED</c:v>
                  </c:pt>
                  <c:pt idx="3">
                    <c:v>Inpatient</c:v>
                  </c:pt>
                  <c:pt idx="4">
                    <c:v> ED</c:v>
                  </c:pt>
                  <c:pt idx="5">
                    <c:v>Inpatient</c:v>
                  </c:pt>
                  <c:pt idx="6">
                    <c:v> ED</c:v>
                  </c:pt>
                  <c:pt idx="7">
                    <c:v>Inpatient</c:v>
                  </c:pt>
                </c:lvl>
                <c:lvl>
                  <c:pt idx="0">
                    <c:v>T40 (Narcotics and Hallucinogens)</c:v>
                  </c:pt>
                  <c:pt idx="2">
                    <c:v>T42 (Antiepileptics) </c:v>
                  </c:pt>
                  <c:pt idx="4">
                    <c:v>T43 (Psychotropics NEC)</c:v>
                  </c:pt>
                  <c:pt idx="6">
                    <c:v>T50 (Diuretics and Other unspecified)</c:v>
                  </c:pt>
                </c:lvl>
              </c:multiLvlStrCache>
            </c:multiLvlStrRef>
          </c:cat>
          <c:val>
            <c:numRef>
              <c:f>'1b v 4_1b'!$D$2:$D$9</c:f>
              <c:numCache>
                <c:formatCode>General</c:formatCode>
                <c:ptCount val="8"/>
                <c:pt idx="0">
                  <c:v>46.91</c:v>
                </c:pt>
                <c:pt idx="1">
                  <c:v>24.54</c:v>
                </c:pt>
                <c:pt idx="2">
                  <c:v>11.28</c:v>
                </c:pt>
                <c:pt idx="3">
                  <c:v>25.96</c:v>
                </c:pt>
                <c:pt idx="4">
                  <c:v>11.57</c:v>
                </c:pt>
                <c:pt idx="5">
                  <c:v>18.95</c:v>
                </c:pt>
                <c:pt idx="6">
                  <c:v>11.79</c:v>
                </c:pt>
                <c:pt idx="7">
                  <c:v>9.59</c:v>
                </c:pt>
              </c:numCache>
            </c:numRef>
          </c:val>
          <c:extLst>
            <c:ext xmlns:c16="http://schemas.microsoft.com/office/drawing/2014/chart" uri="{C3380CC4-5D6E-409C-BE32-E72D297353CC}">
              <c16:uniqueId val="{00000001-25B5-417C-A577-862D99A0B8BC}"/>
            </c:ext>
          </c:extLst>
        </c:ser>
        <c:ser>
          <c:idx val="2"/>
          <c:order val="2"/>
          <c:tx>
            <c:strRef>
              <c:f>'1b v 4_1b'!$E$1</c:f>
              <c:strCache>
                <c:ptCount val="1"/>
                <c:pt idx="0">
                  <c:v>NM</c:v>
                </c:pt>
              </c:strCache>
            </c:strRef>
          </c:tx>
          <c:spPr>
            <a:solidFill>
              <a:schemeClr val="accent3"/>
            </a:solidFill>
            <a:ln>
              <a:noFill/>
            </a:ln>
            <a:effectLst/>
          </c:spPr>
          <c:invertIfNegative val="0"/>
          <c:cat>
            <c:multiLvlStrRef>
              <c:f>'1b v 4_1b'!$A$2:$B$9</c:f>
              <c:multiLvlStrCache>
                <c:ptCount val="8"/>
                <c:lvl>
                  <c:pt idx="0">
                    <c:v> ED</c:v>
                  </c:pt>
                  <c:pt idx="1">
                    <c:v>Inpatient</c:v>
                  </c:pt>
                  <c:pt idx="2">
                    <c:v> ED</c:v>
                  </c:pt>
                  <c:pt idx="3">
                    <c:v>Inpatient</c:v>
                  </c:pt>
                  <c:pt idx="4">
                    <c:v> ED</c:v>
                  </c:pt>
                  <c:pt idx="5">
                    <c:v>Inpatient</c:v>
                  </c:pt>
                  <c:pt idx="6">
                    <c:v> ED</c:v>
                  </c:pt>
                  <c:pt idx="7">
                    <c:v>Inpatient</c:v>
                  </c:pt>
                </c:lvl>
                <c:lvl>
                  <c:pt idx="0">
                    <c:v>T40 (Narcotics and Hallucinogens)</c:v>
                  </c:pt>
                  <c:pt idx="2">
                    <c:v>T42 (Antiepileptics) </c:v>
                  </c:pt>
                  <c:pt idx="4">
                    <c:v>T43 (Psychotropics NEC)</c:v>
                  </c:pt>
                  <c:pt idx="6">
                    <c:v>T50 (Diuretics and Other unspecified)</c:v>
                  </c:pt>
                </c:lvl>
              </c:multiLvlStrCache>
            </c:multiLvlStrRef>
          </c:cat>
          <c:val>
            <c:numRef>
              <c:f>'1b v 4_1b'!$E$2:$E$9</c:f>
              <c:numCache>
                <c:formatCode>General</c:formatCode>
                <c:ptCount val="8"/>
                <c:pt idx="0">
                  <c:v>29.96</c:v>
                </c:pt>
                <c:pt idx="1">
                  <c:v>22.3</c:v>
                </c:pt>
                <c:pt idx="2">
                  <c:v>15.98</c:v>
                </c:pt>
                <c:pt idx="3">
                  <c:v>22.26</c:v>
                </c:pt>
                <c:pt idx="4">
                  <c:v>15.42</c:v>
                </c:pt>
                <c:pt idx="5">
                  <c:v>22.42</c:v>
                </c:pt>
                <c:pt idx="6">
                  <c:v>10.65</c:v>
                </c:pt>
                <c:pt idx="7">
                  <c:v>6.41</c:v>
                </c:pt>
              </c:numCache>
            </c:numRef>
          </c:val>
          <c:extLst>
            <c:ext xmlns:c16="http://schemas.microsoft.com/office/drawing/2014/chart" uri="{C3380CC4-5D6E-409C-BE32-E72D297353CC}">
              <c16:uniqueId val="{00000002-25B5-417C-A577-862D99A0B8BC}"/>
            </c:ext>
          </c:extLst>
        </c:ser>
        <c:ser>
          <c:idx val="3"/>
          <c:order val="3"/>
          <c:tx>
            <c:strRef>
              <c:f>'1b v 4_1b'!$F$1</c:f>
              <c:strCache>
                <c:ptCount val="1"/>
                <c:pt idx="0">
                  <c:v>TN</c:v>
                </c:pt>
              </c:strCache>
            </c:strRef>
          </c:tx>
          <c:spPr>
            <a:solidFill>
              <a:schemeClr val="accent4"/>
            </a:solidFill>
            <a:ln>
              <a:noFill/>
            </a:ln>
            <a:effectLst/>
          </c:spPr>
          <c:invertIfNegative val="0"/>
          <c:cat>
            <c:multiLvlStrRef>
              <c:f>'1b v 4_1b'!$A$2:$B$9</c:f>
              <c:multiLvlStrCache>
                <c:ptCount val="8"/>
                <c:lvl>
                  <c:pt idx="0">
                    <c:v> ED</c:v>
                  </c:pt>
                  <c:pt idx="1">
                    <c:v>Inpatient</c:v>
                  </c:pt>
                  <c:pt idx="2">
                    <c:v> ED</c:v>
                  </c:pt>
                  <c:pt idx="3">
                    <c:v>Inpatient</c:v>
                  </c:pt>
                  <c:pt idx="4">
                    <c:v> ED</c:v>
                  </c:pt>
                  <c:pt idx="5">
                    <c:v>Inpatient</c:v>
                  </c:pt>
                  <c:pt idx="6">
                    <c:v> ED</c:v>
                  </c:pt>
                  <c:pt idx="7">
                    <c:v>Inpatient</c:v>
                  </c:pt>
                </c:lvl>
                <c:lvl>
                  <c:pt idx="0">
                    <c:v>T40 (Narcotics and Hallucinogens)</c:v>
                  </c:pt>
                  <c:pt idx="2">
                    <c:v>T42 (Antiepileptics) </c:v>
                  </c:pt>
                  <c:pt idx="4">
                    <c:v>T43 (Psychotropics NEC)</c:v>
                  </c:pt>
                  <c:pt idx="6">
                    <c:v>T50 (Diuretics and Other unspecified)</c:v>
                  </c:pt>
                </c:lvl>
              </c:multiLvlStrCache>
            </c:multiLvlStrRef>
          </c:cat>
          <c:val>
            <c:numRef>
              <c:f>'1b v 4_1b'!$F$2:$F$9</c:f>
              <c:numCache>
                <c:formatCode>General</c:formatCode>
                <c:ptCount val="8"/>
                <c:pt idx="0">
                  <c:v>23.68</c:v>
                </c:pt>
                <c:pt idx="1">
                  <c:v>28.34</c:v>
                </c:pt>
                <c:pt idx="2">
                  <c:v>18.16</c:v>
                </c:pt>
                <c:pt idx="3">
                  <c:v>25.04</c:v>
                </c:pt>
                <c:pt idx="4">
                  <c:v>14.08</c:v>
                </c:pt>
                <c:pt idx="5">
                  <c:v>15.05</c:v>
                </c:pt>
                <c:pt idx="6">
                  <c:v>15.41</c:v>
                </c:pt>
                <c:pt idx="7">
                  <c:v>8.23</c:v>
                </c:pt>
              </c:numCache>
            </c:numRef>
          </c:val>
          <c:extLst>
            <c:ext xmlns:c16="http://schemas.microsoft.com/office/drawing/2014/chart" uri="{C3380CC4-5D6E-409C-BE32-E72D297353CC}">
              <c16:uniqueId val="{00000003-25B5-417C-A577-862D99A0B8BC}"/>
            </c:ext>
          </c:extLst>
        </c:ser>
        <c:dLbls>
          <c:showLegendKey val="0"/>
          <c:showVal val="0"/>
          <c:showCatName val="0"/>
          <c:showSerName val="0"/>
          <c:showPercent val="0"/>
          <c:showBubbleSize val="0"/>
        </c:dLbls>
        <c:gapWidth val="219"/>
        <c:overlap val="-27"/>
        <c:axId val="356085224"/>
        <c:axId val="356086864"/>
      </c:barChart>
      <c:catAx>
        <c:axId val="35608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56086864"/>
        <c:crosses val="autoZero"/>
        <c:auto val="1"/>
        <c:lblAlgn val="ctr"/>
        <c:lblOffset val="100"/>
        <c:noMultiLvlLbl val="0"/>
      </c:catAx>
      <c:valAx>
        <c:axId val="3560868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Percent %</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5608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Distribution of Intent among def. 1 Drug Poisonings by Inpatient v ED (1_3 and 4_3)</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'3 v 4_3'!$C$1</c:f>
              <c:strCache>
                <c:ptCount val="1"/>
                <c:pt idx="0">
                  <c:v>CO</c:v>
                </c:pt>
              </c:strCache>
            </c:strRef>
          </c:tx>
          <c:spPr>
            <a:solidFill>
              <a:schemeClr val="accent1"/>
            </a:solidFill>
            <a:ln>
              <a:noFill/>
            </a:ln>
            <a:effectLst/>
          </c:spPr>
          <c:invertIfNegative val="0"/>
          <c:cat>
            <c:multiLvlStrRef>
              <c:f>'3 v 4_3'!$A$2:$B$9</c:f>
              <c:multiLvlStrCache>
                <c:ptCount val="8"/>
                <c:lvl>
                  <c:pt idx="0">
                    <c:v> ED</c:v>
                  </c:pt>
                  <c:pt idx="1">
                    <c:v>Inpatient</c:v>
                  </c:pt>
                  <c:pt idx="2">
                    <c:v> ED</c:v>
                  </c:pt>
                  <c:pt idx="3">
                    <c:v>Inpatient</c:v>
                  </c:pt>
                  <c:pt idx="4">
                    <c:v> ED</c:v>
                  </c:pt>
                  <c:pt idx="5">
                    <c:v>Inpatient</c:v>
                  </c:pt>
                  <c:pt idx="6">
                    <c:v> ED</c:v>
                  </c:pt>
                  <c:pt idx="7">
                    <c:v>Inpatient</c:v>
                  </c:pt>
                </c:lvl>
                <c:lvl>
                  <c:pt idx="0">
                    <c:v>Unintentional</c:v>
                  </c:pt>
                  <c:pt idx="2">
                    <c:v>Intentional self-harm</c:v>
                  </c:pt>
                  <c:pt idx="4">
                    <c:v>Undetermined</c:v>
                  </c:pt>
                  <c:pt idx="6">
                    <c:v>Adverse effects</c:v>
                  </c:pt>
                </c:lvl>
              </c:multiLvlStrCache>
            </c:multiLvlStrRef>
          </c:cat>
          <c:val>
            <c:numRef>
              <c:f>'3 v 4_3'!$C$2:$C$9</c:f>
              <c:numCache>
                <c:formatCode>General</c:formatCode>
                <c:ptCount val="8"/>
                <c:pt idx="0">
                  <c:v>43.01</c:v>
                </c:pt>
                <c:pt idx="1">
                  <c:v>42.67</c:v>
                </c:pt>
                <c:pt idx="2">
                  <c:v>27.5</c:v>
                </c:pt>
                <c:pt idx="3">
                  <c:v>49.89</c:v>
                </c:pt>
                <c:pt idx="4">
                  <c:v>5.1100000000000003</c:v>
                </c:pt>
                <c:pt idx="5">
                  <c:v>3.49</c:v>
                </c:pt>
                <c:pt idx="6">
                  <c:v>24.02</c:v>
                </c:pt>
                <c:pt idx="7">
                  <c:v>3.42</c:v>
                </c:pt>
              </c:numCache>
            </c:numRef>
          </c:val>
          <c:extLst>
            <c:ext xmlns:c16="http://schemas.microsoft.com/office/drawing/2014/chart" uri="{C3380CC4-5D6E-409C-BE32-E72D297353CC}">
              <c16:uniqueId val="{00000000-5D9F-47F9-9F02-A9307DE9A80D}"/>
            </c:ext>
          </c:extLst>
        </c:ser>
        <c:ser>
          <c:idx val="1"/>
          <c:order val="1"/>
          <c:tx>
            <c:strRef>
              <c:f>'3 v 4_3'!$D$1</c:f>
              <c:strCache>
                <c:ptCount val="1"/>
                <c:pt idx="0">
                  <c:v>KY</c:v>
                </c:pt>
              </c:strCache>
            </c:strRef>
          </c:tx>
          <c:spPr>
            <a:solidFill>
              <a:schemeClr val="accent2"/>
            </a:solidFill>
            <a:ln>
              <a:noFill/>
            </a:ln>
            <a:effectLst/>
          </c:spPr>
          <c:invertIfNegative val="0"/>
          <c:cat>
            <c:multiLvlStrRef>
              <c:f>'3 v 4_3'!$A$2:$B$9</c:f>
              <c:multiLvlStrCache>
                <c:ptCount val="8"/>
                <c:lvl>
                  <c:pt idx="0">
                    <c:v> ED</c:v>
                  </c:pt>
                  <c:pt idx="1">
                    <c:v>Inpatient</c:v>
                  </c:pt>
                  <c:pt idx="2">
                    <c:v> ED</c:v>
                  </c:pt>
                  <c:pt idx="3">
                    <c:v>Inpatient</c:v>
                  </c:pt>
                  <c:pt idx="4">
                    <c:v> ED</c:v>
                  </c:pt>
                  <c:pt idx="5">
                    <c:v>Inpatient</c:v>
                  </c:pt>
                  <c:pt idx="6">
                    <c:v> ED</c:v>
                  </c:pt>
                  <c:pt idx="7">
                    <c:v>Inpatient</c:v>
                  </c:pt>
                </c:lvl>
                <c:lvl>
                  <c:pt idx="0">
                    <c:v>Unintentional</c:v>
                  </c:pt>
                  <c:pt idx="2">
                    <c:v>Intentional self-harm</c:v>
                  </c:pt>
                  <c:pt idx="4">
                    <c:v>Undetermined</c:v>
                  </c:pt>
                  <c:pt idx="6">
                    <c:v>Adverse effects</c:v>
                  </c:pt>
                </c:lvl>
              </c:multiLvlStrCache>
            </c:multiLvlStrRef>
          </c:cat>
          <c:val>
            <c:numRef>
              <c:f>'3 v 4_3'!$D$2:$D$9</c:f>
              <c:numCache>
                <c:formatCode>General</c:formatCode>
                <c:ptCount val="8"/>
                <c:pt idx="0">
                  <c:v>66.56</c:v>
                </c:pt>
                <c:pt idx="1">
                  <c:v>53.58</c:v>
                </c:pt>
                <c:pt idx="2">
                  <c:v>14.03</c:v>
                </c:pt>
                <c:pt idx="3">
                  <c:v>38.590000000000003</c:v>
                </c:pt>
                <c:pt idx="4">
                  <c:v>2.96</c:v>
                </c:pt>
                <c:pt idx="5">
                  <c:v>4.34</c:v>
                </c:pt>
                <c:pt idx="6">
                  <c:v>16.21</c:v>
                </c:pt>
                <c:pt idx="7">
                  <c:v>3.49</c:v>
                </c:pt>
              </c:numCache>
            </c:numRef>
          </c:val>
          <c:extLst>
            <c:ext xmlns:c16="http://schemas.microsoft.com/office/drawing/2014/chart" uri="{C3380CC4-5D6E-409C-BE32-E72D297353CC}">
              <c16:uniqueId val="{00000001-5D9F-47F9-9F02-A9307DE9A80D}"/>
            </c:ext>
          </c:extLst>
        </c:ser>
        <c:ser>
          <c:idx val="2"/>
          <c:order val="2"/>
          <c:tx>
            <c:strRef>
              <c:f>'3 v 4_3'!$E$1</c:f>
              <c:strCache>
                <c:ptCount val="1"/>
                <c:pt idx="0">
                  <c:v>LA</c:v>
                </c:pt>
              </c:strCache>
            </c:strRef>
          </c:tx>
          <c:spPr>
            <a:solidFill>
              <a:schemeClr val="accent3"/>
            </a:solidFill>
            <a:ln>
              <a:noFill/>
            </a:ln>
            <a:effectLst/>
          </c:spPr>
          <c:invertIfNegative val="0"/>
          <c:cat>
            <c:multiLvlStrRef>
              <c:f>'3 v 4_3'!$A$2:$B$9</c:f>
              <c:multiLvlStrCache>
                <c:ptCount val="8"/>
                <c:lvl>
                  <c:pt idx="0">
                    <c:v> ED</c:v>
                  </c:pt>
                  <c:pt idx="1">
                    <c:v>Inpatient</c:v>
                  </c:pt>
                  <c:pt idx="2">
                    <c:v> ED</c:v>
                  </c:pt>
                  <c:pt idx="3">
                    <c:v>Inpatient</c:v>
                  </c:pt>
                  <c:pt idx="4">
                    <c:v> ED</c:v>
                  </c:pt>
                  <c:pt idx="5">
                    <c:v>Inpatient</c:v>
                  </c:pt>
                  <c:pt idx="6">
                    <c:v> ED</c:v>
                  </c:pt>
                  <c:pt idx="7">
                    <c:v>Inpatient</c:v>
                  </c:pt>
                </c:lvl>
                <c:lvl>
                  <c:pt idx="0">
                    <c:v>Unintentional</c:v>
                  </c:pt>
                  <c:pt idx="2">
                    <c:v>Intentional self-harm</c:v>
                  </c:pt>
                  <c:pt idx="4">
                    <c:v>Undetermined</c:v>
                  </c:pt>
                  <c:pt idx="6">
                    <c:v>Adverse effects</c:v>
                  </c:pt>
                </c:lvl>
              </c:multiLvlStrCache>
            </c:multiLvlStrRef>
          </c:cat>
          <c:val>
            <c:numRef>
              <c:f>'3 v 4_3'!$E$2:$E$9</c:f>
              <c:numCache>
                <c:formatCode>General</c:formatCode>
                <c:ptCount val="8"/>
                <c:pt idx="0">
                  <c:v>48.82</c:v>
                </c:pt>
                <c:pt idx="1">
                  <c:v>55.81</c:v>
                </c:pt>
                <c:pt idx="2">
                  <c:v>20.6</c:v>
                </c:pt>
                <c:pt idx="3">
                  <c:v>34.33</c:v>
                </c:pt>
                <c:pt idx="4">
                  <c:v>3.35</c:v>
                </c:pt>
                <c:pt idx="5">
                  <c:v>3.97</c:v>
                </c:pt>
                <c:pt idx="6">
                  <c:v>29.96</c:v>
                </c:pt>
                <c:pt idx="7">
                  <c:v>5.43</c:v>
                </c:pt>
              </c:numCache>
            </c:numRef>
          </c:val>
          <c:extLst>
            <c:ext xmlns:c16="http://schemas.microsoft.com/office/drawing/2014/chart" uri="{C3380CC4-5D6E-409C-BE32-E72D297353CC}">
              <c16:uniqueId val="{00000002-5D9F-47F9-9F02-A9307DE9A80D}"/>
            </c:ext>
          </c:extLst>
        </c:ser>
        <c:ser>
          <c:idx val="3"/>
          <c:order val="3"/>
          <c:tx>
            <c:strRef>
              <c:f>'3 v 4_3'!$F$1</c:f>
              <c:strCache>
                <c:ptCount val="1"/>
                <c:pt idx="0">
                  <c:v>NM</c:v>
                </c:pt>
              </c:strCache>
            </c:strRef>
          </c:tx>
          <c:spPr>
            <a:solidFill>
              <a:schemeClr val="accent4"/>
            </a:solidFill>
            <a:ln>
              <a:noFill/>
            </a:ln>
            <a:effectLst/>
          </c:spPr>
          <c:invertIfNegative val="0"/>
          <c:cat>
            <c:multiLvlStrRef>
              <c:f>'3 v 4_3'!$A$2:$B$9</c:f>
              <c:multiLvlStrCache>
                <c:ptCount val="8"/>
                <c:lvl>
                  <c:pt idx="0">
                    <c:v> ED</c:v>
                  </c:pt>
                  <c:pt idx="1">
                    <c:v>Inpatient</c:v>
                  </c:pt>
                  <c:pt idx="2">
                    <c:v> ED</c:v>
                  </c:pt>
                  <c:pt idx="3">
                    <c:v>Inpatient</c:v>
                  </c:pt>
                  <c:pt idx="4">
                    <c:v> ED</c:v>
                  </c:pt>
                  <c:pt idx="5">
                    <c:v>Inpatient</c:v>
                  </c:pt>
                  <c:pt idx="6">
                    <c:v> ED</c:v>
                  </c:pt>
                  <c:pt idx="7">
                    <c:v>Inpatient</c:v>
                  </c:pt>
                </c:lvl>
                <c:lvl>
                  <c:pt idx="0">
                    <c:v>Unintentional</c:v>
                  </c:pt>
                  <c:pt idx="2">
                    <c:v>Intentional self-harm</c:v>
                  </c:pt>
                  <c:pt idx="4">
                    <c:v>Undetermined</c:v>
                  </c:pt>
                  <c:pt idx="6">
                    <c:v>Adverse effects</c:v>
                  </c:pt>
                </c:lvl>
              </c:multiLvlStrCache>
            </c:multiLvlStrRef>
          </c:cat>
          <c:val>
            <c:numRef>
              <c:f>'3 v 4_3'!$F$2:$F$9</c:f>
              <c:numCache>
                <c:formatCode>General</c:formatCode>
                <c:ptCount val="8"/>
                <c:pt idx="0">
                  <c:v>52.55</c:v>
                </c:pt>
                <c:pt idx="1">
                  <c:v>47.06</c:v>
                </c:pt>
                <c:pt idx="2">
                  <c:v>26.34</c:v>
                </c:pt>
                <c:pt idx="3">
                  <c:v>46</c:v>
                </c:pt>
                <c:pt idx="4">
                  <c:v>3.93</c:v>
                </c:pt>
                <c:pt idx="5">
                  <c:v>3.1</c:v>
                </c:pt>
                <c:pt idx="6">
                  <c:v>16.78</c:v>
                </c:pt>
                <c:pt idx="7">
                  <c:v>3.6</c:v>
                </c:pt>
              </c:numCache>
            </c:numRef>
          </c:val>
          <c:extLst>
            <c:ext xmlns:c16="http://schemas.microsoft.com/office/drawing/2014/chart" uri="{C3380CC4-5D6E-409C-BE32-E72D297353CC}">
              <c16:uniqueId val="{00000003-5D9F-47F9-9F02-A9307DE9A80D}"/>
            </c:ext>
          </c:extLst>
        </c:ser>
        <c:ser>
          <c:idx val="4"/>
          <c:order val="4"/>
          <c:tx>
            <c:strRef>
              <c:f>'3 v 4_3'!$G$1</c:f>
              <c:strCache>
                <c:ptCount val="1"/>
                <c:pt idx="0">
                  <c:v>TN</c:v>
                </c:pt>
              </c:strCache>
            </c:strRef>
          </c:tx>
          <c:spPr>
            <a:solidFill>
              <a:schemeClr val="accent5"/>
            </a:solidFill>
            <a:ln>
              <a:noFill/>
            </a:ln>
            <a:effectLst/>
          </c:spPr>
          <c:invertIfNegative val="0"/>
          <c:cat>
            <c:multiLvlStrRef>
              <c:f>'3 v 4_3'!$A$2:$B$9</c:f>
              <c:multiLvlStrCache>
                <c:ptCount val="8"/>
                <c:lvl>
                  <c:pt idx="0">
                    <c:v> ED</c:v>
                  </c:pt>
                  <c:pt idx="1">
                    <c:v>Inpatient</c:v>
                  </c:pt>
                  <c:pt idx="2">
                    <c:v> ED</c:v>
                  </c:pt>
                  <c:pt idx="3">
                    <c:v>Inpatient</c:v>
                  </c:pt>
                  <c:pt idx="4">
                    <c:v> ED</c:v>
                  </c:pt>
                  <c:pt idx="5">
                    <c:v>Inpatient</c:v>
                  </c:pt>
                  <c:pt idx="6">
                    <c:v> ED</c:v>
                  </c:pt>
                  <c:pt idx="7">
                    <c:v>Inpatient</c:v>
                  </c:pt>
                </c:lvl>
                <c:lvl>
                  <c:pt idx="0">
                    <c:v>Unintentional</c:v>
                  </c:pt>
                  <c:pt idx="2">
                    <c:v>Intentional self-harm</c:v>
                  </c:pt>
                  <c:pt idx="4">
                    <c:v>Undetermined</c:v>
                  </c:pt>
                  <c:pt idx="6">
                    <c:v>Adverse effects</c:v>
                  </c:pt>
                </c:lvl>
              </c:multiLvlStrCache>
            </c:multiLvlStrRef>
          </c:cat>
          <c:val>
            <c:numRef>
              <c:f>'3 v 4_3'!$G$2:$G$9</c:f>
              <c:numCache>
                <c:formatCode>General</c:formatCode>
                <c:ptCount val="8"/>
                <c:pt idx="0">
                  <c:v>49.28</c:v>
                </c:pt>
                <c:pt idx="1">
                  <c:v>56.93</c:v>
                </c:pt>
                <c:pt idx="2">
                  <c:v>22.75</c:v>
                </c:pt>
                <c:pt idx="3">
                  <c:v>35.31</c:v>
                </c:pt>
                <c:pt idx="4">
                  <c:v>2.81</c:v>
                </c:pt>
                <c:pt idx="5">
                  <c:v>3.72</c:v>
                </c:pt>
                <c:pt idx="6">
                  <c:v>24.7</c:v>
                </c:pt>
                <c:pt idx="7">
                  <c:v>3.65</c:v>
                </c:pt>
              </c:numCache>
            </c:numRef>
          </c:val>
          <c:extLst>
            <c:ext xmlns:c16="http://schemas.microsoft.com/office/drawing/2014/chart" uri="{C3380CC4-5D6E-409C-BE32-E72D297353CC}">
              <c16:uniqueId val="{00000004-5D9F-47F9-9F02-A9307DE9A80D}"/>
            </c:ext>
          </c:extLst>
        </c:ser>
        <c:dLbls>
          <c:showLegendKey val="0"/>
          <c:showVal val="0"/>
          <c:showCatName val="0"/>
          <c:showSerName val="0"/>
          <c:showPercent val="0"/>
          <c:showBubbleSize val="0"/>
        </c:dLbls>
        <c:gapWidth val="219"/>
        <c:overlap val="-27"/>
        <c:axId val="555695640"/>
        <c:axId val="555694656"/>
      </c:barChart>
      <c:catAx>
        <c:axId val="555695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55694656"/>
        <c:crosses val="autoZero"/>
        <c:auto val="1"/>
        <c:lblAlgn val="ctr"/>
        <c:lblOffset val="100"/>
        <c:noMultiLvlLbl val="0"/>
      </c:catAx>
      <c:valAx>
        <c:axId val="5556946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percent %</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5569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Percent of cases with no other external cause code, by ED v. Inpatient (1_4 and 4_4)</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'1_4 v 4_4'!$A$2</c:f>
              <c:strCache>
                <c:ptCount val="1"/>
                <c:pt idx="0">
                  <c:v>No Other External Cause Code -ED</c:v>
                </c:pt>
              </c:strCache>
            </c:strRef>
          </c:tx>
          <c:spPr>
            <a:solidFill>
              <a:schemeClr val="accent1"/>
            </a:solidFill>
            <a:ln>
              <a:noFill/>
            </a:ln>
            <a:effectLst/>
          </c:spPr>
          <c:invertIfNegative val="0"/>
          <c:cat>
            <c:strRef>
              <c:f>'1_4 v 4_4'!$B$1:$F$1</c:f>
              <c:strCache>
                <c:ptCount val="5"/>
                <c:pt idx="0">
                  <c:v>Colorado</c:v>
                </c:pt>
                <c:pt idx="1">
                  <c:v>Kentucky</c:v>
                </c:pt>
                <c:pt idx="2">
                  <c:v>Louisiana</c:v>
                </c:pt>
                <c:pt idx="3">
                  <c:v>New Mexico</c:v>
                </c:pt>
                <c:pt idx="4">
                  <c:v>Tennnessee</c:v>
                </c:pt>
              </c:strCache>
            </c:strRef>
          </c:cat>
          <c:val>
            <c:numRef>
              <c:f>'1_4 v 4_4'!$B$2:$F$2</c:f>
              <c:numCache>
                <c:formatCode>0.00%</c:formatCode>
                <c:ptCount val="5"/>
                <c:pt idx="0">
                  <c:v>0.92405235887646575</c:v>
                </c:pt>
                <c:pt idx="1">
                  <c:v>0.94516553799849512</c:v>
                </c:pt>
                <c:pt idx="2">
                  <c:v>0.89648843753823571</c:v>
                </c:pt>
                <c:pt idx="3">
                  <c:v>0.85420560747663554</c:v>
                </c:pt>
                <c:pt idx="4">
                  <c:v>0.96291012838801715</c:v>
                </c:pt>
              </c:numCache>
            </c:numRef>
          </c:val>
          <c:extLst>
            <c:ext xmlns:c16="http://schemas.microsoft.com/office/drawing/2014/chart" uri="{C3380CC4-5D6E-409C-BE32-E72D297353CC}">
              <c16:uniqueId val="{00000000-EA44-4C5A-A98A-D1E2CF8B01FA}"/>
            </c:ext>
          </c:extLst>
        </c:ser>
        <c:ser>
          <c:idx val="1"/>
          <c:order val="1"/>
          <c:tx>
            <c:strRef>
              <c:f>'1_4 v 4_4'!$A$3</c:f>
              <c:strCache>
                <c:ptCount val="1"/>
                <c:pt idx="0">
                  <c:v>No Other External Cause Code -Inpatient</c:v>
                </c:pt>
              </c:strCache>
            </c:strRef>
          </c:tx>
          <c:spPr>
            <a:solidFill>
              <a:schemeClr val="accent2"/>
            </a:solidFill>
            <a:ln>
              <a:noFill/>
            </a:ln>
            <a:effectLst/>
          </c:spPr>
          <c:invertIfNegative val="0"/>
          <c:cat>
            <c:strRef>
              <c:f>'1_4 v 4_4'!$B$1:$F$1</c:f>
              <c:strCache>
                <c:ptCount val="5"/>
                <c:pt idx="0">
                  <c:v>Colorado</c:v>
                </c:pt>
                <c:pt idx="1">
                  <c:v>Kentucky</c:v>
                </c:pt>
                <c:pt idx="2">
                  <c:v>Louisiana</c:v>
                </c:pt>
                <c:pt idx="3">
                  <c:v>New Mexico</c:v>
                </c:pt>
                <c:pt idx="4">
                  <c:v>Tennnessee</c:v>
                </c:pt>
              </c:strCache>
            </c:strRef>
          </c:cat>
          <c:val>
            <c:numRef>
              <c:f>'1_4 v 4_4'!$B$3:$F$3</c:f>
              <c:numCache>
                <c:formatCode>0.00%</c:formatCode>
                <c:ptCount val="5"/>
                <c:pt idx="0">
                  <c:v>0.82689999999999997</c:v>
                </c:pt>
                <c:pt idx="1">
                  <c:v>0.89029999999999998</c:v>
                </c:pt>
                <c:pt idx="2">
                  <c:v>0.88170000000000004</c:v>
                </c:pt>
                <c:pt idx="3">
                  <c:v>0.81479999999999997</c:v>
                </c:pt>
                <c:pt idx="4">
                  <c:v>0.89529999999999998</c:v>
                </c:pt>
              </c:numCache>
            </c:numRef>
          </c:val>
          <c:extLst>
            <c:ext xmlns:c16="http://schemas.microsoft.com/office/drawing/2014/chart" uri="{C3380CC4-5D6E-409C-BE32-E72D297353CC}">
              <c16:uniqueId val="{00000001-EA44-4C5A-A98A-D1E2CF8B01FA}"/>
            </c:ext>
          </c:extLst>
        </c:ser>
        <c:dLbls>
          <c:showLegendKey val="0"/>
          <c:showVal val="0"/>
          <c:showCatName val="0"/>
          <c:showSerName val="0"/>
          <c:showPercent val="0"/>
          <c:showBubbleSize val="0"/>
        </c:dLbls>
        <c:gapWidth val="219"/>
        <c:overlap val="-27"/>
        <c:axId val="614168328"/>
        <c:axId val="614159472"/>
      </c:barChart>
      <c:catAx>
        <c:axId val="61416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14159472"/>
        <c:crosses val="autoZero"/>
        <c:auto val="1"/>
        <c:lblAlgn val="ctr"/>
        <c:lblOffset val="100"/>
        <c:noMultiLvlLbl val="0"/>
      </c:catAx>
      <c:valAx>
        <c:axId val="6141594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1416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Percent of cases identified via first-listed (primary/principal) diagnosis field</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'1_6 v 4_6'!$A$2</c:f>
              <c:strCache>
                <c:ptCount val="1"/>
                <c:pt idx="0">
                  <c:v>ED</c:v>
                </c:pt>
              </c:strCache>
            </c:strRef>
          </c:tx>
          <c:spPr>
            <a:solidFill>
              <a:schemeClr val="accent1"/>
            </a:solidFill>
            <a:ln>
              <a:noFill/>
            </a:ln>
            <a:effectLst/>
          </c:spPr>
          <c:invertIfNegative val="0"/>
          <c:cat>
            <c:strRef>
              <c:f>'1_6 v 4_6'!$B$1:$F$1</c:f>
              <c:strCache>
                <c:ptCount val="5"/>
                <c:pt idx="0">
                  <c:v>Colorado</c:v>
                </c:pt>
                <c:pt idx="1">
                  <c:v>Kentucky</c:v>
                </c:pt>
                <c:pt idx="2">
                  <c:v>Louisiana</c:v>
                </c:pt>
                <c:pt idx="3">
                  <c:v>New Mexico</c:v>
                </c:pt>
                <c:pt idx="4">
                  <c:v>Tennnessee</c:v>
                </c:pt>
              </c:strCache>
            </c:strRef>
          </c:cat>
          <c:val>
            <c:numRef>
              <c:f>'1_6 v 4_6'!$B$2:$F$2</c:f>
              <c:numCache>
                <c:formatCode>0.00%</c:formatCode>
                <c:ptCount val="5"/>
                <c:pt idx="0">
                  <c:v>0.80717587497248511</c:v>
                </c:pt>
                <c:pt idx="1">
                  <c:v>0.87978307548312507</c:v>
                </c:pt>
                <c:pt idx="2">
                  <c:v>0.69779750725627454</c:v>
                </c:pt>
                <c:pt idx="3">
                  <c:v>0.79722814498933903</c:v>
                </c:pt>
                <c:pt idx="4">
                  <c:v>0.81072746296602238</c:v>
                </c:pt>
              </c:numCache>
            </c:numRef>
          </c:val>
          <c:extLst>
            <c:ext xmlns:c16="http://schemas.microsoft.com/office/drawing/2014/chart" uri="{C3380CC4-5D6E-409C-BE32-E72D297353CC}">
              <c16:uniqueId val="{00000000-057E-4C37-B0D1-CB8F33149030}"/>
            </c:ext>
          </c:extLst>
        </c:ser>
        <c:ser>
          <c:idx val="1"/>
          <c:order val="1"/>
          <c:tx>
            <c:strRef>
              <c:f>'1_6 v 4_6'!$A$3</c:f>
              <c:strCache>
                <c:ptCount val="1"/>
                <c:pt idx="0">
                  <c:v>Inpatient</c:v>
                </c:pt>
              </c:strCache>
            </c:strRef>
          </c:tx>
          <c:spPr>
            <a:solidFill>
              <a:schemeClr val="accent2"/>
            </a:solidFill>
            <a:ln>
              <a:noFill/>
            </a:ln>
            <a:effectLst/>
          </c:spPr>
          <c:invertIfNegative val="0"/>
          <c:cat>
            <c:strRef>
              <c:f>'1_6 v 4_6'!$B$1:$F$1</c:f>
              <c:strCache>
                <c:ptCount val="5"/>
                <c:pt idx="0">
                  <c:v>Colorado</c:v>
                </c:pt>
                <c:pt idx="1">
                  <c:v>Kentucky</c:v>
                </c:pt>
                <c:pt idx="2">
                  <c:v>Louisiana</c:v>
                </c:pt>
                <c:pt idx="3">
                  <c:v>New Mexico</c:v>
                </c:pt>
                <c:pt idx="4">
                  <c:v>Tennnessee</c:v>
                </c:pt>
              </c:strCache>
            </c:strRef>
          </c:cat>
          <c:val>
            <c:numRef>
              <c:f>'1_6 v 4_6'!$B$3:$F$3</c:f>
              <c:numCache>
                <c:formatCode>0.00%</c:formatCode>
                <c:ptCount val="5"/>
                <c:pt idx="0">
                  <c:v>0.76780000000000004</c:v>
                </c:pt>
                <c:pt idx="1">
                  <c:v>0.66920000000000002</c:v>
                </c:pt>
                <c:pt idx="2">
                  <c:v>0.66210000000000002</c:v>
                </c:pt>
                <c:pt idx="3">
                  <c:v>0.71730000000000005</c:v>
                </c:pt>
                <c:pt idx="4">
                  <c:v>0.75719999999999998</c:v>
                </c:pt>
              </c:numCache>
            </c:numRef>
          </c:val>
          <c:extLst>
            <c:ext xmlns:c16="http://schemas.microsoft.com/office/drawing/2014/chart" uri="{C3380CC4-5D6E-409C-BE32-E72D297353CC}">
              <c16:uniqueId val="{00000001-057E-4C37-B0D1-CB8F33149030}"/>
            </c:ext>
          </c:extLst>
        </c:ser>
        <c:dLbls>
          <c:showLegendKey val="0"/>
          <c:showVal val="0"/>
          <c:showCatName val="0"/>
          <c:showSerName val="0"/>
          <c:showPercent val="0"/>
          <c:showBubbleSize val="0"/>
        </c:dLbls>
        <c:gapWidth val="219"/>
        <c:overlap val="-27"/>
        <c:axId val="615671696"/>
        <c:axId val="615672024"/>
      </c:barChart>
      <c:catAx>
        <c:axId val="61567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15672024"/>
        <c:crosses val="autoZero"/>
        <c:auto val="1"/>
        <c:lblAlgn val="ctr"/>
        <c:lblOffset val="100"/>
        <c:noMultiLvlLbl val="0"/>
      </c:catAx>
      <c:valAx>
        <c:axId val="6156720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1567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Percent of drug poisoning cases with multiple drug codes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'1_1a v 4_1a'!$H$3</c:f>
              <c:strCache>
                <c:ptCount val="1"/>
                <c:pt idx="0">
                  <c:v>ED</c:v>
                </c:pt>
              </c:strCache>
            </c:strRef>
          </c:tx>
          <c:spPr>
            <a:solidFill>
              <a:schemeClr val="accent1"/>
            </a:solidFill>
            <a:ln>
              <a:noFill/>
            </a:ln>
            <a:effectLst/>
          </c:spPr>
          <c:invertIfNegative val="0"/>
          <c:cat>
            <c:strRef>
              <c:f>'1_1a v 4_1a'!$I$1:$M$2</c:f>
              <c:strCache>
                <c:ptCount val="5"/>
                <c:pt idx="0">
                  <c:v>Colorado</c:v>
                </c:pt>
                <c:pt idx="1">
                  <c:v>Kentucky</c:v>
                </c:pt>
                <c:pt idx="2">
                  <c:v>Louisiana</c:v>
                </c:pt>
                <c:pt idx="3">
                  <c:v>New Mexico</c:v>
                </c:pt>
                <c:pt idx="4">
                  <c:v>Tennessee</c:v>
                </c:pt>
              </c:strCache>
            </c:strRef>
          </c:cat>
          <c:val>
            <c:numRef>
              <c:f>'1_1a v 4_1a'!$I$3:$M$3</c:f>
              <c:numCache>
                <c:formatCode>0.00%</c:formatCode>
                <c:ptCount val="5"/>
                <c:pt idx="0">
                  <c:v>0.13990000000000002</c:v>
                </c:pt>
                <c:pt idx="1">
                  <c:v>9.870000000000001E-2</c:v>
                </c:pt>
                <c:pt idx="2">
                  <c:v>0.53</c:v>
                </c:pt>
                <c:pt idx="3">
                  <c:v>0.2097</c:v>
                </c:pt>
                <c:pt idx="4">
                  <c:v>0.14980000000000004</c:v>
                </c:pt>
              </c:numCache>
            </c:numRef>
          </c:val>
          <c:extLst>
            <c:ext xmlns:c16="http://schemas.microsoft.com/office/drawing/2014/chart" uri="{C3380CC4-5D6E-409C-BE32-E72D297353CC}">
              <c16:uniqueId val="{00000000-992F-4986-88FF-0B00E6569EFD}"/>
            </c:ext>
          </c:extLst>
        </c:ser>
        <c:ser>
          <c:idx val="1"/>
          <c:order val="1"/>
          <c:tx>
            <c:strRef>
              <c:f>'1_1a v 4_1a'!$H$4</c:f>
              <c:strCache>
                <c:ptCount val="1"/>
                <c:pt idx="0">
                  <c:v>Inpatient</c:v>
                </c:pt>
              </c:strCache>
            </c:strRef>
          </c:tx>
          <c:spPr>
            <a:solidFill>
              <a:schemeClr val="accent2"/>
            </a:solidFill>
            <a:ln>
              <a:noFill/>
            </a:ln>
            <a:effectLst/>
          </c:spPr>
          <c:invertIfNegative val="0"/>
          <c:cat>
            <c:strRef>
              <c:f>'1_1a v 4_1a'!$I$1:$M$2</c:f>
              <c:strCache>
                <c:ptCount val="5"/>
                <c:pt idx="0">
                  <c:v>Colorado</c:v>
                </c:pt>
                <c:pt idx="1">
                  <c:v>Kentucky</c:v>
                </c:pt>
                <c:pt idx="2">
                  <c:v>Louisiana</c:v>
                </c:pt>
                <c:pt idx="3">
                  <c:v>New Mexico</c:v>
                </c:pt>
                <c:pt idx="4">
                  <c:v>Tennessee</c:v>
                </c:pt>
              </c:strCache>
            </c:strRef>
          </c:cat>
          <c:val>
            <c:numRef>
              <c:f>'1_1a v 4_1a'!$I$4:$M$4</c:f>
              <c:numCache>
                <c:formatCode>0.00%</c:formatCode>
                <c:ptCount val="5"/>
                <c:pt idx="0">
                  <c:v>0.36354316177978263</c:v>
                </c:pt>
                <c:pt idx="1">
                  <c:v>0.33392698130008902</c:v>
                </c:pt>
                <c:pt idx="2">
                  <c:v>0.38531877063754127</c:v>
                </c:pt>
                <c:pt idx="3">
                  <c:v>0.35691318327974275</c:v>
                </c:pt>
                <c:pt idx="4">
                  <c:v>0.32115213805354648</c:v>
                </c:pt>
              </c:numCache>
            </c:numRef>
          </c:val>
          <c:extLst>
            <c:ext xmlns:c16="http://schemas.microsoft.com/office/drawing/2014/chart" uri="{C3380CC4-5D6E-409C-BE32-E72D297353CC}">
              <c16:uniqueId val="{00000001-992F-4986-88FF-0B00E6569EFD}"/>
            </c:ext>
          </c:extLst>
        </c:ser>
        <c:dLbls>
          <c:showLegendKey val="0"/>
          <c:showVal val="0"/>
          <c:showCatName val="0"/>
          <c:showSerName val="0"/>
          <c:showPercent val="0"/>
          <c:showBubbleSize val="0"/>
        </c:dLbls>
        <c:gapWidth val="219"/>
        <c:overlap val="-27"/>
        <c:axId val="551253328"/>
        <c:axId val="551254968"/>
      </c:barChart>
      <c:catAx>
        <c:axId val="55125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51254968"/>
        <c:crosses val="autoZero"/>
        <c:auto val="1"/>
        <c:lblAlgn val="ctr"/>
        <c:lblOffset val="100"/>
        <c:noMultiLvlLbl val="0"/>
      </c:catAx>
      <c:valAx>
        <c:axId val="55125496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5125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Percent of cases marked sequelae</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'1_9a v 4_9a'!$A$2</c:f>
              <c:strCache>
                <c:ptCount val="1"/>
                <c:pt idx="0">
                  <c:v>ED</c:v>
                </c:pt>
              </c:strCache>
            </c:strRef>
          </c:tx>
          <c:spPr>
            <a:solidFill>
              <a:schemeClr val="accent1"/>
            </a:solidFill>
            <a:ln>
              <a:noFill/>
            </a:ln>
            <a:effectLst/>
          </c:spPr>
          <c:invertIfNegative val="0"/>
          <c:cat>
            <c:strRef>
              <c:f>'1_9a v 4_9a'!$B$1:$G$1</c:f>
              <c:strCache>
                <c:ptCount val="5"/>
                <c:pt idx="0">
                  <c:v>Colorado</c:v>
                </c:pt>
                <c:pt idx="1">
                  <c:v>Kentucky</c:v>
                </c:pt>
                <c:pt idx="2">
                  <c:v>Louisiana</c:v>
                </c:pt>
                <c:pt idx="3">
                  <c:v>New Mexico</c:v>
                </c:pt>
                <c:pt idx="4">
                  <c:v>Tennessee</c:v>
                </c:pt>
              </c:strCache>
            </c:strRef>
          </c:cat>
          <c:val>
            <c:numRef>
              <c:f>'1_9a v 4_9a'!$B$2:$G$2</c:f>
              <c:numCache>
                <c:formatCode>0.00%</c:formatCode>
                <c:ptCount val="5"/>
                <c:pt idx="0">
                  <c:v>2E-3</c:v>
                </c:pt>
                <c:pt idx="1">
                  <c:v>1.7724667305135866E-3</c:v>
                </c:pt>
                <c:pt idx="2">
                  <c:v>3.5999999999999999E-3</c:v>
                </c:pt>
                <c:pt idx="3">
                  <c:v>4.0197193780811529E-3</c:v>
                </c:pt>
                <c:pt idx="4">
                  <c:v>2.4466311770715708E-3</c:v>
                </c:pt>
              </c:numCache>
            </c:numRef>
          </c:val>
          <c:extLst>
            <c:ext xmlns:c16="http://schemas.microsoft.com/office/drawing/2014/chart" uri="{C3380CC4-5D6E-409C-BE32-E72D297353CC}">
              <c16:uniqueId val="{00000000-CC6E-492A-9920-1690804663CE}"/>
            </c:ext>
          </c:extLst>
        </c:ser>
        <c:ser>
          <c:idx val="1"/>
          <c:order val="1"/>
          <c:tx>
            <c:strRef>
              <c:f>'1_9a v 4_9a'!$A$3</c:f>
              <c:strCache>
                <c:ptCount val="1"/>
                <c:pt idx="0">
                  <c:v>Inpatient</c:v>
                </c:pt>
              </c:strCache>
            </c:strRef>
          </c:tx>
          <c:spPr>
            <a:solidFill>
              <a:schemeClr val="accent2"/>
            </a:solidFill>
            <a:ln>
              <a:noFill/>
            </a:ln>
            <a:effectLst/>
          </c:spPr>
          <c:invertIfNegative val="0"/>
          <c:cat>
            <c:strRef>
              <c:f>'1_9a v 4_9a'!$B$1:$G$1</c:f>
              <c:strCache>
                <c:ptCount val="5"/>
                <c:pt idx="0">
                  <c:v>Colorado</c:v>
                </c:pt>
                <c:pt idx="1">
                  <c:v>Kentucky</c:v>
                </c:pt>
                <c:pt idx="2">
                  <c:v>Louisiana</c:v>
                </c:pt>
                <c:pt idx="3">
                  <c:v>New Mexico</c:v>
                </c:pt>
                <c:pt idx="4">
                  <c:v>Tennessee</c:v>
                </c:pt>
              </c:strCache>
            </c:strRef>
          </c:cat>
          <c:val>
            <c:numRef>
              <c:f>'1_9a v 4_9a'!$B$3:$G$3</c:f>
              <c:numCache>
                <c:formatCode>0.00%</c:formatCode>
                <c:ptCount val="5"/>
                <c:pt idx="0">
                  <c:v>1.1599999999999999E-2</c:v>
                </c:pt>
                <c:pt idx="1">
                  <c:v>6.1999999999999998E-3</c:v>
                </c:pt>
                <c:pt idx="2">
                  <c:v>6.7000000000000002E-3</c:v>
                </c:pt>
                <c:pt idx="3">
                  <c:v>6.4000000000000003E-3</c:v>
                </c:pt>
                <c:pt idx="4">
                  <c:v>8.0000000000000002E-3</c:v>
                </c:pt>
              </c:numCache>
            </c:numRef>
          </c:val>
          <c:extLst>
            <c:ext xmlns:c16="http://schemas.microsoft.com/office/drawing/2014/chart" uri="{C3380CC4-5D6E-409C-BE32-E72D297353CC}">
              <c16:uniqueId val="{00000001-CC6E-492A-9920-1690804663CE}"/>
            </c:ext>
          </c:extLst>
        </c:ser>
        <c:dLbls>
          <c:showLegendKey val="0"/>
          <c:showVal val="0"/>
          <c:showCatName val="0"/>
          <c:showSerName val="0"/>
          <c:showPercent val="0"/>
          <c:showBubbleSize val="0"/>
        </c:dLbls>
        <c:gapWidth val="219"/>
        <c:overlap val="-27"/>
        <c:axId val="506149792"/>
        <c:axId val="506148152"/>
        <c:extLst>
          <c:ext xmlns:c15="http://schemas.microsoft.com/office/drawing/2012/chart" uri="{02D57815-91ED-43cb-92C2-25804820EDAC}">
            <c15:filteredBarSeries>
              <c15:ser>
                <c:idx val="2"/>
                <c:order val="2"/>
                <c:tx>
                  <c:strRef>
                    <c:extLst>
                      <c:ext uri="{02D57815-91ED-43cb-92C2-25804820EDAC}">
                        <c15:formulaRef>
                          <c15:sqref>'1_9a v 4_9a'!$C$1:$F$1</c15:sqref>
                        </c15:formulaRef>
                      </c:ext>
                    </c:extLst>
                    <c:strCache>
                      <c:ptCount val="4"/>
                      <c:pt idx="0">
                        <c:v>Colorado</c:v>
                      </c:pt>
                      <c:pt idx="1">
                        <c:v>Kentucky</c:v>
                      </c:pt>
                      <c:pt idx="2">
                        <c:v>Louisiana</c:v>
                      </c:pt>
                      <c:pt idx="3">
                        <c:v>New Mexico</c:v>
                      </c:pt>
                    </c:strCache>
                  </c:strRef>
                </c:tx>
                <c:spPr>
                  <a:solidFill>
                    <a:schemeClr val="accent3"/>
                  </a:solidFill>
                  <a:ln>
                    <a:noFill/>
                  </a:ln>
                  <a:effectLst/>
                </c:spPr>
                <c:invertIfNegative val="0"/>
                <c:cat>
                  <c:strRef>
                    <c:extLst>
                      <c:ext uri="{02D57815-91ED-43cb-92C2-25804820EDAC}">
                        <c15:formulaRef>
                          <c15:sqref>'1_9a v 4_9a'!$B$1:$G$1</c15:sqref>
                        </c15:formulaRef>
                      </c:ext>
                    </c:extLst>
                    <c:strCache>
                      <c:ptCount val="5"/>
                      <c:pt idx="0">
                        <c:v>Colorado</c:v>
                      </c:pt>
                      <c:pt idx="1">
                        <c:v>Kentucky</c:v>
                      </c:pt>
                      <c:pt idx="2">
                        <c:v>Louisiana</c:v>
                      </c:pt>
                      <c:pt idx="3">
                        <c:v>New Mexico</c:v>
                      </c:pt>
                      <c:pt idx="4">
                        <c:v>Tennessee</c:v>
                      </c:pt>
                    </c:strCache>
                  </c:strRef>
                </c:cat>
                <c:val>
                  <c:numRef>
                    <c:extLst>
                      <c:ext uri="{02D57815-91ED-43cb-92C2-25804820EDAC}">
                        <c15:formulaRef>
                          <c15:sqref>'1_9a v 4_9a'!$G$1</c15:sqref>
                        </c15:formulaRef>
                      </c:ext>
                    </c:extLst>
                  </c:numRef>
                </c:val>
                <c:extLst>
                  <c:ext xmlns:c16="http://schemas.microsoft.com/office/drawing/2014/chart" uri="{C3380CC4-5D6E-409C-BE32-E72D297353CC}">
                    <c16:uniqueId val="{00000002-CC6E-492A-9920-1690804663CE}"/>
                  </c:ext>
                </c:extLst>
              </c15:ser>
            </c15:filteredBarSeries>
          </c:ext>
        </c:extLst>
      </c:barChart>
      <c:catAx>
        <c:axId val="50614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06148152"/>
        <c:crosses val="autoZero"/>
        <c:auto val="1"/>
        <c:lblAlgn val="ctr"/>
        <c:lblOffset val="100"/>
        <c:noMultiLvlLbl val="0"/>
      </c:catAx>
      <c:valAx>
        <c:axId val="50614815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0614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Percent of cases marked subsequent encounter</a:t>
            </a:r>
          </a:p>
        </c:rich>
      </c:tx>
      <c:layout>
        <c:manualLayout>
          <c:xMode val="edge"/>
          <c:yMode val="edge"/>
          <c:x val="9.4666666666666663E-2"/>
          <c:y val="5.5555555555555552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8219816272965887E-2"/>
          <c:y val="0.17634259259259263"/>
          <c:w val="0.87122462817147861"/>
          <c:h val="0.48423809009918928"/>
        </c:manualLayout>
      </c:layout>
      <c:barChart>
        <c:barDir val="col"/>
        <c:grouping val="clustered"/>
        <c:varyColors val="0"/>
        <c:ser>
          <c:idx val="0"/>
          <c:order val="0"/>
          <c:tx>
            <c:strRef>
              <c:f>'1_9a v 4_9a'!$A$5</c:f>
              <c:strCache>
                <c:ptCount val="1"/>
                <c:pt idx="0">
                  <c:v>ED</c:v>
                </c:pt>
              </c:strCache>
            </c:strRef>
          </c:tx>
          <c:spPr>
            <a:solidFill>
              <a:schemeClr val="accent1"/>
            </a:solidFill>
            <a:ln>
              <a:noFill/>
            </a:ln>
            <a:effectLst/>
          </c:spPr>
          <c:invertIfNegative val="0"/>
          <c:cat>
            <c:strRef>
              <c:f>'1_9a v 4_9a'!$B$4:$G$4</c:f>
              <c:strCache>
                <c:ptCount val="6"/>
                <c:pt idx="1">
                  <c:v>Colorado</c:v>
                </c:pt>
                <c:pt idx="2">
                  <c:v>Kentucky</c:v>
                </c:pt>
                <c:pt idx="3">
                  <c:v>Louisiana</c:v>
                </c:pt>
                <c:pt idx="4">
                  <c:v>New Mexico</c:v>
                </c:pt>
                <c:pt idx="5">
                  <c:v>Tennessee</c:v>
                </c:pt>
              </c:strCache>
            </c:strRef>
          </c:cat>
          <c:val>
            <c:numRef>
              <c:f>'1_9a v 4_9a'!$B$5:$G$5</c:f>
              <c:numCache>
                <c:formatCode>0.00%</c:formatCode>
                <c:ptCount val="6"/>
                <c:pt idx="1">
                  <c:v>4.6916890080428951E-3</c:v>
                </c:pt>
                <c:pt idx="2">
                  <c:v>2.1012307208507839E-3</c:v>
                </c:pt>
                <c:pt idx="3">
                  <c:v>4.0000000000000001E-3</c:v>
                </c:pt>
                <c:pt idx="4">
                  <c:v>3.1854379977246873E-3</c:v>
                </c:pt>
                <c:pt idx="5">
                  <c:v>2.177770608162607E-3</c:v>
                </c:pt>
              </c:numCache>
            </c:numRef>
          </c:val>
          <c:extLst>
            <c:ext xmlns:c16="http://schemas.microsoft.com/office/drawing/2014/chart" uri="{C3380CC4-5D6E-409C-BE32-E72D297353CC}">
              <c16:uniqueId val="{00000000-13EF-4FCF-A91D-E708D6B4727C}"/>
            </c:ext>
          </c:extLst>
        </c:ser>
        <c:ser>
          <c:idx val="1"/>
          <c:order val="1"/>
          <c:tx>
            <c:strRef>
              <c:f>'1_9a v 4_9a'!$A$6</c:f>
              <c:strCache>
                <c:ptCount val="1"/>
                <c:pt idx="0">
                  <c:v>Inpatient</c:v>
                </c:pt>
              </c:strCache>
            </c:strRef>
          </c:tx>
          <c:spPr>
            <a:solidFill>
              <a:schemeClr val="accent2"/>
            </a:solidFill>
            <a:ln>
              <a:noFill/>
            </a:ln>
            <a:effectLst/>
          </c:spPr>
          <c:invertIfNegative val="0"/>
          <c:cat>
            <c:strRef>
              <c:f>'1_9a v 4_9a'!$B$4:$G$4</c:f>
              <c:strCache>
                <c:ptCount val="6"/>
                <c:pt idx="1">
                  <c:v>Colorado</c:v>
                </c:pt>
                <c:pt idx="2">
                  <c:v>Kentucky</c:v>
                </c:pt>
                <c:pt idx="3">
                  <c:v>Louisiana</c:v>
                </c:pt>
                <c:pt idx="4">
                  <c:v>New Mexico</c:v>
                </c:pt>
                <c:pt idx="5">
                  <c:v>Tennessee</c:v>
                </c:pt>
              </c:strCache>
            </c:strRef>
          </c:cat>
          <c:val>
            <c:numRef>
              <c:f>'1_9a v 4_9a'!$B$6:$G$6</c:f>
              <c:numCache>
                <c:formatCode>0.00%</c:formatCode>
                <c:ptCount val="6"/>
                <c:pt idx="1">
                  <c:v>1.3100000000000001E-2</c:v>
                </c:pt>
                <c:pt idx="2">
                  <c:v>8.0000000000000002E-3</c:v>
                </c:pt>
                <c:pt idx="3">
                  <c:v>1.21E-2</c:v>
                </c:pt>
                <c:pt idx="4">
                  <c:v>8.6E-3</c:v>
                </c:pt>
                <c:pt idx="5">
                  <c:v>7.4999999999999997E-3</c:v>
                </c:pt>
              </c:numCache>
            </c:numRef>
          </c:val>
          <c:extLst>
            <c:ext xmlns:c16="http://schemas.microsoft.com/office/drawing/2014/chart" uri="{C3380CC4-5D6E-409C-BE32-E72D297353CC}">
              <c16:uniqueId val="{00000001-13EF-4FCF-A91D-E708D6B4727C}"/>
            </c:ext>
          </c:extLst>
        </c:ser>
        <c:dLbls>
          <c:showLegendKey val="0"/>
          <c:showVal val="0"/>
          <c:showCatName val="0"/>
          <c:showSerName val="0"/>
          <c:showPercent val="0"/>
          <c:showBubbleSize val="0"/>
        </c:dLbls>
        <c:gapWidth val="219"/>
        <c:overlap val="-27"/>
        <c:axId val="506135032"/>
        <c:axId val="506145200"/>
      </c:barChart>
      <c:catAx>
        <c:axId val="50613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06145200"/>
        <c:crosses val="autoZero"/>
        <c:auto val="1"/>
        <c:lblAlgn val="ctr"/>
        <c:lblOffset val="100"/>
        <c:noMultiLvlLbl val="0"/>
      </c:catAx>
      <c:valAx>
        <c:axId val="5061452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0613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6384A-F5BC-4B72-BFF8-58E8B3140CD1}" type="datetimeFigureOut">
              <a:rPr lang="en-US" smtClean="0"/>
              <a:t>3/7/19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0AE18B-68FC-4091-8E1C-F3C568774239}" type="slidenum">
              <a:rPr lang="en-US" smtClean="0"/>
              <a:t>‹#›</a:t>
            </a:fld>
            <a:endParaRPr lang="en-US"/>
          </a:p>
        </p:txBody>
      </p:sp>
    </p:spTree>
    <p:extLst>
      <p:ext uri="{BB962C8B-B14F-4D97-AF65-F5344CB8AC3E}">
        <p14:creationId xmlns:p14="http://schemas.microsoft.com/office/powerpoint/2010/main" val="4023216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4c6362bced_0_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4c6362bced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3082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c6460beb7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c6460beb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87163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dk1"/>
                </a:solidFill>
              </a:rPr>
              <a:t>Table 1.1a </a:t>
            </a:r>
            <a:r>
              <a:rPr lang="en-US" sz="1800" dirty="0">
                <a:solidFill>
                  <a:schemeClr val="dk1"/>
                </a:solidFill>
              </a:rPr>
              <a:t>– Number of Drug T-codes per record</a:t>
            </a:r>
          </a:p>
          <a:p>
            <a:pPr lvl="1"/>
            <a:r>
              <a:rPr lang="en-US" sz="1800" b="1" dirty="0">
                <a:solidFill>
                  <a:schemeClr val="dk1"/>
                </a:solidFill>
              </a:rPr>
              <a:t>What</a:t>
            </a:r>
            <a:r>
              <a:rPr lang="en-US" sz="1800" dirty="0">
                <a:solidFill>
                  <a:schemeClr val="dk1"/>
                </a:solidFill>
              </a:rPr>
              <a:t>: </a:t>
            </a:r>
            <a:r>
              <a:rPr lang="en-US" sz="1800" dirty="0">
                <a:solidFill>
                  <a:srgbClr val="FF0000"/>
                </a:solidFill>
              </a:rPr>
              <a:t>This table shows the frequency distribution of the number of drug poisonings T-codes per record meeting </a:t>
            </a:r>
            <a:r>
              <a:rPr lang="en-US" sz="1800" b="1" dirty="0">
                <a:solidFill>
                  <a:srgbClr val="FF0000"/>
                </a:solidFill>
              </a:rPr>
              <a:t>proposed case definition 1</a:t>
            </a:r>
            <a:r>
              <a:rPr lang="en-US" sz="1800" dirty="0">
                <a:solidFill>
                  <a:srgbClr val="FF0000"/>
                </a:solidFill>
              </a:rPr>
              <a:t>.</a:t>
            </a:r>
          </a:p>
          <a:p>
            <a:pPr lvl="1"/>
            <a:r>
              <a:rPr lang="en-US" sz="1800" b="1" dirty="0">
                <a:solidFill>
                  <a:schemeClr val="dk1"/>
                </a:solidFill>
              </a:rPr>
              <a:t>How</a:t>
            </a:r>
            <a:r>
              <a:rPr lang="en-US" sz="1800" dirty="0">
                <a:solidFill>
                  <a:schemeClr val="dk1"/>
                </a:solidFill>
              </a:rPr>
              <a:t>: </a:t>
            </a:r>
            <a:r>
              <a:rPr lang="en-US" sz="1800" dirty="0">
                <a:solidFill>
                  <a:srgbClr val="FF0000"/>
                </a:solidFill>
              </a:rPr>
              <a:t>Identify records that meet the criteria for </a:t>
            </a:r>
            <a:r>
              <a:rPr lang="en-US" sz="1800" b="1" dirty="0">
                <a:solidFill>
                  <a:srgbClr val="FF0000"/>
                </a:solidFill>
              </a:rPr>
              <a:t>proposed</a:t>
            </a:r>
            <a:r>
              <a:rPr lang="en-US" sz="1800" dirty="0">
                <a:solidFill>
                  <a:srgbClr val="FF0000"/>
                </a:solidFill>
              </a:rPr>
              <a:t> </a:t>
            </a:r>
            <a:r>
              <a:rPr lang="en-US" sz="1800" b="1" dirty="0">
                <a:solidFill>
                  <a:srgbClr val="FF0000"/>
                </a:solidFill>
              </a:rPr>
              <a:t>case definition 1</a:t>
            </a:r>
            <a:r>
              <a:rPr lang="en-US" sz="1800" dirty="0">
                <a:solidFill>
                  <a:srgbClr val="FF0000"/>
                </a:solidFill>
              </a:rPr>
              <a:t>. Among these records, identify the number of drug poisoning T-Codes that appear in each record.</a:t>
            </a:r>
          </a:p>
          <a:p>
            <a:pPr lvl="1"/>
            <a:r>
              <a:rPr lang="en-US" sz="1800" b="1" dirty="0">
                <a:solidFill>
                  <a:schemeClr val="dk1"/>
                </a:solidFill>
              </a:rPr>
              <a:t>Why</a:t>
            </a:r>
            <a:r>
              <a:rPr lang="en-US" sz="1800" dirty="0">
                <a:solidFill>
                  <a:schemeClr val="dk1"/>
                </a:solidFill>
              </a:rPr>
              <a:t>: </a:t>
            </a:r>
            <a:r>
              <a:rPr lang="en-US" dirty="0">
                <a:solidFill>
                  <a:srgbClr val="FF0000"/>
                </a:solidFill>
              </a:rPr>
              <a:t>This gives us a quick sense of how many poisoning visits involve multi-drug poisonings. If a high percentage of poisoning visits involve multiple drugs, it could have implications for how we choose to operationalize drug-specific sub-indicators (e.g. deciding whether sub-indicators should be mutually exclusive in the event that we use an any-mention approach). Depending on the results of this analysis, we could choose to take a deeper dive and determine which codes are most often grouped together.</a:t>
            </a:r>
          </a:p>
          <a:p>
            <a:endParaRPr lang="en-US" dirty="0"/>
          </a:p>
        </p:txBody>
      </p:sp>
      <p:sp>
        <p:nvSpPr>
          <p:cNvPr id="4" name="Slide Number Placeholder 3"/>
          <p:cNvSpPr>
            <a:spLocks noGrp="1"/>
          </p:cNvSpPr>
          <p:nvPr>
            <p:ph type="sldNum" sz="quarter" idx="10"/>
          </p:nvPr>
        </p:nvSpPr>
        <p:spPr/>
        <p:txBody>
          <a:bodyPr/>
          <a:lstStyle/>
          <a:p>
            <a:fld id="{0C0AE18B-68FC-4091-8E1C-F3C568774239}" type="slidenum">
              <a:rPr lang="en-US" smtClean="0"/>
              <a:t>7</a:t>
            </a:fld>
            <a:endParaRPr lang="en-US"/>
          </a:p>
        </p:txBody>
      </p:sp>
    </p:spTree>
    <p:extLst>
      <p:ext uri="{BB962C8B-B14F-4D97-AF65-F5344CB8AC3E}">
        <p14:creationId xmlns:p14="http://schemas.microsoft.com/office/powerpoint/2010/main" val="422744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4c6362bce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4c6362bc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Table 1b - Frequency of individual drug T codes</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What</a:t>
            </a:r>
            <a:r>
              <a:rPr lang="en" dirty="0">
                <a:solidFill>
                  <a:schemeClr val="dk1"/>
                </a:solidFill>
                <a:latin typeface="Calibri"/>
                <a:ea typeface="Calibri"/>
                <a:cs typeface="Calibri"/>
                <a:sym typeface="Calibri"/>
              </a:rPr>
              <a:t>: this table shows frequency distribution of individual poisoning T Codes across the dataset of records meeting </a:t>
            </a:r>
            <a:r>
              <a:rPr lang="en" b="1" dirty="0">
                <a:solidFill>
                  <a:schemeClr val="dk1"/>
                </a:solidFill>
                <a:latin typeface="Calibri"/>
                <a:ea typeface="Calibri"/>
                <a:cs typeface="Calibri"/>
                <a:sym typeface="Calibri"/>
              </a:rPr>
              <a:t>proposed</a:t>
            </a:r>
            <a:r>
              <a:rPr lang="en" dirty="0">
                <a:solidFill>
                  <a:schemeClr val="dk1"/>
                </a:solidFill>
                <a:latin typeface="Calibri"/>
                <a:ea typeface="Calibri"/>
                <a:cs typeface="Calibri"/>
                <a:sym typeface="Calibri"/>
              </a:rPr>
              <a:t> </a:t>
            </a:r>
            <a:r>
              <a:rPr lang="en" b="1" dirty="0">
                <a:solidFill>
                  <a:schemeClr val="dk1"/>
                </a:solidFill>
                <a:latin typeface="Calibri"/>
                <a:ea typeface="Calibri"/>
                <a:cs typeface="Calibri"/>
                <a:sym typeface="Calibri"/>
              </a:rPr>
              <a:t>case definition 1</a:t>
            </a:r>
            <a:r>
              <a:rPr lang="en"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How</a:t>
            </a:r>
            <a:r>
              <a:rPr lang="en" dirty="0">
                <a:solidFill>
                  <a:schemeClr val="dk1"/>
                </a:solidFill>
                <a:latin typeface="Calibri"/>
                <a:ea typeface="Calibri"/>
                <a:cs typeface="Calibri"/>
                <a:sym typeface="Calibri"/>
              </a:rPr>
              <a:t>: Identify records that meet the criteria for </a:t>
            </a:r>
            <a:r>
              <a:rPr lang="en" b="1" dirty="0">
                <a:solidFill>
                  <a:schemeClr val="dk1"/>
                </a:solidFill>
                <a:latin typeface="Calibri"/>
                <a:ea typeface="Calibri"/>
                <a:cs typeface="Calibri"/>
                <a:sym typeface="Calibri"/>
              </a:rPr>
              <a:t>proposed case definition 1</a:t>
            </a:r>
            <a:r>
              <a:rPr lang="en" dirty="0">
                <a:solidFill>
                  <a:schemeClr val="dk1"/>
                </a:solidFill>
                <a:latin typeface="Calibri"/>
                <a:ea typeface="Calibri"/>
                <a:cs typeface="Calibri"/>
                <a:sym typeface="Calibri"/>
              </a:rPr>
              <a:t>. Among these records, identify the frequency with which each individual T code appears in the dataset (e.g. In MT, there are 214 instances of T40 across the dataset). Note that a T-code could appear in a single record more than once, for example, a single record might contain both T40.1 and T40.5, and in this case, you will count T40 twice. The total number of T codes you identify will be higher than the total number of drug poisoning records in your dataset.	</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Why</a:t>
            </a:r>
            <a:r>
              <a:rPr lang="en" dirty="0">
                <a:solidFill>
                  <a:schemeClr val="dk1"/>
                </a:solidFill>
                <a:latin typeface="Calibri"/>
                <a:ea typeface="Calibri"/>
                <a:cs typeface="Calibri"/>
                <a:sym typeface="Calibri"/>
              </a:rPr>
              <a:t>: Specific codes allow us to identify which classes of drugs are responsible for the most poisoning admissions.  Certain jurisdictions may see more poisonings based on geographic and legal variation, such as legality of cannabis, availability of licit and illicit opioids, and methamphetamine production. This information could determine which sub-indicators to prioritize in future explorations.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Proposed Case definition 1 – Principal/first listed diagnosis</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Search for a principal/first-listed diagnosis of T36 -T50 </a:t>
            </a:r>
            <a:r>
              <a:rPr lang="en" b="1" dirty="0">
                <a:solidFill>
                  <a:schemeClr val="dk1"/>
                </a:solidFill>
                <a:latin typeface="Calibri"/>
                <a:ea typeface="Calibri"/>
                <a:cs typeface="Calibri"/>
                <a:sym typeface="Calibri"/>
              </a:rPr>
              <a:t>(All drug poisoning)</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unintentional, intentional harm, assault, and undetermined intent [with a 6th character of 1, 2, 3, or 4 (Exceptions: T36.9, T37.9, T39.9, T41.4, T42.7, T43.9, T45.9, T47.9, and T49.9 with a 5th character of 1, 2, 3, or 4)] Excludes adverse effects, </a:t>
            </a:r>
            <a:r>
              <a:rPr lang="en" dirty="0" err="1">
                <a:solidFill>
                  <a:schemeClr val="dk1"/>
                </a:solidFill>
                <a:latin typeface="Calibri"/>
                <a:ea typeface="Calibri"/>
                <a:cs typeface="Calibri"/>
                <a:sym typeface="Calibri"/>
              </a:rPr>
              <a:t>underdosing</a:t>
            </a:r>
            <a:r>
              <a:rPr lang="en" dirty="0">
                <a:solidFill>
                  <a:schemeClr val="dk1"/>
                </a:solidFill>
                <a:latin typeface="Calibri"/>
                <a:ea typeface="Calibri"/>
                <a:cs typeface="Calibri"/>
                <a:sym typeface="Calibri"/>
              </a:rPr>
              <a:t> (5,6), and invalid or missing intent.</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Initial encounters and Subsequent encounters (with a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 of A, D, or missing). Excludes sequelae (S) and cases with invalid or missing values for the encounter type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sz="1200" b="0" i="0" u="none" strike="noStrike" kern="1200" dirty="0">
                <a:solidFill>
                  <a:schemeClr val="tx1"/>
                </a:solidFill>
                <a:effectLst/>
                <a:latin typeface="+mn-lt"/>
                <a:ea typeface="+mn-ea"/>
                <a:cs typeface="+mn-cs"/>
              </a:rPr>
              <a:t>T36 antibiotics…</a:t>
            </a:r>
            <a:r>
              <a:rPr lang="en-US" dirty="0"/>
              <a:t> </a:t>
            </a:r>
            <a:r>
              <a:rPr lang="en-US" sz="1200" b="0" i="0" u="none" strike="noStrike" kern="1200" dirty="0">
                <a:solidFill>
                  <a:schemeClr val="tx1"/>
                </a:solidFill>
                <a:effectLst/>
                <a:latin typeface="+mn-lt"/>
                <a:ea typeface="+mn-ea"/>
                <a:cs typeface="+mn-cs"/>
              </a:rPr>
              <a:t>T37 ...anti-infectives and </a:t>
            </a:r>
            <a:r>
              <a:rPr lang="en-US" sz="1200" b="0" i="0" u="none" strike="noStrike" kern="1200" dirty="0" err="1">
                <a:solidFill>
                  <a:schemeClr val="tx1"/>
                </a:solidFill>
                <a:effectLst/>
                <a:latin typeface="+mn-lt"/>
                <a:ea typeface="+mn-ea"/>
                <a:cs typeface="+mn-cs"/>
              </a:rPr>
              <a:t>antiparasitics</a:t>
            </a:r>
            <a:r>
              <a:rPr lang="en-US" dirty="0"/>
              <a:t> </a:t>
            </a:r>
            <a:r>
              <a:rPr lang="en-US" sz="1200" b="0" i="0" u="none" strike="noStrike" kern="1200" dirty="0">
                <a:solidFill>
                  <a:schemeClr val="tx1"/>
                </a:solidFill>
                <a:effectLst/>
                <a:latin typeface="+mn-lt"/>
                <a:ea typeface="+mn-ea"/>
                <a:cs typeface="+mn-cs"/>
              </a:rPr>
              <a:t>T38 hormones...</a:t>
            </a:r>
            <a:r>
              <a:rPr lang="en-US" dirty="0"/>
              <a:t> </a:t>
            </a:r>
            <a:r>
              <a:rPr lang="en-US" sz="1200" b="0" i="0" u="none" strike="noStrike" kern="1200" dirty="0">
                <a:solidFill>
                  <a:schemeClr val="tx1"/>
                </a:solidFill>
                <a:effectLst/>
                <a:latin typeface="+mn-lt"/>
                <a:ea typeface="+mn-ea"/>
                <a:cs typeface="+mn-cs"/>
              </a:rPr>
              <a:t>T39 nonopioid analgesics...</a:t>
            </a:r>
            <a:r>
              <a:rPr lang="en-US" dirty="0"/>
              <a:t> </a:t>
            </a:r>
            <a:r>
              <a:rPr lang="en-US" sz="1200" b="0" i="0" u="none" strike="noStrike" kern="1200" dirty="0">
                <a:solidFill>
                  <a:schemeClr val="tx1"/>
                </a:solidFill>
                <a:effectLst/>
                <a:latin typeface="+mn-lt"/>
                <a:ea typeface="+mn-ea"/>
                <a:cs typeface="+mn-cs"/>
              </a:rPr>
              <a:t>T40 narcotics and hallucinogens</a:t>
            </a:r>
            <a:r>
              <a:rPr lang="en-US" dirty="0"/>
              <a:t> </a:t>
            </a:r>
            <a:r>
              <a:rPr lang="en-US" sz="1200" b="0" i="0" u="none" strike="noStrike" kern="1200" dirty="0">
                <a:solidFill>
                  <a:schemeClr val="tx1"/>
                </a:solidFill>
                <a:effectLst/>
                <a:latin typeface="+mn-lt"/>
                <a:ea typeface="+mn-ea"/>
                <a:cs typeface="+mn-cs"/>
              </a:rPr>
              <a:t>T41 anesthetics…</a:t>
            </a:r>
            <a:r>
              <a:rPr lang="en-US" dirty="0"/>
              <a:t> </a:t>
            </a:r>
            <a:r>
              <a:rPr lang="en-US" sz="1200" b="0" i="0" u="none" strike="noStrike" kern="1200" dirty="0">
                <a:solidFill>
                  <a:schemeClr val="tx1"/>
                </a:solidFill>
                <a:effectLst/>
                <a:latin typeface="+mn-lt"/>
                <a:ea typeface="+mn-ea"/>
                <a:cs typeface="+mn-cs"/>
              </a:rPr>
              <a:t>T42 antiepileptic...</a:t>
            </a:r>
            <a:r>
              <a:rPr lang="en-US" dirty="0"/>
              <a:t> </a:t>
            </a:r>
            <a:r>
              <a:rPr lang="en-US" sz="1200" b="0" i="0" u="none" strike="noStrike" kern="1200" dirty="0">
                <a:solidFill>
                  <a:schemeClr val="tx1"/>
                </a:solidFill>
                <a:effectLst/>
                <a:latin typeface="+mn-lt"/>
                <a:ea typeface="+mn-ea"/>
                <a:cs typeface="+mn-cs"/>
              </a:rPr>
              <a:t>T43 psychotropics, NEC</a:t>
            </a:r>
            <a:r>
              <a:rPr lang="en-US" dirty="0"/>
              <a:t> </a:t>
            </a:r>
            <a:r>
              <a:rPr lang="en-US" sz="1200" b="0" i="0" u="none" strike="noStrike" kern="1200" dirty="0">
                <a:solidFill>
                  <a:schemeClr val="tx1"/>
                </a:solidFill>
                <a:effectLst/>
                <a:latin typeface="+mn-lt"/>
                <a:ea typeface="+mn-ea"/>
                <a:cs typeface="+mn-cs"/>
              </a:rPr>
              <a:t>T44 autonomic nervous system</a:t>
            </a:r>
            <a:r>
              <a:rPr lang="en-US" dirty="0"/>
              <a:t> </a:t>
            </a:r>
            <a:r>
              <a:rPr lang="en-US" sz="1200" b="0" i="0" u="none" strike="noStrike" kern="1200" dirty="0">
                <a:solidFill>
                  <a:schemeClr val="tx1"/>
                </a:solidFill>
                <a:effectLst/>
                <a:latin typeface="+mn-lt"/>
                <a:ea typeface="+mn-ea"/>
                <a:cs typeface="+mn-cs"/>
              </a:rPr>
              <a:t>T45 Systemic/hematological, NEC</a:t>
            </a:r>
            <a:r>
              <a:rPr lang="en-US" dirty="0"/>
              <a:t> </a:t>
            </a:r>
            <a:r>
              <a:rPr lang="en-US" sz="1200" b="0" i="0" u="none" strike="noStrike" kern="1200" dirty="0">
                <a:solidFill>
                  <a:schemeClr val="tx1"/>
                </a:solidFill>
                <a:effectLst/>
                <a:latin typeface="+mn-lt"/>
                <a:ea typeface="+mn-ea"/>
                <a:cs typeface="+mn-cs"/>
              </a:rPr>
              <a:t>T46 cardiovascular</a:t>
            </a:r>
            <a:r>
              <a:rPr lang="en-US" dirty="0"/>
              <a:t> </a:t>
            </a:r>
            <a:r>
              <a:rPr lang="en-US" sz="1200" b="0" i="0" u="none" strike="noStrike" kern="1200" dirty="0">
                <a:solidFill>
                  <a:schemeClr val="tx1"/>
                </a:solidFill>
                <a:effectLst/>
                <a:latin typeface="+mn-lt"/>
                <a:ea typeface="+mn-ea"/>
                <a:cs typeface="+mn-cs"/>
              </a:rPr>
              <a:t>T47 gastrointestinal</a:t>
            </a:r>
            <a:r>
              <a:rPr lang="en-US" dirty="0"/>
              <a:t> </a:t>
            </a:r>
            <a:r>
              <a:rPr lang="en-US" sz="1200" b="0" i="0" u="none" strike="noStrike" kern="1200" dirty="0">
                <a:solidFill>
                  <a:schemeClr val="tx1"/>
                </a:solidFill>
                <a:effectLst/>
                <a:latin typeface="+mn-lt"/>
                <a:ea typeface="+mn-ea"/>
                <a:cs typeface="+mn-cs"/>
              </a:rPr>
              <a:t>T48 muscles/respiratory</a:t>
            </a:r>
            <a:r>
              <a:rPr lang="en-US" dirty="0"/>
              <a:t> </a:t>
            </a:r>
            <a:r>
              <a:rPr lang="en-US" sz="1200" b="0" i="0" u="none" strike="noStrike" kern="1200" dirty="0">
                <a:solidFill>
                  <a:schemeClr val="tx1"/>
                </a:solidFill>
                <a:effectLst/>
                <a:latin typeface="+mn-lt"/>
                <a:ea typeface="+mn-ea"/>
                <a:cs typeface="+mn-cs"/>
              </a:rPr>
              <a:t>T49 topical agents</a:t>
            </a:r>
            <a:r>
              <a:rPr lang="en-US" dirty="0"/>
              <a:t> </a:t>
            </a:r>
            <a:r>
              <a:rPr lang="en-US" sz="1200" b="0" i="0" u="none" strike="noStrike" kern="1200" dirty="0">
                <a:solidFill>
                  <a:schemeClr val="tx1"/>
                </a:solidFill>
                <a:effectLst/>
                <a:latin typeface="+mn-lt"/>
                <a:ea typeface="+mn-ea"/>
                <a:cs typeface="+mn-cs"/>
              </a:rPr>
              <a:t>T50 diuretics and OU</a:t>
            </a:r>
            <a:r>
              <a:rPr lang="en-US" dirty="0"/>
              <a: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894715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4c6362bced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4c6362bce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Table 3</a:t>
            </a:r>
            <a:r>
              <a:rPr lang="en" dirty="0">
                <a:solidFill>
                  <a:schemeClr val="dk1"/>
                </a:solidFill>
                <a:latin typeface="Calibri"/>
                <a:ea typeface="Calibri"/>
                <a:cs typeface="Calibri"/>
                <a:sym typeface="Calibri"/>
              </a:rPr>
              <a:t> - Frequency of Intent (Manner), (Allowing adverse effect, underdosing, and missing)</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What</a:t>
            </a:r>
            <a:r>
              <a:rPr lang="en" dirty="0">
                <a:solidFill>
                  <a:schemeClr val="dk1"/>
                </a:solidFill>
                <a:latin typeface="Calibri"/>
                <a:ea typeface="Calibri"/>
                <a:cs typeface="Calibri"/>
                <a:sym typeface="Calibri"/>
              </a:rPr>
              <a:t>: This table shows the frequency distribution of intent/manner among drug poisonings meeting case </a:t>
            </a:r>
            <a:r>
              <a:rPr lang="en" b="1" dirty="0">
                <a:solidFill>
                  <a:schemeClr val="dk1"/>
                </a:solidFill>
                <a:latin typeface="Calibri"/>
                <a:ea typeface="Calibri"/>
                <a:cs typeface="Calibri"/>
                <a:sym typeface="Calibri"/>
              </a:rPr>
              <a:t>proposed</a:t>
            </a:r>
            <a:r>
              <a:rPr lang="en" dirty="0">
                <a:solidFill>
                  <a:schemeClr val="dk1"/>
                </a:solidFill>
                <a:latin typeface="Calibri"/>
                <a:ea typeface="Calibri"/>
                <a:cs typeface="Calibri"/>
                <a:sym typeface="Calibri"/>
              </a:rPr>
              <a:t> </a:t>
            </a:r>
            <a:r>
              <a:rPr lang="en" b="1" dirty="0">
                <a:solidFill>
                  <a:schemeClr val="dk1"/>
                </a:solidFill>
                <a:latin typeface="Calibri"/>
                <a:ea typeface="Calibri"/>
                <a:cs typeface="Calibri"/>
                <a:sym typeface="Calibri"/>
              </a:rPr>
              <a:t>definition 1</a:t>
            </a:r>
            <a:r>
              <a:rPr lang="en" dirty="0">
                <a:solidFill>
                  <a:schemeClr val="dk1"/>
                </a:solidFill>
                <a:latin typeface="Calibri"/>
                <a:ea typeface="Calibri"/>
                <a:cs typeface="Calibri"/>
                <a:sym typeface="Calibri"/>
              </a:rPr>
              <a:t> with the criteria for intent/manner relaxed.</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How</a:t>
            </a:r>
            <a:r>
              <a:rPr lang="en" dirty="0">
                <a:solidFill>
                  <a:schemeClr val="dk1"/>
                </a:solidFill>
                <a:latin typeface="Calibri"/>
                <a:ea typeface="Calibri"/>
                <a:cs typeface="Calibri"/>
                <a:sym typeface="Calibri"/>
              </a:rPr>
              <a:t>: </a:t>
            </a:r>
            <a:r>
              <a:rPr lang="en" i="1" dirty="0">
                <a:solidFill>
                  <a:schemeClr val="dk1"/>
                </a:solidFill>
                <a:latin typeface="Calibri"/>
                <a:ea typeface="Calibri"/>
                <a:cs typeface="Calibri"/>
                <a:sym typeface="Calibri"/>
              </a:rPr>
              <a:t>Allowing for intent (5</a:t>
            </a:r>
            <a:r>
              <a:rPr lang="en" sz="1800" i="1" baseline="30000" dirty="0">
                <a:solidFill>
                  <a:schemeClr val="dk1"/>
                </a:solidFill>
                <a:latin typeface="Calibri"/>
                <a:ea typeface="Calibri"/>
                <a:cs typeface="Calibri"/>
                <a:sym typeface="Calibri"/>
              </a:rPr>
              <a:t>th</a:t>
            </a:r>
            <a:r>
              <a:rPr lang="en" i="1" dirty="0">
                <a:solidFill>
                  <a:schemeClr val="dk1"/>
                </a:solidFill>
                <a:latin typeface="Calibri"/>
                <a:ea typeface="Calibri"/>
                <a:cs typeface="Calibri"/>
                <a:sym typeface="Calibri"/>
              </a:rPr>
              <a:t> or 6</a:t>
            </a:r>
            <a:r>
              <a:rPr lang="en" sz="1800" i="1" baseline="30000" dirty="0">
                <a:solidFill>
                  <a:schemeClr val="dk1"/>
                </a:solidFill>
                <a:latin typeface="Calibri"/>
                <a:ea typeface="Calibri"/>
                <a:cs typeface="Calibri"/>
                <a:sym typeface="Calibri"/>
              </a:rPr>
              <a:t>th</a:t>
            </a:r>
            <a:r>
              <a:rPr lang="en" i="1" dirty="0">
                <a:solidFill>
                  <a:schemeClr val="dk1"/>
                </a:solidFill>
                <a:latin typeface="Calibri"/>
                <a:ea typeface="Calibri"/>
                <a:cs typeface="Calibri"/>
                <a:sym typeface="Calibri"/>
              </a:rPr>
              <a:t> character) of 1, 2, 3, 4, 5, 6, and missing/unknown</a:t>
            </a:r>
            <a:r>
              <a:rPr lang="en" dirty="0">
                <a:solidFill>
                  <a:schemeClr val="dk1"/>
                </a:solidFill>
                <a:latin typeface="Calibri"/>
                <a:ea typeface="Calibri"/>
                <a:cs typeface="Calibri"/>
                <a:sym typeface="Calibri"/>
              </a:rPr>
              <a:t>, identify records that otherwise meet the criteria for </a:t>
            </a:r>
            <a:r>
              <a:rPr lang="en" b="1" dirty="0">
                <a:solidFill>
                  <a:schemeClr val="dk1"/>
                </a:solidFill>
                <a:latin typeface="Calibri"/>
                <a:ea typeface="Calibri"/>
                <a:cs typeface="Calibri"/>
                <a:sym typeface="Calibri"/>
              </a:rPr>
              <a:t>proposed</a:t>
            </a:r>
            <a:r>
              <a:rPr lang="en" dirty="0">
                <a:solidFill>
                  <a:schemeClr val="dk1"/>
                </a:solidFill>
                <a:latin typeface="Calibri"/>
                <a:ea typeface="Calibri"/>
                <a:cs typeface="Calibri"/>
                <a:sym typeface="Calibri"/>
              </a:rPr>
              <a:t> </a:t>
            </a:r>
            <a:r>
              <a:rPr lang="en" b="1" dirty="0">
                <a:solidFill>
                  <a:schemeClr val="dk1"/>
                </a:solidFill>
                <a:latin typeface="Calibri"/>
                <a:ea typeface="Calibri"/>
                <a:cs typeface="Calibri"/>
                <a:sym typeface="Calibri"/>
              </a:rPr>
              <a:t>case definition 1</a:t>
            </a:r>
            <a:r>
              <a:rPr lang="en" dirty="0">
                <a:solidFill>
                  <a:schemeClr val="dk1"/>
                </a:solidFill>
                <a:latin typeface="Calibri"/>
                <a:ea typeface="Calibri"/>
                <a:cs typeface="Calibri"/>
                <a:sym typeface="Calibri"/>
              </a:rPr>
              <a:t>.  Identify the number of times each intent occurs.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Why</a:t>
            </a:r>
            <a:r>
              <a:rPr lang="en" dirty="0">
                <a:solidFill>
                  <a:schemeClr val="dk1"/>
                </a:solidFill>
                <a:latin typeface="Calibri"/>
                <a:ea typeface="Calibri"/>
                <a:cs typeface="Calibri"/>
                <a:sym typeface="Calibri"/>
              </a:rPr>
              <a:t>:  ICD-9-CM inconsistently captured intent for drug poisonings using a mix of required diagnosis codes and optional (for some states) external cause codes. ICD-10-CM consistently captures intent, underdosing, and adverse effects for drug poisonings within the diagnosis code, which is required for billing. ICD-10-CM includes the new concept of underdosing. This analysis will show the numeric impact of including or excluding values for intent/manner. </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Proposed Case definition 1 – Principal/first listed diagnosis</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Search for a principal/first-listed diagnosis of T36 -T50 </a:t>
            </a:r>
            <a:r>
              <a:rPr lang="en" b="1" dirty="0">
                <a:solidFill>
                  <a:schemeClr val="dk1"/>
                </a:solidFill>
                <a:latin typeface="Calibri"/>
                <a:ea typeface="Calibri"/>
                <a:cs typeface="Calibri"/>
                <a:sym typeface="Calibri"/>
              </a:rPr>
              <a:t>(All drug poisoning)</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unintentional, intentional harm, assault, and undetermined intent [with a 6th character of 1, 2, 3, or 4 (Exceptions: T36.9, T37.9, T39.9, T41.4, T42.7, T43.9, T45.9, T47.9, and T49.9 with a 5th character of 1, 2, 3, or 4)] Excludes adverse effects, underdosing (5,6), and invalid or missing intent.</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Initial encounters and Subsequent encounters (with a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 of A, D, or missing). Excludes sequelae (S) and cases with invalid or missing values for the encounter type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Table 9b</a:t>
            </a:r>
            <a:r>
              <a:rPr lang="en" dirty="0">
                <a:solidFill>
                  <a:schemeClr val="dk1"/>
                </a:solidFill>
                <a:latin typeface="Calibri"/>
                <a:ea typeface="Calibri"/>
                <a:cs typeface="Calibri"/>
                <a:sym typeface="Calibri"/>
              </a:rPr>
              <a:t> - Frequency of intent, Any Mention of Drugs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What</a:t>
            </a:r>
            <a:r>
              <a:rPr lang="en" dirty="0">
                <a:solidFill>
                  <a:schemeClr val="dk1"/>
                </a:solidFill>
                <a:latin typeface="Calibri"/>
                <a:ea typeface="Calibri"/>
                <a:cs typeface="Calibri"/>
                <a:sym typeface="Calibri"/>
              </a:rPr>
              <a:t>: This table shows the frequency distribution of intent/manner among drug poisonings meeting </a:t>
            </a:r>
            <a:r>
              <a:rPr lang="en" b="1" dirty="0">
                <a:solidFill>
                  <a:schemeClr val="dk1"/>
                </a:solidFill>
                <a:latin typeface="Calibri"/>
                <a:ea typeface="Calibri"/>
                <a:cs typeface="Calibri"/>
                <a:sym typeface="Calibri"/>
              </a:rPr>
              <a:t>proposed case definition 2</a:t>
            </a:r>
            <a:r>
              <a:rPr lang="en" dirty="0">
                <a:solidFill>
                  <a:schemeClr val="dk1"/>
                </a:solidFill>
                <a:latin typeface="Calibri"/>
                <a:ea typeface="Calibri"/>
                <a:cs typeface="Calibri"/>
                <a:sym typeface="Calibri"/>
              </a:rPr>
              <a:t> with the criteria for intent/manner relaxed.</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How</a:t>
            </a:r>
            <a:r>
              <a:rPr lang="en" dirty="0">
                <a:solidFill>
                  <a:schemeClr val="dk1"/>
                </a:solidFill>
                <a:latin typeface="Calibri"/>
                <a:ea typeface="Calibri"/>
                <a:cs typeface="Calibri"/>
                <a:sym typeface="Calibri"/>
              </a:rPr>
              <a:t>: </a:t>
            </a:r>
            <a:r>
              <a:rPr lang="en" i="1" dirty="0">
                <a:solidFill>
                  <a:schemeClr val="dk1"/>
                </a:solidFill>
                <a:latin typeface="Calibri"/>
                <a:ea typeface="Calibri"/>
                <a:cs typeface="Calibri"/>
                <a:sym typeface="Calibri"/>
              </a:rPr>
              <a:t>Allowing for intent (5</a:t>
            </a:r>
            <a:r>
              <a:rPr lang="en" sz="1800" i="1" baseline="30000" dirty="0">
                <a:solidFill>
                  <a:schemeClr val="dk1"/>
                </a:solidFill>
                <a:latin typeface="Calibri"/>
                <a:ea typeface="Calibri"/>
                <a:cs typeface="Calibri"/>
                <a:sym typeface="Calibri"/>
              </a:rPr>
              <a:t>th</a:t>
            </a:r>
            <a:r>
              <a:rPr lang="en" i="1" dirty="0">
                <a:solidFill>
                  <a:schemeClr val="dk1"/>
                </a:solidFill>
                <a:latin typeface="Calibri"/>
                <a:ea typeface="Calibri"/>
                <a:cs typeface="Calibri"/>
                <a:sym typeface="Calibri"/>
              </a:rPr>
              <a:t> or 6</a:t>
            </a:r>
            <a:r>
              <a:rPr lang="en" sz="1800" i="1" baseline="30000" dirty="0">
                <a:solidFill>
                  <a:schemeClr val="dk1"/>
                </a:solidFill>
                <a:latin typeface="Calibri"/>
                <a:ea typeface="Calibri"/>
                <a:cs typeface="Calibri"/>
                <a:sym typeface="Calibri"/>
              </a:rPr>
              <a:t>th</a:t>
            </a:r>
            <a:r>
              <a:rPr lang="en" i="1" dirty="0">
                <a:solidFill>
                  <a:schemeClr val="dk1"/>
                </a:solidFill>
                <a:latin typeface="Calibri"/>
                <a:ea typeface="Calibri"/>
                <a:cs typeface="Calibri"/>
                <a:sym typeface="Calibri"/>
              </a:rPr>
              <a:t> character) of 1, 2, 3, 4, 5, 6, and missing/unknown</a:t>
            </a:r>
            <a:r>
              <a:rPr lang="en" dirty="0">
                <a:solidFill>
                  <a:schemeClr val="dk1"/>
                </a:solidFill>
                <a:latin typeface="Calibri"/>
                <a:ea typeface="Calibri"/>
                <a:cs typeface="Calibri"/>
                <a:sym typeface="Calibri"/>
              </a:rPr>
              <a:t>, identify records that otherwise meet the criteria for </a:t>
            </a:r>
            <a:r>
              <a:rPr lang="en" b="1" dirty="0">
                <a:solidFill>
                  <a:schemeClr val="dk1"/>
                </a:solidFill>
                <a:latin typeface="Calibri"/>
                <a:ea typeface="Calibri"/>
                <a:cs typeface="Calibri"/>
                <a:sym typeface="Calibri"/>
              </a:rPr>
              <a:t>proposed case definition 2</a:t>
            </a:r>
            <a:r>
              <a:rPr lang="en" dirty="0">
                <a:solidFill>
                  <a:schemeClr val="dk1"/>
                </a:solidFill>
                <a:latin typeface="Calibri"/>
                <a:ea typeface="Calibri"/>
                <a:cs typeface="Calibri"/>
                <a:sym typeface="Calibri"/>
              </a:rPr>
              <a:t>.  Identify the number of times each intent occurs.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Why</a:t>
            </a:r>
            <a:r>
              <a:rPr lang="en" dirty="0">
                <a:solidFill>
                  <a:schemeClr val="dk1"/>
                </a:solidFill>
                <a:latin typeface="Calibri"/>
                <a:ea typeface="Calibri"/>
                <a:cs typeface="Calibri"/>
                <a:sym typeface="Calibri"/>
              </a:rPr>
              <a:t>: ICD-9-CM inconsistently captured intent for drug poisonings using a mix of required diagnosis codes and optional (for some states) external cause codes. ICD-10-CM consistently captures intent, underdosing, and adverse effects for drug poisonings within the diagnosis code, which is required for billing. ICD-10-CM includes the new concept of underdosing. This analysis will show the numeric impact of including or excluding values for intent/manner when using an any-mention approach to identify cases (proposed case definition 2). We will compare this table to table 3.  Preliminary analyses by KY, NM, and MT show that adverse effects and underdosing are much more common in drug poisoning codes found in secondary diagnosis fields.  Excluding these cases has a much greater impact on case count for case definitions that use an any-mention approach.</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Proposed Case definition 2 – Any mention</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Search all available diagnosis fields for any mention of T36 -T50 </a:t>
            </a:r>
            <a:r>
              <a:rPr lang="en" b="1" dirty="0">
                <a:solidFill>
                  <a:schemeClr val="dk1"/>
                </a:solidFill>
                <a:latin typeface="Calibri"/>
                <a:ea typeface="Calibri"/>
                <a:cs typeface="Calibri"/>
                <a:sym typeface="Calibri"/>
              </a:rPr>
              <a:t>(All drug poisoning)</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unintentional, intentional harm, assault, and undetermined intent [with a 6th character of 1, 2, 3, or 4 (Exceptions: T36.9, T37.9, T39.9, T41.4, T42.7, T43.9, T45.9, T47.9, and T49.9 with a 5th character of 1, 2, 3, or 4)] Excludes adverse effects, underdosing (5,6), and invalid or missing intent.</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Initial encounters and Subsequent encounters (with a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 of A, D, or missing). Excludes sequelae (S) and cases with invalid or missing values for the encounter type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513844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4c6362bced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4c6362bce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0"/>
            <a:r>
              <a:rPr lang="en-US" sz="1100" b="1" dirty="0">
                <a:solidFill>
                  <a:schemeClr val="dk1"/>
                </a:solidFill>
                <a:effectLst/>
                <a:latin typeface="+mn-lt"/>
                <a:ea typeface="+mn-ea"/>
                <a:cs typeface="+mn-cs"/>
              </a:rPr>
              <a:t>Table 4</a:t>
            </a:r>
            <a:r>
              <a:rPr lang="en-US" sz="1100" dirty="0">
                <a:solidFill>
                  <a:schemeClr val="dk1"/>
                </a:solidFill>
                <a:effectLst/>
                <a:latin typeface="+mn-lt"/>
                <a:ea typeface="+mn-ea"/>
                <a:cs typeface="+mn-cs"/>
              </a:rPr>
              <a:t> - Presence of other external cause codes</a:t>
            </a:r>
          </a:p>
          <a:p>
            <a:pPr lvl="1"/>
            <a:r>
              <a:rPr lang="en-US" sz="1100" b="1" dirty="0">
                <a:solidFill>
                  <a:schemeClr val="dk1"/>
                </a:solidFill>
                <a:effectLst/>
                <a:latin typeface="+mn-lt"/>
                <a:ea typeface="+mn-ea"/>
                <a:cs typeface="+mn-cs"/>
              </a:rPr>
              <a:t>What</a:t>
            </a:r>
            <a:r>
              <a:rPr lang="en-US" sz="1100" dirty="0">
                <a:solidFill>
                  <a:schemeClr val="dk1"/>
                </a:solidFill>
                <a:effectLst/>
                <a:latin typeface="+mn-lt"/>
                <a:ea typeface="+mn-ea"/>
                <a:cs typeface="+mn-cs"/>
              </a:rPr>
              <a:t>: This table shows the frequency distribution of non-drug external cause codes present among records meeting the criteria for </a:t>
            </a:r>
            <a:r>
              <a:rPr lang="en-US" sz="1100" b="1" dirty="0">
                <a:solidFill>
                  <a:schemeClr val="dk1"/>
                </a:solidFill>
                <a:effectLst/>
                <a:latin typeface="+mn-lt"/>
                <a:ea typeface="+mn-ea"/>
                <a:cs typeface="+mn-cs"/>
              </a:rPr>
              <a:t>proposed case definition 1</a:t>
            </a:r>
            <a:r>
              <a:rPr lang="en-US" sz="1100" dirty="0">
                <a:solidFill>
                  <a:schemeClr val="dk1"/>
                </a:solidFill>
                <a:effectLst/>
                <a:latin typeface="+mn-lt"/>
                <a:ea typeface="+mn-ea"/>
                <a:cs typeface="+mn-cs"/>
              </a:rPr>
              <a:t>.</a:t>
            </a:r>
          </a:p>
          <a:p>
            <a:pPr lvl="1"/>
            <a:r>
              <a:rPr lang="en-US" sz="1100" b="1" dirty="0">
                <a:solidFill>
                  <a:schemeClr val="dk1"/>
                </a:solidFill>
                <a:effectLst/>
                <a:latin typeface="+mn-lt"/>
                <a:ea typeface="+mn-ea"/>
                <a:cs typeface="+mn-cs"/>
              </a:rPr>
              <a:t>How</a:t>
            </a:r>
            <a:r>
              <a:rPr lang="en-US" sz="1100" dirty="0">
                <a:solidFill>
                  <a:schemeClr val="dk1"/>
                </a:solidFill>
                <a:effectLst/>
                <a:latin typeface="+mn-lt"/>
                <a:ea typeface="+mn-ea"/>
                <a:cs typeface="+mn-cs"/>
              </a:rPr>
              <a:t>: Identify records that meet the criteria for </a:t>
            </a:r>
            <a:r>
              <a:rPr lang="en-US" sz="1100" b="1" dirty="0">
                <a:solidFill>
                  <a:schemeClr val="dk1"/>
                </a:solidFill>
                <a:effectLst/>
                <a:latin typeface="+mn-lt"/>
                <a:ea typeface="+mn-ea"/>
                <a:cs typeface="+mn-cs"/>
              </a:rPr>
              <a:t>proposed case definition 1</a:t>
            </a:r>
            <a:r>
              <a:rPr lang="en-US" sz="1100" dirty="0">
                <a:solidFill>
                  <a:schemeClr val="dk1"/>
                </a:solidFill>
                <a:effectLst/>
                <a:latin typeface="+mn-lt"/>
                <a:ea typeface="+mn-ea"/>
                <a:cs typeface="+mn-cs"/>
              </a:rPr>
              <a:t>. Among these records, identify the first-valid, non-drug external cause code. Valid, non-drug external cause codes include: V00-V99, W00-X58, X71-X83, X92-Y08, Y21-Y33, Y35-Y38, T14.91, T15-T19, T51-65, T71, T73, T74, T75.0, T75.2, T75.3, and T76. Identify the number of times each non-drug external cause code appears as the first-valid, non-drug external cause code for a record.</a:t>
            </a:r>
          </a:p>
          <a:p>
            <a:pPr lvl="1"/>
            <a:r>
              <a:rPr lang="en-US" sz="1100" b="1" dirty="0">
                <a:solidFill>
                  <a:schemeClr val="dk1"/>
                </a:solidFill>
                <a:effectLst/>
                <a:latin typeface="+mn-lt"/>
                <a:ea typeface="+mn-ea"/>
                <a:cs typeface="+mn-cs"/>
              </a:rPr>
              <a:t>Why</a:t>
            </a:r>
            <a:r>
              <a:rPr lang="en-US" sz="1100" dirty="0">
                <a:solidFill>
                  <a:schemeClr val="dk1"/>
                </a:solidFill>
                <a:effectLst/>
                <a:latin typeface="+mn-lt"/>
                <a:ea typeface="+mn-ea"/>
                <a:cs typeface="+mn-cs"/>
              </a:rPr>
              <a:t>:  This analysis will show how frequently and which other external causes of injury are identified in the record concurrently with poisoning. This may help us to characterize cases picked up using the proposed case definition. Initial results from MT, NM, KY, and CO show relatively few drug-poisoning admissions are associated with other external causes.</a:t>
            </a:r>
          </a:p>
          <a:p>
            <a:pPr lvl="0"/>
            <a:r>
              <a:rPr lang="en-US" sz="1100" b="1" dirty="0">
                <a:solidFill>
                  <a:schemeClr val="dk1"/>
                </a:solidFill>
                <a:effectLst/>
                <a:latin typeface="+mn-lt"/>
                <a:ea typeface="+mn-ea"/>
                <a:cs typeface="+mn-cs"/>
              </a:rPr>
              <a:t>Proposed Case definition 1 – Principal/first listed diagnosis </a:t>
            </a:r>
            <a:endParaRPr lang="en-US" sz="1100" dirty="0">
              <a:solidFill>
                <a:schemeClr val="dk1"/>
              </a:solidFill>
              <a:effectLst/>
              <a:latin typeface="+mn-lt"/>
              <a:ea typeface="+mn-ea"/>
              <a:cs typeface="+mn-cs"/>
            </a:endParaRPr>
          </a:p>
          <a:p>
            <a:pPr lvl="1"/>
            <a:r>
              <a:rPr lang="en-US" sz="1100" dirty="0">
                <a:solidFill>
                  <a:schemeClr val="dk1"/>
                </a:solidFill>
                <a:effectLst/>
                <a:latin typeface="+mn-lt"/>
                <a:ea typeface="+mn-ea"/>
                <a:cs typeface="+mn-cs"/>
              </a:rPr>
              <a:t>Search for a principal/first-listed diagnosis of T36 -T50 </a:t>
            </a:r>
            <a:r>
              <a:rPr lang="en-US" sz="1100" b="1" dirty="0">
                <a:solidFill>
                  <a:schemeClr val="dk1"/>
                </a:solidFill>
                <a:effectLst/>
                <a:latin typeface="+mn-lt"/>
                <a:ea typeface="+mn-ea"/>
                <a:cs typeface="+mn-cs"/>
              </a:rPr>
              <a:t>(All drug poisoning)</a:t>
            </a:r>
            <a:endParaRPr lang="en-US" sz="1100" dirty="0">
              <a:solidFill>
                <a:schemeClr val="dk1"/>
              </a:solidFill>
              <a:effectLst/>
              <a:latin typeface="+mn-lt"/>
              <a:ea typeface="+mn-ea"/>
              <a:cs typeface="+mn-cs"/>
            </a:endParaRPr>
          </a:p>
          <a:p>
            <a:pPr lvl="2"/>
            <a:r>
              <a:rPr lang="en-US" sz="1100" dirty="0">
                <a:solidFill>
                  <a:schemeClr val="dk1"/>
                </a:solidFill>
                <a:effectLst/>
                <a:latin typeface="+mn-lt"/>
                <a:ea typeface="+mn-ea"/>
                <a:cs typeface="+mn-cs"/>
              </a:rPr>
              <a:t>Includes unintentional, intentional harm, assault, and undetermined intent [with a 6th character of 1, 2, 3, or 4 (Exceptions: T36.9, T37.9, T39.9, T41.4, T42.7, T43.9, T45.9, T47.9, and T49.9 with a 5th character of 1, 2, 3, or 4)] Excludes adverse effects,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(5,6), and invalid or missing intent. </a:t>
            </a:r>
          </a:p>
          <a:p>
            <a:pPr marL="914400" marR="0" lvl="2" indent="0" defTabSz="914400" eaLnBrk="1" fontAlgn="auto" latinLnBrk="0" hangingPunct="1">
              <a:lnSpc>
                <a:spcPct val="100000"/>
              </a:lnSpc>
              <a:spcBef>
                <a:spcPts val="0"/>
              </a:spcBef>
              <a:spcAft>
                <a:spcPts val="0"/>
              </a:spcAft>
              <a:buClrTx/>
              <a:buSzTx/>
              <a:buFontTx/>
              <a:buNone/>
              <a:tabLst/>
              <a:defRPr/>
            </a:pPr>
            <a:r>
              <a:rPr lang="en-US" sz="1100" dirty="0">
                <a:solidFill>
                  <a:schemeClr val="dk1"/>
                </a:solidFill>
                <a:effectLst/>
                <a:latin typeface="+mn-lt"/>
                <a:ea typeface="+mn-ea"/>
                <a:cs typeface="+mn-cs"/>
              </a:rPr>
              <a:t>Includes Initial encounters and Subsequent encounters (with a 7th character of A, D, or missing). Excludes sequelae (7th character of S).</a:t>
            </a:r>
            <a:endParaRPr lang="en-US" dirty="0">
              <a:effectLst/>
            </a:endParaRPr>
          </a:p>
        </p:txBody>
      </p:sp>
    </p:spTree>
    <p:extLst>
      <p:ext uri="{BB962C8B-B14F-4D97-AF65-F5344CB8AC3E}">
        <p14:creationId xmlns:p14="http://schemas.microsoft.com/office/powerpoint/2010/main" val="2920277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4c6362bced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4c6362bce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Table 6</a:t>
            </a:r>
            <a:r>
              <a:rPr lang="en" dirty="0">
                <a:solidFill>
                  <a:schemeClr val="dk1"/>
                </a:solidFill>
                <a:latin typeface="Calibri"/>
                <a:ea typeface="Calibri"/>
                <a:cs typeface="Calibri"/>
                <a:sym typeface="Calibri"/>
              </a:rPr>
              <a:t> - For Records with Any Mention of Drug Poisoning, Field of First Mention</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What</a:t>
            </a:r>
            <a:r>
              <a:rPr lang="en" dirty="0">
                <a:solidFill>
                  <a:schemeClr val="dk1"/>
                </a:solidFill>
                <a:latin typeface="Calibri"/>
                <a:ea typeface="Calibri"/>
                <a:cs typeface="Calibri"/>
                <a:sym typeface="Calibri"/>
              </a:rPr>
              <a:t>: This table shows the frequency distribution of the field position of first-mentioned drug poisoning T-code in each record meeting the criteria for </a:t>
            </a:r>
            <a:r>
              <a:rPr lang="en" b="1" dirty="0">
                <a:solidFill>
                  <a:schemeClr val="dk1"/>
                </a:solidFill>
                <a:latin typeface="Calibri"/>
                <a:ea typeface="Calibri"/>
                <a:cs typeface="Calibri"/>
                <a:sym typeface="Calibri"/>
              </a:rPr>
              <a:t>proposed case definition 2</a:t>
            </a:r>
            <a:r>
              <a:rPr lang="en" dirty="0">
                <a:solidFill>
                  <a:schemeClr val="dk1"/>
                </a:solidFill>
                <a:latin typeface="Calibri"/>
                <a:ea typeface="Calibri"/>
                <a:cs typeface="Calibri"/>
                <a:sym typeface="Calibri"/>
              </a:rPr>
              <a:t>. </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How</a:t>
            </a:r>
            <a:r>
              <a:rPr lang="en" dirty="0">
                <a:solidFill>
                  <a:schemeClr val="dk1"/>
                </a:solidFill>
                <a:latin typeface="Calibri"/>
                <a:ea typeface="Calibri"/>
                <a:cs typeface="Calibri"/>
                <a:sym typeface="Calibri"/>
              </a:rPr>
              <a:t>: Identify records that meet the criteria for </a:t>
            </a:r>
            <a:r>
              <a:rPr lang="en" b="1" dirty="0">
                <a:solidFill>
                  <a:schemeClr val="dk1"/>
                </a:solidFill>
                <a:latin typeface="Calibri"/>
                <a:ea typeface="Calibri"/>
                <a:cs typeface="Calibri"/>
                <a:sym typeface="Calibri"/>
              </a:rPr>
              <a:t>proposed case definition 2</a:t>
            </a:r>
            <a:r>
              <a:rPr lang="en" dirty="0">
                <a:solidFill>
                  <a:schemeClr val="dk1"/>
                </a:solidFill>
                <a:latin typeface="Calibri"/>
                <a:ea typeface="Calibri"/>
                <a:cs typeface="Calibri"/>
                <a:sym typeface="Calibri"/>
              </a:rPr>
              <a:t> (any mention). Searching the principal diagnosis first, then secondary diagnosis fields, then external cause fields, identify the position (field) of the first-mentioned drug poisoning T-code in the record.</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Why</a:t>
            </a:r>
            <a:r>
              <a:rPr lang="en" dirty="0">
                <a:solidFill>
                  <a:schemeClr val="dk1"/>
                </a:solidFill>
                <a:latin typeface="Calibri"/>
                <a:ea typeface="Calibri"/>
                <a:cs typeface="Calibri"/>
                <a:sym typeface="Calibri"/>
              </a:rPr>
              <a:t>: This analysis will help us determine the numeric effect of limiting the case definition to a particular number of fields. This analysis also serves as a data quality check for states with dedicated external cause fields to ensure that no drug-poisoning T-codes are mistakenly located in external cause fields.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Proposed Case definition 2 – Any mention</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Search all available diagnosis fields for any mention of T36 -T50 </a:t>
            </a:r>
            <a:r>
              <a:rPr lang="en" b="1" dirty="0">
                <a:solidFill>
                  <a:schemeClr val="dk1"/>
                </a:solidFill>
                <a:latin typeface="Calibri"/>
                <a:ea typeface="Calibri"/>
                <a:cs typeface="Calibri"/>
                <a:sym typeface="Calibri"/>
              </a:rPr>
              <a:t>(All drug poisoning)</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unintentional, intentional harm, assault, and undetermined intent [with a 6th character of 1, 2, 3, or 4 (Exceptions: T36.9, T37.9, T39.9, T41.4, T42.7, T43.9, T45.9, T47.9, and T49.9 with a 5th character of 1, 2, 3, or 4)] Excludes adverse effects, underdosing (5,6), and invalid or missing intent.</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Initial encounters and Subsequent encounters (with a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 of A, D, or missing). Excludes sequelae (S) and cases with invalid or missing values for the encounter type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730124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4c6362bced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4c6362bce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Table 7</a:t>
            </a:r>
            <a:r>
              <a:rPr lang="en" dirty="0">
                <a:solidFill>
                  <a:schemeClr val="dk1"/>
                </a:solidFill>
                <a:latin typeface="Calibri"/>
                <a:ea typeface="Calibri"/>
                <a:cs typeface="Calibri"/>
                <a:sym typeface="Calibri"/>
              </a:rPr>
              <a:t> - For Records with Any Mention, Chapter of Principal/first listed Diagnosis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What</a:t>
            </a:r>
            <a:r>
              <a:rPr lang="en" dirty="0">
                <a:solidFill>
                  <a:schemeClr val="dk1"/>
                </a:solidFill>
                <a:latin typeface="Calibri"/>
                <a:ea typeface="Calibri"/>
                <a:cs typeface="Calibri"/>
                <a:sym typeface="Calibri"/>
              </a:rPr>
              <a:t>: This table shows the frequency distribution of the 10CM Chapter identified in the principal diagnosis field for each record meeting the criteria for </a:t>
            </a:r>
            <a:r>
              <a:rPr lang="en" b="1" dirty="0">
                <a:solidFill>
                  <a:schemeClr val="dk1"/>
                </a:solidFill>
                <a:latin typeface="Calibri"/>
                <a:ea typeface="Calibri"/>
                <a:cs typeface="Calibri"/>
                <a:sym typeface="Calibri"/>
              </a:rPr>
              <a:t>proposed case definition 2</a:t>
            </a:r>
            <a:r>
              <a:rPr lang="en" dirty="0">
                <a:solidFill>
                  <a:schemeClr val="dk1"/>
                </a:solidFill>
                <a:latin typeface="Calibri"/>
                <a:ea typeface="Calibri"/>
                <a:cs typeface="Calibri"/>
                <a:sym typeface="Calibri"/>
              </a:rPr>
              <a:t>. Note that this includes cases for which a drug poisoning T-code is found in the principal diagnosis field.</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How</a:t>
            </a:r>
            <a:r>
              <a:rPr lang="en" dirty="0">
                <a:solidFill>
                  <a:schemeClr val="dk1"/>
                </a:solidFill>
                <a:latin typeface="Calibri"/>
                <a:ea typeface="Calibri"/>
                <a:cs typeface="Calibri"/>
                <a:sym typeface="Calibri"/>
              </a:rPr>
              <a:t>: Identify records that meet the criteria for </a:t>
            </a:r>
            <a:r>
              <a:rPr lang="en" b="1" dirty="0">
                <a:solidFill>
                  <a:schemeClr val="dk1"/>
                </a:solidFill>
                <a:latin typeface="Calibri"/>
                <a:ea typeface="Calibri"/>
                <a:cs typeface="Calibri"/>
                <a:sym typeface="Calibri"/>
              </a:rPr>
              <a:t>proposed case definition 2</a:t>
            </a:r>
            <a:r>
              <a:rPr lang="en" dirty="0">
                <a:solidFill>
                  <a:schemeClr val="dk1"/>
                </a:solidFill>
                <a:latin typeface="Calibri"/>
                <a:ea typeface="Calibri"/>
                <a:cs typeface="Calibri"/>
                <a:sym typeface="Calibri"/>
              </a:rPr>
              <a:t> (any mention). Identify the chapter of the code found in the principal diagnosis field for each record.</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Why</a:t>
            </a:r>
            <a:r>
              <a:rPr lang="en" dirty="0">
                <a:solidFill>
                  <a:schemeClr val="dk1"/>
                </a:solidFill>
                <a:latin typeface="Calibri"/>
                <a:ea typeface="Calibri"/>
                <a:cs typeface="Calibri"/>
                <a:sym typeface="Calibri"/>
              </a:rPr>
              <a:t>: This analysis will show (broadly) what the principal diagnosis is when a drug poisoning is a secondary diagnosis. This analysis will help us to characterize additional cases picked up using an any-mention approach (proposed case definition 2).</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Proposed Case definition 2 – Any mention</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Search all available diagnosis fields for any mention of T36 -T50 </a:t>
            </a:r>
            <a:r>
              <a:rPr lang="en" b="1" dirty="0">
                <a:solidFill>
                  <a:schemeClr val="dk1"/>
                </a:solidFill>
                <a:latin typeface="Calibri"/>
                <a:ea typeface="Calibri"/>
                <a:cs typeface="Calibri"/>
                <a:sym typeface="Calibri"/>
              </a:rPr>
              <a:t>(All drug poisoning)</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unintentional, intentional harm, assault, and undetermined intent [with a 6th character of 1, 2, 3, or 4 (Exceptions: T36.9, T37.9, T39.9, T41.4, T42.7, T43.9, T45.9, T47.9, and T49.9 with a 5th character of 1, 2, 3, or 4)] Excludes adverse effects, underdosing (5,6), and invalid or missing intent.</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Initial encounters and Subsequent encounters (with a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 of A, D, or missing). Excludes sequelae (S) and cases with invalid or missing values for the encounter type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758730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4c6362bced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4c6362bce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Table 9a</a:t>
            </a:r>
            <a:r>
              <a:rPr lang="en" dirty="0">
                <a:solidFill>
                  <a:schemeClr val="dk1"/>
                </a:solidFill>
                <a:latin typeface="Calibri"/>
                <a:ea typeface="Calibri"/>
                <a:cs typeface="Calibri"/>
                <a:sym typeface="Calibri"/>
              </a:rPr>
              <a:t> - Frequency of type of encounter, Any Mention of Drugs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What</a:t>
            </a:r>
            <a:r>
              <a:rPr lang="en" dirty="0">
                <a:solidFill>
                  <a:schemeClr val="dk1"/>
                </a:solidFill>
                <a:latin typeface="Calibri"/>
                <a:ea typeface="Calibri"/>
                <a:cs typeface="Calibri"/>
                <a:sym typeface="Calibri"/>
              </a:rPr>
              <a:t>: This table shows the frequency distribution of encounter type among drug poisonings meeting </a:t>
            </a:r>
            <a:r>
              <a:rPr lang="en" b="1" dirty="0">
                <a:solidFill>
                  <a:schemeClr val="dk1"/>
                </a:solidFill>
                <a:latin typeface="Calibri"/>
                <a:ea typeface="Calibri"/>
                <a:cs typeface="Calibri"/>
                <a:sym typeface="Calibri"/>
              </a:rPr>
              <a:t>proposed case definition 2</a:t>
            </a:r>
            <a:r>
              <a:rPr lang="en" dirty="0">
                <a:solidFill>
                  <a:schemeClr val="dk1"/>
                </a:solidFill>
                <a:latin typeface="Calibri"/>
                <a:ea typeface="Calibri"/>
                <a:cs typeface="Calibri"/>
                <a:sym typeface="Calibri"/>
              </a:rPr>
              <a:t>, with the criteria for encounter type relaxed.</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How</a:t>
            </a:r>
            <a:r>
              <a:rPr lang="en" dirty="0">
                <a:solidFill>
                  <a:schemeClr val="dk1"/>
                </a:solidFill>
                <a:latin typeface="Calibri"/>
                <a:ea typeface="Calibri"/>
                <a:cs typeface="Calibri"/>
                <a:sym typeface="Calibri"/>
              </a:rPr>
              <a:t>: </a:t>
            </a:r>
            <a:r>
              <a:rPr lang="en" i="1" dirty="0">
                <a:solidFill>
                  <a:schemeClr val="dk1"/>
                </a:solidFill>
                <a:latin typeface="Calibri"/>
                <a:ea typeface="Calibri"/>
                <a:cs typeface="Calibri"/>
                <a:sym typeface="Calibri"/>
              </a:rPr>
              <a:t>Allowing for encounter types (7</a:t>
            </a:r>
            <a:r>
              <a:rPr lang="en" sz="1800" i="1" baseline="30000" dirty="0">
                <a:solidFill>
                  <a:schemeClr val="dk1"/>
                </a:solidFill>
                <a:latin typeface="Calibri"/>
                <a:ea typeface="Calibri"/>
                <a:cs typeface="Calibri"/>
                <a:sym typeface="Calibri"/>
              </a:rPr>
              <a:t>th</a:t>
            </a:r>
            <a:r>
              <a:rPr lang="en" i="1" dirty="0">
                <a:solidFill>
                  <a:schemeClr val="dk1"/>
                </a:solidFill>
                <a:latin typeface="Calibri"/>
                <a:ea typeface="Calibri"/>
                <a:cs typeface="Calibri"/>
                <a:sym typeface="Calibri"/>
              </a:rPr>
              <a:t> character) of A, D, S, and missing/unknown</a:t>
            </a:r>
            <a:r>
              <a:rPr lang="en" dirty="0">
                <a:solidFill>
                  <a:schemeClr val="dk1"/>
                </a:solidFill>
                <a:latin typeface="Calibri"/>
                <a:ea typeface="Calibri"/>
                <a:cs typeface="Calibri"/>
                <a:sym typeface="Calibri"/>
              </a:rPr>
              <a:t>, identify records that otherwise meet the criteria for </a:t>
            </a:r>
            <a:r>
              <a:rPr lang="en" b="1" dirty="0">
                <a:solidFill>
                  <a:schemeClr val="dk1"/>
                </a:solidFill>
                <a:latin typeface="Calibri"/>
                <a:ea typeface="Calibri"/>
                <a:cs typeface="Calibri"/>
                <a:sym typeface="Calibri"/>
              </a:rPr>
              <a:t>proposed case definition 2</a:t>
            </a:r>
            <a:r>
              <a:rPr lang="en" dirty="0">
                <a:solidFill>
                  <a:schemeClr val="dk1"/>
                </a:solidFill>
                <a:latin typeface="Calibri"/>
                <a:ea typeface="Calibri"/>
                <a:cs typeface="Calibri"/>
                <a:sym typeface="Calibri"/>
              </a:rPr>
              <a:t>.  Identify the frequency with which each encounter type occurs.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Why</a:t>
            </a:r>
            <a:r>
              <a:rPr lang="en" dirty="0">
                <a:solidFill>
                  <a:schemeClr val="dk1"/>
                </a:solidFill>
                <a:latin typeface="Calibri"/>
                <a:ea typeface="Calibri"/>
                <a:cs typeface="Calibri"/>
                <a:sym typeface="Calibri"/>
              </a:rPr>
              <a:t>:  ICD-9-CM did not distinguish between initial encounter, subsequent encounter, and sequelae.  For programmatic reasons, we may choose to exclude subsequent encounters and/or sequelae from our case definitions. This analysis will show the numeric impact of excluding different encounter types when using an any-mention approach to identify cases (proposed case definition 2). We will compare this table to table 2.</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latin typeface="Calibri"/>
                <a:ea typeface="Calibri"/>
                <a:cs typeface="Calibri"/>
                <a:sym typeface="Calibri"/>
              </a:rPr>
              <a:t>Proposed Case definition 2 – Any mention</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Search all available diagnosis fields for any mention of T36 -T50 </a:t>
            </a:r>
            <a:r>
              <a:rPr lang="en" b="1" dirty="0">
                <a:solidFill>
                  <a:schemeClr val="dk1"/>
                </a:solidFill>
                <a:latin typeface="Calibri"/>
                <a:ea typeface="Calibri"/>
                <a:cs typeface="Calibri"/>
                <a:sym typeface="Calibri"/>
              </a:rPr>
              <a:t>(All drug poisoning)</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unintentional, intentional harm, assault, and undetermined intent [with a 6th character of 1, 2, 3, or 4 (Exceptions: T36.9, T37.9, T39.9, T41.4, T42.7, T43.9, T45.9, T47.9, and T49.9 with a 5th character of 1, 2, 3, or 4)] Excludes adverse effects, underdosing (5,6), and invalid or missing intent.</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Includes Initial encounters and Subsequent encounters (with a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 of A, D, or missing). Excludes sequelae (S) and cases with invalid or missing values for the encounter type (7</a:t>
            </a:r>
            <a:r>
              <a:rPr lang="en" sz="1800" baseline="30000" dirty="0">
                <a:solidFill>
                  <a:schemeClr val="dk1"/>
                </a:solidFill>
                <a:latin typeface="Calibri"/>
                <a:ea typeface="Calibri"/>
                <a:cs typeface="Calibri"/>
                <a:sym typeface="Calibri"/>
              </a:rPr>
              <a:t>th</a:t>
            </a:r>
            <a:r>
              <a:rPr lang="en" dirty="0">
                <a:solidFill>
                  <a:schemeClr val="dk1"/>
                </a:solidFill>
                <a:latin typeface="Calibri"/>
                <a:ea typeface="Calibri"/>
                <a:cs typeface="Calibri"/>
                <a:sym typeface="Calibri"/>
              </a:rPr>
              <a:t> character).</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629845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4c6362bced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4c6362bced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0"/>
            <a:r>
              <a:rPr lang="en-US" sz="1800" b="1" dirty="0">
                <a:solidFill>
                  <a:schemeClr val="dk1"/>
                </a:solidFill>
                <a:effectLst/>
                <a:latin typeface="+mn-lt"/>
                <a:ea typeface="+mn-ea"/>
                <a:cs typeface="+mn-cs"/>
              </a:rPr>
              <a:t>Table 11 </a:t>
            </a:r>
            <a:r>
              <a:rPr lang="en-US" sz="1800" dirty="0">
                <a:solidFill>
                  <a:schemeClr val="dk1"/>
                </a:solidFill>
                <a:effectLst/>
                <a:latin typeface="+mn-lt"/>
                <a:ea typeface="+mn-ea"/>
                <a:cs typeface="+mn-cs"/>
              </a:rPr>
              <a:t>- Individuals who Expired (definition 1)</a:t>
            </a:r>
          </a:p>
          <a:p>
            <a:pPr lvl="1"/>
            <a:r>
              <a:rPr lang="en-US" sz="1800" b="1" dirty="0">
                <a:solidFill>
                  <a:schemeClr val="dk1"/>
                </a:solidFill>
                <a:effectLst/>
                <a:latin typeface="+mn-lt"/>
                <a:ea typeface="+mn-ea"/>
                <a:cs typeface="+mn-cs"/>
              </a:rPr>
              <a:t>What</a:t>
            </a:r>
            <a:r>
              <a:rPr lang="en-US" sz="1800" dirty="0">
                <a:solidFill>
                  <a:schemeClr val="dk1"/>
                </a:solidFill>
                <a:effectLst/>
                <a:latin typeface="+mn-lt"/>
                <a:ea typeface="+mn-ea"/>
                <a:cs typeface="+mn-cs"/>
              </a:rPr>
              <a:t>: This table shows the ratio of drug hospitalizations with a disposition/discharge status of expired/deceased to all other drug hospitalizations meeting criteria for </a:t>
            </a:r>
            <a:r>
              <a:rPr lang="en-US" sz="1800" b="1" dirty="0">
                <a:solidFill>
                  <a:schemeClr val="dk1"/>
                </a:solidFill>
                <a:effectLst/>
                <a:latin typeface="+mn-lt"/>
                <a:ea typeface="+mn-ea"/>
                <a:cs typeface="+mn-cs"/>
              </a:rPr>
              <a:t>proposed case definition 1.</a:t>
            </a:r>
            <a:endParaRPr lang="en-US" sz="1800" dirty="0">
              <a:solidFill>
                <a:schemeClr val="dk1"/>
              </a:solidFill>
              <a:effectLst/>
              <a:latin typeface="+mn-lt"/>
              <a:ea typeface="+mn-ea"/>
              <a:cs typeface="+mn-cs"/>
            </a:endParaRPr>
          </a:p>
          <a:p>
            <a:pPr lvl="1"/>
            <a:r>
              <a:rPr lang="en-US" sz="1800" b="1" dirty="0">
                <a:solidFill>
                  <a:schemeClr val="dk1"/>
                </a:solidFill>
                <a:effectLst/>
                <a:latin typeface="+mn-lt"/>
                <a:ea typeface="+mn-ea"/>
                <a:cs typeface="+mn-cs"/>
              </a:rPr>
              <a:t>How</a:t>
            </a:r>
            <a:r>
              <a:rPr lang="en-US" sz="1800" dirty="0">
                <a:solidFill>
                  <a:schemeClr val="dk1"/>
                </a:solidFill>
                <a:effectLst/>
                <a:latin typeface="+mn-lt"/>
                <a:ea typeface="+mn-ea"/>
                <a:cs typeface="+mn-cs"/>
              </a:rPr>
              <a:t>: Identify records that meet the criteria for </a:t>
            </a:r>
            <a:r>
              <a:rPr lang="en-US" sz="1800" b="1" dirty="0">
                <a:solidFill>
                  <a:schemeClr val="dk1"/>
                </a:solidFill>
                <a:effectLst/>
                <a:latin typeface="+mn-lt"/>
                <a:ea typeface="+mn-ea"/>
                <a:cs typeface="+mn-cs"/>
              </a:rPr>
              <a:t>proposed case definition 1</a:t>
            </a:r>
            <a:r>
              <a:rPr lang="en-US" sz="1800" dirty="0">
                <a:solidFill>
                  <a:schemeClr val="dk1"/>
                </a:solidFill>
                <a:effectLst/>
                <a:latin typeface="+mn-lt"/>
                <a:ea typeface="+mn-ea"/>
                <a:cs typeface="+mn-cs"/>
              </a:rPr>
              <a:t>. Among these records, identify and flag records with any discharge status indicating the patient’s death (e.g. "Expired in a medical facility” or “Expired at home”). </a:t>
            </a:r>
          </a:p>
          <a:p>
            <a:pPr lvl="1"/>
            <a:r>
              <a:rPr lang="en-US" sz="1800" b="1" dirty="0">
                <a:solidFill>
                  <a:schemeClr val="dk1"/>
                </a:solidFill>
                <a:effectLst/>
                <a:latin typeface="+mn-lt"/>
                <a:ea typeface="+mn-ea"/>
                <a:cs typeface="+mn-cs"/>
              </a:rPr>
              <a:t>Why</a:t>
            </a:r>
            <a:r>
              <a:rPr lang="en-US" sz="1800" dirty="0">
                <a:solidFill>
                  <a:schemeClr val="dk1"/>
                </a:solidFill>
                <a:effectLst/>
                <a:latin typeface="+mn-lt"/>
                <a:ea typeface="+mn-ea"/>
                <a:cs typeface="+mn-cs"/>
              </a:rPr>
              <a:t>: CDC’s ICD-9-CM </a:t>
            </a:r>
            <a:r>
              <a:rPr lang="en-US" sz="1800" dirty="0" err="1">
                <a:solidFill>
                  <a:schemeClr val="dk1"/>
                </a:solidFill>
                <a:effectLst/>
                <a:latin typeface="+mn-lt"/>
                <a:ea typeface="+mn-ea"/>
                <a:cs typeface="+mn-cs"/>
              </a:rPr>
              <a:t>PfS</a:t>
            </a:r>
            <a:r>
              <a:rPr lang="en-US" sz="1800" dirty="0">
                <a:solidFill>
                  <a:schemeClr val="dk1"/>
                </a:solidFill>
                <a:effectLst/>
                <a:latin typeface="+mn-lt"/>
                <a:ea typeface="+mn-ea"/>
                <a:cs typeface="+mn-cs"/>
              </a:rPr>
              <a:t> / DDPI toolkit indicators exclude individuals who expire, whereas injury and poisoning indicators from CDC do not currently examine discharge status.  While the ultimate decision as to include or exclude individuals is driven by program needs, this table enables jurisdictions and policymakers to understand the magnitude of such a decision.</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091977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dirty="0">
                <a:solidFill>
                  <a:schemeClr val="accent1">
                    <a:lumMod val="50000"/>
                  </a:schemeClr>
                </a:solidFill>
              </a:rPr>
              <a:t>Comparing Definitions of Drug Poisoning only, with Adverse Effects, and with Adverse Effects and Behavioral Health Codes for Specific Drugs</a:t>
            </a:r>
            <a:endParaRPr lang="en-US" sz="1800" b="1" dirty="0">
              <a:solidFill>
                <a:schemeClr val="dk1"/>
              </a:solidFill>
            </a:endParaRPr>
          </a:p>
          <a:p>
            <a:pPr lvl="0"/>
            <a:endParaRPr lang="en-US" sz="1800" b="1" dirty="0">
              <a:solidFill>
                <a:schemeClr val="dk1"/>
              </a:solidFill>
            </a:endParaRPr>
          </a:p>
          <a:p>
            <a:pPr lvl="0"/>
            <a:r>
              <a:rPr lang="en-US" sz="1800" b="1" dirty="0">
                <a:solidFill>
                  <a:schemeClr val="dk1"/>
                </a:solidFill>
              </a:rPr>
              <a:t>Table 2.3 </a:t>
            </a:r>
            <a:r>
              <a:rPr lang="en-US" sz="1800" dirty="0">
                <a:solidFill>
                  <a:schemeClr val="dk1"/>
                </a:solidFill>
              </a:rPr>
              <a:t>– Comparing poisoning, adverse effects, and behavioral health codes for specific drugs</a:t>
            </a:r>
          </a:p>
          <a:p>
            <a:pPr lvl="1"/>
            <a:r>
              <a:rPr lang="en-US" sz="1800" b="1" dirty="0">
                <a:solidFill>
                  <a:schemeClr val="dk1"/>
                </a:solidFill>
              </a:rPr>
              <a:t>What</a:t>
            </a:r>
            <a:r>
              <a:rPr lang="en-US" sz="1800" dirty="0">
                <a:solidFill>
                  <a:schemeClr val="dk1"/>
                </a:solidFill>
              </a:rPr>
              <a:t>: </a:t>
            </a:r>
            <a:r>
              <a:rPr lang="en-US" sz="1800" dirty="0">
                <a:solidFill>
                  <a:srgbClr val="FF0000"/>
                </a:solidFill>
              </a:rPr>
              <a:t>Flexing proposed case definition 2 of any mention of specific drug poisoning in the record to include adverse effects and to include adverse effects with behavioral health codes.</a:t>
            </a:r>
          </a:p>
          <a:p>
            <a:pPr lvl="1"/>
            <a:r>
              <a:rPr lang="en-US" sz="1800" b="1" dirty="0">
                <a:solidFill>
                  <a:schemeClr val="dk1"/>
                </a:solidFill>
              </a:rPr>
              <a:t>How</a:t>
            </a:r>
            <a:r>
              <a:rPr lang="en-US" sz="1800" dirty="0">
                <a:solidFill>
                  <a:schemeClr val="dk1"/>
                </a:solidFill>
              </a:rPr>
              <a:t>: </a:t>
            </a:r>
          </a:p>
          <a:p>
            <a:pPr lvl="1"/>
            <a:r>
              <a:rPr lang="en-US" sz="1800" b="1" dirty="0">
                <a:solidFill>
                  <a:schemeClr val="dk1"/>
                </a:solidFill>
              </a:rPr>
              <a:t>Why</a:t>
            </a:r>
            <a:r>
              <a:rPr lang="en-US" sz="1800" dirty="0">
                <a:solidFill>
                  <a:schemeClr val="dk1"/>
                </a:solidFill>
              </a:rPr>
              <a:t>: </a:t>
            </a:r>
            <a:r>
              <a:rPr lang="en-US" sz="1800" dirty="0">
                <a:solidFill>
                  <a:srgbClr val="FF0000"/>
                </a:solidFill>
              </a:rPr>
              <a:t>To see the effect to the number cases included when adverse effects and/or behavioral health codes are included in the definition.</a:t>
            </a:r>
            <a:endParaRPr lang="en-US"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15</a:t>
            </a:fld>
            <a:endParaRPr lang="en-US"/>
          </a:p>
        </p:txBody>
      </p:sp>
    </p:spTree>
    <p:extLst>
      <p:ext uri="{BB962C8B-B14F-4D97-AF65-F5344CB8AC3E}">
        <p14:creationId xmlns:p14="http://schemas.microsoft.com/office/powerpoint/2010/main" val="923259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dirty="0">
                <a:solidFill>
                  <a:schemeClr val="accent1">
                    <a:lumMod val="50000"/>
                  </a:schemeClr>
                </a:solidFill>
              </a:rPr>
              <a:t>Comparing Definitions of Drug Poisoning only, with Adverse Effects, and with Adverse Effects and Behavioral Health Codes for Specific Drugs</a:t>
            </a:r>
            <a:endParaRPr lang="en-US" sz="1800" b="1" dirty="0">
              <a:solidFill>
                <a:schemeClr val="dk1"/>
              </a:solidFill>
            </a:endParaRPr>
          </a:p>
          <a:p>
            <a:pPr lvl="0"/>
            <a:endParaRPr lang="en-US" sz="1800" b="1" dirty="0">
              <a:solidFill>
                <a:schemeClr val="dk1"/>
              </a:solidFill>
            </a:endParaRPr>
          </a:p>
          <a:p>
            <a:pPr lvl="0"/>
            <a:r>
              <a:rPr lang="en-US" sz="1800" b="1" dirty="0">
                <a:solidFill>
                  <a:schemeClr val="dk1"/>
                </a:solidFill>
              </a:rPr>
              <a:t>Table 2.3 </a:t>
            </a:r>
            <a:r>
              <a:rPr lang="en-US" sz="1800" dirty="0">
                <a:solidFill>
                  <a:schemeClr val="dk1"/>
                </a:solidFill>
              </a:rPr>
              <a:t>– Comparing poisoning, adverse effects, and behavioral health codes for specific drugs</a:t>
            </a:r>
          </a:p>
          <a:p>
            <a:pPr lvl="1"/>
            <a:r>
              <a:rPr lang="en-US" sz="1800" b="1" dirty="0">
                <a:solidFill>
                  <a:schemeClr val="dk1"/>
                </a:solidFill>
              </a:rPr>
              <a:t>What</a:t>
            </a:r>
            <a:r>
              <a:rPr lang="en-US" sz="1800" dirty="0">
                <a:solidFill>
                  <a:schemeClr val="dk1"/>
                </a:solidFill>
              </a:rPr>
              <a:t>: </a:t>
            </a:r>
            <a:r>
              <a:rPr lang="en-US" sz="1800" dirty="0">
                <a:solidFill>
                  <a:srgbClr val="FF0000"/>
                </a:solidFill>
              </a:rPr>
              <a:t>Flexing proposed case definition 2 of any mention of specific drug poisoning in the record to include adverse effects and to include adverse effects with behavioral health codes.</a:t>
            </a:r>
          </a:p>
          <a:p>
            <a:pPr lvl="1"/>
            <a:r>
              <a:rPr lang="en-US" sz="1800" b="1" dirty="0">
                <a:solidFill>
                  <a:schemeClr val="dk1"/>
                </a:solidFill>
              </a:rPr>
              <a:t>How</a:t>
            </a:r>
            <a:r>
              <a:rPr lang="en-US" sz="1800" dirty="0">
                <a:solidFill>
                  <a:schemeClr val="dk1"/>
                </a:solidFill>
              </a:rPr>
              <a:t>: </a:t>
            </a:r>
          </a:p>
          <a:p>
            <a:pPr lvl="1"/>
            <a:r>
              <a:rPr lang="en-US" sz="1800" b="1" dirty="0">
                <a:solidFill>
                  <a:schemeClr val="dk1"/>
                </a:solidFill>
              </a:rPr>
              <a:t>Why</a:t>
            </a:r>
            <a:r>
              <a:rPr lang="en-US" sz="1800" dirty="0">
                <a:solidFill>
                  <a:schemeClr val="dk1"/>
                </a:solidFill>
              </a:rPr>
              <a:t>: </a:t>
            </a:r>
            <a:r>
              <a:rPr lang="en-US" sz="1800" dirty="0">
                <a:solidFill>
                  <a:srgbClr val="FF0000"/>
                </a:solidFill>
              </a:rPr>
              <a:t>To see the effect to the number cases included when adverse effects and/or behavioral health codes are included in the definition.</a:t>
            </a:r>
            <a:endParaRPr lang="en-US"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0C0AE18B-68FC-4091-8E1C-F3C568774239}" type="slidenum">
              <a:rPr lang="en-US" smtClean="0"/>
              <a:t>16</a:t>
            </a:fld>
            <a:endParaRPr lang="en-US"/>
          </a:p>
        </p:txBody>
      </p:sp>
    </p:spTree>
    <p:extLst>
      <p:ext uri="{BB962C8B-B14F-4D97-AF65-F5344CB8AC3E}">
        <p14:creationId xmlns:p14="http://schemas.microsoft.com/office/powerpoint/2010/main" val="3546847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dirty="0">
                <a:solidFill>
                  <a:schemeClr val="accent1">
                    <a:lumMod val="50000"/>
                  </a:schemeClr>
                </a:solidFill>
              </a:rPr>
              <a:t>Comparing Definitions of Drug Poisoning only, with Adverse Effects, and with Adverse Effects and Behavioral Health Codes for Specific Drugs</a:t>
            </a:r>
            <a:endParaRPr lang="en-US" sz="1800" b="1" dirty="0">
              <a:solidFill>
                <a:schemeClr val="dk1"/>
              </a:solidFill>
            </a:endParaRPr>
          </a:p>
          <a:p>
            <a:pPr lvl="0"/>
            <a:endParaRPr lang="en-US" sz="1800" b="1" dirty="0">
              <a:solidFill>
                <a:schemeClr val="dk1"/>
              </a:solidFill>
            </a:endParaRPr>
          </a:p>
          <a:p>
            <a:pPr lvl="0"/>
            <a:r>
              <a:rPr lang="en-US" sz="1800" b="1" dirty="0">
                <a:solidFill>
                  <a:schemeClr val="dk1"/>
                </a:solidFill>
              </a:rPr>
              <a:t>Table 2.3 </a:t>
            </a:r>
            <a:r>
              <a:rPr lang="en-US" sz="1800" dirty="0">
                <a:solidFill>
                  <a:schemeClr val="dk1"/>
                </a:solidFill>
              </a:rPr>
              <a:t>– Comparing poisoning, adverse effects, and behavioral health codes for specific drugs</a:t>
            </a:r>
          </a:p>
          <a:p>
            <a:pPr lvl="1"/>
            <a:r>
              <a:rPr lang="en-US" sz="1800" b="1" dirty="0">
                <a:solidFill>
                  <a:schemeClr val="dk1"/>
                </a:solidFill>
              </a:rPr>
              <a:t>What</a:t>
            </a:r>
            <a:r>
              <a:rPr lang="en-US" sz="1800" dirty="0">
                <a:solidFill>
                  <a:schemeClr val="dk1"/>
                </a:solidFill>
              </a:rPr>
              <a:t>: </a:t>
            </a:r>
            <a:r>
              <a:rPr lang="en-US" sz="1800" dirty="0">
                <a:solidFill>
                  <a:srgbClr val="FF0000"/>
                </a:solidFill>
              </a:rPr>
              <a:t>Flexing proposed case definition 2 of any mention of specific drug poisoning in the record to include adverse effects and to include adverse effects with behavioral health codes.</a:t>
            </a:r>
          </a:p>
          <a:p>
            <a:pPr lvl="1"/>
            <a:r>
              <a:rPr lang="en-US" sz="1800" b="1" dirty="0">
                <a:solidFill>
                  <a:schemeClr val="dk1"/>
                </a:solidFill>
              </a:rPr>
              <a:t>How</a:t>
            </a:r>
            <a:r>
              <a:rPr lang="en-US" sz="1800" dirty="0">
                <a:solidFill>
                  <a:schemeClr val="dk1"/>
                </a:solidFill>
              </a:rPr>
              <a:t>: </a:t>
            </a:r>
          </a:p>
          <a:p>
            <a:pPr lvl="1"/>
            <a:r>
              <a:rPr lang="en-US" sz="1800" b="1" dirty="0">
                <a:solidFill>
                  <a:schemeClr val="dk1"/>
                </a:solidFill>
              </a:rPr>
              <a:t>Why</a:t>
            </a:r>
            <a:r>
              <a:rPr lang="en-US" sz="1800" dirty="0">
                <a:solidFill>
                  <a:schemeClr val="dk1"/>
                </a:solidFill>
              </a:rPr>
              <a:t>: </a:t>
            </a:r>
            <a:r>
              <a:rPr lang="en-US" sz="1800" dirty="0">
                <a:solidFill>
                  <a:srgbClr val="FF0000"/>
                </a:solidFill>
              </a:rPr>
              <a:t>To see the effect to the number cases included when adverse effects and/or behavioral health codes are included in the definition.</a:t>
            </a:r>
            <a:endParaRPr lang="en-US"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0C0AE18B-68FC-4091-8E1C-F3C568774239}" type="slidenum">
              <a:rPr lang="en-US" smtClean="0"/>
              <a:t>17</a:t>
            </a:fld>
            <a:endParaRPr lang="en-US"/>
          </a:p>
        </p:txBody>
      </p:sp>
    </p:spTree>
    <p:extLst>
      <p:ext uri="{BB962C8B-B14F-4D97-AF65-F5344CB8AC3E}">
        <p14:creationId xmlns:p14="http://schemas.microsoft.com/office/powerpoint/2010/main" val="2794654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dirty="0">
                <a:solidFill>
                  <a:schemeClr val="accent1">
                    <a:lumMod val="50000"/>
                  </a:schemeClr>
                </a:solidFill>
              </a:rPr>
              <a:t>Comparing Definitions of Drug Poisoning only, with Adverse Effects, and with Adverse Effects and Behavioral Health Codes for Specific Drugs</a:t>
            </a:r>
            <a:endParaRPr lang="en-US" sz="1800" b="1" dirty="0">
              <a:solidFill>
                <a:schemeClr val="dk1"/>
              </a:solidFill>
            </a:endParaRPr>
          </a:p>
          <a:p>
            <a:pPr lvl="0"/>
            <a:endParaRPr lang="en-US" sz="1800" b="1" dirty="0">
              <a:solidFill>
                <a:schemeClr val="dk1"/>
              </a:solidFill>
            </a:endParaRPr>
          </a:p>
          <a:p>
            <a:pPr lvl="0"/>
            <a:r>
              <a:rPr lang="en-US" sz="1800" b="1" dirty="0">
                <a:solidFill>
                  <a:schemeClr val="dk1"/>
                </a:solidFill>
              </a:rPr>
              <a:t>Table 2.3 </a:t>
            </a:r>
            <a:r>
              <a:rPr lang="en-US" sz="1800" dirty="0">
                <a:solidFill>
                  <a:schemeClr val="dk1"/>
                </a:solidFill>
              </a:rPr>
              <a:t>– Comparing poisoning, adverse effects, and behavioral health codes for specific drugs</a:t>
            </a:r>
          </a:p>
          <a:p>
            <a:pPr lvl="1"/>
            <a:r>
              <a:rPr lang="en-US" sz="1800" b="1" dirty="0">
                <a:solidFill>
                  <a:schemeClr val="dk1"/>
                </a:solidFill>
              </a:rPr>
              <a:t>What</a:t>
            </a:r>
            <a:r>
              <a:rPr lang="en-US" sz="1800" dirty="0">
                <a:solidFill>
                  <a:schemeClr val="dk1"/>
                </a:solidFill>
              </a:rPr>
              <a:t>: </a:t>
            </a:r>
            <a:r>
              <a:rPr lang="en-US" sz="1800" dirty="0">
                <a:solidFill>
                  <a:srgbClr val="FF0000"/>
                </a:solidFill>
              </a:rPr>
              <a:t>Flexing proposed case definition 2 of any mention of specific drug poisoning in the record to include adverse effects and to include adverse effects with behavioral health codes.</a:t>
            </a:r>
          </a:p>
          <a:p>
            <a:pPr lvl="1"/>
            <a:r>
              <a:rPr lang="en-US" sz="1800" b="1" dirty="0">
                <a:solidFill>
                  <a:schemeClr val="dk1"/>
                </a:solidFill>
              </a:rPr>
              <a:t>How</a:t>
            </a:r>
            <a:r>
              <a:rPr lang="en-US" sz="1800" dirty="0">
                <a:solidFill>
                  <a:schemeClr val="dk1"/>
                </a:solidFill>
              </a:rPr>
              <a:t>: </a:t>
            </a:r>
          </a:p>
          <a:p>
            <a:pPr lvl="1"/>
            <a:r>
              <a:rPr lang="en-US" sz="1800" b="1" dirty="0">
                <a:solidFill>
                  <a:schemeClr val="dk1"/>
                </a:solidFill>
              </a:rPr>
              <a:t>Why</a:t>
            </a:r>
            <a:r>
              <a:rPr lang="en-US" sz="1800" dirty="0">
                <a:solidFill>
                  <a:schemeClr val="dk1"/>
                </a:solidFill>
              </a:rPr>
              <a:t>: </a:t>
            </a:r>
            <a:r>
              <a:rPr lang="en-US" sz="1800" dirty="0">
                <a:solidFill>
                  <a:srgbClr val="FF0000"/>
                </a:solidFill>
              </a:rPr>
              <a:t>To see the effect to the number cases included when adverse effects and/or behavioral health codes are included in the definition.</a:t>
            </a:r>
            <a:endParaRPr lang="en-US" dirty="0">
              <a:solidFill>
                <a:srgbClr val="FF0000"/>
              </a:solidFill>
            </a:endParaRPr>
          </a:p>
          <a:p>
            <a:endParaRPr lang="en-US" b="1" dirty="0"/>
          </a:p>
        </p:txBody>
      </p:sp>
      <p:sp>
        <p:nvSpPr>
          <p:cNvPr id="4" name="Slide Number Placeholder 3"/>
          <p:cNvSpPr>
            <a:spLocks noGrp="1"/>
          </p:cNvSpPr>
          <p:nvPr>
            <p:ph type="sldNum" sz="quarter" idx="10"/>
          </p:nvPr>
        </p:nvSpPr>
        <p:spPr/>
        <p:txBody>
          <a:bodyPr/>
          <a:lstStyle/>
          <a:p>
            <a:fld id="{0C0AE18B-68FC-4091-8E1C-F3C568774239}" type="slidenum">
              <a:rPr lang="en-US" smtClean="0"/>
              <a:t>18</a:t>
            </a:fld>
            <a:endParaRPr lang="en-US"/>
          </a:p>
        </p:txBody>
      </p:sp>
    </p:spTree>
    <p:extLst>
      <p:ext uri="{BB962C8B-B14F-4D97-AF65-F5344CB8AC3E}">
        <p14:creationId xmlns:p14="http://schemas.microsoft.com/office/powerpoint/2010/main" val="2529920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dirty="0">
                <a:solidFill>
                  <a:schemeClr val="accent1">
                    <a:lumMod val="50000"/>
                  </a:schemeClr>
                </a:solidFill>
              </a:rPr>
              <a:t>Comparing Definitions of Drug Poisoning only, with Adverse Effects, and with Adverse Effects and Behavioral Health Codes for Specific Drugs</a:t>
            </a:r>
            <a:endParaRPr lang="en-US" sz="1800" b="1" dirty="0">
              <a:solidFill>
                <a:schemeClr val="dk1"/>
              </a:solidFill>
            </a:endParaRPr>
          </a:p>
          <a:p>
            <a:pPr lvl="0"/>
            <a:endParaRPr lang="en-US" sz="1800" b="1" dirty="0">
              <a:solidFill>
                <a:schemeClr val="dk1"/>
              </a:solidFill>
            </a:endParaRPr>
          </a:p>
          <a:p>
            <a:pPr lvl="0"/>
            <a:r>
              <a:rPr lang="en-US" sz="1800" b="1" dirty="0">
                <a:solidFill>
                  <a:schemeClr val="dk1"/>
                </a:solidFill>
              </a:rPr>
              <a:t>Table 2.3 </a:t>
            </a:r>
            <a:r>
              <a:rPr lang="en-US" sz="1800" dirty="0">
                <a:solidFill>
                  <a:schemeClr val="dk1"/>
                </a:solidFill>
              </a:rPr>
              <a:t>– Comparing poisoning, adverse effects, and behavioral health codes for specific drugs</a:t>
            </a:r>
          </a:p>
          <a:p>
            <a:pPr lvl="1"/>
            <a:r>
              <a:rPr lang="en-US" sz="1800" b="1" dirty="0">
                <a:solidFill>
                  <a:schemeClr val="dk1"/>
                </a:solidFill>
              </a:rPr>
              <a:t>What</a:t>
            </a:r>
            <a:r>
              <a:rPr lang="en-US" sz="1800" dirty="0">
                <a:solidFill>
                  <a:schemeClr val="dk1"/>
                </a:solidFill>
              </a:rPr>
              <a:t>: </a:t>
            </a:r>
            <a:r>
              <a:rPr lang="en-US" sz="1800" dirty="0">
                <a:solidFill>
                  <a:srgbClr val="FF0000"/>
                </a:solidFill>
              </a:rPr>
              <a:t>Flexing proposed case definition 2 of any mention of specific drug poisoning in the record to include adverse effects and to include adverse effects with behavioral health codes.</a:t>
            </a:r>
          </a:p>
          <a:p>
            <a:pPr lvl="1"/>
            <a:r>
              <a:rPr lang="en-US" sz="1800" b="1" dirty="0">
                <a:solidFill>
                  <a:schemeClr val="dk1"/>
                </a:solidFill>
              </a:rPr>
              <a:t>How</a:t>
            </a:r>
            <a:r>
              <a:rPr lang="en-US" sz="1800" dirty="0">
                <a:solidFill>
                  <a:schemeClr val="dk1"/>
                </a:solidFill>
              </a:rPr>
              <a:t>: </a:t>
            </a:r>
          </a:p>
          <a:p>
            <a:pPr lvl="1"/>
            <a:r>
              <a:rPr lang="en-US" sz="1800" b="1" dirty="0">
                <a:solidFill>
                  <a:schemeClr val="dk1"/>
                </a:solidFill>
              </a:rPr>
              <a:t>Why</a:t>
            </a:r>
            <a:r>
              <a:rPr lang="en-US" sz="1800" dirty="0">
                <a:solidFill>
                  <a:schemeClr val="dk1"/>
                </a:solidFill>
              </a:rPr>
              <a:t>: </a:t>
            </a:r>
            <a:r>
              <a:rPr lang="en-US" sz="1800" dirty="0">
                <a:solidFill>
                  <a:srgbClr val="FF0000"/>
                </a:solidFill>
              </a:rPr>
              <a:t>To see the effect to the number cases included when adverse effects and/or behavioral health codes are included in the definition.</a:t>
            </a:r>
            <a:endParaRPr lang="en-US"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0C0AE18B-68FC-4091-8E1C-F3C568774239}" type="slidenum">
              <a:rPr lang="en-US" smtClean="0"/>
              <a:t>19</a:t>
            </a:fld>
            <a:endParaRPr lang="en-US"/>
          </a:p>
        </p:txBody>
      </p:sp>
    </p:spTree>
    <p:extLst>
      <p:ext uri="{BB962C8B-B14F-4D97-AF65-F5344CB8AC3E}">
        <p14:creationId xmlns:p14="http://schemas.microsoft.com/office/powerpoint/2010/main" val="4132175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accent1">
                    <a:lumMod val="50000"/>
                  </a:schemeClr>
                </a:solidFill>
              </a:rPr>
              <a:t>Percent of All Cases Identified by Number of Diagnosis Code Fields Examined for Drug Poisoning</a:t>
            </a:r>
            <a:endParaRPr lang="en-US" dirty="0"/>
          </a:p>
          <a:p>
            <a:endParaRPr lang="en-US" dirty="0"/>
          </a:p>
          <a:p>
            <a:pPr lvl="0"/>
            <a:r>
              <a:rPr lang="en-US" sz="1800" b="1" dirty="0">
                <a:solidFill>
                  <a:schemeClr val="dk1"/>
                </a:solidFill>
              </a:rPr>
              <a:t>Table 2.4a-b </a:t>
            </a:r>
            <a:r>
              <a:rPr lang="en-US" sz="1800" dirty="0">
                <a:solidFill>
                  <a:schemeClr val="dk1"/>
                </a:solidFill>
              </a:rPr>
              <a:t>– Percent of all cases identified by number of diagnosis codes examined</a:t>
            </a:r>
          </a:p>
          <a:p>
            <a:pPr lvl="1"/>
            <a:r>
              <a:rPr lang="en-US" sz="1800" b="1" dirty="0">
                <a:solidFill>
                  <a:schemeClr val="tx1"/>
                </a:solidFill>
              </a:rPr>
              <a:t>What</a:t>
            </a:r>
            <a:r>
              <a:rPr lang="en-US" sz="1800" dirty="0">
                <a:solidFill>
                  <a:schemeClr val="tx1"/>
                </a:solidFill>
              </a:rPr>
              <a:t>: Examine the DDPI/PFS indicator limiting to the principal diagnosis and comparing it to the definition flexed to the 5, 10, and all diagnosis positions.</a:t>
            </a:r>
          </a:p>
          <a:p>
            <a:pPr lvl="1"/>
            <a:r>
              <a:rPr lang="en-US" sz="1800" b="1" dirty="0">
                <a:solidFill>
                  <a:schemeClr val="tx1"/>
                </a:solidFill>
              </a:rPr>
              <a:t>How</a:t>
            </a:r>
            <a:r>
              <a:rPr lang="en-US" sz="1800" dirty="0">
                <a:solidFill>
                  <a:schemeClr val="tx1"/>
                </a:solidFill>
              </a:rPr>
              <a:t>: Identify records that meet the criteria for </a:t>
            </a:r>
            <a:r>
              <a:rPr lang="en-US" sz="1800" b="1" dirty="0">
                <a:solidFill>
                  <a:schemeClr val="tx1"/>
                </a:solidFill>
              </a:rPr>
              <a:t>DDPI/PFS indicator</a:t>
            </a:r>
            <a:r>
              <a:rPr lang="en-US" sz="1800" dirty="0">
                <a:solidFill>
                  <a:schemeClr val="tx1"/>
                </a:solidFill>
              </a:rPr>
              <a:t>. Then flex the indicator from only examining the principal diagnosis field to the first 5 diagnosis fields and compare. Then flex to the first 10 and to any listed diagnosis field to compared.</a:t>
            </a:r>
          </a:p>
          <a:p>
            <a:pPr lvl="1"/>
            <a:r>
              <a:rPr lang="en-US" sz="1800" b="1" dirty="0">
                <a:solidFill>
                  <a:schemeClr val="tx1"/>
                </a:solidFill>
              </a:rPr>
              <a:t>Why</a:t>
            </a:r>
            <a:r>
              <a:rPr lang="en-US" sz="1800" dirty="0">
                <a:solidFill>
                  <a:schemeClr val="tx1"/>
                </a:solidFill>
              </a:rPr>
              <a:t>: Investigate the number of cases that may be missed by limiting the DDPI/PFS case definition to the principal diagnosis.</a:t>
            </a: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20</a:t>
            </a:fld>
            <a:endParaRPr lang="en-US"/>
          </a:p>
        </p:txBody>
      </p:sp>
    </p:spTree>
    <p:extLst>
      <p:ext uri="{BB962C8B-B14F-4D97-AF65-F5344CB8AC3E}">
        <p14:creationId xmlns:p14="http://schemas.microsoft.com/office/powerpoint/2010/main" val="180605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dk1"/>
                </a:solidFill>
              </a:rPr>
              <a:t>Table 2.4c </a:t>
            </a:r>
            <a:r>
              <a:rPr lang="en-US" sz="1800" dirty="0">
                <a:solidFill>
                  <a:schemeClr val="dk1"/>
                </a:solidFill>
              </a:rPr>
              <a:t>– Proportion of emergency department visits by manner/intent type</a:t>
            </a:r>
          </a:p>
          <a:p>
            <a:pPr lvl="1"/>
            <a:r>
              <a:rPr lang="en-US" sz="1800" b="1" dirty="0">
                <a:solidFill>
                  <a:schemeClr val="dk1"/>
                </a:solidFill>
              </a:rPr>
              <a:t>What</a:t>
            </a:r>
            <a:r>
              <a:rPr lang="en-US" sz="1800" dirty="0">
                <a:solidFill>
                  <a:schemeClr val="dk1"/>
                </a:solidFill>
              </a:rPr>
              <a:t>: The stratification of records</a:t>
            </a:r>
            <a:r>
              <a:rPr lang="en-US" sz="1800" baseline="0" dirty="0">
                <a:solidFill>
                  <a:schemeClr val="dk1"/>
                </a:solidFill>
              </a:rPr>
              <a:t> by manner of injury/intent, for each of three PFS indicators. </a:t>
            </a:r>
            <a:endParaRPr lang="en-US" sz="1800" dirty="0">
              <a:solidFill>
                <a:schemeClr val="dk1"/>
              </a:solidFill>
            </a:endParaRPr>
          </a:p>
          <a:p>
            <a:pPr lvl="1"/>
            <a:r>
              <a:rPr lang="en-US" sz="1800" b="1" dirty="0">
                <a:solidFill>
                  <a:schemeClr val="dk1"/>
                </a:solidFill>
              </a:rPr>
              <a:t>How</a:t>
            </a:r>
            <a:r>
              <a:rPr lang="en-US" sz="1800" dirty="0">
                <a:solidFill>
                  <a:schemeClr val="dk1"/>
                </a:solidFill>
              </a:rPr>
              <a:t>: </a:t>
            </a:r>
            <a:r>
              <a:rPr lang="en-US" sz="1800" dirty="0">
                <a:solidFill>
                  <a:schemeClr val="tx1"/>
                </a:solidFill>
              </a:rPr>
              <a:t>Identify records that meet the criteria for </a:t>
            </a:r>
            <a:r>
              <a:rPr lang="en-US" sz="1800" b="1" dirty="0">
                <a:solidFill>
                  <a:schemeClr val="tx1"/>
                </a:solidFill>
              </a:rPr>
              <a:t>DDPI/PFS indicator</a:t>
            </a:r>
            <a:r>
              <a:rPr lang="en-US" sz="1800" dirty="0">
                <a:solidFill>
                  <a:schemeClr val="tx1"/>
                </a:solidFill>
              </a:rPr>
              <a:t>. Identify the manner of injury/intent for each record. </a:t>
            </a:r>
            <a:endParaRPr lang="en-US" sz="1800" dirty="0">
              <a:solidFill>
                <a:schemeClr val="dk1"/>
              </a:solidFill>
            </a:endParaRPr>
          </a:p>
          <a:p>
            <a:pPr lvl="1"/>
            <a:r>
              <a:rPr lang="en-US" sz="1800" b="1" dirty="0">
                <a:solidFill>
                  <a:schemeClr val="dk1"/>
                </a:solidFill>
              </a:rPr>
              <a:t>Why</a:t>
            </a:r>
            <a:r>
              <a:rPr lang="en-US" sz="1800" dirty="0">
                <a:solidFill>
                  <a:schemeClr val="dk1"/>
                </a:solidFill>
              </a:rPr>
              <a:t>: To understand whether there were differences in the proportion</a:t>
            </a:r>
            <a:r>
              <a:rPr lang="en-US" sz="1800" baseline="0" dirty="0">
                <a:solidFill>
                  <a:schemeClr val="dk1"/>
                </a:solidFill>
              </a:rPr>
              <a:t> of</a:t>
            </a:r>
            <a:r>
              <a:rPr lang="en-US" sz="1800" dirty="0">
                <a:solidFill>
                  <a:schemeClr val="dk1"/>
                </a:solidFill>
              </a:rPr>
              <a:t> cases in</a:t>
            </a:r>
            <a:r>
              <a:rPr lang="en-US" sz="1800" baseline="0" dirty="0">
                <a:solidFill>
                  <a:schemeClr val="dk1"/>
                </a:solidFill>
              </a:rPr>
              <a:t> each intent category</a:t>
            </a:r>
            <a:r>
              <a:rPr lang="en-US" sz="1800" dirty="0">
                <a:solidFill>
                  <a:schemeClr val="dk1"/>
                </a:solidFill>
              </a:rPr>
              <a:t> across the three PFS indicators. </a:t>
            </a:r>
            <a:endParaRPr lang="en-US" sz="1800" dirty="0"/>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21</a:t>
            </a:fld>
            <a:endParaRPr lang="en-US"/>
          </a:p>
        </p:txBody>
      </p:sp>
    </p:spTree>
    <p:extLst>
      <p:ext uri="{BB962C8B-B14F-4D97-AF65-F5344CB8AC3E}">
        <p14:creationId xmlns:p14="http://schemas.microsoft.com/office/powerpoint/2010/main" val="3341700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dk1"/>
                </a:solidFill>
              </a:rPr>
              <a:t>Table 2.4a </a:t>
            </a:r>
            <a:r>
              <a:rPr lang="en-US" sz="1800" dirty="0">
                <a:solidFill>
                  <a:schemeClr val="dk1"/>
                </a:solidFill>
              </a:rPr>
              <a:t>– Overdose emergency department visits with a “subsequent” encounter</a:t>
            </a:r>
          </a:p>
          <a:p>
            <a:pPr lvl="1"/>
            <a:r>
              <a:rPr lang="en-US" sz="1800" b="1" dirty="0">
                <a:solidFill>
                  <a:schemeClr val="dk1"/>
                </a:solidFill>
              </a:rPr>
              <a:t>What</a:t>
            </a:r>
            <a:r>
              <a:rPr lang="en-US" sz="1800" dirty="0">
                <a:solidFill>
                  <a:schemeClr val="dk1"/>
                </a:solidFill>
              </a:rPr>
              <a:t>: The proportion of</a:t>
            </a:r>
            <a:r>
              <a:rPr lang="en-US" sz="1800" baseline="0" dirty="0">
                <a:solidFill>
                  <a:schemeClr val="dk1"/>
                </a:solidFill>
              </a:rPr>
              <a:t> cases with a subsequent encounter, for each of three PFS indicators. </a:t>
            </a:r>
            <a:endParaRPr lang="en-US" sz="1800" dirty="0">
              <a:solidFill>
                <a:schemeClr val="dk1"/>
              </a:solidFill>
            </a:endParaRPr>
          </a:p>
          <a:p>
            <a:pPr lvl="1"/>
            <a:r>
              <a:rPr lang="en-US" sz="1800" b="1" dirty="0">
                <a:solidFill>
                  <a:schemeClr val="dk1"/>
                </a:solidFill>
              </a:rPr>
              <a:t>How</a:t>
            </a:r>
            <a:r>
              <a:rPr lang="en-US" sz="1800" dirty="0">
                <a:solidFill>
                  <a:schemeClr val="dk1"/>
                </a:solidFill>
              </a:rPr>
              <a:t>: </a:t>
            </a:r>
            <a:r>
              <a:rPr lang="en-US" sz="1800" dirty="0">
                <a:solidFill>
                  <a:schemeClr val="tx1"/>
                </a:solidFill>
              </a:rPr>
              <a:t>Identify records that meet the criteria for </a:t>
            </a:r>
            <a:r>
              <a:rPr lang="en-US" sz="1800" b="1" dirty="0">
                <a:solidFill>
                  <a:schemeClr val="tx1"/>
                </a:solidFill>
              </a:rPr>
              <a:t>DDPI/PFS indicator</a:t>
            </a:r>
            <a:r>
              <a:rPr lang="en-US" sz="1800" dirty="0">
                <a:solidFill>
                  <a:schemeClr val="tx1"/>
                </a:solidFill>
              </a:rPr>
              <a:t>. Identify the encounter type for each record. </a:t>
            </a:r>
            <a:endParaRPr lang="en-US" sz="1800" dirty="0">
              <a:solidFill>
                <a:schemeClr val="dk1"/>
              </a:solidFill>
            </a:endParaRPr>
          </a:p>
          <a:p>
            <a:pPr lvl="1"/>
            <a:r>
              <a:rPr lang="en-US" sz="1800" b="1" dirty="0">
                <a:solidFill>
                  <a:schemeClr val="dk1"/>
                </a:solidFill>
              </a:rPr>
              <a:t>Why</a:t>
            </a:r>
            <a:r>
              <a:rPr lang="en-US" sz="1800" dirty="0">
                <a:solidFill>
                  <a:schemeClr val="dk1"/>
                </a:solidFill>
              </a:rPr>
              <a:t>: To understand whether subsequent encounters make up a substantial proportion of cases for any of the three prevention for states indicators, to understand whether there were differences in these proportions across indicators. </a:t>
            </a:r>
            <a:endParaRPr lang="en-US" dirty="0"/>
          </a:p>
          <a:p>
            <a:endParaRPr lang="en-US" dirty="0"/>
          </a:p>
        </p:txBody>
      </p:sp>
      <p:sp>
        <p:nvSpPr>
          <p:cNvPr id="4" name="Slide Number Placeholder 3"/>
          <p:cNvSpPr>
            <a:spLocks noGrp="1"/>
          </p:cNvSpPr>
          <p:nvPr>
            <p:ph type="sldNum" sz="quarter" idx="10"/>
          </p:nvPr>
        </p:nvSpPr>
        <p:spPr/>
        <p:txBody>
          <a:bodyPr/>
          <a:lstStyle/>
          <a:p>
            <a:fld id="{0C0AE18B-68FC-4091-8E1C-F3C568774239}" type="slidenum">
              <a:rPr lang="en-US" smtClean="0"/>
              <a:t>22</a:t>
            </a:fld>
            <a:endParaRPr lang="en-US"/>
          </a:p>
        </p:txBody>
      </p:sp>
    </p:spTree>
    <p:extLst>
      <p:ext uri="{BB962C8B-B14F-4D97-AF65-F5344CB8AC3E}">
        <p14:creationId xmlns:p14="http://schemas.microsoft.com/office/powerpoint/2010/main" val="1201118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3.1 </a:t>
            </a:r>
            <a:r>
              <a:rPr lang="en-US" sz="1800" dirty="0">
                <a:solidFill>
                  <a:schemeClr val="tx1"/>
                </a:solidFill>
              </a:rPr>
              <a:t>– Number of Drug Classes Included in ED visits</a:t>
            </a:r>
          </a:p>
          <a:p>
            <a:pPr lvl="1"/>
            <a:r>
              <a:rPr lang="en-US" sz="1800" b="1" dirty="0">
                <a:solidFill>
                  <a:schemeClr val="tx1"/>
                </a:solidFill>
              </a:rPr>
              <a:t>What</a:t>
            </a:r>
            <a:r>
              <a:rPr lang="en-US" sz="1800" dirty="0">
                <a:solidFill>
                  <a:schemeClr val="tx1"/>
                </a:solidFill>
              </a:rPr>
              <a:t>: Compares the frequency of ED visits with drug poisoning codes in one drug class listed in any diagnosis field to ED visits with drug poisoning codes that classify into more than one drug class.</a:t>
            </a:r>
          </a:p>
          <a:p>
            <a:pPr lvl="1"/>
            <a:r>
              <a:rPr lang="en-US" sz="1800" b="1" dirty="0">
                <a:solidFill>
                  <a:schemeClr val="tx1"/>
                </a:solidFill>
              </a:rPr>
              <a:t>How</a:t>
            </a:r>
            <a:r>
              <a:rPr lang="en-US" sz="1800" dirty="0">
                <a:solidFill>
                  <a:schemeClr val="tx1"/>
                </a:solidFill>
              </a:rPr>
              <a:t>: Identify ED visits that meet </a:t>
            </a:r>
            <a:r>
              <a:rPr lang="en-US" sz="1800" b="1" dirty="0">
                <a:solidFill>
                  <a:schemeClr val="tx1"/>
                </a:solidFill>
              </a:rPr>
              <a:t>Proposed Case Definition 2.</a:t>
            </a:r>
            <a:r>
              <a:rPr lang="en-US" sz="1800" dirty="0">
                <a:solidFill>
                  <a:schemeClr val="tx1"/>
                </a:solidFill>
              </a:rPr>
              <a:t> Count and classify all drug poisoning codes listed in each ED visit into drug classes or the chapters of the ICD-10-CM. Then count the frequency of ED visits with one drug class listed, two drug classes, three and etc.</a:t>
            </a:r>
          </a:p>
          <a:p>
            <a:pPr lvl="1"/>
            <a:r>
              <a:rPr lang="en-US" sz="1800" b="1" dirty="0">
                <a:solidFill>
                  <a:schemeClr val="tx1"/>
                </a:solidFill>
              </a:rPr>
              <a:t>Why</a:t>
            </a:r>
            <a:r>
              <a:rPr lang="en-US" sz="1800" dirty="0">
                <a:solidFill>
                  <a:schemeClr val="tx1"/>
                </a:solidFill>
              </a:rPr>
              <a:t>: Provides a more aggregated methods of examining polysubstance use through drug classes and not by more than one drug poisoning codes.</a:t>
            </a:r>
            <a:endParaRPr lang="en-US"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0C0AE18B-68FC-4091-8E1C-F3C568774239}" type="slidenum">
              <a:rPr lang="en-US" smtClean="0"/>
              <a:t>23</a:t>
            </a:fld>
            <a:endParaRPr lang="en-US"/>
          </a:p>
        </p:txBody>
      </p:sp>
    </p:spTree>
    <p:extLst>
      <p:ext uri="{BB962C8B-B14F-4D97-AF65-F5344CB8AC3E}">
        <p14:creationId xmlns:p14="http://schemas.microsoft.com/office/powerpoint/2010/main" val="1584125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3.2 </a:t>
            </a:r>
            <a:r>
              <a:rPr lang="en-US" sz="1800" dirty="0">
                <a:solidFill>
                  <a:schemeClr val="tx1"/>
                </a:solidFill>
              </a:rPr>
              <a:t>– Poly Drug Matrix</a:t>
            </a:r>
          </a:p>
          <a:p>
            <a:pPr lvl="1"/>
            <a:r>
              <a:rPr lang="en-US" sz="1800" b="1" dirty="0">
                <a:solidFill>
                  <a:schemeClr val="tx1"/>
                </a:solidFill>
              </a:rPr>
              <a:t>What</a:t>
            </a:r>
            <a:r>
              <a:rPr lang="en-US" sz="1800" dirty="0">
                <a:solidFill>
                  <a:schemeClr val="tx1"/>
                </a:solidFill>
              </a:rPr>
              <a:t>: Compares the frequency of ED visits with combinations of drug poisoning classes. </a:t>
            </a:r>
          </a:p>
          <a:p>
            <a:pPr lvl="1"/>
            <a:r>
              <a:rPr lang="en-US" sz="1800" b="1" dirty="0">
                <a:solidFill>
                  <a:schemeClr val="tx1"/>
                </a:solidFill>
              </a:rPr>
              <a:t>How</a:t>
            </a:r>
            <a:r>
              <a:rPr lang="en-US" sz="1800" dirty="0">
                <a:solidFill>
                  <a:schemeClr val="tx1"/>
                </a:solidFill>
              </a:rPr>
              <a:t>: Identify ED visits that meet </a:t>
            </a:r>
            <a:r>
              <a:rPr lang="en-US" sz="1800" b="1" dirty="0">
                <a:solidFill>
                  <a:schemeClr val="tx1"/>
                </a:solidFill>
              </a:rPr>
              <a:t>Proposed Case Definition 2.</a:t>
            </a:r>
            <a:r>
              <a:rPr lang="en-US" sz="1800" dirty="0">
                <a:solidFill>
                  <a:schemeClr val="tx1"/>
                </a:solidFill>
              </a:rPr>
              <a:t> Count and classify all drug poisoning codes listed in each ED visit into drug poisoning classes or the chapters of the ICD-10-CM. Then flag the chapters with indicator variables to capture the specific drug poisoning class. Finally cross tabulate all drug poisoning classes.</a:t>
            </a:r>
          </a:p>
          <a:p>
            <a:pPr lvl="1"/>
            <a:r>
              <a:rPr lang="en-US" sz="1800" b="1" dirty="0">
                <a:solidFill>
                  <a:schemeClr val="tx1"/>
                </a:solidFill>
              </a:rPr>
              <a:t>Why</a:t>
            </a:r>
            <a:r>
              <a:rPr lang="en-US" sz="1800" dirty="0">
                <a:solidFill>
                  <a:schemeClr val="tx1"/>
                </a:solidFill>
              </a:rPr>
              <a:t>: </a:t>
            </a:r>
            <a:r>
              <a:rPr lang="en-US" dirty="0">
                <a:solidFill>
                  <a:schemeClr val="tx1"/>
                </a:solidFill>
              </a:rPr>
              <a:t>To identify common co- or poly-substance use trends.</a:t>
            </a:r>
          </a:p>
          <a:p>
            <a:endParaRPr lang="en-US" dirty="0"/>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24</a:t>
            </a:fld>
            <a:endParaRPr lang="en-US"/>
          </a:p>
        </p:txBody>
      </p:sp>
    </p:spTree>
    <p:extLst>
      <p:ext uri="{BB962C8B-B14F-4D97-AF65-F5344CB8AC3E}">
        <p14:creationId xmlns:p14="http://schemas.microsoft.com/office/powerpoint/2010/main" val="1185640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3.3-3.8 </a:t>
            </a:r>
            <a:r>
              <a:rPr lang="en-US" sz="1800" dirty="0">
                <a:solidFill>
                  <a:schemeClr val="tx1"/>
                </a:solidFill>
              </a:rPr>
              <a:t>– Drug-specific Interactions</a:t>
            </a:r>
          </a:p>
          <a:p>
            <a:pPr lvl="1"/>
            <a:r>
              <a:rPr lang="en-US" sz="1800" b="1" dirty="0">
                <a:solidFill>
                  <a:schemeClr val="tx1"/>
                </a:solidFill>
              </a:rPr>
              <a:t>What</a:t>
            </a:r>
            <a:r>
              <a:rPr lang="en-US" sz="1800" dirty="0">
                <a:solidFill>
                  <a:schemeClr val="tx1"/>
                </a:solidFill>
              </a:rPr>
              <a:t>: Compares specific combinations of drug poisonings to better characterize co-use.</a:t>
            </a:r>
          </a:p>
          <a:p>
            <a:pPr lvl="1"/>
            <a:r>
              <a:rPr lang="en-US" sz="1800" b="1" dirty="0">
                <a:solidFill>
                  <a:schemeClr val="tx1"/>
                </a:solidFill>
              </a:rPr>
              <a:t>How</a:t>
            </a:r>
            <a:r>
              <a:rPr lang="en-US" sz="1800" dirty="0">
                <a:solidFill>
                  <a:schemeClr val="tx1"/>
                </a:solidFill>
              </a:rPr>
              <a:t>: Calculate the frequency of ED visits with specific combinations of drug </a:t>
            </a:r>
            <a:r>
              <a:rPr lang="en-US" sz="1800" dirty="0" err="1">
                <a:solidFill>
                  <a:schemeClr val="tx1"/>
                </a:solidFill>
              </a:rPr>
              <a:t>poisoing</a:t>
            </a:r>
            <a:r>
              <a:rPr lang="en-US" sz="1800" dirty="0">
                <a:solidFill>
                  <a:schemeClr val="tx1"/>
                </a:solidFill>
              </a:rPr>
              <a:t> classes. For example, the number and percent of cannabis poisonings that also had an opioid poisoning and the reverse, the number and percent of opioid poisonings that also had a cannabis poisoning.</a:t>
            </a:r>
          </a:p>
          <a:p>
            <a:pPr lvl="1"/>
            <a:r>
              <a:rPr lang="en-US" sz="1800" b="1" dirty="0">
                <a:solidFill>
                  <a:schemeClr val="tx1"/>
                </a:solidFill>
              </a:rPr>
              <a:t>Why</a:t>
            </a:r>
            <a:r>
              <a:rPr lang="en-US" sz="1800" dirty="0">
                <a:solidFill>
                  <a:schemeClr val="tx1"/>
                </a:solidFill>
              </a:rPr>
              <a:t>: To better describe co-substance use poisonings.</a:t>
            </a:r>
            <a:endParaRPr lang="en-US"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26</a:t>
            </a:fld>
            <a:endParaRPr lang="en-US"/>
          </a:p>
        </p:txBody>
      </p:sp>
    </p:spTree>
    <p:extLst>
      <p:ext uri="{BB962C8B-B14F-4D97-AF65-F5344CB8AC3E}">
        <p14:creationId xmlns:p14="http://schemas.microsoft.com/office/powerpoint/2010/main" val="39575974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3.3-3.8 </a:t>
            </a:r>
            <a:r>
              <a:rPr lang="en-US" sz="1800" dirty="0">
                <a:solidFill>
                  <a:schemeClr val="tx1"/>
                </a:solidFill>
              </a:rPr>
              <a:t>– Drug-specific Interactions</a:t>
            </a:r>
          </a:p>
          <a:p>
            <a:pPr lvl="1"/>
            <a:r>
              <a:rPr lang="en-US" sz="1800" b="1" dirty="0">
                <a:solidFill>
                  <a:schemeClr val="tx1"/>
                </a:solidFill>
              </a:rPr>
              <a:t>What</a:t>
            </a:r>
            <a:r>
              <a:rPr lang="en-US" sz="1800" dirty="0">
                <a:solidFill>
                  <a:schemeClr val="tx1"/>
                </a:solidFill>
              </a:rPr>
              <a:t>: Compares specific combinations of drug poisonings to better characterize co-use.</a:t>
            </a:r>
          </a:p>
          <a:p>
            <a:pPr lvl="1"/>
            <a:r>
              <a:rPr lang="en-US" sz="1800" b="1" dirty="0">
                <a:solidFill>
                  <a:schemeClr val="tx1"/>
                </a:solidFill>
              </a:rPr>
              <a:t>How</a:t>
            </a:r>
            <a:r>
              <a:rPr lang="en-US" sz="1800" dirty="0">
                <a:solidFill>
                  <a:schemeClr val="tx1"/>
                </a:solidFill>
              </a:rPr>
              <a:t>: Calculate the frequency of ED visits with specific combinations of drug </a:t>
            </a:r>
            <a:r>
              <a:rPr lang="en-US" sz="1800" dirty="0" err="1">
                <a:solidFill>
                  <a:schemeClr val="tx1"/>
                </a:solidFill>
              </a:rPr>
              <a:t>poisoing</a:t>
            </a:r>
            <a:r>
              <a:rPr lang="en-US" sz="1800" dirty="0">
                <a:solidFill>
                  <a:schemeClr val="tx1"/>
                </a:solidFill>
              </a:rPr>
              <a:t> classes. For example, the number and percent of cannabis poisonings that also had an opioid poisoning and the reverse, the number and percent of opioid poisonings that also had a cannabis poisoning.</a:t>
            </a:r>
          </a:p>
          <a:p>
            <a:pPr lvl="1"/>
            <a:r>
              <a:rPr lang="en-US" sz="1800" b="1" dirty="0">
                <a:solidFill>
                  <a:schemeClr val="tx1"/>
                </a:solidFill>
              </a:rPr>
              <a:t>Why</a:t>
            </a:r>
            <a:r>
              <a:rPr lang="en-US" sz="1800" dirty="0">
                <a:solidFill>
                  <a:schemeClr val="tx1"/>
                </a:solidFill>
              </a:rPr>
              <a:t>: To better describe co-substance use poisonings.</a:t>
            </a:r>
            <a:endParaRPr lang="en-US"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27</a:t>
            </a:fld>
            <a:endParaRPr lang="en-US"/>
          </a:p>
        </p:txBody>
      </p:sp>
    </p:spTree>
    <p:extLst>
      <p:ext uri="{BB962C8B-B14F-4D97-AF65-F5344CB8AC3E}">
        <p14:creationId xmlns:p14="http://schemas.microsoft.com/office/powerpoint/2010/main" val="3761482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3.3-3.8 </a:t>
            </a:r>
            <a:r>
              <a:rPr lang="en-US" sz="1800" dirty="0">
                <a:solidFill>
                  <a:schemeClr val="tx1"/>
                </a:solidFill>
              </a:rPr>
              <a:t>– Drug-specific Interactions</a:t>
            </a:r>
          </a:p>
          <a:p>
            <a:pPr lvl="1"/>
            <a:r>
              <a:rPr lang="en-US" sz="1800" b="1" dirty="0">
                <a:solidFill>
                  <a:schemeClr val="tx1"/>
                </a:solidFill>
              </a:rPr>
              <a:t>What</a:t>
            </a:r>
            <a:r>
              <a:rPr lang="en-US" sz="1800" dirty="0">
                <a:solidFill>
                  <a:schemeClr val="tx1"/>
                </a:solidFill>
              </a:rPr>
              <a:t>: Compares specific combinations of drug poisonings to better characterize co-use.</a:t>
            </a:r>
          </a:p>
          <a:p>
            <a:pPr lvl="1"/>
            <a:r>
              <a:rPr lang="en-US" sz="1800" b="1" dirty="0">
                <a:solidFill>
                  <a:schemeClr val="tx1"/>
                </a:solidFill>
              </a:rPr>
              <a:t>How</a:t>
            </a:r>
            <a:r>
              <a:rPr lang="en-US" sz="1800" dirty="0">
                <a:solidFill>
                  <a:schemeClr val="tx1"/>
                </a:solidFill>
              </a:rPr>
              <a:t>: Calculate the frequency of ED visits with specific combinations of drug </a:t>
            </a:r>
            <a:r>
              <a:rPr lang="en-US" sz="1800" dirty="0" err="1">
                <a:solidFill>
                  <a:schemeClr val="tx1"/>
                </a:solidFill>
              </a:rPr>
              <a:t>poisoing</a:t>
            </a:r>
            <a:r>
              <a:rPr lang="en-US" sz="1800" dirty="0">
                <a:solidFill>
                  <a:schemeClr val="tx1"/>
                </a:solidFill>
              </a:rPr>
              <a:t> classes. For example, the number and percent of cannabis poisonings that also had an opioid poisoning and the reverse, the number and percent of opioid poisonings that also had a cannabis poisoning.</a:t>
            </a:r>
          </a:p>
          <a:p>
            <a:pPr lvl="1"/>
            <a:r>
              <a:rPr lang="en-US" sz="1800" b="1" dirty="0">
                <a:solidFill>
                  <a:schemeClr val="tx1"/>
                </a:solidFill>
              </a:rPr>
              <a:t>Why</a:t>
            </a:r>
            <a:r>
              <a:rPr lang="en-US" sz="1800" dirty="0">
                <a:solidFill>
                  <a:schemeClr val="tx1"/>
                </a:solidFill>
              </a:rPr>
              <a:t>: To better describe co-substance use poisonings.</a:t>
            </a:r>
            <a:endParaRPr lang="en-US"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28</a:t>
            </a:fld>
            <a:endParaRPr lang="en-US"/>
          </a:p>
        </p:txBody>
      </p:sp>
    </p:spTree>
    <p:extLst>
      <p:ext uri="{BB962C8B-B14F-4D97-AF65-F5344CB8AC3E}">
        <p14:creationId xmlns:p14="http://schemas.microsoft.com/office/powerpoint/2010/main" val="937311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3.3-3.8 </a:t>
            </a:r>
            <a:r>
              <a:rPr lang="en-US" sz="1800" dirty="0">
                <a:solidFill>
                  <a:schemeClr val="tx1"/>
                </a:solidFill>
              </a:rPr>
              <a:t>– Drug-specific Interactions</a:t>
            </a:r>
          </a:p>
          <a:p>
            <a:pPr lvl="1"/>
            <a:r>
              <a:rPr lang="en-US" sz="1800" b="1" dirty="0">
                <a:solidFill>
                  <a:schemeClr val="tx1"/>
                </a:solidFill>
              </a:rPr>
              <a:t>What</a:t>
            </a:r>
            <a:r>
              <a:rPr lang="en-US" sz="1800" dirty="0">
                <a:solidFill>
                  <a:schemeClr val="tx1"/>
                </a:solidFill>
              </a:rPr>
              <a:t>: Compares specific combinations of drug poisonings to better characterize co-use.</a:t>
            </a:r>
          </a:p>
          <a:p>
            <a:pPr lvl="1"/>
            <a:r>
              <a:rPr lang="en-US" sz="1800" b="1" dirty="0">
                <a:solidFill>
                  <a:schemeClr val="tx1"/>
                </a:solidFill>
              </a:rPr>
              <a:t>How</a:t>
            </a:r>
            <a:r>
              <a:rPr lang="en-US" sz="1800" dirty="0">
                <a:solidFill>
                  <a:schemeClr val="tx1"/>
                </a:solidFill>
              </a:rPr>
              <a:t>: Calculate the frequency of ED visits with specific combinations of drug </a:t>
            </a:r>
            <a:r>
              <a:rPr lang="en-US" sz="1800" dirty="0" err="1">
                <a:solidFill>
                  <a:schemeClr val="tx1"/>
                </a:solidFill>
              </a:rPr>
              <a:t>poisoing</a:t>
            </a:r>
            <a:r>
              <a:rPr lang="en-US" sz="1800" dirty="0">
                <a:solidFill>
                  <a:schemeClr val="tx1"/>
                </a:solidFill>
              </a:rPr>
              <a:t> classes. For example, the number and percent of cannabis poisonings that also had an opioid poisoning and the reverse, the number and percent of opioid poisonings that also had a cannabis poisoning.</a:t>
            </a:r>
          </a:p>
          <a:p>
            <a:pPr lvl="1"/>
            <a:r>
              <a:rPr lang="en-US" sz="1800" b="1" dirty="0">
                <a:solidFill>
                  <a:schemeClr val="tx1"/>
                </a:solidFill>
              </a:rPr>
              <a:t>Why</a:t>
            </a:r>
            <a:r>
              <a:rPr lang="en-US" sz="1800" dirty="0">
                <a:solidFill>
                  <a:schemeClr val="tx1"/>
                </a:solidFill>
              </a:rPr>
              <a:t>: To better describe co-substance use poisonings.</a:t>
            </a:r>
            <a:endParaRPr lang="en-US"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29</a:t>
            </a:fld>
            <a:endParaRPr lang="en-US"/>
          </a:p>
        </p:txBody>
      </p:sp>
    </p:spTree>
    <p:extLst>
      <p:ext uri="{BB962C8B-B14F-4D97-AF65-F5344CB8AC3E}">
        <p14:creationId xmlns:p14="http://schemas.microsoft.com/office/powerpoint/2010/main" val="1899092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3.3-3.8 </a:t>
            </a:r>
            <a:r>
              <a:rPr lang="en-US" sz="1800" dirty="0">
                <a:solidFill>
                  <a:schemeClr val="tx1"/>
                </a:solidFill>
              </a:rPr>
              <a:t>– Drug-specific Interactions</a:t>
            </a:r>
          </a:p>
          <a:p>
            <a:pPr lvl="1"/>
            <a:r>
              <a:rPr lang="en-US" sz="1800" b="1" dirty="0">
                <a:solidFill>
                  <a:schemeClr val="tx1"/>
                </a:solidFill>
              </a:rPr>
              <a:t>What</a:t>
            </a:r>
            <a:r>
              <a:rPr lang="en-US" sz="1800" dirty="0">
                <a:solidFill>
                  <a:schemeClr val="tx1"/>
                </a:solidFill>
              </a:rPr>
              <a:t>: Compares specific combinations of drug poisonings to better characterize co-use.</a:t>
            </a:r>
          </a:p>
          <a:p>
            <a:pPr lvl="1"/>
            <a:r>
              <a:rPr lang="en-US" sz="1800" b="1" dirty="0">
                <a:solidFill>
                  <a:schemeClr val="tx1"/>
                </a:solidFill>
              </a:rPr>
              <a:t>How</a:t>
            </a:r>
            <a:r>
              <a:rPr lang="en-US" sz="1800" dirty="0">
                <a:solidFill>
                  <a:schemeClr val="tx1"/>
                </a:solidFill>
              </a:rPr>
              <a:t>: Calculate the frequency of ED visits with specific combinations of drug </a:t>
            </a:r>
            <a:r>
              <a:rPr lang="en-US" sz="1800" dirty="0" err="1">
                <a:solidFill>
                  <a:schemeClr val="tx1"/>
                </a:solidFill>
              </a:rPr>
              <a:t>poisoing</a:t>
            </a:r>
            <a:r>
              <a:rPr lang="en-US" sz="1800" dirty="0">
                <a:solidFill>
                  <a:schemeClr val="tx1"/>
                </a:solidFill>
              </a:rPr>
              <a:t> classes. For example, the number and percent of cannabis poisonings that also had an opioid poisoning and the reverse, the number and percent of opioid poisonings that also had a cannabis poisoning.</a:t>
            </a:r>
          </a:p>
          <a:p>
            <a:pPr lvl="1"/>
            <a:r>
              <a:rPr lang="en-US" sz="1800" b="1" dirty="0">
                <a:solidFill>
                  <a:schemeClr val="tx1"/>
                </a:solidFill>
              </a:rPr>
              <a:t>Why</a:t>
            </a:r>
            <a:r>
              <a:rPr lang="en-US" sz="1800" dirty="0">
                <a:solidFill>
                  <a:schemeClr val="tx1"/>
                </a:solidFill>
              </a:rPr>
              <a:t>: To better describe co-substance use poisonings.</a:t>
            </a:r>
            <a:endParaRPr lang="en-US"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30</a:t>
            </a:fld>
            <a:endParaRPr lang="en-US"/>
          </a:p>
        </p:txBody>
      </p:sp>
    </p:spTree>
    <p:extLst>
      <p:ext uri="{BB962C8B-B14F-4D97-AF65-F5344CB8AC3E}">
        <p14:creationId xmlns:p14="http://schemas.microsoft.com/office/powerpoint/2010/main" val="23979538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3.3-3.8 </a:t>
            </a:r>
            <a:r>
              <a:rPr lang="en-US" sz="1800" dirty="0">
                <a:solidFill>
                  <a:schemeClr val="tx1"/>
                </a:solidFill>
              </a:rPr>
              <a:t>– Drug-specific Interactions</a:t>
            </a:r>
          </a:p>
          <a:p>
            <a:pPr lvl="1"/>
            <a:r>
              <a:rPr lang="en-US" sz="1800" b="1" dirty="0">
                <a:solidFill>
                  <a:schemeClr val="tx1"/>
                </a:solidFill>
              </a:rPr>
              <a:t>What</a:t>
            </a:r>
            <a:r>
              <a:rPr lang="en-US" sz="1800" dirty="0">
                <a:solidFill>
                  <a:schemeClr val="tx1"/>
                </a:solidFill>
              </a:rPr>
              <a:t>: Compares specific combinations of drug poisonings to better characterize co-use.</a:t>
            </a:r>
          </a:p>
          <a:p>
            <a:pPr lvl="1"/>
            <a:r>
              <a:rPr lang="en-US" sz="1800" b="1" dirty="0">
                <a:solidFill>
                  <a:schemeClr val="tx1"/>
                </a:solidFill>
              </a:rPr>
              <a:t>How</a:t>
            </a:r>
            <a:r>
              <a:rPr lang="en-US" sz="1800" dirty="0">
                <a:solidFill>
                  <a:schemeClr val="tx1"/>
                </a:solidFill>
              </a:rPr>
              <a:t>: Calculate the frequency of ED visits with specific combinations of drug </a:t>
            </a:r>
            <a:r>
              <a:rPr lang="en-US" sz="1800" dirty="0" err="1">
                <a:solidFill>
                  <a:schemeClr val="tx1"/>
                </a:solidFill>
              </a:rPr>
              <a:t>poisoing</a:t>
            </a:r>
            <a:r>
              <a:rPr lang="en-US" sz="1800" dirty="0">
                <a:solidFill>
                  <a:schemeClr val="tx1"/>
                </a:solidFill>
              </a:rPr>
              <a:t> classes. For example, the number and percent of cannabis poisonings that also had an opioid poisoning and the reverse, the number and percent of opioid poisonings that also had a cannabis poisoning.</a:t>
            </a:r>
          </a:p>
          <a:p>
            <a:pPr lvl="1"/>
            <a:r>
              <a:rPr lang="en-US" sz="1800" b="1" dirty="0">
                <a:solidFill>
                  <a:schemeClr val="tx1"/>
                </a:solidFill>
              </a:rPr>
              <a:t>Why</a:t>
            </a:r>
            <a:r>
              <a:rPr lang="en-US" sz="1800" dirty="0">
                <a:solidFill>
                  <a:schemeClr val="tx1"/>
                </a:solidFill>
              </a:rPr>
              <a:t>: To better describe co-substance use poisonings.</a:t>
            </a:r>
            <a:endParaRPr lang="en-US"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31</a:t>
            </a:fld>
            <a:endParaRPr lang="en-US"/>
          </a:p>
        </p:txBody>
      </p:sp>
    </p:spTree>
    <p:extLst>
      <p:ext uri="{BB962C8B-B14F-4D97-AF65-F5344CB8AC3E}">
        <p14:creationId xmlns:p14="http://schemas.microsoft.com/office/powerpoint/2010/main" val="913364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3.3-3.8 </a:t>
            </a:r>
            <a:r>
              <a:rPr lang="en-US" sz="1800" dirty="0">
                <a:solidFill>
                  <a:schemeClr val="tx1"/>
                </a:solidFill>
              </a:rPr>
              <a:t>– Drug-specific Interactions</a:t>
            </a:r>
          </a:p>
          <a:p>
            <a:pPr lvl="1"/>
            <a:r>
              <a:rPr lang="en-US" sz="1800" b="1" dirty="0">
                <a:solidFill>
                  <a:schemeClr val="tx1"/>
                </a:solidFill>
              </a:rPr>
              <a:t>What</a:t>
            </a:r>
            <a:r>
              <a:rPr lang="en-US" sz="1800" dirty="0">
                <a:solidFill>
                  <a:schemeClr val="tx1"/>
                </a:solidFill>
              </a:rPr>
              <a:t>: Compares specific combinations of drug poisonings to better characterize co-use.</a:t>
            </a:r>
          </a:p>
          <a:p>
            <a:pPr lvl="1"/>
            <a:r>
              <a:rPr lang="en-US" sz="1800" b="1" dirty="0">
                <a:solidFill>
                  <a:schemeClr val="tx1"/>
                </a:solidFill>
              </a:rPr>
              <a:t>How</a:t>
            </a:r>
            <a:r>
              <a:rPr lang="en-US" sz="1800" dirty="0">
                <a:solidFill>
                  <a:schemeClr val="tx1"/>
                </a:solidFill>
              </a:rPr>
              <a:t>: Calculate the frequency of ED visits with specific combinations of drug </a:t>
            </a:r>
            <a:r>
              <a:rPr lang="en-US" sz="1800" dirty="0" err="1">
                <a:solidFill>
                  <a:schemeClr val="tx1"/>
                </a:solidFill>
              </a:rPr>
              <a:t>poisoing</a:t>
            </a:r>
            <a:r>
              <a:rPr lang="en-US" sz="1800" dirty="0">
                <a:solidFill>
                  <a:schemeClr val="tx1"/>
                </a:solidFill>
              </a:rPr>
              <a:t> classes. For example, the number and percent of cannabis poisonings that also had an opioid poisoning and the reverse, the number and percent of opioid poisonings that also had a cannabis poisoning.</a:t>
            </a:r>
          </a:p>
          <a:p>
            <a:pPr lvl="1"/>
            <a:r>
              <a:rPr lang="en-US" sz="1800" b="1" dirty="0">
                <a:solidFill>
                  <a:schemeClr val="tx1"/>
                </a:solidFill>
              </a:rPr>
              <a:t>Why</a:t>
            </a:r>
            <a:r>
              <a:rPr lang="en-US" sz="1800" dirty="0">
                <a:solidFill>
                  <a:schemeClr val="tx1"/>
                </a:solidFill>
              </a:rPr>
              <a:t>: To better describe co-substance use poisonings.</a:t>
            </a:r>
            <a:endParaRPr lang="en-US"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32</a:t>
            </a:fld>
            <a:endParaRPr lang="en-US"/>
          </a:p>
        </p:txBody>
      </p:sp>
    </p:spTree>
    <p:extLst>
      <p:ext uri="{BB962C8B-B14F-4D97-AF65-F5344CB8AC3E}">
        <p14:creationId xmlns:p14="http://schemas.microsoft.com/office/powerpoint/2010/main" val="3178957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chemeClr val="tx1"/>
                </a:solidFill>
              </a:rPr>
              <a:t>Table 3.3-3.8 </a:t>
            </a:r>
            <a:r>
              <a:rPr lang="en-US" sz="1800" dirty="0">
                <a:solidFill>
                  <a:schemeClr val="tx1"/>
                </a:solidFill>
              </a:rPr>
              <a:t>– Drug-specific Interactions</a:t>
            </a:r>
          </a:p>
          <a:p>
            <a:pPr lvl="1"/>
            <a:r>
              <a:rPr lang="en-US" sz="1800" b="1" dirty="0">
                <a:solidFill>
                  <a:schemeClr val="tx1"/>
                </a:solidFill>
              </a:rPr>
              <a:t>What</a:t>
            </a:r>
            <a:r>
              <a:rPr lang="en-US" sz="1800" dirty="0">
                <a:solidFill>
                  <a:schemeClr val="tx1"/>
                </a:solidFill>
              </a:rPr>
              <a:t>: Compares specific combinations of drug poisonings to better characterize co-use.</a:t>
            </a:r>
          </a:p>
          <a:p>
            <a:pPr lvl="1"/>
            <a:r>
              <a:rPr lang="en-US" sz="1800" b="1" dirty="0">
                <a:solidFill>
                  <a:schemeClr val="tx1"/>
                </a:solidFill>
              </a:rPr>
              <a:t>How</a:t>
            </a:r>
            <a:r>
              <a:rPr lang="en-US" sz="1800" dirty="0">
                <a:solidFill>
                  <a:schemeClr val="tx1"/>
                </a:solidFill>
              </a:rPr>
              <a:t>: Calculate the frequency of ED visits with specific combinations of drug </a:t>
            </a:r>
            <a:r>
              <a:rPr lang="en-US" sz="1800" dirty="0" err="1">
                <a:solidFill>
                  <a:schemeClr val="tx1"/>
                </a:solidFill>
              </a:rPr>
              <a:t>poisoing</a:t>
            </a:r>
            <a:r>
              <a:rPr lang="en-US" sz="1800" dirty="0">
                <a:solidFill>
                  <a:schemeClr val="tx1"/>
                </a:solidFill>
              </a:rPr>
              <a:t> classes. For example, the number and percent of cannabis poisonings that also had an opioid poisoning and the reverse, the number and percent of opioid poisonings that also had a cannabis poisoning.</a:t>
            </a:r>
          </a:p>
          <a:p>
            <a:pPr lvl="1"/>
            <a:r>
              <a:rPr lang="en-US" sz="1800" b="1" dirty="0">
                <a:solidFill>
                  <a:schemeClr val="tx1"/>
                </a:solidFill>
              </a:rPr>
              <a:t>Why</a:t>
            </a:r>
            <a:r>
              <a:rPr lang="en-US" sz="1800" dirty="0">
                <a:solidFill>
                  <a:schemeClr val="tx1"/>
                </a:solidFill>
              </a:rPr>
              <a:t>: To better describe co-substance use poisonings.</a:t>
            </a:r>
            <a:endParaRPr lang="en-US"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0C0AE18B-68FC-4091-8E1C-F3C568774239}" type="slidenum">
              <a:rPr lang="en-US" smtClean="0"/>
              <a:t>33</a:t>
            </a:fld>
            <a:endParaRPr lang="en-US"/>
          </a:p>
        </p:txBody>
      </p:sp>
    </p:spTree>
    <p:extLst>
      <p:ext uri="{BB962C8B-B14F-4D97-AF65-F5344CB8AC3E}">
        <p14:creationId xmlns:p14="http://schemas.microsoft.com/office/powerpoint/2010/main" val="2467514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c6460beb7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c6460beb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0"/>
            <a:r>
              <a:rPr lang="en-US" sz="1100" b="0" dirty="0">
                <a:solidFill>
                  <a:schemeClr val="dk1"/>
                </a:solidFill>
                <a:effectLst/>
                <a:latin typeface="+mn-lt"/>
                <a:ea typeface="+mn-ea"/>
                <a:cs typeface="+mn-cs"/>
              </a:rPr>
              <a:t>While for T40, the results were mixed across</a:t>
            </a:r>
            <a:r>
              <a:rPr lang="en-US" sz="1100" b="0" baseline="0" dirty="0">
                <a:solidFill>
                  <a:schemeClr val="dk1"/>
                </a:solidFill>
                <a:effectLst/>
                <a:latin typeface="+mn-lt"/>
                <a:ea typeface="+mn-ea"/>
                <a:cs typeface="+mn-cs"/>
              </a:rPr>
              <a:t> states, (i.e., some states had a higher proportion of cases involving T40 in the ED, while others had a higher proportion of cases involving opioids on the hospital) T42, T43, and T50 showed clear differences. T42 and T43 were lower in the ED, while T50 was higher, for all states. </a:t>
            </a:r>
          </a:p>
          <a:p>
            <a:pPr lvl="0"/>
            <a:endParaRPr lang="en-US" sz="1100" b="0" dirty="0">
              <a:solidFill>
                <a:schemeClr val="dk1"/>
              </a:solidFill>
              <a:effectLst/>
              <a:latin typeface="+mn-lt"/>
              <a:ea typeface="+mn-ea"/>
              <a:cs typeface="+mn-cs"/>
            </a:endParaRPr>
          </a:p>
          <a:p>
            <a:pPr lvl="0"/>
            <a:r>
              <a:rPr lang="en-US" sz="1100" b="1" dirty="0">
                <a:solidFill>
                  <a:schemeClr val="dk1"/>
                </a:solidFill>
                <a:effectLst/>
                <a:latin typeface="+mn-lt"/>
                <a:ea typeface="+mn-ea"/>
                <a:cs typeface="+mn-cs"/>
              </a:rPr>
              <a:t>Table 1b - Frequency of individual drug T codes</a:t>
            </a:r>
            <a:endParaRPr lang="en-US" sz="1100" dirty="0">
              <a:solidFill>
                <a:schemeClr val="dk1"/>
              </a:solidFill>
              <a:effectLst/>
              <a:latin typeface="+mn-lt"/>
              <a:ea typeface="+mn-ea"/>
              <a:cs typeface="+mn-cs"/>
            </a:endParaRPr>
          </a:p>
          <a:p>
            <a:pPr lvl="1"/>
            <a:r>
              <a:rPr lang="en-US" sz="1100" b="1" dirty="0">
                <a:solidFill>
                  <a:schemeClr val="dk1"/>
                </a:solidFill>
                <a:effectLst/>
                <a:latin typeface="+mn-lt"/>
                <a:ea typeface="+mn-ea"/>
                <a:cs typeface="+mn-cs"/>
              </a:rPr>
              <a:t>What</a:t>
            </a:r>
            <a:r>
              <a:rPr lang="en-US" sz="1100" dirty="0">
                <a:solidFill>
                  <a:schemeClr val="dk1"/>
                </a:solidFill>
                <a:effectLst/>
                <a:latin typeface="+mn-lt"/>
                <a:ea typeface="+mn-ea"/>
                <a:cs typeface="+mn-cs"/>
              </a:rPr>
              <a:t>: this table shows frequency distribution of individual poisoning T Codes across the dataset of records meeting </a:t>
            </a:r>
            <a:r>
              <a:rPr lang="en-US" sz="1100" b="1" dirty="0">
                <a:solidFill>
                  <a:schemeClr val="dk1"/>
                </a:solidFill>
                <a:effectLst/>
                <a:latin typeface="+mn-lt"/>
                <a:ea typeface="+mn-ea"/>
                <a:cs typeface="+mn-cs"/>
              </a:rPr>
              <a:t>proposed</a:t>
            </a:r>
            <a:r>
              <a:rPr lang="en-US" sz="1100" dirty="0">
                <a:solidFill>
                  <a:schemeClr val="dk1"/>
                </a:solidFill>
                <a:effectLst/>
                <a:latin typeface="+mn-lt"/>
                <a:ea typeface="+mn-ea"/>
                <a:cs typeface="+mn-cs"/>
              </a:rPr>
              <a:t> </a:t>
            </a:r>
            <a:r>
              <a:rPr lang="en-US" sz="1100" b="1" dirty="0">
                <a:solidFill>
                  <a:schemeClr val="dk1"/>
                </a:solidFill>
                <a:effectLst/>
                <a:latin typeface="+mn-lt"/>
                <a:ea typeface="+mn-ea"/>
                <a:cs typeface="+mn-cs"/>
              </a:rPr>
              <a:t>case definition 1</a:t>
            </a:r>
            <a:r>
              <a:rPr lang="en-US" sz="1100" dirty="0">
                <a:solidFill>
                  <a:schemeClr val="dk1"/>
                </a:solidFill>
                <a:effectLst/>
                <a:latin typeface="+mn-lt"/>
                <a:ea typeface="+mn-ea"/>
                <a:cs typeface="+mn-cs"/>
              </a:rPr>
              <a:t>. </a:t>
            </a:r>
          </a:p>
          <a:p>
            <a:pPr lvl="1"/>
            <a:r>
              <a:rPr lang="en-US" sz="1100" b="1" dirty="0">
                <a:solidFill>
                  <a:schemeClr val="dk1"/>
                </a:solidFill>
                <a:effectLst/>
                <a:latin typeface="+mn-lt"/>
                <a:ea typeface="+mn-ea"/>
                <a:cs typeface="+mn-cs"/>
              </a:rPr>
              <a:t>How</a:t>
            </a:r>
            <a:r>
              <a:rPr lang="en-US" sz="1100" dirty="0">
                <a:solidFill>
                  <a:schemeClr val="dk1"/>
                </a:solidFill>
                <a:effectLst/>
                <a:latin typeface="+mn-lt"/>
                <a:ea typeface="+mn-ea"/>
                <a:cs typeface="+mn-cs"/>
              </a:rPr>
              <a:t>: Identify records that meet the criteria for </a:t>
            </a:r>
            <a:r>
              <a:rPr lang="en-US" sz="1100" b="1" dirty="0">
                <a:solidFill>
                  <a:schemeClr val="dk1"/>
                </a:solidFill>
                <a:effectLst/>
                <a:latin typeface="+mn-lt"/>
                <a:ea typeface="+mn-ea"/>
                <a:cs typeface="+mn-cs"/>
              </a:rPr>
              <a:t>proposed case definition 1</a:t>
            </a:r>
            <a:r>
              <a:rPr lang="en-US" sz="1100" dirty="0">
                <a:solidFill>
                  <a:schemeClr val="dk1"/>
                </a:solidFill>
                <a:effectLst/>
                <a:latin typeface="+mn-lt"/>
                <a:ea typeface="+mn-ea"/>
                <a:cs typeface="+mn-cs"/>
              </a:rPr>
              <a:t>. Among these records, identify the frequency with which each individual T code appears in the dataset (e.g. In MT, there are 214 instances of T40 across the dataset). Note that a T-code could appear in a single record more than once, for example, a single record might contain both T40.1 and T40.5, and in this case, you will count T40 twice. The total number of T codes you identify will be higher than the total number of drug poisoning records in your dataset.    </a:t>
            </a:r>
          </a:p>
          <a:p>
            <a:pPr lvl="1"/>
            <a:r>
              <a:rPr lang="en-US" sz="1100" b="1" dirty="0">
                <a:solidFill>
                  <a:schemeClr val="dk1"/>
                </a:solidFill>
                <a:effectLst/>
                <a:latin typeface="+mn-lt"/>
                <a:ea typeface="+mn-ea"/>
                <a:cs typeface="+mn-cs"/>
              </a:rPr>
              <a:t>Why</a:t>
            </a:r>
            <a:r>
              <a:rPr lang="en-US" sz="1100" dirty="0">
                <a:solidFill>
                  <a:schemeClr val="dk1"/>
                </a:solidFill>
                <a:effectLst/>
                <a:latin typeface="+mn-lt"/>
                <a:ea typeface="+mn-ea"/>
                <a:cs typeface="+mn-cs"/>
              </a:rPr>
              <a:t>: Specific codes allow us to identify which classes of drugs are responsible for the most poisoning admissions.  Certain jurisdictions may see more poisonings based on geographic and legal variation, such as legality of cannabis, availability of licit and illicit opioids, and methamphetamine production. This information could determine which sub-indicators to prioritize in future explorations.</a:t>
            </a:r>
          </a:p>
          <a:p>
            <a:pPr lvl="0"/>
            <a:r>
              <a:rPr lang="en-US" sz="1100" b="1" dirty="0">
                <a:solidFill>
                  <a:schemeClr val="dk1"/>
                </a:solidFill>
                <a:effectLst/>
                <a:latin typeface="+mn-lt"/>
                <a:ea typeface="+mn-ea"/>
                <a:cs typeface="+mn-cs"/>
              </a:rPr>
              <a:t>Proposed Case definition 1 – Principal/first listed diagnosis </a:t>
            </a:r>
            <a:endParaRPr lang="en-US" sz="1100" dirty="0">
              <a:solidFill>
                <a:schemeClr val="dk1"/>
              </a:solidFill>
              <a:effectLst/>
              <a:latin typeface="+mn-lt"/>
              <a:ea typeface="+mn-ea"/>
              <a:cs typeface="+mn-cs"/>
            </a:endParaRPr>
          </a:p>
          <a:p>
            <a:pPr lvl="1"/>
            <a:r>
              <a:rPr lang="en-US" sz="1100" dirty="0">
                <a:solidFill>
                  <a:schemeClr val="dk1"/>
                </a:solidFill>
                <a:effectLst/>
                <a:latin typeface="+mn-lt"/>
                <a:ea typeface="+mn-ea"/>
                <a:cs typeface="+mn-cs"/>
              </a:rPr>
              <a:t>Search for a principal/first-listed diagnosis of T36 -T50 </a:t>
            </a:r>
            <a:r>
              <a:rPr lang="en-US" sz="1100" b="1" dirty="0">
                <a:solidFill>
                  <a:schemeClr val="dk1"/>
                </a:solidFill>
                <a:effectLst/>
                <a:latin typeface="+mn-lt"/>
                <a:ea typeface="+mn-ea"/>
                <a:cs typeface="+mn-cs"/>
              </a:rPr>
              <a:t>(All drug poisoning)</a:t>
            </a:r>
            <a:endParaRPr lang="en-US" sz="1100" dirty="0">
              <a:solidFill>
                <a:schemeClr val="dk1"/>
              </a:solidFill>
              <a:effectLst/>
              <a:latin typeface="+mn-lt"/>
              <a:ea typeface="+mn-ea"/>
              <a:cs typeface="+mn-cs"/>
            </a:endParaRPr>
          </a:p>
          <a:p>
            <a:pPr lvl="2"/>
            <a:r>
              <a:rPr lang="en-US" sz="1100" dirty="0">
                <a:solidFill>
                  <a:schemeClr val="dk1"/>
                </a:solidFill>
                <a:effectLst/>
                <a:latin typeface="+mn-lt"/>
                <a:ea typeface="+mn-ea"/>
                <a:cs typeface="+mn-cs"/>
              </a:rPr>
              <a:t>Includes unintentional, intentional harm, assault, and undetermined intent [with a 6th character of 1, 2, 3, or 4 (Exceptions: T36.9, T37.9, T39.9, T41.4, T42.7, T43.9, T45.9, T47.9, and T49.9 with a 5th character of 1, 2, 3, or 4)] Excludes adverse effects,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(5,6), and invalid or missing intent. </a:t>
            </a:r>
          </a:p>
          <a:p>
            <a:pPr lvl="2"/>
            <a:r>
              <a:rPr lang="en-US" sz="1100" dirty="0">
                <a:solidFill>
                  <a:schemeClr val="dk1"/>
                </a:solidFill>
                <a:effectLst/>
                <a:latin typeface="+mn-lt"/>
                <a:ea typeface="+mn-ea"/>
                <a:cs typeface="+mn-cs"/>
              </a:rPr>
              <a:t>Includes Initial encounters and Subsequent encounters (with a 7</a:t>
            </a:r>
            <a:r>
              <a:rPr lang="en-US" sz="1100" baseline="30000" dirty="0">
                <a:solidFill>
                  <a:schemeClr val="dk1"/>
                </a:solidFill>
                <a:effectLst/>
                <a:latin typeface="+mn-lt"/>
                <a:ea typeface="+mn-ea"/>
                <a:cs typeface="+mn-cs"/>
              </a:rPr>
              <a:t>th</a:t>
            </a:r>
            <a:r>
              <a:rPr lang="en-US" sz="1100" dirty="0">
                <a:solidFill>
                  <a:schemeClr val="dk1"/>
                </a:solidFill>
                <a:effectLst/>
                <a:latin typeface="+mn-lt"/>
                <a:ea typeface="+mn-ea"/>
                <a:cs typeface="+mn-cs"/>
              </a:rPr>
              <a:t> character of A, D, or missing). Excludes sequelae (S) and cases with invalid or missing values for the encounter type (7</a:t>
            </a:r>
            <a:r>
              <a:rPr lang="en-US" sz="1100" baseline="30000" dirty="0">
                <a:solidFill>
                  <a:schemeClr val="dk1"/>
                </a:solidFill>
                <a:effectLst/>
                <a:latin typeface="+mn-lt"/>
                <a:ea typeface="+mn-ea"/>
                <a:cs typeface="+mn-cs"/>
              </a:rPr>
              <a:t>th</a:t>
            </a:r>
            <a:r>
              <a:rPr lang="en-US" sz="1100" dirty="0">
                <a:solidFill>
                  <a:schemeClr val="dk1"/>
                </a:solidFill>
                <a:effectLst/>
                <a:latin typeface="+mn-lt"/>
                <a:ea typeface="+mn-ea"/>
                <a:cs typeface="+mn-cs"/>
              </a:rPr>
              <a:t> character).</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71367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c6460beb7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c6460beb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For first listed (table 3 and 4_3): ED has mixed results for unintentional, far less intentional self-harm, similar undetermined, and far more adverse effects than inpatient.</a:t>
            </a:r>
          </a:p>
          <a:p>
            <a:pPr marL="0" lvl="0" indent="0" algn="l" rtl="0">
              <a:spcBef>
                <a:spcPts val="0"/>
              </a:spcBef>
              <a:spcAft>
                <a:spcPts val="0"/>
              </a:spcAft>
              <a:buNone/>
            </a:pPr>
            <a:endParaRPr lang="en-US" dirty="0"/>
          </a:p>
          <a:p>
            <a:pPr lvl="0"/>
            <a:r>
              <a:rPr lang="en-US" sz="1100" b="1" dirty="0">
                <a:solidFill>
                  <a:schemeClr val="dk1"/>
                </a:solidFill>
                <a:effectLst/>
                <a:latin typeface="+mn-lt"/>
                <a:ea typeface="+mn-ea"/>
                <a:cs typeface="+mn-cs"/>
              </a:rPr>
              <a:t>Table 3</a:t>
            </a:r>
            <a:r>
              <a:rPr lang="en-US" sz="1100" dirty="0">
                <a:solidFill>
                  <a:schemeClr val="dk1"/>
                </a:solidFill>
                <a:effectLst/>
                <a:latin typeface="+mn-lt"/>
                <a:ea typeface="+mn-ea"/>
                <a:cs typeface="+mn-cs"/>
              </a:rPr>
              <a:t> - Frequency of Intent (Manner), (Allowing adverse effect,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and missing)</a:t>
            </a:r>
          </a:p>
          <a:p>
            <a:pPr lvl="1"/>
            <a:r>
              <a:rPr lang="en-US" sz="1100" b="1" dirty="0">
                <a:solidFill>
                  <a:schemeClr val="dk1"/>
                </a:solidFill>
                <a:effectLst/>
                <a:latin typeface="+mn-lt"/>
                <a:ea typeface="+mn-ea"/>
                <a:cs typeface="+mn-cs"/>
              </a:rPr>
              <a:t>What</a:t>
            </a:r>
            <a:r>
              <a:rPr lang="en-US" sz="1100" dirty="0">
                <a:solidFill>
                  <a:schemeClr val="dk1"/>
                </a:solidFill>
                <a:effectLst/>
                <a:latin typeface="+mn-lt"/>
                <a:ea typeface="+mn-ea"/>
                <a:cs typeface="+mn-cs"/>
              </a:rPr>
              <a:t>: This table shows the frequency distribution of intent/manner among drug poisonings meeting case </a:t>
            </a:r>
            <a:r>
              <a:rPr lang="en-US" sz="1100" b="1" dirty="0">
                <a:solidFill>
                  <a:schemeClr val="dk1"/>
                </a:solidFill>
                <a:effectLst/>
                <a:latin typeface="+mn-lt"/>
                <a:ea typeface="+mn-ea"/>
                <a:cs typeface="+mn-cs"/>
              </a:rPr>
              <a:t>proposed</a:t>
            </a:r>
            <a:r>
              <a:rPr lang="en-US" sz="1100" dirty="0">
                <a:solidFill>
                  <a:schemeClr val="dk1"/>
                </a:solidFill>
                <a:effectLst/>
                <a:latin typeface="+mn-lt"/>
                <a:ea typeface="+mn-ea"/>
                <a:cs typeface="+mn-cs"/>
              </a:rPr>
              <a:t> </a:t>
            </a:r>
            <a:r>
              <a:rPr lang="en-US" sz="1100" b="1" dirty="0">
                <a:solidFill>
                  <a:schemeClr val="dk1"/>
                </a:solidFill>
                <a:effectLst/>
                <a:latin typeface="+mn-lt"/>
                <a:ea typeface="+mn-ea"/>
                <a:cs typeface="+mn-cs"/>
              </a:rPr>
              <a:t>definition 1</a:t>
            </a:r>
            <a:r>
              <a:rPr lang="en-US" sz="1100" dirty="0">
                <a:solidFill>
                  <a:schemeClr val="dk1"/>
                </a:solidFill>
                <a:effectLst/>
                <a:latin typeface="+mn-lt"/>
                <a:ea typeface="+mn-ea"/>
                <a:cs typeface="+mn-cs"/>
              </a:rPr>
              <a:t> with the criteria for intent/manner relaxed.</a:t>
            </a:r>
          </a:p>
          <a:p>
            <a:pPr lvl="1"/>
            <a:r>
              <a:rPr lang="en-US" sz="1100" b="1" dirty="0">
                <a:solidFill>
                  <a:schemeClr val="dk1"/>
                </a:solidFill>
                <a:effectLst/>
                <a:latin typeface="+mn-lt"/>
                <a:ea typeface="+mn-ea"/>
                <a:cs typeface="+mn-cs"/>
              </a:rPr>
              <a:t>How</a:t>
            </a:r>
            <a:r>
              <a:rPr lang="en-US" sz="1100" dirty="0">
                <a:solidFill>
                  <a:schemeClr val="dk1"/>
                </a:solidFill>
                <a:effectLst/>
                <a:latin typeface="+mn-lt"/>
                <a:ea typeface="+mn-ea"/>
                <a:cs typeface="+mn-cs"/>
              </a:rPr>
              <a:t>: </a:t>
            </a:r>
            <a:r>
              <a:rPr lang="en-US" sz="1100" i="1" dirty="0">
                <a:solidFill>
                  <a:schemeClr val="dk1"/>
                </a:solidFill>
                <a:effectLst/>
                <a:latin typeface="+mn-lt"/>
                <a:ea typeface="+mn-ea"/>
                <a:cs typeface="+mn-cs"/>
              </a:rPr>
              <a:t>Allowing for intent (5</a:t>
            </a:r>
            <a:r>
              <a:rPr lang="en-US" sz="1100" i="1" baseline="30000" dirty="0">
                <a:solidFill>
                  <a:schemeClr val="dk1"/>
                </a:solidFill>
                <a:effectLst/>
                <a:latin typeface="+mn-lt"/>
                <a:ea typeface="+mn-ea"/>
                <a:cs typeface="+mn-cs"/>
              </a:rPr>
              <a:t>th</a:t>
            </a:r>
            <a:r>
              <a:rPr lang="en-US" sz="1100" i="1" dirty="0">
                <a:solidFill>
                  <a:schemeClr val="dk1"/>
                </a:solidFill>
                <a:effectLst/>
                <a:latin typeface="+mn-lt"/>
                <a:ea typeface="+mn-ea"/>
                <a:cs typeface="+mn-cs"/>
              </a:rPr>
              <a:t> or 6</a:t>
            </a:r>
            <a:r>
              <a:rPr lang="en-US" sz="1100" i="1" baseline="30000" dirty="0">
                <a:solidFill>
                  <a:schemeClr val="dk1"/>
                </a:solidFill>
                <a:effectLst/>
                <a:latin typeface="+mn-lt"/>
                <a:ea typeface="+mn-ea"/>
                <a:cs typeface="+mn-cs"/>
              </a:rPr>
              <a:t>th</a:t>
            </a:r>
            <a:r>
              <a:rPr lang="en-US" sz="1100" i="1" dirty="0">
                <a:solidFill>
                  <a:schemeClr val="dk1"/>
                </a:solidFill>
                <a:effectLst/>
                <a:latin typeface="+mn-lt"/>
                <a:ea typeface="+mn-ea"/>
                <a:cs typeface="+mn-cs"/>
              </a:rPr>
              <a:t> character) of 1, 2, 3, 4, 5, 6, and missing/unknown</a:t>
            </a:r>
            <a:r>
              <a:rPr lang="en-US" sz="1100" dirty="0">
                <a:solidFill>
                  <a:schemeClr val="dk1"/>
                </a:solidFill>
                <a:effectLst/>
                <a:latin typeface="+mn-lt"/>
                <a:ea typeface="+mn-ea"/>
                <a:cs typeface="+mn-cs"/>
              </a:rPr>
              <a:t>, identify records that otherwise meet the criteria for </a:t>
            </a:r>
            <a:r>
              <a:rPr lang="en-US" sz="1100" b="1" dirty="0">
                <a:solidFill>
                  <a:schemeClr val="dk1"/>
                </a:solidFill>
                <a:effectLst/>
                <a:latin typeface="+mn-lt"/>
                <a:ea typeface="+mn-ea"/>
                <a:cs typeface="+mn-cs"/>
              </a:rPr>
              <a:t>proposed</a:t>
            </a:r>
            <a:r>
              <a:rPr lang="en-US" sz="1100" dirty="0">
                <a:solidFill>
                  <a:schemeClr val="dk1"/>
                </a:solidFill>
                <a:effectLst/>
                <a:latin typeface="+mn-lt"/>
                <a:ea typeface="+mn-ea"/>
                <a:cs typeface="+mn-cs"/>
              </a:rPr>
              <a:t> </a:t>
            </a:r>
            <a:r>
              <a:rPr lang="en-US" sz="1100" b="1" dirty="0">
                <a:solidFill>
                  <a:schemeClr val="dk1"/>
                </a:solidFill>
                <a:effectLst/>
                <a:latin typeface="+mn-lt"/>
                <a:ea typeface="+mn-ea"/>
                <a:cs typeface="+mn-cs"/>
              </a:rPr>
              <a:t>case definition 1</a:t>
            </a:r>
            <a:r>
              <a:rPr lang="en-US" sz="1100" dirty="0">
                <a:solidFill>
                  <a:schemeClr val="dk1"/>
                </a:solidFill>
                <a:effectLst/>
                <a:latin typeface="+mn-lt"/>
                <a:ea typeface="+mn-ea"/>
                <a:cs typeface="+mn-cs"/>
              </a:rPr>
              <a:t>.  Identify the number of times each intent occurs. </a:t>
            </a:r>
          </a:p>
          <a:p>
            <a:pPr lvl="1"/>
            <a:r>
              <a:rPr lang="en-US" sz="1100" b="1" dirty="0">
                <a:solidFill>
                  <a:schemeClr val="dk1"/>
                </a:solidFill>
                <a:effectLst/>
                <a:latin typeface="+mn-lt"/>
                <a:ea typeface="+mn-ea"/>
                <a:cs typeface="+mn-cs"/>
              </a:rPr>
              <a:t>Why</a:t>
            </a:r>
            <a:r>
              <a:rPr lang="en-US" sz="1100" dirty="0">
                <a:solidFill>
                  <a:schemeClr val="dk1"/>
                </a:solidFill>
                <a:effectLst/>
                <a:latin typeface="+mn-lt"/>
                <a:ea typeface="+mn-ea"/>
                <a:cs typeface="+mn-cs"/>
              </a:rPr>
              <a:t>:  ICD-9-CM inconsistently captured intent for drug poisonings using a mix of required diagnosis codes and optional (for some states) external cause codes. ICD-10-CM consistently captures intent,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and adverse effects for drug poisonings within the diagnosis code, which is required for billing. ICD-10-CM includes the new concept of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This analysis will show the numeric impact of including or excluding values for intent/manner.  </a:t>
            </a:r>
          </a:p>
          <a:p>
            <a:pPr lvl="0"/>
            <a:r>
              <a:rPr lang="en-US" sz="1100" b="1" dirty="0">
                <a:solidFill>
                  <a:schemeClr val="dk1"/>
                </a:solidFill>
                <a:effectLst/>
                <a:latin typeface="+mn-lt"/>
                <a:ea typeface="+mn-ea"/>
                <a:cs typeface="+mn-cs"/>
              </a:rPr>
              <a:t>Proposed Case definition 1 – Principal/first listed diagnosis </a:t>
            </a:r>
            <a:endParaRPr lang="en-US" sz="1100" dirty="0">
              <a:solidFill>
                <a:schemeClr val="dk1"/>
              </a:solidFill>
              <a:effectLst/>
              <a:latin typeface="+mn-lt"/>
              <a:ea typeface="+mn-ea"/>
              <a:cs typeface="+mn-cs"/>
            </a:endParaRPr>
          </a:p>
          <a:p>
            <a:pPr lvl="1"/>
            <a:r>
              <a:rPr lang="en-US" sz="1100" dirty="0">
                <a:solidFill>
                  <a:schemeClr val="dk1"/>
                </a:solidFill>
                <a:effectLst/>
                <a:latin typeface="+mn-lt"/>
                <a:ea typeface="+mn-ea"/>
                <a:cs typeface="+mn-cs"/>
              </a:rPr>
              <a:t>Search for a principal/first-listed diagnosis of T36 -T50 </a:t>
            </a:r>
            <a:r>
              <a:rPr lang="en-US" sz="1100" b="1" dirty="0">
                <a:solidFill>
                  <a:schemeClr val="dk1"/>
                </a:solidFill>
                <a:effectLst/>
                <a:latin typeface="+mn-lt"/>
                <a:ea typeface="+mn-ea"/>
                <a:cs typeface="+mn-cs"/>
              </a:rPr>
              <a:t>(All drug poisoning)</a:t>
            </a:r>
            <a:endParaRPr lang="en-US" sz="1100" dirty="0">
              <a:solidFill>
                <a:schemeClr val="dk1"/>
              </a:solidFill>
              <a:effectLst/>
              <a:latin typeface="+mn-lt"/>
              <a:ea typeface="+mn-ea"/>
              <a:cs typeface="+mn-cs"/>
            </a:endParaRPr>
          </a:p>
          <a:p>
            <a:pPr lvl="2"/>
            <a:r>
              <a:rPr lang="en-US" sz="1100" dirty="0">
                <a:solidFill>
                  <a:schemeClr val="dk1"/>
                </a:solidFill>
                <a:effectLst/>
                <a:latin typeface="+mn-lt"/>
                <a:ea typeface="+mn-ea"/>
                <a:cs typeface="+mn-cs"/>
              </a:rPr>
              <a:t>Includes unintentional, intentional harm, assault, and undetermined intent [with a 6th character of 1, 2, 3, or 4 (Exceptions: T36.9, T37.9, T39.9, T41.4, T42.7, T43.9, T45.9, T47.9, and T49.9 with a 5th character of 1, 2, 3, or 4)] Excludes adverse effects, </a:t>
            </a:r>
            <a:r>
              <a:rPr lang="en-US" sz="1100" dirty="0" err="1">
                <a:solidFill>
                  <a:schemeClr val="dk1"/>
                </a:solidFill>
                <a:effectLst/>
                <a:latin typeface="+mn-lt"/>
                <a:ea typeface="+mn-ea"/>
                <a:cs typeface="+mn-cs"/>
              </a:rPr>
              <a:t>underdosing</a:t>
            </a:r>
            <a:r>
              <a:rPr lang="en-US" sz="1100" dirty="0">
                <a:solidFill>
                  <a:schemeClr val="dk1"/>
                </a:solidFill>
                <a:effectLst/>
                <a:latin typeface="+mn-lt"/>
                <a:ea typeface="+mn-ea"/>
                <a:cs typeface="+mn-cs"/>
              </a:rPr>
              <a:t> (5,6), and invalid or missing intent. </a:t>
            </a:r>
          </a:p>
          <a:p>
            <a:pPr lvl="2"/>
            <a:r>
              <a:rPr lang="en-US" sz="1100" dirty="0">
                <a:solidFill>
                  <a:schemeClr val="dk1"/>
                </a:solidFill>
                <a:effectLst/>
                <a:latin typeface="+mn-lt"/>
                <a:ea typeface="+mn-ea"/>
                <a:cs typeface="+mn-cs"/>
              </a:rPr>
              <a:t>Includes Initial encounters and Subsequent encounters (with a 7</a:t>
            </a:r>
            <a:r>
              <a:rPr lang="en-US" sz="1100" baseline="30000" dirty="0">
                <a:solidFill>
                  <a:schemeClr val="dk1"/>
                </a:solidFill>
                <a:effectLst/>
                <a:latin typeface="+mn-lt"/>
                <a:ea typeface="+mn-ea"/>
                <a:cs typeface="+mn-cs"/>
              </a:rPr>
              <a:t>th</a:t>
            </a:r>
            <a:r>
              <a:rPr lang="en-US" sz="1100" dirty="0">
                <a:solidFill>
                  <a:schemeClr val="dk1"/>
                </a:solidFill>
                <a:effectLst/>
                <a:latin typeface="+mn-lt"/>
                <a:ea typeface="+mn-ea"/>
                <a:cs typeface="+mn-cs"/>
              </a:rPr>
              <a:t> character of A, D, or missing). Excludes sequelae (S) and cases with invalid or missing values for the encounter type (7</a:t>
            </a:r>
            <a:r>
              <a:rPr lang="en-US" sz="1100" baseline="30000" dirty="0">
                <a:solidFill>
                  <a:schemeClr val="dk1"/>
                </a:solidFill>
                <a:effectLst/>
                <a:latin typeface="+mn-lt"/>
                <a:ea typeface="+mn-ea"/>
                <a:cs typeface="+mn-cs"/>
              </a:rPr>
              <a:t>th</a:t>
            </a:r>
            <a:r>
              <a:rPr lang="en-US" sz="1100" dirty="0">
                <a:solidFill>
                  <a:schemeClr val="dk1"/>
                </a:solidFill>
                <a:effectLst/>
                <a:latin typeface="+mn-lt"/>
                <a:ea typeface="+mn-ea"/>
                <a:cs typeface="+mn-cs"/>
              </a:rPr>
              <a:t> character).</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259994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c6460beb7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c6460beb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(Table 1_4 and 4_4) For each state, the proportion of cases with a first-listed drug poisoning code and no other external cause of injury is higher in ED). This could reflect medical coding practices or it could reflect case characteristics-</a:t>
            </a:r>
            <a:r>
              <a:rPr lang="en-US" baseline="0" dirty="0"/>
              <a:t> we suspect that medical coding practices and the nature of ED visits play a large role. </a:t>
            </a: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4086794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c6460beb7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c6460beb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(Table 1_6 and  4_6) The ratio of cases first identified in Primary fields to the first identified in secondary fields is higher among ED visits. (I.E., when looking at the distribution of field of first mention, ED cases are more likely to have the first mentioned drug poisoning code on a record be in the first listed position)</a:t>
            </a:r>
            <a:r>
              <a:rPr lang="en-US" baseline="0" dirty="0"/>
              <a:t> </a:t>
            </a:r>
            <a:r>
              <a:rPr lang="en-US" dirty="0"/>
              <a:t>It could mean ED drug poisonings are more acute, inpatient more complicated, or inpatient poisonings lead to other more severe outcomes that cause the admission.</a:t>
            </a:r>
            <a:endParaRPr dirty="0"/>
          </a:p>
        </p:txBody>
      </p:sp>
    </p:spTree>
    <p:extLst>
      <p:ext uri="{BB962C8B-B14F-4D97-AF65-F5344CB8AC3E}">
        <p14:creationId xmlns:p14="http://schemas.microsoft.com/office/powerpoint/2010/main" val="19616832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c6460beb7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c6460beb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(Tables 1a and 4_1a) In most states, 30-40% inpatient cases had multiple drug poisoning codes listed as opposed to 10-20% in the ED. This may be due to testing practices and/or because polysubstance poisonings are just more complicated to treat and therefore more likely to end up in inpatient.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0411166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c6460beb7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c6460beb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(Tables 9a and 4_9a) For any mention (case defintion2) ED visits have a smaller proportion of subsequent encounters than inpatient records.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182858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B44793-7130-448B-AE8A-5ED2D72876F3}" type="datetimeFigureOut">
              <a:rPr lang="en-US" smtClean="0"/>
              <a:t>3/7/19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1275334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B44793-7130-448B-AE8A-5ED2D72876F3}" type="datetimeFigureOut">
              <a:rPr lang="en-US" smtClean="0"/>
              <a:t>3/7/19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3343269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B44793-7130-448B-AE8A-5ED2D72876F3}" type="datetimeFigureOut">
              <a:rPr lang="en-US" smtClean="0"/>
              <a:t>3/7/19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870564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B44793-7130-448B-AE8A-5ED2D72876F3}" type="datetimeFigureOut">
              <a:rPr lang="en-US" smtClean="0"/>
              <a:t>3/7/19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3762099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B44793-7130-448B-AE8A-5ED2D72876F3}" type="datetimeFigureOut">
              <a:rPr lang="en-US" smtClean="0"/>
              <a:t>3/7/19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2839602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B44793-7130-448B-AE8A-5ED2D72876F3}" type="datetimeFigureOut">
              <a:rPr lang="en-US" smtClean="0"/>
              <a:t>3/7/19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852496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B44793-7130-448B-AE8A-5ED2D72876F3}" type="datetimeFigureOut">
              <a:rPr lang="en-US" smtClean="0"/>
              <a:t>3/7/19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1360900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EB44793-7130-448B-AE8A-5ED2D72876F3}" type="datetimeFigureOut">
              <a:rPr lang="en-US" smtClean="0"/>
              <a:t>3/7/19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1402988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EB44793-7130-448B-AE8A-5ED2D72876F3}" type="datetimeFigureOut">
              <a:rPr lang="en-US" smtClean="0"/>
              <a:t>3/7/19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167519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B44793-7130-448B-AE8A-5ED2D72876F3}" type="datetimeFigureOut">
              <a:rPr lang="en-US" smtClean="0"/>
              <a:t>3/7/19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3822582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B44793-7130-448B-AE8A-5ED2D72876F3}" type="datetimeFigureOut">
              <a:rPr lang="en-US" smtClean="0"/>
              <a:t>3/7/19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B60082-6FD7-41ED-8382-94E2329C3BE2}" type="slidenum">
              <a:rPr lang="en-US" smtClean="0"/>
              <a:t>‹#›</a:t>
            </a:fld>
            <a:endParaRPr lang="en-US"/>
          </a:p>
        </p:txBody>
      </p:sp>
    </p:spTree>
    <p:extLst>
      <p:ext uri="{BB962C8B-B14F-4D97-AF65-F5344CB8AC3E}">
        <p14:creationId xmlns:p14="http://schemas.microsoft.com/office/powerpoint/2010/main" val="3572545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8472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50497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60827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619057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49513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endParaRPr lang="en-US"/>
          </a:p>
        </p:txBody>
      </p:sp>
    </p:spTree>
    <p:extLst>
      <p:ext uri="{BB962C8B-B14F-4D97-AF65-F5344CB8AC3E}">
        <p14:creationId xmlns:p14="http://schemas.microsoft.com/office/powerpoint/2010/main" val="2306161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0697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5792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3094925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520331-227A-1842-B647-64F5E909A092}" type="datetimeFigureOut">
              <a:rPr lang="en-US" smtClean="0"/>
              <a:t>3/7/19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0808556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520331-227A-1842-B647-64F5E909A092}" type="datetimeFigureOut">
              <a:rPr lang="en-US" smtClean="0"/>
              <a:t>3/7/19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39876669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B44793-7130-448B-AE8A-5ED2D72876F3}" type="datetimeFigureOut">
              <a:rPr lang="en-US" smtClean="0"/>
              <a:t>3/7/19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B60082-6FD7-41ED-8382-94E2329C3BE2}" type="slidenum">
              <a:rPr lang="en-US" smtClean="0"/>
              <a:t>‹#›</a:t>
            </a:fld>
            <a:endParaRPr lang="en-US"/>
          </a:p>
        </p:txBody>
      </p:sp>
    </p:spTree>
    <p:extLst>
      <p:ext uri="{BB962C8B-B14F-4D97-AF65-F5344CB8AC3E}">
        <p14:creationId xmlns:p14="http://schemas.microsoft.com/office/powerpoint/2010/main" val="2333127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427359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1" r:id="rId7"/>
    <p:sldLayoutId id="2147483682" r:id="rId8"/>
    <p:sldLayoutId id="214748368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chart" Target="../charts/chart19.xml"/></Relationships>
</file>

<file path=ppt/slides/_rels/slide2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4.xml"/><Relationship Id="rId1" Type="http://schemas.openxmlformats.org/officeDocument/2006/relationships/slideLayout" Target="../slideLayouts/slideLayout16.xml"/><Relationship Id="rId4" Type="http://schemas.openxmlformats.org/officeDocument/2006/relationships/chart" Target="../charts/chart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a:xfrm>
            <a:off x="476464" y="362075"/>
            <a:ext cx="8191072" cy="1649605"/>
          </a:xfrm>
        </p:spPr>
        <p:txBody>
          <a:bodyPr>
            <a:normAutofit/>
          </a:bodyPr>
          <a:lstStyle/>
          <a:p>
            <a:r>
              <a:rPr lang="en-US" sz="4200" dirty="0"/>
              <a:t>Phase IV ED Results </a:t>
            </a:r>
            <a:br>
              <a:rPr lang="en-US" sz="4200" dirty="0"/>
            </a:br>
            <a:r>
              <a:rPr lang="en-US" sz="4200" dirty="0"/>
              <a:t>(Revisions)</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476464" y="2113541"/>
            <a:ext cx="8191072" cy="1649605"/>
          </a:xfrm>
        </p:spPr>
        <p:txBody>
          <a:bodyPr>
            <a:normAutofit/>
          </a:bodyPr>
          <a:lstStyle/>
          <a:p>
            <a:r>
              <a:rPr lang="en-US" dirty="0"/>
              <a:t>Tuesday, March 7, 2019</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C048D-3AF8-4A73-9E2C-62CB61ED6A65}"/>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30E1413D-CB18-4558-B4E2-840C9931664F}"/>
              </a:ext>
            </a:extLst>
          </p:cNvPr>
          <p:cNvSpPr>
            <a:spLocks noGrp="1"/>
          </p:cNvSpPr>
          <p:nvPr>
            <p:ph idx="1"/>
          </p:nvPr>
        </p:nvSpPr>
        <p:spPr/>
        <p:txBody>
          <a:bodyPr/>
          <a:lstStyle/>
          <a:p>
            <a:r>
              <a:rPr lang="en-US" dirty="0"/>
              <a:t>Analyze case definitions for ED data</a:t>
            </a:r>
          </a:p>
          <a:p>
            <a:r>
              <a:rPr lang="en-US" dirty="0"/>
              <a:t>Compare case definition data from HDD to ED</a:t>
            </a:r>
          </a:p>
          <a:p>
            <a:pPr lvl="1"/>
            <a:r>
              <a:rPr lang="en-US" dirty="0"/>
              <a:t>Determine if there are any differences/special scenarios that are specific to ED</a:t>
            </a:r>
          </a:p>
          <a:p>
            <a:pPr lvl="1"/>
            <a:r>
              <a:rPr lang="en-US" dirty="0"/>
              <a:t>Determine if recommendations for HDD data apply to ED data</a:t>
            </a:r>
          </a:p>
          <a:p>
            <a:endParaRPr lang="en-US" dirty="0"/>
          </a:p>
        </p:txBody>
      </p:sp>
    </p:spTree>
    <p:extLst>
      <p:ext uri="{BB962C8B-B14F-4D97-AF65-F5344CB8AC3E}">
        <p14:creationId xmlns:p14="http://schemas.microsoft.com/office/powerpoint/2010/main" val="3457979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prstGeom prst="rect">
            <a:avLst/>
          </a:prstGeom>
        </p:spPr>
        <p:txBody>
          <a:bodyPr spcFirstLastPara="1" vert="horz" wrap="square" lIns="91425" tIns="91425" rIns="91425" bIns="91425" rtlCol="0" anchor="t" anchorCtr="0">
            <a:noAutofit/>
          </a:bodyPr>
          <a:lstStyle/>
          <a:p>
            <a:r>
              <a:rPr lang="en" dirty="0"/>
              <a:t>Data</a:t>
            </a:r>
            <a:endParaRPr dirty="0"/>
          </a:p>
        </p:txBody>
      </p:sp>
      <p:sp>
        <p:nvSpPr>
          <p:cNvPr id="67" name="Google Shape;67;p15"/>
          <p:cNvSpPr txBox="1">
            <a:spLocks noGrp="1"/>
          </p:cNvSpPr>
          <p:nvPr>
            <p:ph idx="1"/>
          </p:nvPr>
        </p:nvSpPr>
        <p:spPr>
          <a:prstGeom prst="rect">
            <a:avLst/>
          </a:prstGeom>
        </p:spPr>
        <p:txBody>
          <a:bodyPr spcFirstLastPara="1" vert="horz" wrap="square" lIns="91425" tIns="91425" rIns="91425" bIns="91425" rtlCol="0" anchor="t" anchorCtr="0">
            <a:noAutofit/>
          </a:bodyPr>
          <a:lstStyle/>
          <a:p>
            <a:pPr>
              <a:buClr>
                <a:srgbClr val="000000"/>
              </a:buClr>
            </a:pPr>
            <a:r>
              <a:rPr lang="en" dirty="0">
                <a:solidFill>
                  <a:srgbClr val="000000"/>
                </a:solidFill>
              </a:rPr>
              <a:t>Colorado (</a:t>
            </a:r>
            <a:r>
              <a:rPr lang="en-US" dirty="0">
                <a:solidFill>
                  <a:srgbClr val="000000"/>
                </a:solidFill>
              </a:rPr>
              <a:t>Jan 2016 – Dec 2016)</a:t>
            </a:r>
            <a:endParaRPr dirty="0">
              <a:solidFill>
                <a:srgbClr val="000000"/>
              </a:solidFill>
            </a:endParaRPr>
          </a:p>
          <a:p>
            <a:pPr>
              <a:buClr>
                <a:srgbClr val="000000"/>
              </a:buClr>
            </a:pPr>
            <a:r>
              <a:rPr lang="en" dirty="0">
                <a:solidFill>
                  <a:srgbClr val="000000"/>
                </a:solidFill>
              </a:rPr>
              <a:t>Kentucky (</a:t>
            </a:r>
            <a:r>
              <a:rPr lang="en-US" dirty="0">
                <a:solidFill>
                  <a:srgbClr val="000000"/>
                </a:solidFill>
              </a:rPr>
              <a:t>Oct 2015 – Jun 2018)</a:t>
            </a:r>
            <a:endParaRPr lang="en" dirty="0">
              <a:solidFill>
                <a:srgbClr val="000000"/>
              </a:solidFill>
            </a:endParaRPr>
          </a:p>
          <a:p>
            <a:pPr>
              <a:buClr>
                <a:srgbClr val="000000"/>
              </a:buClr>
            </a:pPr>
            <a:r>
              <a:rPr lang="en" dirty="0">
                <a:solidFill>
                  <a:srgbClr val="000000"/>
                </a:solidFill>
              </a:rPr>
              <a:t>Louisiana (</a:t>
            </a:r>
            <a:r>
              <a:rPr lang="en-US" dirty="0">
                <a:solidFill>
                  <a:srgbClr val="000000"/>
                </a:solidFill>
              </a:rPr>
              <a:t>Jan 2016 – Dec 2016)</a:t>
            </a:r>
            <a:endParaRPr dirty="0">
              <a:solidFill>
                <a:srgbClr val="000000"/>
              </a:solidFill>
            </a:endParaRPr>
          </a:p>
          <a:p>
            <a:pPr>
              <a:buClr>
                <a:srgbClr val="000000"/>
              </a:buClr>
            </a:pPr>
            <a:r>
              <a:rPr lang="en" dirty="0">
                <a:solidFill>
                  <a:srgbClr val="000000"/>
                </a:solidFill>
              </a:rPr>
              <a:t>New Mexico (</a:t>
            </a:r>
            <a:r>
              <a:rPr lang="en-US" dirty="0">
                <a:solidFill>
                  <a:srgbClr val="000000"/>
                </a:solidFill>
              </a:rPr>
              <a:t>Jan 2016 – Dec 2016)</a:t>
            </a:r>
            <a:endParaRPr lang="en" dirty="0">
              <a:solidFill>
                <a:srgbClr val="000000"/>
              </a:solidFill>
            </a:endParaRPr>
          </a:p>
          <a:p>
            <a:pPr>
              <a:buClr>
                <a:srgbClr val="000000"/>
              </a:buClr>
            </a:pPr>
            <a:r>
              <a:rPr lang="en" dirty="0">
                <a:solidFill>
                  <a:srgbClr val="000000"/>
                </a:solidFill>
              </a:rPr>
              <a:t>Tennessee (</a:t>
            </a:r>
            <a:r>
              <a:rPr lang="en-US" dirty="0">
                <a:solidFill>
                  <a:srgbClr val="000000"/>
                </a:solidFill>
              </a:rPr>
              <a:t>Oct 2015 – Dec 2016)</a:t>
            </a:r>
            <a:endParaRPr dirty="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prstGeom prst="rect">
            <a:avLst/>
          </a:prstGeom>
        </p:spPr>
        <p:txBody>
          <a:bodyPr spcFirstLastPara="1" wrap="square" lIns="91425" tIns="91425" rIns="91425" bIns="91425" anchor="t" anchorCtr="0">
            <a:noAutofit/>
          </a:bodyPr>
          <a:lstStyle/>
          <a:p>
            <a:pPr>
              <a:buClr>
                <a:schemeClr val="dk1"/>
              </a:buClr>
              <a:buSzPts val="1100"/>
            </a:pPr>
            <a:r>
              <a:rPr lang="en" dirty="0"/>
              <a:t>HDD versus ED Data: Hypotheses</a:t>
            </a:r>
            <a:endParaRPr dirty="0"/>
          </a:p>
        </p:txBody>
      </p:sp>
      <p:sp>
        <p:nvSpPr>
          <p:cNvPr id="79" name="Google Shape;79;p17"/>
          <p:cNvSpPr txBox="1">
            <a:spLocks noGrp="1"/>
          </p:cNvSpPr>
          <p:nvPr>
            <p:ph idx="1"/>
          </p:nvPr>
        </p:nvSpPr>
        <p:spPr>
          <a:prstGeom prst="rect">
            <a:avLst/>
          </a:prstGeom>
        </p:spPr>
        <p:txBody>
          <a:bodyPr spcFirstLastPara="1" vert="horz" wrap="square" lIns="91425" tIns="91425" rIns="91425" bIns="91425" rtlCol="0" anchor="t" anchorCtr="0">
            <a:noAutofit/>
          </a:bodyPr>
          <a:lstStyle/>
          <a:p>
            <a:pPr>
              <a:buClr>
                <a:schemeClr val="dk1"/>
              </a:buClr>
            </a:pPr>
            <a:r>
              <a:rPr lang="en" sz="1800" dirty="0">
                <a:solidFill>
                  <a:schemeClr val="tx1"/>
                </a:solidFill>
                <a:highlight>
                  <a:srgbClr val="FFFFFF"/>
                </a:highlight>
              </a:rPr>
              <a:t>Certain drug categories may be more or less likely to result in an inpatient stay (e.g. Opioids)</a:t>
            </a:r>
          </a:p>
          <a:p>
            <a:pPr>
              <a:buClr>
                <a:schemeClr val="dk1"/>
              </a:buClr>
            </a:pPr>
            <a:r>
              <a:rPr lang="en" sz="1800" dirty="0">
                <a:solidFill>
                  <a:schemeClr val="tx1"/>
                </a:solidFill>
                <a:highlight>
                  <a:srgbClr val="FFFFFF"/>
                </a:highlight>
              </a:rPr>
              <a:t>Different manner (more unintentional, less self-harm), different adverse effects/underdoing than ED</a:t>
            </a:r>
          </a:p>
          <a:p>
            <a:pPr>
              <a:buClr>
                <a:schemeClr val="dk1"/>
              </a:buClr>
            </a:pPr>
            <a:r>
              <a:rPr lang="en" sz="1800" dirty="0">
                <a:solidFill>
                  <a:schemeClr val="tx1"/>
                </a:solidFill>
                <a:highlight>
                  <a:srgbClr val="FFFFFF"/>
                </a:highlight>
              </a:rPr>
              <a:t>More comorbidities in </a:t>
            </a:r>
            <a:r>
              <a:rPr lang="en-US" sz="1800" dirty="0">
                <a:solidFill>
                  <a:schemeClr val="tx1"/>
                </a:solidFill>
                <a:highlight>
                  <a:srgbClr val="FFFFFF"/>
                </a:highlight>
              </a:rPr>
              <a:t>HDD data</a:t>
            </a:r>
          </a:p>
          <a:p>
            <a:pPr>
              <a:buClr>
                <a:schemeClr val="dk1"/>
              </a:buClr>
            </a:pPr>
            <a:r>
              <a:rPr lang="en-US" sz="1800" dirty="0">
                <a:solidFill>
                  <a:schemeClr val="tx1"/>
                </a:solidFill>
                <a:highlight>
                  <a:srgbClr val="FFFFFF"/>
                </a:highlight>
              </a:rPr>
              <a:t>Differences in number of codes</a:t>
            </a:r>
          </a:p>
          <a:p>
            <a:pPr>
              <a:buClr>
                <a:schemeClr val="dk1"/>
              </a:buClr>
            </a:pPr>
            <a:r>
              <a:rPr lang="en-US" sz="1800" dirty="0">
                <a:solidFill>
                  <a:schemeClr val="tx1"/>
                </a:solidFill>
                <a:highlight>
                  <a:srgbClr val="FFFFFF"/>
                </a:highlight>
              </a:rPr>
              <a:t>Differences in ratio of primary to primary / secondary</a:t>
            </a:r>
          </a:p>
          <a:p>
            <a:pPr>
              <a:buClr>
                <a:schemeClr val="dk1"/>
              </a:buClr>
              <a:buSzPts val="1400"/>
            </a:pPr>
            <a:r>
              <a:rPr lang="en-US" sz="1800" dirty="0">
                <a:solidFill>
                  <a:schemeClr val="tx1"/>
                </a:solidFill>
                <a:highlight>
                  <a:srgbClr val="FFFFFF"/>
                </a:highlight>
              </a:rPr>
              <a:t>Poly drug poisonings might be lower in ED (less likely to have testing)</a:t>
            </a:r>
          </a:p>
          <a:p>
            <a:pPr>
              <a:spcBef>
                <a:spcPts val="0"/>
              </a:spcBef>
              <a:buClr>
                <a:schemeClr val="dk1"/>
              </a:buClr>
            </a:pPr>
            <a:r>
              <a:rPr lang="en-US" sz="1800" dirty="0">
                <a:solidFill>
                  <a:schemeClr val="tx1"/>
                </a:solidFill>
                <a:highlight>
                  <a:srgbClr val="FFFFFF"/>
                </a:highlight>
              </a:rPr>
              <a:t>Subsequent encounters and sequelae will drop to even lower levels in ED visits</a:t>
            </a:r>
          </a:p>
          <a:p>
            <a:pPr>
              <a:buClr>
                <a:schemeClr val="dk1"/>
              </a:buClr>
            </a:pPr>
            <a:endParaRPr lang="en-US" sz="1800" dirty="0">
              <a:solidFill>
                <a:schemeClr val="tx1"/>
              </a:solidFill>
              <a:highlight>
                <a:srgbClr val="FFFFFF"/>
              </a:highlight>
            </a:endParaRPr>
          </a:p>
          <a:p>
            <a:pPr>
              <a:buClr>
                <a:schemeClr val="dk1"/>
              </a:buClr>
            </a:pPr>
            <a:endParaRPr sz="1800" dirty="0">
              <a:solidFill>
                <a:schemeClr val="tx1"/>
              </a:solidFill>
              <a:highlight>
                <a:srgbClr val="FFFFFF"/>
              </a:highlight>
            </a:endParaRPr>
          </a:p>
          <a:p>
            <a:pPr marL="0" indent="0">
              <a:spcAft>
                <a:spcPts val="1600"/>
              </a:spcAft>
              <a:buNone/>
            </a:pPr>
            <a:endParaRPr sz="18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F3F32-F109-E24A-AD61-D550FB86EBB9}"/>
              </a:ext>
            </a:extLst>
          </p:cNvPr>
          <p:cNvSpPr>
            <a:spLocks noGrp="1"/>
          </p:cNvSpPr>
          <p:nvPr>
            <p:ph type="title"/>
          </p:nvPr>
        </p:nvSpPr>
        <p:spPr/>
        <p:txBody>
          <a:bodyPr/>
          <a:lstStyle/>
          <a:p>
            <a:r>
              <a:rPr lang="en-US" sz="2800" dirty="0"/>
              <a:t>Proposed Case Definition 1 – Principal/First Listed Diagnosis as Drug Poisoning</a:t>
            </a:r>
          </a:p>
        </p:txBody>
      </p:sp>
      <p:sp>
        <p:nvSpPr>
          <p:cNvPr id="3" name="Content Placeholder 2">
            <a:extLst>
              <a:ext uri="{FF2B5EF4-FFF2-40B4-BE49-F238E27FC236}">
                <a16:creationId xmlns:a16="http://schemas.microsoft.com/office/drawing/2014/main" id="{063E72EA-8675-7549-BF53-5A68A6FCEA20}"/>
              </a:ext>
            </a:extLst>
          </p:cNvPr>
          <p:cNvSpPr>
            <a:spLocks noGrp="1"/>
          </p:cNvSpPr>
          <p:nvPr>
            <p:ph idx="1"/>
          </p:nvPr>
        </p:nvSpPr>
        <p:spPr/>
        <p:txBody>
          <a:bodyPr/>
          <a:lstStyle/>
          <a:p>
            <a:pPr lvl="0"/>
            <a:r>
              <a:rPr lang="en-US" b="1" dirty="0">
                <a:solidFill>
                  <a:schemeClr val="dk1"/>
                </a:solidFill>
              </a:rPr>
              <a:t>Proposed Case definition 1 – Principal/first listed diagnosis </a:t>
            </a:r>
            <a:endParaRPr lang="en-US" dirty="0">
              <a:solidFill>
                <a:schemeClr val="dk1"/>
              </a:solidFill>
            </a:endParaRPr>
          </a:p>
          <a:p>
            <a:pPr lvl="1"/>
            <a:r>
              <a:rPr lang="en-US" dirty="0">
                <a:solidFill>
                  <a:schemeClr val="dk1"/>
                </a:solidFill>
              </a:rPr>
              <a:t>Search for a principal/first-listed diagnosis of T36 -T50 </a:t>
            </a:r>
            <a:r>
              <a:rPr lang="en-US" b="1" dirty="0">
                <a:solidFill>
                  <a:schemeClr val="dk1"/>
                </a:solidFill>
              </a:rPr>
              <a:t>(All drug poisoning)</a:t>
            </a:r>
            <a:endParaRPr lang="en-US" dirty="0">
              <a:solidFill>
                <a:schemeClr val="dk1"/>
              </a:solidFill>
            </a:endParaRPr>
          </a:p>
          <a:p>
            <a:pPr lvl="2"/>
            <a:r>
              <a:rPr lang="en-US" dirty="0">
                <a:solidFill>
                  <a:schemeClr val="dk1"/>
                </a:solidFill>
              </a:rPr>
              <a:t>Includes unintentional, intentional harm, assault, and undetermined intent [with a 6th character of 1, 2, 3, or 4 (Exceptions: T36.9, T37.9, T39.9, T41.4, T42.7, T43.9, T45.9, T47.9, and T49.9 with a 5th character of 1, 2, 3, or 4)] Excludes adverse effects, </a:t>
            </a:r>
            <a:r>
              <a:rPr lang="en-US" dirty="0" err="1">
                <a:solidFill>
                  <a:schemeClr val="dk1"/>
                </a:solidFill>
              </a:rPr>
              <a:t>underdosing</a:t>
            </a:r>
            <a:r>
              <a:rPr lang="en-US" dirty="0">
                <a:solidFill>
                  <a:schemeClr val="dk1"/>
                </a:solidFill>
              </a:rPr>
              <a:t> (5,6), and invalid or missing intent. </a:t>
            </a:r>
          </a:p>
          <a:p>
            <a:pPr lvl="2"/>
            <a:r>
              <a:rPr lang="en-US" dirty="0">
                <a:solidFill>
                  <a:schemeClr val="dk1"/>
                </a:solidFill>
              </a:rPr>
              <a:t>Includes Initial encounters and Subsequent encounters (with a 7</a:t>
            </a:r>
            <a:r>
              <a:rPr lang="en-US" baseline="30000" dirty="0">
                <a:solidFill>
                  <a:schemeClr val="dk1"/>
                </a:solidFill>
              </a:rPr>
              <a:t>th</a:t>
            </a:r>
            <a:r>
              <a:rPr lang="en-US" dirty="0">
                <a:solidFill>
                  <a:schemeClr val="dk1"/>
                </a:solidFill>
              </a:rPr>
              <a:t> character of A, D, or missing). Excludes sequelae (S) and cases with invalid or missing values for the encounter type (7</a:t>
            </a:r>
            <a:r>
              <a:rPr lang="en-US" baseline="30000" dirty="0">
                <a:solidFill>
                  <a:schemeClr val="dk1"/>
                </a:solidFill>
              </a:rPr>
              <a:t>th</a:t>
            </a:r>
            <a:r>
              <a:rPr lang="en-US" dirty="0">
                <a:solidFill>
                  <a:schemeClr val="dk1"/>
                </a:solidFill>
              </a:rPr>
              <a:t> character).</a:t>
            </a:r>
          </a:p>
          <a:p>
            <a:endParaRPr lang="en-US" dirty="0"/>
          </a:p>
        </p:txBody>
      </p:sp>
    </p:spTree>
    <p:extLst>
      <p:ext uri="{BB962C8B-B14F-4D97-AF65-F5344CB8AC3E}">
        <p14:creationId xmlns:p14="http://schemas.microsoft.com/office/powerpoint/2010/main" val="4275152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B85D3-128C-DF48-BD26-9D285CDDAD55}"/>
              </a:ext>
            </a:extLst>
          </p:cNvPr>
          <p:cNvSpPr>
            <a:spLocks noGrp="1"/>
          </p:cNvSpPr>
          <p:nvPr>
            <p:ph type="title"/>
          </p:nvPr>
        </p:nvSpPr>
        <p:spPr/>
        <p:txBody>
          <a:bodyPr/>
          <a:lstStyle/>
          <a:p>
            <a:r>
              <a:rPr lang="en-US" sz="3200" dirty="0"/>
              <a:t>Proposed Case Definition 2 – Any Mention of Drug Poisoning</a:t>
            </a:r>
          </a:p>
        </p:txBody>
      </p:sp>
      <p:sp>
        <p:nvSpPr>
          <p:cNvPr id="3" name="Content Placeholder 2">
            <a:extLst>
              <a:ext uri="{FF2B5EF4-FFF2-40B4-BE49-F238E27FC236}">
                <a16:creationId xmlns:a16="http://schemas.microsoft.com/office/drawing/2014/main" id="{4FD13BB7-4A09-C147-851E-EA111390C9E0}"/>
              </a:ext>
            </a:extLst>
          </p:cNvPr>
          <p:cNvSpPr>
            <a:spLocks noGrp="1"/>
          </p:cNvSpPr>
          <p:nvPr>
            <p:ph idx="1"/>
          </p:nvPr>
        </p:nvSpPr>
        <p:spPr/>
        <p:txBody>
          <a:bodyPr>
            <a:normAutofit/>
          </a:bodyPr>
          <a:lstStyle/>
          <a:p>
            <a:pPr lvl="0"/>
            <a:r>
              <a:rPr lang="en-US" sz="2000" b="1" dirty="0">
                <a:solidFill>
                  <a:schemeClr val="dk1"/>
                </a:solidFill>
              </a:rPr>
              <a:t>Proposed Case definition 2 – Any mention</a:t>
            </a:r>
            <a:endParaRPr lang="en-US" sz="2000" dirty="0">
              <a:solidFill>
                <a:schemeClr val="dk1"/>
              </a:solidFill>
            </a:endParaRPr>
          </a:p>
          <a:p>
            <a:pPr lvl="1"/>
            <a:r>
              <a:rPr lang="en-US" dirty="0">
                <a:solidFill>
                  <a:schemeClr val="dk1"/>
                </a:solidFill>
              </a:rPr>
              <a:t>Search all available diagnosis fields for any mention of T36 -T50 </a:t>
            </a:r>
            <a:r>
              <a:rPr lang="en-US" b="1" dirty="0">
                <a:solidFill>
                  <a:schemeClr val="dk1"/>
                </a:solidFill>
              </a:rPr>
              <a:t>(All drug poisoning)</a:t>
            </a:r>
            <a:endParaRPr lang="en-US" dirty="0">
              <a:solidFill>
                <a:schemeClr val="dk1"/>
              </a:solidFill>
            </a:endParaRPr>
          </a:p>
          <a:p>
            <a:pPr lvl="2"/>
            <a:r>
              <a:rPr lang="en-US" sz="2000" dirty="0">
                <a:solidFill>
                  <a:schemeClr val="dk1"/>
                </a:solidFill>
              </a:rPr>
              <a:t>Includes unintentional, intentional harm, assault, and undetermined intent [with a 6th character of 1, 2, 3, or 4 (Exceptions: T36.9, T37.9, T39.9, T41.4, T42.7, T43.9, T45.9, T47.9, and T49.9 with a 5th character of 1, 2, 3, or 4)] Excludes adverse effects, </a:t>
            </a:r>
            <a:r>
              <a:rPr lang="en-US" sz="2000" dirty="0" err="1">
                <a:solidFill>
                  <a:schemeClr val="dk1"/>
                </a:solidFill>
              </a:rPr>
              <a:t>underdosing</a:t>
            </a:r>
            <a:r>
              <a:rPr lang="en-US" sz="2000" dirty="0">
                <a:solidFill>
                  <a:schemeClr val="dk1"/>
                </a:solidFill>
              </a:rPr>
              <a:t> (5,6), and invalid or missing intent. </a:t>
            </a:r>
          </a:p>
          <a:p>
            <a:pPr lvl="2"/>
            <a:r>
              <a:rPr lang="en-US" sz="2000" dirty="0">
                <a:solidFill>
                  <a:schemeClr val="dk1"/>
                </a:solidFill>
              </a:rPr>
              <a:t>Includes Initial encounters and Subsequent encounters (with a 7</a:t>
            </a:r>
            <a:r>
              <a:rPr lang="en-US" sz="2000" baseline="30000" dirty="0">
                <a:solidFill>
                  <a:schemeClr val="dk1"/>
                </a:solidFill>
              </a:rPr>
              <a:t>th</a:t>
            </a:r>
            <a:r>
              <a:rPr lang="en-US" sz="2000" dirty="0">
                <a:solidFill>
                  <a:schemeClr val="dk1"/>
                </a:solidFill>
              </a:rPr>
              <a:t> character of A, D, or missing). Excludes sequelae (S) and cases with invalid or missing values for the encounter type (7</a:t>
            </a:r>
            <a:r>
              <a:rPr lang="en-US" sz="2000" baseline="30000" dirty="0">
                <a:solidFill>
                  <a:schemeClr val="dk1"/>
                </a:solidFill>
              </a:rPr>
              <a:t>th</a:t>
            </a:r>
            <a:r>
              <a:rPr lang="en-US" sz="2000" dirty="0">
                <a:solidFill>
                  <a:schemeClr val="dk1"/>
                </a:solidFill>
              </a:rPr>
              <a:t> character).</a:t>
            </a:r>
          </a:p>
        </p:txBody>
      </p:sp>
    </p:spTree>
    <p:extLst>
      <p:ext uri="{BB962C8B-B14F-4D97-AF65-F5344CB8AC3E}">
        <p14:creationId xmlns:p14="http://schemas.microsoft.com/office/powerpoint/2010/main" val="2730592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A113-2943-4F27-8B5E-ABFD26B8EBB5}"/>
              </a:ext>
            </a:extLst>
          </p:cNvPr>
          <p:cNvSpPr>
            <a:spLocks noGrp="1"/>
          </p:cNvSpPr>
          <p:nvPr>
            <p:ph type="title"/>
          </p:nvPr>
        </p:nvSpPr>
        <p:spPr/>
        <p:txBody>
          <a:bodyPr/>
          <a:lstStyle/>
          <a:p>
            <a:r>
              <a:rPr lang="en-US" dirty="0"/>
              <a:t>Number of Drug T-codes per record</a:t>
            </a:r>
          </a:p>
        </p:txBody>
      </p:sp>
      <p:graphicFrame>
        <p:nvGraphicFramePr>
          <p:cNvPr id="5" name="Content Placeholder 4">
            <a:extLst>
              <a:ext uri="{FF2B5EF4-FFF2-40B4-BE49-F238E27FC236}">
                <a16:creationId xmlns:a16="http://schemas.microsoft.com/office/drawing/2014/main" id="{A28C3E2A-5B47-4822-A9D2-B3E0A2E9ABAF}"/>
              </a:ext>
            </a:extLst>
          </p:cNvPr>
          <p:cNvGraphicFramePr>
            <a:graphicFrameLocks noGrp="1"/>
          </p:cNvGraphicFramePr>
          <p:nvPr>
            <p:ph idx="1"/>
            <p:extLst>
              <p:ext uri="{D42A27DB-BD31-4B8C-83A1-F6EECF244321}">
                <p14:modId xmlns:p14="http://schemas.microsoft.com/office/powerpoint/2010/main" val="2619867650"/>
              </p:ext>
            </p:extLst>
          </p:nvPr>
        </p:nvGraphicFramePr>
        <p:xfrm>
          <a:off x="242888" y="1547813"/>
          <a:ext cx="8643937" cy="4270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33029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2" name="Title 1">
            <a:extLst>
              <a:ext uri="{FF2B5EF4-FFF2-40B4-BE49-F238E27FC236}">
                <a16:creationId xmlns:a16="http://schemas.microsoft.com/office/drawing/2014/main" id="{2EF03F1D-3570-4C61-B345-D2671BCE0107}"/>
              </a:ext>
            </a:extLst>
          </p:cNvPr>
          <p:cNvSpPr>
            <a:spLocks noGrp="1"/>
          </p:cNvSpPr>
          <p:nvPr>
            <p:ph type="title"/>
          </p:nvPr>
        </p:nvSpPr>
        <p:spPr/>
        <p:txBody>
          <a:bodyPr/>
          <a:lstStyle/>
          <a:p>
            <a:r>
              <a:rPr lang="en-US" dirty="0"/>
              <a:t>Frequency of Individual T-codes</a:t>
            </a:r>
          </a:p>
        </p:txBody>
      </p:sp>
      <p:graphicFrame>
        <p:nvGraphicFramePr>
          <p:cNvPr id="6" name="Table 5">
            <a:extLst>
              <a:ext uri="{FF2B5EF4-FFF2-40B4-BE49-F238E27FC236}">
                <a16:creationId xmlns:a16="http://schemas.microsoft.com/office/drawing/2014/main" id="{45679C3E-1D5E-D84A-8741-6DAF94C5612F}"/>
              </a:ext>
            </a:extLst>
          </p:cNvPr>
          <p:cNvGraphicFramePr>
            <a:graphicFrameLocks noGrp="1"/>
          </p:cNvGraphicFramePr>
          <p:nvPr>
            <p:extLst>
              <p:ext uri="{D42A27DB-BD31-4B8C-83A1-F6EECF244321}">
                <p14:modId xmlns:p14="http://schemas.microsoft.com/office/powerpoint/2010/main" val="2150456889"/>
              </p:ext>
            </p:extLst>
          </p:nvPr>
        </p:nvGraphicFramePr>
        <p:xfrm>
          <a:off x="241809" y="2550192"/>
          <a:ext cx="2064828" cy="2286000"/>
        </p:xfrm>
        <a:graphic>
          <a:graphicData uri="http://schemas.openxmlformats.org/drawingml/2006/table">
            <a:tbl>
              <a:tblPr>
                <a:tableStyleId>{2D5ABB26-0587-4C30-8999-92F81FD0307C}</a:tableStyleId>
              </a:tblPr>
              <a:tblGrid>
                <a:gridCol w="2064828">
                  <a:extLst>
                    <a:ext uri="{9D8B030D-6E8A-4147-A177-3AD203B41FA5}">
                      <a16:colId xmlns:a16="http://schemas.microsoft.com/office/drawing/2014/main" val="2543170103"/>
                    </a:ext>
                  </a:extLst>
                </a:gridCol>
              </a:tblGrid>
              <a:tr h="0">
                <a:tc>
                  <a:txBody>
                    <a:bodyPr/>
                    <a:lstStyle/>
                    <a:p>
                      <a:pPr algn="l" fontAlgn="b"/>
                      <a:r>
                        <a:rPr lang="en-US" sz="1000" u="none" strike="noStrike" dirty="0">
                          <a:effectLst/>
                        </a:rPr>
                        <a:t>T36 antibiotics…</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751245729"/>
                  </a:ext>
                </a:extLst>
              </a:tr>
              <a:tr h="0">
                <a:tc>
                  <a:txBody>
                    <a:bodyPr/>
                    <a:lstStyle/>
                    <a:p>
                      <a:pPr algn="l" fontAlgn="b"/>
                      <a:r>
                        <a:rPr lang="en-US" sz="1000" u="none" strike="noStrike" dirty="0">
                          <a:effectLst/>
                        </a:rPr>
                        <a:t>T37 ...anti-infectives and </a:t>
                      </a:r>
                      <a:r>
                        <a:rPr lang="en-US" sz="1000" u="none" strike="noStrike" dirty="0" err="1">
                          <a:effectLst/>
                        </a:rPr>
                        <a:t>antiparasitics</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009693331"/>
                  </a:ext>
                </a:extLst>
              </a:tr>
              <a:tr h="0">
                <a:tc>
                  <a:txBody>
                    <a:bodyPr/>
                    <a:lstStyle/>
                    <a:p>
                      <a:pPr algn="l" fontAlgn="b"/>
                      <a:r>
                        <a:rPr lang="en-US" sz="1000" u="none" strike="noStrike" dirty="0">
                          <a:effectLst/>
                        </a:rPr>
                        <a:t>T38 hormones...</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566617099"/>
                  </a:ext>
                </a:extLst>
              </a:tr>
              <a:tr h="0">
                <a:tc>
                  <a:txBody>
                    <a:bodyPr/>
                    <a:lstStyle/>
                    <a:p>
                      <a:pPr algn="l" fontAlgn="b"/>
                      <a:r>
                        <a:rPr lang="en-US" sz="1000" u="none" strike="noStrike">
                          <a:effectLst/>
                        </a:rPr>
                        <a:t>T39 nonopioid analgesics...</a:t>
                      </a:r>
                      <a:endParaRPr lang="en-US" sz="10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8350238"/>
                  </a:ext>
                </a:extLst>
              </a:tr>
              <a:tr h="108393">
                <a:tc>
                  <a:txBody>
                    <a:bodyPr/>
                    <a:lstStyle/>
                    <a:p>
                      <a:pPr algn="l" fontAlgn="b"/>
                      <a:r>
                        <a:rPr lang="en-US" sz="1000" u="none" strike="noStrike" dirty="0">
                          <a:effectLst/>
                        </a:rPr>
                        <a:t>T40 narcotics and hallucinogens</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432970785"/>
                  </a:ext>
                </a:extLst>
              </a:tr>
              <a:tr h="29278">
                <a:tc>
                  <a:txBody>
                    <a:bodyPr/>
                    <a:lstStyle/>
                    <a:p>
                      <a:pPr algn="l" fontAlgn="b"/>
                      <a:r>
                        <a:rPr lang="en-US" sz="1000" u="none" strike="noStrike" dirty="0">
                          <a:effectLst/>
                        </a:rPr>
                        <a:t>T41 anesthetics…</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702972976"/>
                  </a:ext>
                </a:extLst>
              </a:tr>
              <a:tr h="0">
                <a:tc>
                  <a:txBody>
                    <a:bodyPr/>
                    <a:lstStyle/>
                    <a:p>
                      <a:pPr algn="l" fontAlgn="b"/>
                      <a:r>
                        <a:rPr lang="en-US" sz="1000" u="none" strike="noStrike" dirty="0">
                          <a:effectLst/>
                        </a:rPr>
                        <a:t>T42 antiepileptic...</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508189964"/>
                  </a:ext>
                </a:extLst>
              </a:tr>
              <a:tr h="0">
                <a:tc>
                  <a:txBody>
                    <a:bodyPr/>
                    <a:lstStyle/>
                    <a:p>
                      <a:pPr algn="l" fontAlgn="b"/>
                      <a:r>
                        <a:rPr lang="en-US" sz="1000" u="none" strike="noStrike" dirty="0">
                          <a:effectLst/>
                        </a:rPr>
                        <a:t>T43 </a:t>
                      </a:r>
                      <a:r>
                        <a:rPr lang="en-US" sz="1000" u="none" strike="noStrike" dirty="0" err="1">
                          <a:effectLst/>
                        </a:rPr>
                        <a:t>psychotropics</a:t>
                      </a:r>
                      <a:r>
                        <a:rPr lang="en-US" sz="1000" u="none" strike="noStrike" dirty="0">
                          <a:effectLst/>
                        </a:rPr>
                        <a:t>, NEC</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7294992"/>
                  </a:ext>
                </a:extLst>
              </a:tr>
              <a:tr h="0">
                <a:tc>
                  <a:txBody>
                    <a:bodyPr/>
                    <a:lstStyle/>
                    <a:p>
                      <a:pPr algn="l" fontAlgn="b"/>
                      <a:r>
                        <a:rPr lang="en-US" sz="1000" u="none" strike="noStrike" dirty="0">
                          <a:effectLst/>
                        </a:rPr>
                        <a:t>T44 autonomic nervous system</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90845733"/>
                  </a:ext>
                </a:extLst>
              </a:tr>
              <a:tr h="0">
                <a:tc>
                  <a:txBody>
                    <a:bodyPr/>
                    <a:lstStyle/>
                    <a:p>
                      <a:pPr algn="l" fontAlgn="b"/>
                      <a:r>
                        <a:rPr lang="en-US" sz="1000" u="none" strike="noStrike" dirty="0">
                          <a:effectLst/>
                        </a:rPr>
                        <a:t>T45 Systemic/hematological, NEC</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698698977"/>
                  </a:ext>
                </a:extLst>
              </a:tr>
              <a:tr h="0">
                <a:tc>
                  <a:txBody>
                    <a:bodyPr/>
                    <a:lstStyle/>
                    <a:p>
                      <a:pPr algn="l" fontAlgn="b"/>
                      <a:r>
                        <a:rPr lang="en-US" sz="1000" u="none" strike="noStrike" dirty="0">
                          <a:effectLst/>
                        </a:rPr>
                        <a:t>T46 cardiovascular</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237540068"/>
                  </a:ext>
                </a:extLst>
              </a:tr>
              <a:tr h="74249">
                <a:tc>
                  <a:txBody>
                    <a:bodyPr/>
                    <a:lstStyle/>
                    <a:p>
                      <a:pPr algn="l" fontAlgn="b"/>
                      <a:r>
                        <a:rPr lang="en-US" sz="1000" u="none" strike="noStrike" dirty="0">
                          <a:effectLst/>
                        </a:rPr>
                        <a:t>T47 gastrointestinal</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131896099"/>
                  </a:ext>
                </a:extLst>
              </a:tr>
              <a:tr h="0">
                <a:tc>
                  <a:txBody>
                    <a:bodyPr/>
                    <a:lstStyle/>
                    <a:p>
                      <a:pPr algn="l" fontAlgn="b"/>
                      <a:r>
                        <a:rPr lang="en-US" sz="1000" u="none" strike="noStrike" dirty="0">
                          <a:effectLst/>
                        </a:rPr>
                        <a:t>T48 muscles/respiratory</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265429303"/>
                  </a:ext>
                </a:extLst>
              </a:tr>
              <a:tr h="0">
                <a:tc>
                  <a:txBody>
                    <a:bodyPr/>
                    <a:lstStyle/>
                    <a:p>
                      <a:pPr algn="l" fontAlgn="b"/>
                      <a:r>
                        <a:rPr lang="en-US" sz="1000" u="none" strike="noStrike" dirty="0">
                          <a:effectLst/>
                        </a:rPr>
                        <a:t>T49 topical agents</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69812654"/>
                  </a:ext>
                </a:extLst>
              </a:tr>
              <a:tr h="0">
                <a:tc>
                  <a:txBody>
                    <a:bodyPr/>
                    <a:lstStyle/>
                    <a:p>
                      <a:pPr algn="l" fontAlgn="b"/>
                      <a:r>
                        <a:rPr lang="en-US" sz="1000" u="none" strike="noStrike" dirty="0">
                          <a:effectLst/>
                        </a:rPr>
                        <a:t>T50 diuretics and OU</a:t>
                      </a:r>
                      <a:endParaRPr lang="en-US" sz="10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71391983"/>
                  </a:ext>
                </a:extLst>
              </a:tr>
            </a:tbl>
          </a:graphicData>
        </a:graphic>
      </p:graphicFrame>
      <p:graphicFrame>
        <p:nvGraphicFramePr>
          <p:cNvPr id="8" name="Chart 7">
            <a:extLst>
              <a:ext uri="{FF2B5EF4-FFF2-40B4-BE49-F238E27FC236}">
                <a16:creationId xmlns:a16="http://schemas.microsoft.com/office/drawing/2014/main" id="{61D68A2E-14CF-4BC0-970A-C900691796A0}"/>
              </a:ext>
            </a:extLst>
          </p:cNvPr>
          <p:cNvGraphicFramePr>
            <a:graphicFrameLocks/>
          </p:cNvGraphicFramePr>
          <p:nvPr>
            <p:extLst>
              <p:ext uri="{D42A27DB-BD31-4B8C-83A1-F6EECF244321}">
                <p14:modId xmlns:p14="http://schemas.microsoft.com/office/powerpoint/2010/main" val="1546074556"/>
              </p:ext>
            </p:extLst>
          </p:nvPr>
        </p:nvGraphicFramePr>
        <p:xfrm>
          <a:off x="2306637" y="1466849"/>
          <a:ext cx="6676942" cy="445268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2" name="Title 1">
            <a:extLst>
              <a:ext uri="{FF2B5EF4-FFF2-40B4-BE49-F238E27FC236}">
                <a16:creationId xmlns:a16="http://schemas.microsoft.com/office/drawing/2014/main" id="{71ABED03-8004-4C34-BF34-C77BB74E413F}"/>
              </a:ext>
            </a:extLst>
          </p:cNvPr>
          <p:cNvSpPr>
            <a:spLocks noGrp="1"/>
          </p:cNvSpPr>
          <p:nvPr>
            <p:ph type="title"/>
          </p:nvPr>
        </p:nvSpPr>
        <p:spPr/>
        <p:txBody>
          <a:bodyPr/>
          <a:lstStyle/>
          <a:p>
            <a:r>
              <a:rPr lang="en-US" sz="3200" dirty="0"/>
              <a:t>Frequency of Intent Principal Diagnosis and Any Mention of Drug</a:t>
            </a:r>
          </a:p>
        </p:txBody>
      </p:sp>
      <p:graphicFrame>
        <p:nvGraphicFramePr>
          <p:cNvPr id="5" name="Chart 4">
            <a:extLst>
              <a:ext uri="{FF2B5EF4-FFF2-40B4-BE49-F238E27FC236}">
                <a16:creationId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1649298557"/>
              </p:ext>
            </p:extLst>
          </p:nvPr>
        </p:nvGraphicFramePr>
        <p:xfrm>
          <a:off x="0" y="2013748"/>
          <a:ext cx="4746812" cy="32552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0000000-0008-0000-0600-000004000000}"/>
              </a:ext>
            </a:extLst>
          </p:cNvPr>
          <p:cNvGraphicFramePr>
            <a:graphicFrameLocks/>
          </p:cNvGraphicFramePr>
          <p:nvPr>
            <p:extLst>
              <p:ext uri="{D42A27DB-BD31-4B8C-83A1-F6EECF244321}">
                <p14:modId xmlns:p14="http://schemas.microsoft.com/office/powerpoint/2010/main" val="2335324723"/>
              </p:ext>
            </p:extLst>
          </p:nvPr>
        </p:nvGraphicFramePr>
        <p:xfrm>
          <a:off x="4572000" y="2013748"/>
          <a:ext cx="4572000" cy="325526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3" name="Title 2">
            <a:extLst>
              <a:ext uri="{FF2B5EF4-FFF2-40B4-BE49-F238E27FC236}">
                <a16:creationId xmlns:a16="http://schemas.microsoft.com/office/drawing/2014/main" id="{5807B6DB-F3DC-4090-AC71-465462E455A5}"/>
              </a:ext>
            </a:extLst>
          </p:cNvPr>
          <p:cNvSpPr>
            <a:spLocks noGrp="1"/>
          </p:cNvSpPr>
          <p:nvPr>
            <p:ph type="title"/>
          </p:nvPr>
        </p:nvSpPr>
        <p:spPr/>
        <p:txBody>
          <a:bodyPr/>
          <a:lstStyle/>
          <a:p>
            <a:r>
              <a:rPr lang="en-US" dirty="0">
                <a:solidFill>
                  <a:schemeClr val="accent1">
                    <a:lumMod val="50000"/>
                  </a:schemeClr>
                </a:solidFill>
              </a:rPr>
              <a:t>Presence of Other External Cause Codes (definition 1)</a:t>
            </a:r>
          </a:p>
        </p:txBody>
      </p:sp>
      <p:graphicFrame>
        <p:nvGraphicFramePr>
          <p:cNvPr id="4" name="Table 3">
            <a:extLst>
              <a:ext uri="{FF2B5EF4-FFF2-40B4-BE49-F238E27FC236}">
                <a16:creationId xmlns:a16="http://schemas.microsoft.com/office/drawing/2014/main" id="{735D503B-E2AE-E442-916B-7CDBD1B68CAD}"/>
              </a:ext>
            </a:extLst>
          </p:cNvPr>
          <p:cNvGraphicFramePr>
            <a:graphicFrameLocks noGrp="1"/>
          </p:cNvGraphicFramePr>
          <p:nvPr>
            <p:extLst>
              <p:ext uri="{D42A27DB-BD31-4B8C-83A1-F6EECF244321}">
                <p14:modId xmlns:p14="http://schemas.microsoft.com/office/powerpoint/2010/main" val="2627389722"/>
              </p:ext>
            </p:extLst>
          </p:nvPr>
        </p:nvGraphicFramePr>
        <p:xfrm>
          <a:off x="138727" y="1425539"/>
          <a:ext cx="3518873" cy="4705430"/>
        </p:xfrm>
        <a:graphic>
          <a:graphicData uri="http://schemas.openxmlformats.org/drawingml/2006/table">
            <a:tbl>
              <a:tblPr>
                <a:tableStyleId>{2D5ABB26-0587-4C30-8999-92F81FD0307C}</a:tableStyleId>
              </a:tblPr>
              <a:tblGrid>
                <a:gridCol w="3518873">
                  <a:extLst>
                    <a:ext uri="{9D8B030D-6E8A-4147-A177-3AD203B41FA5}">
                      <a16:colId xmlns:a16="http://schemas.microsoft.com/office/drawing/2014/main" val="2114273378"/>
                    </a:ext>
                  </a:extLst>
                </a:gridCol>
              </a:tblGrid>
              <a:tr h="194866">
                <a:tc>
                  <a:txBody>
                    <a:bodyPr/>
                    <a:lstStyle/>
                    <a:p>
                      <a:pPr algn="l" fontAlgn="b"/>
                      <a:r>
                        <a:rPr lang="en-US" sz="1100" u="none" strike="noStrike">
                          <a:effectLst/>
                        </a:rPr>
                        <a:t>T14-T14: Injuries of unspecified body region</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07321962"/>
                  </a:ext>
                </a:extLst>
              </a:tr>
              <a:tr h="348177">
                <a:tc>
                  <a:txBody>
                    <a:bodyPr/>
                    <a:lstStyle/>
                    <a:p>
                      <a:pPr algn="l" fontAlgn="b"/>
                      <a:r>
                        <a:rPr lang="en-US" sz="1100" u="none" strike="noStrike">
                          <a:effectLst/>
                        </a:rPr>
                        <a:t>T15-T19: Effects of foreign body entering through natural orifice</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81762032"/>
                  </a:ext>
                </a:extLst>
              </a:tr>
              <a:tr h="348177">
                <a:tc>
                  <a:txBody>
                    <a:bodyPr/>
                    <a:lstStyle/>
                    <a:p>
                      <a:pPr algn="l" fontAlgn="b"/>
                      <a:r>
                        <a:rPr lang="en-US" sz="1100" u="none" strike="noStrike">
                          <a:effectLst/>
                        </a:rPr>
                        <a:t>T51-T65: Toxic effects of substances chiefly nonmedicinal as to source</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9616341"/>
                  </a:ext>
                </a:extLst>
              </a:tr>
              <a:tr h="194866">
                <a:tc>
                  <a:txBody>
                    <a:bodyPr/>
                    <a:lstStyle/>
                    <a:p>
                      <a:pPr algn="l" fontAlgn="b"/>
                      <a:r>
                        <a:rPr lang="en-US" sz="1100" u="none" strike="noStrike">
                          <a:effectLst/>
                        </a:rPr>
                        <a:t>T66-T78: Other and unspecified effects of external causes</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15507083"/>
                  </a:ext>
                </a:extLst>
              </a:tr>
              <a:tr h="194866">
                <a:tc>
                  <a:txBody>
                    <a:bodyPr/>
                    <a:lstStyle/>
                    <a:p>
                      <a:pPr algn="l" fontAlgn="b"/>
                      <a:r>
                        <a:rPr lang="en-US" sz="1100" u="none" strike="noStrike">
                          <a:effectLst/>
                        </a:rPr>
                        <a:t>V00-V09: Pedestrian injured in transport accident</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38011608"/>
                  </a:ext>
                </a:extLst>
              </a:tr>
              <a:tr h="194866">
                <a:tc>
                  <a:txBody>
                    <a:bodyPr/>
                    <a:lstStyle/>
                    <a:p>
                      <a:pPr algn="l" fontAlgn="b"/>
                      <a:r>
                        <a:rPr lang="en-US" sz="1100" u="none" strike="noStrike">
                          <a:effectLst/>
                        </a:rPr>
                        <a:t>V10-V19: Pedal cycle rider injured in transport accident</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53270091"/>
                  </a:ext>
                </a:extLst>
              </a:tr>
              <a:tr h="194866">
                <a:tc>
                  <a:txBody>
                    <a:bodyPr/>
                    <a:lstStyle/>
                    <a:p>
                      <a:pPr algn="l" fontAlgn="b"/>
                      <a:r>
                        <a:rPr lang="en-US" sz="1100" u="none" strike="noStrike">
                          <a:effectLst/>
                        </a:rPr>
                        <a:t>V20-V29: Motorcycle rider injured in transport accident</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59148094"/>
                  </a:ext>
                </a:extLst>
              </a:tr>
              <a:tr h="194866">
                <a:tc>
                  <a:txBody>
                    <a:bodyPr/>
                    <a:lstStyle/>
                    <a:p>
                      <a:pPr algn="l" fontAlgn="b"/>
                      <a:r>
                        <a:rPr lang="en-US" sz="1100" u="none" strike="noStrike">
                          <a:effectLst/>
                        </a:rPr>
                        <a:t>V40-V49: Car occupant injured in transport accident</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06346143"/>
                  </a:ext>
                </a:extLst>
              </a:tr>
              <a:tr h="194866">
                <a:tc>
                  <a:txBody>
                    <a:bodyPr/>
                    <a:lstStyle/>
                    <a:p>
                      <a:pPr algn="l" fontAlgn="b"/>
                      <a:r>
                        <a:rPr lang="en-US" sz="1100" u="none" strike="noStrike">
                          <a:effectLst/>
                        </a:rPr>
                        <a:t>V80-V89: Other land transport accidents</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17748036"/>
                  </a:ext>
                </a:extLst>
              </a:tr>
              <a:tr h="194866">
                <a:tc>
                  <a:txBody>
                    <a:bodyPr/>
                    <a:lstStyle/>
                    <a:p>
                      <a:pPr algn="l" fontAlgn="b"/>
                      <a:r>
                        <a:rPr lang="en-US" sz="1100" u="none" strike="noStrike">
                          <a:effectLst/>
                        </a:rPr>
                        <a:t>W00-W19: Slipping, tripping, stumbling and falls</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66868534"/>
                  </a:ext>
                </a:extLst>
              </a:tr>
              <a:tr h="194866">
                <a:tc>
                  <a:txBody>
                    <a:bodyPr/>
                    <a:lstStyle/>
                    <a:p>
                      <a:pPr algn="l" fontAlgn="b"/>
                      <a:r>
                        <a:rPr lang="en-US" sz="1100" u="none" strike="noStrike">
                          <a:effectLst/>
                        </a:rPr>
                        <a:t>W20-W49: Exposure to inanimate mechanical forces</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01880106"/>
                  </a:ext>
                </a:extLst>
              </a:tr>
              <a:tr h="194866">
                <a:tc>
                  <a:txBody>
                    <a:bodyPr/>
                    <a:lstStyle/>
                    <a:p>
                      <a:pPr algn="l" fontAlgn="b"/>
                      <a:r>
                        <a:rPr lang="en-US" sz="1100" u="none" strike="noStrike">
                          <a:effectLst/>
                        </a:rPr>
                        <a:t>W50-W64: Exposure to animate mechanical forces</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38909063"/>
                  </a:ext>
                </a:extLst>
              </a:tr>
              <a:tr h="348177">
                <a:tc>
                  <a:txBody>
                    <a:bodyPr/>
                    <a:lstStyle/>
                    <a:p>
                      <a:pPr algn="l" fontAlgn="b"/>
                      <a:r>
                        <a:rPr lang="en-US" sz="1100" u="none" strike="noStrike">
                          <a:effectLst/>
                        </a:rPr>
                        <a:t>W85-W99: Exposure to electric current, radiation and extreme ambient air temperature and pressure</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36968425"/>
                  </a:ext>
                </a:extLst>
              </a:tr>
              <a:tr h="194866">
                <a:tc>
                  <a:txBody>
                    <a:bodyPr/>
                    <a:lstStyle/>
                    <a:p>
                      <a:pPr algn="l" fontAlgn="b"/>
                      <a:r>
                        <a:rPr lang="en-US" sz="1100" u="none" strike="noStrike">
                          <a:effectLst/>
                        </a:rPr>
                        <a:t>X00-X08: Exposure to smoke, fire and flames</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04031964"/>
                  </a:ext>
                </a:extLst>
              </a:tr>
              <a:tr h="194866">
                <a:tc>
                  <a:txBody>
                    <a:bodyPr/>
                    <a:lstStyle/>
                    <a:p>
                      <a:pPr algn="l" fontAlgn="b"/>
                      <a:r>
                        <a:rPr lang="en-US" sz="1100" u="none" strike="noStrike">
                          <a:effectLst/>
                        </a:rPr>
                        <a:t>X10-X19: Contact with heat and hot substances</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70298269"/>
                  </a:ext>
                </a:extLst>
              </a:tr>
              <a:tr h="194866">
                <a:tc>
                  <a:txBody>
                    <a:bodyPr/>
                    <a:lstStyle/>
                    <a:p>
                      <a:pPr algn="l" fontAlgn="b"/>
                      <a:r>
                        <a:rPr lang="en-US" sz="1100" u="none" strike="noStrike">
                          <a:effectLst/>
                        </a:rPr>
                        <a:t>X30-X39: Exposure to forces of nature</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67422765"/>
                  </a:ext>
                </a:extLst>
              </a:tr>
              <a:tr h="194866">
                <a:tc>
                  <a:txBody>
                    <a:bodyPr/>
                    <a:lstStyle/>
                    <a:p>
                      <a:pPr algn="l" fontAlgn="b"/>
                      <a:r>
                        <a:rPr lang="en-US" sz="1100" u="none" strike="noStrike" dirty="0">
                          <a:effectLst/>
                        </a:rPr>
                        <a:t>X52-X58: Accidental exposure to other specified factors</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02773001"/>
                  </a:ext>
                </a:extLst>
              </a:tr>
              <a:tr h="194866">
                <a:tc>
                  <a:txBody>
                    <a:bodyPr/>
                    <a:lstStyle/>
                    <a:p>
                      <a:pPr algn="l" fontAlgn="b"/>
                      <a:r>
                        <a:rPr lang="en-US" sz="1100" u="none" strike="noStrike" dirty="0">
                          <a:effectLst/>
                        </a:rPr>
                        <a:t>X71-X83: Intentional self-harm</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41050757"/>
                  </a:ext>
                </a:extLst>
              </a:tr>
              <a:tr h="194866">
                <a:tc>
                  <a:txBody>
                    <a:bodyPr/>
                    <a:lstStyle/>
                    <a:p>
                      <a:pPr algn="l" fontAlgn="b"/>
                      <a:r>
                        <a:rPr lang="en-US" sz="1100" u="none" strike="noStrike">
                          <a:effectLst/>
                        </a:rPr>
                        <a:t>X92-Y09: Assault</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08485562"/>
                  </a:ext>
                </a:extLst>
              </a:tr>
              <a:tr h="194866">
                <a:tc>
                  <a:txBody>
                    <a:bodyPr/>
                    <a:lstStyle/>
                    <a:p>
                      <a:pPr algn="l" fontAlgn="b"/>
                      <a:r>
                        <a:rPr lang="en-US" sz="1100" u="none" strike="noStrike">
                          <a:effectLst/>
                        </a:rPr>
                        <a:t>Y21-Y33: Event of undetermined event</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99335202"/>
                  </a:ext>
                </a:extLst>
              </a:tr>
              <a:tr h="348177">
                <a:tc>
                  <a:txBody>
                    <a:bodyPr/>
                    <a:lstStyle/>
                    <a:p>
                      <a:pPr algn="l" fontAlgn="b"/>
                      <a:r>
                        <a:rPr lang="en-US" sz="1100" u="none" strike="noStrike" dirty="0">
                          <a:effectLst/>
                        </a:rPr>
                        <a:t>Y35-Y38: Legal intervention, operations of war, military operations, and terrorism</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92998489"/>
                  </a:ext>
                </a:extLst>
              </a:tr>
            </a:tbl>
          </a:graphicData>
        </a:graphic>
      </p:graphicFrame>
      <p:graphicFrame>
        <p:nvGraphicFramePr>
          <p:cNvPr id="6" name="Chart 5">
            <a:extLst>
              <a:ext uri="{FF2B5EF4-FFF2-40B4-BE49-F238E27FC236}">
                <a16:creationId xmlns:a16="http://schemas.microsoft.com/office/drawing/2014/main" id="{9F0A2BBA-055A-4972-8C9C-D750C852B0F6}"/>
              </a:ext>
            </a:extLst>
          </p:cNvPr>
          <p:cNvGraphicFramePr>
            <a:graphicFrameLocks/>
          </p:cNvGraphicFramePr>
          <p:nvPr>
            <p:extLst>
              <p:ext uri="{D42A27DB-BD31-4B8C-83A1-F6EECF244321}">
                <p14:modId xmlns:p14="http://schemas.microsoft.com/office/powerpoint/2010/main" val="1389651591"/>
              </p:ext>
            </p:extLst>
          </p:nvPr>
        </p:nvGraphicFramePr>
        <p:xfrm>
          <a:off x="3657600" y="1425539"/>
          <a:ext cx="5234605" cy="4705429"/>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E82966A1-8A61-E749-96EA-B3C225F58A46}"/>
              </a:ext>
            </a:extLst>
          </p:cNvPr>
          <p:cNvSpPr txBox="1"/>
          <p:nvPr/>
        </p:nvSpPr>
        <p:spPr>
          <a:xfrm>
            <a:off x="5557386" y="3284176"/>
            <a:ext cx="2431253" cy="1384995"/>
          </a:xfrm>
          <a:prstGeom prst="rect">
            <a:avLst/>
          </a:prstGeom>
          <a:noFill/>
          <a:ln>
            <a:solidFill>
              <a:schemeClr val="tx1"/>
            </a:solidFill>
          </a:ln>
        </p:spPr>
        <p:txBody>
          <a:bodyPr wrap="square" rtlCol="0">
            <a:spAutoFit/>
          </a:bodyPr>
          <a:lstStyle/>
          <a:p>
            <a:r>
              <a:rPr lang="en-US" sz="1400" u="sng" dirty="0"/>
              <a:t>No Other External Cause Code</a:t>
            </a:r>
          </a:p>
          <a:p>
            <a:r>
              <a:rPr lang="en-US" sz="1400" dirty="0"/>
              <a:t>Colorado: 92.%</a:t>
            </a:r>
          </a:p>
          <a:p>
            <a:r>
              <a:rPr lang="en-US" sz="1400" dirty="0"/>
              <a:t>Kentucky: 94.5%</a:t>
            </a:r>
          </a:p>
          <a:p>
            <a:r>
              <a:rPr lang="en-US" sz="1400" dirty="0"/>
              <a:t>Louisiana: 89.7%</a:t>
            </a:r>
          </a:p>
          <a:p>
            <a:r>
              <a:rPr lang="en-US" sz="1400" dirty="0"/>
              <a:t>New Mexico: 85.4%</a:t>
            </a:r>
          </a:p>
          <a:p>
            <a:r>
              <a:rPr lang="en-US" sz="1400" dirty="0"/>
              <a:t>Tennessee: 96.3%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Title 1">
            <a:extLst>
              <a:ext uri="{FF2B5EF4-FFF2-40B4-BE49-F238E27FC236}">
                <a16:creationId xmlns:a16="http://schemas.microsoft.com/office/drawing/2014/main" id="{666AAAC6-CABD-4B5C-98ED-C5EA07DEE5B1}"/>
              </a:ext>
            </a:extLst>
          </p:cNvPr>
          <p:cNvSpPr>
            <a:spLocks noGrp="1"/>
          </p:cNvSpPr>
          <p:nvPr>
            <p:ph type="title"/>
          </p:nvPr>
        </p:nvSpPr>
        <p:spPr>
          <a:xfrm>
            <a:off x="243658" y="276347"/>
            <a:ext cx="6208513" cy="1273929"/>
          </a:xfrm>
        </p:spPr>
        <p:txBody>
          <a:bodyPr anchor="t"/>
          <a:lstStyle/>
          <a:p>
            <a:r>
              <a:rPr lang="en-US" sz="2000" dirty="0">
                <a:solidFill>
                  <a:schemeClr val="accent1">
                    <a:lumMod val="50000"/>
                  </a:schemeClr>
                </a:solidFill>
              </a:rPr>
              <a:t>Position of the first mentioned drug poisoning code for Records with Any Mention of Drug Poisoning (definition 2)</a:t>
            </a:r>
          </a:p>
        </p:txBody>
      </p:sp>
      <p:graphicFrame>
        <p:nvGraphicFramePr>
          <p:cNvPr id="4" name="Chart 3">
            <a:extLst>
              <a:ext uri="{FF2B5EF4-FFF2-40B4-BE49-F238E27FC236}">
                <a16:creationId xmlns:a16="http://schemas.microsoft.com/office/drawing/2014/main" id="{00000000-0008-0000-0400-000006000000}"/>
              </a:ext>
            </a:extLst>
          </p:cNvPr>
          <p:cNvGraphicFramePr>
            <a:graphicFrameLocks/>
          </p:cNvGraphicFramePr>
          <p:nvPr>
            <p:extLst>
              <p:ext uri="{D42A27DB-BD31-4B8C-83A1-F6EECF244321}">
                <p14:modId xmlns:p14="http://schemas.microsoft.com/office/powerpoint/2010/main" val="2573741011"/>
              </p:ext>
            </p:extLst>
          </p:nvPr>
        </p:nvGraphicFramePr>
        <p:xfrm>
          <a:off x="481264" y="1514021"/>
          <a:ext cx="8422104" cy="446968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2" name="Title 1">
            <a:extLst>
              <a:ext uri="{FF2B5EF4-FFF2-40B4-BE49-F238E27FC236}">
                <a16:creationId xmlns:a16="http://schemas.microsoft.com/office/drawing/2014/main" id="{ED9507A7-98DD-40A6-8F9C-18DDF3D678F1}"/>
              </a:ext>
            </a:extLst>
          </p:cNvPr>
          <p:cNvSpPr>
            <a:spLocks noGrp="1"/>
          </p:cNvSpPr>
          <p:nvPr>
            <p:ph type="title"/>
          </p:nvPr>
        </p:nvSpPr>
        <p:spPr/>
        <p:txBody>
          <a:bodyPr/>
          <a:lstStyle/>
          <a:p>
            <a:r>
              <a:rPr lang="en-US" sz="2000" dirty="0">
                <a:solidFill>
                  <a:schemeClr val="accent1">
                    <a:lumMod val="50000"/>
                  </a:schemeClr>
                </a:solidFill>
              </a:rPr>
              <a:t>Chapter of the Principal/First Listed Diagnosis code among records with any mention of drug poisoning (definition 2)</a:t>
            </a:r>
          </a:p>
        </p:txBody>
      </p:sp>
      <p:graphicFrame>
        <p:nvGraphicFramePr>
          <p:cNvPr id="5" name="Chart 4">
            <a:extLst>
              <a:ext uri="{FF2B5EF4-FFF2-40B4-BE49-F238E27FC236}">
                <a16:creationId xmlns:a16="http://schemas.microsoft.com/office/drawing/2014/main" id="{00000000-0008-0000-0500-000005000000}"/>
              </a:ext>
            </a:extLst>
          </p:cNvPr>
          <p:cNvGraphicFramePr>
            <a:graphicFrameLocks/>
          </p:cNvGraphicFramePr>
          <p:nvPr>
            <p:extLst>
              <p:ext uri="{D42A27DB-BD31-4B8C-83A1-F6EECF244321}">
                <p14:modId xmlns:p14="http://schemas.microsoft.com/office/powerpoint/2010/main" val="3740866188"/>
              </p:ext>
            </p:extLst>
          </p:nvPr>
        </p:nvGraphicFramePr>
        <p:xfrm>
          <a:off x="159676" y="1336228"/>
          <a:ext cx="4395537" cy="46925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0000000-0008-0000-0500-000006000000}"/>
              </a:ext>
            </a:extLst>
          </p:cNvPr>
          <p:cNvGraphicFramePr>
            <a:graphicFrameLocks/>
          </p:cNvGraphicFramePr>
          <p:nvPr>
            <p:extLst>
              <p:ext uri="{D42A27DB-BD31-4B8C-83A1-F6EECF244321}">
                <p14:modId xmlns:p14="http://schemas.microsoft.com/office/powerpoint/2010/main" val="1367754768"/>
              </p:ext>
            </p:extLst>
          </p:nvPr>
        </p:nvGraphicFramePr>
        <p:xfrm>
          <a:off x="4780547" y="1304144"/>
          <a:ext cx="4170948" cy="469251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2" name="Title 1">
            <a:extLst>
              <a:ext uri="{FF2B5EF4-FFF2-40B4-BE49-F238E27FC236}">
                <a16:creationId xmlns:a16="http://schemas.microsoft.com/office/drawing/2014/main" id="{938EA702-E5D5-4EB4-A53E-4C96F1CD5050}"/>
              </a:ext>
            </a:extLst>
          </p:cNvPr>
          <p:cNvSpPr>
            <a:spLocks noGrp="1"/>
          </p:cNvSpPr>
          <p:nvPr>
            <p:ph type="title"/>
          </p:nvPr>
        </p:nvSpPr>
        <p:spPr/>
        <p:txBody>
          <a:bodyPr/>
          <a:lstStyle/>
          <a:p>
            <a:r>
              <a:rPr lang="en-US" sz="2800" dirty="0">
                <a:solidFill>
                  <a:schemeClr val="accent1">
                    <a:lumMod val="50000"/>
                  </a:schemeClr>
                </a:solidFill>
              </a:rPr>
              <a:t>Frequency of Type of Encounter, Any Mention of Drug poisoning (definition 2)</a:t>
            </a:r>
          </a:p>
        </p:txBody>
      </p:sp>
      <p:graphicFrame>
        <p:nvGraphicFramePr>
          <p:cNvPr id="4" name="Chart 3">
            <a:extLst>
              <a:ext uri="{FF2B5EF4-FFF2-40B4-BE49-F238E27FC236}">
                <a16:creationId xmlns:a16="http://schemas.microsoft.com/office/drawing/2014/main" id="{00000000-0008-0000-0600-000003000000}"/>
              </a:ext>
            </a:extLst>
          </p:cNvPr>
          <p:cNvGraphicFramePr>
            <a:graphicFrameLocks/>
          </p:cNvGraphicFramePr>
          <p:nvPr>
            <p:extLst>
              <p:ext uri="{D42A27DB-BD31-4B8C-83A1-F6EECF244321}">
                <p14:modId xmlns:p14="http://schemas.microsoft.com/office/powerpoint/2010/main" val="1302916915"/>
              </p:ext>
            </p:extLst>
          </p:nvPr>
        </p:nvGraphicFramePr>
        <p:xfrm>
          <a:off x="439820" y="1531821"/>
          <a:ext cx="8431463" cy="443584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2" name="Title 1">
            <a:extLst>
              <a:ext uri="{FF2B5EF4-FFF2-40B4-BE49-F238E27FC236}">
                <a16:creationId xmlns:a16="http://schemas.microsoft.com/office/drawing/2014/main" id="{F4AEE884-355F-4F39-8C00-F825BB7BD7AF}"/>
              </a:ext>
            </a:extLst>
          </p:cNvPr>
          <p:cNvSpPr>
            <a:spLocks noGrp="1"/>
          </p:cNvSpPr>
          <p:nvPr>
            <p:ph type="title"/>
          </p:nvPr>
        </p:nvSpPr>
        <p:spPr/>
        <p:txBody>
          <a:bodyPr/>
          <a:lstStyle/>
          <a:p>
            <a:r>
              <a:rPr lang="en-US" dirty="0"/>
              <a:t>Individuals Who Expired</a:t>
            </a:r>
          </a:p>
        </p:txBody>
      </p:sp>
      <p:graphicFrame>
        <p:nvGraphicFramePr>
          <p:cNvPr id="5" name="Chart 4">
            <a:extLst>
              <a:ext uri="{FF2B5EF4-FFF2-40B4-BE49-F238E27FC236}">
                <a16:creationId xmlns:a16="http://schemas.microsoft.com/office/drawing/2014/main" id="{00000000-0008-0000-0700-000003000000}"/>
              </a:ext>
            </a:extLst>
          </p:cNvPr>
          <p:cNvGraphicFramePr>
            <a:graphicFrameLocks/>
          </p:cNvGraphicFramePr>
          <p:nvPr>
            <p:extLst>
              <p:ext uri="{D42A27DB-BD31-4B8C-83A1-F6EECF244321}">
                <p14:modId xmlns:p14="http://schemas.microsoft.com/office/powerpoint/2010/main" val="4137314481"/>
              </p:ext>
            </p:extLst>
          </p:nvPr>
        </p:nvGraphicFramePr>
        <p:xfrm>
          <a:off x="243658" y="1547202"/>
          <a:ext cx="8723879" cy="450067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FAECA-7EE0-7A43-AAE3-B004C817A853}"/>
              </a:ext>
            </a:extLst>
          </p:cNvPr>
          <p:cNvSpPr>
            <a:spLocks noGrp="1"/>
          </p:cNvSpPr>
          <p:nvPr>
            <p:ph type="title"/>
          </p:nvPr>
        </p:nvSpPr>
        <p:spPr/>
        <p:txBody>
          <a:bodyPr/>
          <a:lstStyle/>
          <a:p>
            <a:r>
              <a:rPr lang="en-US" sz="1800" dirty="0">
                <a:solidFill>
                  <a:schemeClr val="accent1">
                    <a:lumMod val="50000"/>
                  </a:schemeClr>
                </a:solidFill>
              </a:rPr>
              <a:t>Comparing ED visits with Any Mention of Opioid Poisonings Only to ED Visits With Any Mention of Opioid Poisonings Only AND/OR Adverse Effects of Opioid</a:t>
            </a:r>
          </a:p>
        </p:txBody>
      </p:sp>
      <p:graphicFrame>
        <p:nvGraphicFramePr>
          <p:cNvPr id="4" name="Chart 3">
            <a:extLst>
              <a:ext uri="{FF2B5EF4-FFF2-40B4-BE49-F238E27FC236}">
                <a16:creationId xmlns:a16="http://schemas.microsoft.com/office/drawing/2014/main" id="{AA4E45C8-4F75-F340-A9F0-C434BAF5F5C4}"/>
              </a:ext>
            </a:extLst>
          </p:cNvPr>
          <p:cNvGraphicFramePr>
            <a:graphicFrameLocks/>
          </p:cNvGraphicFramePr>
          <p:nvPr>
            <p:extLst>
              <p:ext uri="{D42A27DB-BD31-4B8C-83A1-F6EECF244321}">
                <p14:modId xmlns:p14="http://schemas.microsoft.com/office/powerpoint/2010/main" val="2980267500"/>
              </p:ext>
            </p:extLst>
          </p:nvPr>
        </p:nvGraphicFramePr>
        <p:xfrm>
          <a:off x="243658" y="1616434"/>
          <a:ext cx="8691795" cy="44795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2145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FAECA-7EE0-7A43-AAE3-B004C817A853}"/>
              </a:ext>
            </a:extLst>
          </p:cNvPr>
          <p:cNvSpPr>
            <a:spLocks noGrp="1"/>
          </p:cNvSpPr>
          <p:nvPr>
            <p:ph type="title"/>
          </p:nvPr>
        </p:nvSpPr>
        <p:spPr/>
        <p:txBody>
          <a:bodyPr/>
          <a:lstStyle/>
          <a:p>
            <a:r>
              <a:rPr lang="en-US" sz="1800" dirty="0">
                <a:solidFill>
                  <a:schemeClr val="accent1">
                    <a:lumMod val="50000"/>
                  </a:schemeClr>
                </a:solidFill>
              </a:rPr>
              <a:t>Comparing ED Visits With Any Mention of Cannabis Poisonings Only to ED Visits With Any Mention of Cannabis Poisonings Only AND/OR Adverse Effects of Cannabis</a:t>
            </a:r>
          </a:p>
        </p:txBody>
      </p:sp>
      <p:graphicFrame>
        <p:nvGraphicFramePr>
          <p:cNvPr id="4" name="Chart 3">
            <a:extLst>
              <a:ext uri="{FF2B5EF4-FFF2-40B4-BE49-F238E27FC236}">
                <a16:creationId xmlns:a16="http://schemas.microsoft.com/office/drawing/2014/main" id="{3DCC52F6-FB68-8542-9A0A-CA18886D9133}"/>
              </a:ext>
            </a:extLst>
          </p:cNvPr>
          <p:cNvGraphicFramePr>
            <a:graphicFrameLocks/>
          </p:cNvGraphicFramePr>
          <p:nvPr>
            <p:extLst>
              <p:ext uri="{D42A27DB-BD31-4B8C-83A1-F6EECF244321}">
                <p14:modId xmlns:p14="http://schemas.microsoft.com/office/powerpoint/2010/main" val="1275354446"/>
              </p:ext>
            </p:extLst>
          </p:nvPr>
        </p:nvGraphicFramePr>
        <p:xfrm>
          <a:off x="243658" y="1524716"/>
          <a:ext cx="8723879" cy="45231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45754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FAECA-7EE0-7A43-AAE3-B004C817A853}"/>
              </a:ext>
            </a:extLst>
          </p:cNvPr>
          <p:cNvSpPr>
            <a:spLocks noGrp="1"/>
          </p:cNvSpPr>
          <p:nvPr>
            <p:ph type="title"/>
          </p:nvPr>
        </p:nvSpPr>
        <p:spPr/>
        <p:txBody>
          <a:bodyPr/>
          <a:lstStyle/>
          <a:p>
            <a:r>
              <a:rPr lang="en-US" sz="1800" dirty="0">
                <a:solidFill>
                  <a:schemeClr val="accent1">
                    <a:lumMod val="50000"/>
                  </a:schemeClr>
                </a:solidFill>
              </a:rPr>
              <a:t>Comparing ED visits With Any Mention of Amphetamine Poisonings Only to ED Visits With Any Mention of Amphetamine Poisonings Only AND/OR Adverse Effects of Amphetamines </a:t>
            </a:r>
          </a:p>
        </p:txBody>
      </p:sp>
      <p:graphicFrame>
        <p:nvGraphicFramePr>
          <p:cNvPr id="4" name="Chart 3">
            <a:extLst>
              <a:ext uri="{FF2B5EF4-FFF2-40B4-BE49-F238E27FC236}">
                <a16:creationId xmlns:a16="http://schemas.microsoft.com/office/drawing/2014/main" id="{19807A91-C08C-EB4B-8E76-03DDC3F73612}"/>
              </a:ext>
            </a:extLst>
          </p:cNvPr>
          <p:cNvGraphicFramePr>
            <a:graphicFrameLocks/>
          </p:cNvGraphicFramePr>
          <p:nvPr>
            <p:extLst>
              <p:ext uri="{D42A27DB-BD31-4B8C-83A1-F6EECF244321}">
                <p14:modId xmlns:p14="http://schemas.microsoft.com/office/powerpoint/2010/main" val="456138519"/>
              </p:ext>
            </p:extLst>
          </p:nvPr>
        </p:nvGraphicFramePr>
        <p:xfrm>
          <a:off x="243658" y="1572269"/>
          <a:ext cx="8723879" cy="42991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85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FAECA-7EE0-7A43-AAE3-B004C817A853}"/>
              </a:ext>
            </a:extLst>
          </p:cNvPr>
          <p:cNvSpPr>
            <a:spLocks noGrp="1"/>
          </p:cNvSpPr>
          <p:nvPr>
            <p:ph type="title"/>
          </p:nvPr>
        </p:nvSpPr>
        <p:spPr/>
        <p:txBody>
          <a:bodyPr/>
          <a:lstStyle/>
          <a:p>
            <a:r>
              <a:rPr lang="en-US" sz="1800" dirty="0">
                <a:solidFill>
                  <a:schemeClr val="accent1">
                    <a:lumMod val="50000"/>
                  </a:schemeClr>
                </a:solidFill>
              </a:rPr>
              <a:t>Comparing ED Visits With Any Mention of Cocaine Poisonings Only to ED Visits With Any Mention of Cocaine Poisonings Only AND/OR Adverse Effects of Cocaine </a:t>
            </a:r>
          </a:p>
        </p:txBody>
      </p:sp>
      <p:graphicFrame>
        <p:nvGraphicFramePr>
          <p:cNvPr id="4" name="Chart 3">
            <a:extLst>
              <a:ext uri="{FF2B5EF4-FFF2-40B4-BE49-F238E27FC236}">
                <a16:creationId xmlns:a16="http://schemas.microsoft.com/office/drawing/2014/main" id="{9C6332FA-2AC2-1C46-9018-BF360EEC872B}"/>
              </a:ext>
            </a:extLst>
          </p:cNvPr>
          <p:cNvGraphicFramePr>
            <a:graphicFrameLocks/>
          </p:cNvGraphicFramePr>
          <p:nvPr>
            <p:extLst>
              <p:ext uri="{D42A27DB-BD31-4B8C-83A1-F6EECF244321}">
                <p14:modId xmlns:p14="http://schemas.microsoft.com/office/powerpoint/2010/main" val="623904578"/>
              </p:ext>
            </p:extLst>
          </p:nvPr>
        </p:nvGraphicFramePr>
        <p:xfrm>
          <a:off x="243657" y="1411847"/>
          <a:ext cx="8723879" cy="46039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09602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FAECA-7EE0-7A43-AAE3-B004C817A853}"/>
              </a:ext>
            </a:extLst>
          </p:cNvPr>
          <p:cNvSpPr>
            <a:spLocks noGrp="1"/>
          </p:cNvSpPr>
          <p:nvPr>
            <p:ph type="title"/>
          </p:nvPr>
        </p:nvSpPr>
        <p:spPr/>
        <p:txBody>
          <a:bodyPr/>
          <a:lstStyle/>
          <a:p>
            <a:r>
              <a:rPr lang="en-US" sz="1600" dirty="0">
                <a:solidFill>
                  <a:schemeClr val="accent1">
                    <a:lumMod val="50000"/>
                  </a:schemeClr>
                </a:solidFill>
              </a:rPr>
              <a:t>Comparing ED Visits With Any Mention of Benzodiazepines Poisonings Only to ED Visits With Any Mention of Benzodiazepines Poisonings Only AND/OR Adverse Effects of Benzodiazepines </a:t>
            </a:r>
          </a:p>
        </p:txBody>
      </p:sp>
      <p:graphicFrame>
        <p:nvGraphicFramePr>
          <p:cNvPr id="4" name="Chart 3">
            <a:extLst>
              <a:ext uri="{FF2B5EF4-FFF2-40B4-BE49-F238E27FC236}">
                <a16:creationId xmlns:a16="http://schemas.microsoft.com/office/drawing/2014/main" id="{64BB86E9-213E-884D-B860-B4BD1BF66A24}"/>
              </a:ext>
            </a:extLst>
          </p:cNvPr>
          <p:cNvGraphicFramePr>
            <a:graphicFrameLocks/>
          </p:cNvGraphicFramePr>
          <p:nvPr>
            <p:extLst>
              <p:ext uri="{D42A27DB-BD31-4B8C-83A1-F6EECF244321}">
                <p14:modId xmlns:p14="http://schemas.microsoft.com/office/powerpoint/2010/main" val="920490532"/>
              </p:ext>
            </p:extLst>
          </p:nvPr>
        </p:nvGraphicFramePr>
        <p:xfrm>
          <a:off x="243658" y="1468951"/>
          <a:ext cx="8707837" cy="44024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81379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D5BF4-704A-9D44-80D9-D0329F7BE314}"/>
              </a:ext>
            </a:extLst>
          </p:cNvPr>
          <p:cNvSpPr>
            <a:spLocks noGrp="1"/>
          </p:cNvSpPr>
          <p:nvPr>
            <p:ph type="title"/>
          </p:nvPr>
        </p:nvSpPr>
        <p:spPr>
          <a:xfrm>
            <a:off x="243658" y="255082"/>
            <a:ext cx="6208513" cy="871355"/>
          </a:xfrm>
        </p:spPr>
        <p:txBody>
          <a:bodyPr/>
          <a:lstStyle/>
          <a:p>
            <a:r>
              <a:rPr lang="en-US" sz="2400" dirty="0">
                <a:solidFill>
                  <a:schemeClr val="accent1">
                    <a:lumMod val="50000"/>
                  </a:schemeClr>
                </a:solidFill>
              </a:rPr>
              <a:t>Percent of All Cases Identified by Number of Diagnosis Codes Examined (DDPI/PFS Indicator)</a:t>
            </a:r>
          </a:p>
        </p:txBody>
      </p:sp>
      <p:pic>
        <p:nvPicPr>
          <p:cNvPr id="8" name="Picture 7">
            <a:extLst>
              <a:ext uri="{FF2B5EF4-FFF2-40B4-BE49-F238E27FC236}">
                <a16:creationId xmlns:a16="http://schemas.microsoft.com/office/drawing/2014/main" id="{D1A10834-B038-BD4E-94EF-F2D4C13BC7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771" y="1837788"/>
            <a:ext cx="2590800" cy="1244600"/>
          </a:xfrm>
          <a:prstGeom prst="rect">
            <a:avLst/>
          </a:prstGeom>
        </p:spPr>
      </p:pic>
      <p:graphicFrame>
        <p:nvGraphicFramePr>
          <p:cNvPr id="7" name="Chart 6">
            <a:extLst>
              <a:ext uri="{FF2B5EF4-FFF2-40B4-BE49-F238E27FC236}">
                <a16:creationId xmlns:a16="http://schemas.microsoft.com/office/drawing/2014/main" id="{59037C99-C46F-EA41-816F-56279E3DDF07}"/>
              </a:ext>
            </a:extLst>
          </p:cNvPr>
          <p:cNvGraphicFramePr>
            <a:graphicFrameLocks/>
          </p:cNvGraphicFramePr>
          <p:nvPr>
            <p:extLst>
              <p:ext uri="{D42A27DB-BD31-4B8C-83A1-F6EECF244321}">
                <p14:modId xmlns:p14="http://schemas.microsoft.com/office/powerpoint/2010/main" val="772569601"/>
              </p:ext>
            </p:extLst>
          </p:nvPr>
        </p:nvGraphicFramePr>
        <p:xfrm>
          <a:off x="210294" y="1179928"/>
          <a:ext cx="4114800" cy="25603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9BFE234E-141A-B44C-A602-23673478813F}"/>
              </a:ext>
            </a:extLst>
          </p:cNvPr>
          <p:cNvGraphicFramePr>
            <a:graphicFrameLocks/>
          </p:cNvGraphicFramePr>
          <p:nvPr>
            <p:extLst>
              <p:ext uri="{D42A27DB-BD31-4B8C-83A1-F6EECF244321}">
                <p14:modId xmlns:p14="http://schemas.microsoft.com/office/powerpoint/2010/main" val="4081057271"/>
              </p:ext>
            </p:extLst>
          </p:nvPr>
        </p:nvGraphicFramePr>
        <p:xfrm>
          <a:off x="210294" y="3724206"/>
          <a:ext cx="4114800" cy="25603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113E31FA-B854-3F4C-9516-BFC49CBA28F0}"/>
              </a:ext>
            </a:extLst>
          </p:cNvPr>
          <p:cNvGraphicFramePr>
            <a:graphicFrameLocks/>
          </p:cNvGraphicFramePr>
          <p:nvPr>
            <p:extLst>
              <p:ext uri="{D42A27DB-BD31-4B8C-83A1-F6EECF244321}">
                <p14:modId xmlns:p14="http://schemas.microsoft.com/office/powerpoint/2010/main" val="2161129651"/>
              </p:ext>
            </p:extLst>
          </p:nvPr>
        </p:nvGraphicFramePr>
        <p:xfrm>
          <a:off x="4394771" y="3724206"/>
          <a:ext cx="4114800" cy="2560320"/>
        </p:xfrm>
        <a:graphic>
          <a:graphicData uri="http://schemas.openxmlformats.org/drawingml/2006/chart">
            <c:chart xmlns:c="http://schemas.openxmlformats.org/drawingml/2006/chart" xmlns:r="http://schemas.openxmlformats.org/officeDocument/2006/relationships" r:id="rId6"/>
          </a:graphicData>
        </a:graphic>
      </p:graphicFrame>
      <p:sp>
        <p:nvSpPr>
          <p:cNvPr id="3" name="TextBox 2">
            <a:extLst>
              <a:ext uri="{FF2B5EF4-FFF2-40B4-BE49-F238E27FC236}">
                <a16:creationId xmlns:a16="http://schemas.microsoft.com/office/drawing/2014/main" id="{73904D2F-08B2-4C36-B4A2-94E3D107FF91}"/>
              </a:ext>
            </a:extLst>
          </p:cNvPr>
          <p:cNvSpPr txBox="1"/>
          <p:nvPr/>
        </p:nvSpPr>
        <p:spPr>
          <a:xfrm>
            <a:off x="5156771" y="1398923"/>
            <a:ext cx="3173506" cy="369332"/>
          </a:xfrm>
          <a:prstGeom prst="rect">
            <a:avLst/>
          </a:prstGeom>
          <a:noFill/>
        </p:spPr>
        <p:txBody>
          <a:bodyPr wrap="square" rtlCol="0">
            <a:spAutoFit/>
          </a:bodyPr>
          <a:lstStyle/>
          <a:p>
            <a:r>
              <a:rPr lang="en-US" dirty="0"/>
              <a:t>(Excluding expired cases)</a:t>
            </a:r>
          </a:p>
        </p:txBody>
      </p:sp>
    </p:spTree>
    <p:extLst>
      <p:ext uri="{BB962C8B-B14F-4D97-AF65-F5344CB8AC3E}">
        <p14:creationId xmlns:p14="http://schemas.microsoft.com/office/powerpoint/2010/main" val="727529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B529-4EBC-9B4E-A21F-8131314AF498}"/>
              </a:ext>
            </a:extLst>
          </p:cNvPr>
          <p:cNvSpPr>
            <a:spLocks noGrp="1"/>
          </p:cNvSpPr>
          <p:nvPr>
            <p:ph type="title"/>
          </p:nvPr>
        </p:nvSpPr>
        <p:spPr/>
        <p:txBody>
          <a:bodyPr/>
          <a:lstStyle/>
          <a:p>
            <a:r>
              <a:rPr lang="en-US" sz="2400" dirty="0"/>
              <a:t>Proportion of overdose emergency department visits by manner/intent type</a:t>
            </a:r>
          </a:p>
        </p:txBody>
      </p:sp>
      <p:pic>
        <p:nvPicPr>
          <p:cNvPr id="8" name="Picture 7">
            <a:extLst>
              <a:ext uri="{FF2B5EF4-FFF2-40B4-BE49-F238E27FC236}">
                <a16:creationId xmlns:a16="http://schemas.microsoft.com/office/drawing/2014/main" id="{A54E744C-8BE6-5841-B759-AA52D64F5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9723" y="1747737"/>
            <a:ext cx="1701800" cy="1422400"/>
          </a:xfrm>
          <a:prstGeom prst="rect">
            <a:avLst/>
          </a:prstGeom>
        </p:spPr>
      </p:pic>
      <p:graphicFrame>
        <p:nvGraphicFramePr>
          <p:cNvPr id="11" name="Chart 10">
            <a:extLst>
              <a:ext uri="{FF2B5EF4-FFF2-40B4-BE49-F238E27FC236}">
                <a16:creationId xmlns:a16="http://schemas.microsoft.com/office/drawing/2014/main" id="{7B36DA77-0F6E-BD4D-BA2C-FA4C74FFD3CF}"/>
              </a:ext>
            </a:extLst>
          </p:cNvPr>
          <p:cNvGraphicFramePr>
            <a:graphicFrameLocks/>
          </p:cNvGraphicFramePr>
          <p:nvPr>
            <p:extLst>
              <p:ext uri="{D42A27DB-BD31-4B8C-83A1-F6EECF244321}">
                <p14:modId xmlns:p14="http://schemas.microsoft.com/office/powerpoint/2010/main" val="4252437154"/>
              </p:ext>
            </p:extLst>
          </p:nvPr>
        </p:nvGraphicFramePr>
        <p:xfrm>
          <a:off x="243658" y="1178777"/>
          <a:ext cx="4114800" cy="25603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ADA67AFC-4C19-E341-8E37-AC8BD16969E9}"/>
              </a:ext>
            </a:extLst>
          </p:cNvPr>
          <p:cNvGraphicFramePr>
            <a:graphicFrameLocks/>
          </p:cNvGraphicFramePr>
          <p:nvPr>
            <p:extLst>
              <p:ext uri="{D42A27DB-BD31-4B8C-83A1-F6EECF244321}">
                <p14:modId xmlns:p14="http://schemas.microsoft.com/office/powerpoint/2010/main" val="4255975732"/>
              </p:ext>
            </p:extLst>
          </p:nvPr>
        </p:nvGraphicFramePr>
        <p:xfrm>
          <a:off x="243658" y="3675460"/>
          <a:ext cx="4114800" cy="25603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6F50F937-294A-5341-963F-C88ADC4CEBA7}"/>
              </a:ext>
            </a:extLst>
          </p:cNvPr>
          <p:cNvGraphicFramePr>
            <a:graphicFrameLocks/>
          </p:cNvGraphicFramePr>
          <p:nvPr>
            <p:extLst>
              <p:ext uri="{D42A27DB-BD31-4B8C-83A1-F6EECF244321}">
                <p14:modId xmlns:p14="http://schemas.microsoft.com/office/powerpoint/2010/main" val="1765217448"/>
              </p:ext>
            </p:extLst>
          </p:nvPr>
        </p:nvGraphicFramePr>
        <p:xfrm>
          <a:off x="4793990" y="3675460"/>
          <a:ext cx="4114800" cy="256032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582003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511B9-1CCE-BD4E-8D01-6D344130D150}"/>
              </a:ext>
            </a:extLst>
          </p:cNvPr>
          <p:cNvSpPr>
            <a:spLocks noGrp="1"/>
          </p:cNvSpPr>
          <p:nvPr>
            <p:ph type="title"/>
          </p:nvPr>
        </p:nvSpPr>
        <p:spPr/>
        <p:txBody>
          <a:bodyPr/>
          <a:lstStyle/>
          <a:p>
            <a:r>
              <a:rPr lang="en-US" sz="2800" dirty="0">
                <a:solidFill>
                  <a:schemeClr val="accent1">
                    <a:lumMod val="50000"/>
                  </a:schemeClr>
                </a:solidFill>
              </a:rPr>
              <a:t>PFS Indicator Emergency Department Visits with a “Subsequent” Encounter</a:t>
            </a:r>
          </a:p>
        </p:txBody>
      </p:sp>
      <p:graphicFrame>
        <p:nvGraphicFramePr>
          <p:cNvPr id="4" name="Chart 3">
            <a:extLst>
              <a:ext uri="{FF2B5EF4-FFF2-40B4-BE49-F238E27FC236}">
                <a16:creationId xmlns:a16="http://schemas.microsoft.com/office/drawing/2014/main" id="{A57FC586-82FD-A74D-A4FD-3D23A00C7A83}"/>
              </a:ext>
            </a:extLst>
          </p:cNvPr>
          <p:cNvGraphicFramePr>
            <a:graphicFrameLocks/>
          </p:cNvGraphicFramePr>
          <p:nvPr>
            <p:extLst>
              <p:ext uri="{D42A27DB-BD31-4B8C-83A1-F6EECF244321}">
                <p14:modId xmlns:p14="http://schemas.microsoft.com/office/powerpoint/2010/main" val="1937968710"/>
              </p:ext>
            </p:extLst>
          </p:nvPr>
        </p:nvGraphicFramePr>
        <p:xfrm>
          <a:off x="381167" y="1596857"/>
          <a:ext cx="8538244" cy="44510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8555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50A2D-CBE9-467B-AF42-DAD5409682F2}"/>
              </a:ext>
            </a:extLst>
          </p:cNvPr>
          <p:cNvSpPr>
            <a:spLocks noGrp="1"/>
          </p:cNvSpPr>
          <p:nvPr>
            <p:ph type="title"/>
          </p:nvPr>
        </p:nvSpPr>
        <p:spPr/>
        <p:txBody>
          <a:bodyPr/>
          <a:lstStyle/>
          <a:p>
            <a:r>
              <a:rPr lang="en-US" sz="2400" dirty="0"/>
              <a:t>Number of Selected Drug Classes Included in ED Visits with Drug Poisoning Codes</a:t>
            </a:r>
          </a:p>
        </p:txBody>
      </p:sp>
      <p:graphicFrame>
        <p:nvGraphicFramePr>
          <p:cNvPr id="5" name="Chart 4">
            <a:extLst>
              <a:ext uri="{FF2B5EF4-FFF2-40B4-BE49-F238E27FC236}">
                <a16:creationId xmlns:a16="http://schemas.microsoft.com/office/drawing/2014/main" id="{A28C3E2A-5B47-4822-A9D2-B3E0A2E9ABAF}"/>
              </a:ext>
            </a:extLst>
          </p:cNvPr>
          <p:cNvGraphicFramePr>
            <a:graphicFrameLocks/>
          </p:cNvGraphicFramePr>
          <p:nvPr>
            <p:extLst>
              <p:ext uri="{D42A27DB-BD31-4B8C-83A1-F6EECF244321}">
                <p14:modId xmlns:p14="http://schemas.microsoft.com/office/powerpoint/2010/main" val="3843862659"/>
              </p:ext>
            </p:extLst>
          </p:nvPr>
        </p:nvGraphicFramePr>
        <p:xfrm>
          <a:off x="243657" y="1507957"/>
          <a:ext cx="8707837" cy="44917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02344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360D-811E-4959-ACC6-5CBB7AD7610E}"/>
              </a:ext>
            </a:extLst>
          </p:cNvPr>
          <p:cNvSpPr>
            <a:spLocks noGrp="1"/>
          </p:cNvSpPr>
          <p:nvPr>
            <p:ph type="title"/>
          </p:nvPr>
        </p:nvSpPr>
        <p:spPr/>
        <p:txBody>
          <a:bodyPr/>
          <a:lstStyle/>
          <a:p>
            <a:r>
              <a:rPr lang="en-US" dirty="0"/>
              <a:t>Poly-Drug Matrix</a:t>
            </a:r>
          </a:p>
        </p:txBody>
      </p:sp>
      <p:pic>
        <p:nvPicPr>
          <p:cNvPr id="6" name="Content Placeholder 5">
            <a:extLst>
              <a:ext uri="{FF2B5EF4-FFF2-40B4-BE49-F238E27FC236}">
                <a16:creationId xmlns:a16="http://schemas.microsoft.com/office/drawing/2014/main" id="{B668787D-357B-4F60-AABF-08AF1ED6FCAD}"/>
              </a:ext>
            </a:extLst>
          </p:cNvPr>
          <p:cNvPicPr>
            <a:picLocks noGrp="1" noChangeAspect="1"/>
          </p:cNvPicPr>
          <p:nvPr>
            <p:ph idx="1"/>
          </p:nvPr>
        </p:nvPicPr>
        <p:blipFill>
          <a:blip r:embed="rId3"/>
          <a:stretch>
            <a:fillRect/>
          </a:stretch>
        </p:blipFill>
        <p:spPr>
          <a:xfrm>
            <a:off x="173848" y="2662518"/>
            <a:ext cx="8796303" cy="1979777"/>
          </a:xfrm>
          <a:prstGeom prst="rect">
            <a:avLst/>
          </a:prstGeom>
        </p:spPr>
      </p:pic>
    </p:spTree>
    <p:extLst>
      <p:ext uri="{BB962C8B-B14F-4D97-AF65-F5344CB8AC3E}">
        <p14:creationId xmlns:p14="http://schemas.microsoft.com/office/powerpoint/2010/main" val="3440123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10D5-6817-4827-B46B-A7AC20C004BD}"/>
              </a:ext>
            </a:extLst>
          </p:cNvPr>
          <p:cNvSpPr>
            <a:spLocks noGrp="1"/>
          </p:cNvSpPr>
          <p:nvPr>
            <p:ph type="title"/>
          </p:nvPr>
        </p:nvSpPr>
        <p:spPr/>
        <p:txBody>
          <a:bodyPr/>
          <a:lstStyle/>
          <a:p>
            <a:r>
              <a:rPr lang="en-US" dirty="0"/>
              <a:t>Poly-Drug: Overall</a:t>
            </a:r>
          </a:p>
        </p:txBody>
      </p:sp>
      <p:sp>
        <p:nvSpPr>
          <p:cNvPr id="3" name="Content Placeholder 2">
            <a:extLst>
              <a:ext uri="{FF2B5EF4-FFF2-40B4-BE49-F238E27FC236}">
                <a16:creationId xmlns:a16="http://schemas.microsoft.com/office/drawing/2014/main" id="{F6AB80CA-2ADB-4365-A478-2608B4BD266E}"/>
              </a:ext>
            </a:extLst>
          </p:cNvPr>
          <p:cNvSpPr>
            <a:spLocks noGrp="1"/>
          </p:cNvSpPr>
          <p:nvPr>
            <p:ph idx="1"/>
          </p:nvPr>
        </p:nvSpPr>
        <p:spPr/>
        <p:txBody>
          <a:bodyPr/>
          <a:lstStyle/>
          <a:p>
            <a:r>
              <a:rPr lang="en-US" dirty="0"/>
              <a:t>The relationships that stand out on almost all the charts are</a:t>
            </a:r>
          </a:p>
          <a:p>
            <a:pPr lvl="1"/>
            <a:r>
              <a:rPr lang="en-US" dirty="0"/>
              <a:t>Opioids + Benzodiazepines</a:t>
            </a:r>
          </a:p>
          <a:p>
            <a:pPr lvl="1"/>
            <a:r>
              <a:rPr lang="en-US" dirty="0"/>
              <a:t>Opioids + Stimulants</a:t>
            </a:r>
          </a:p>
          <a:p>
            <a:pPr lvl="1"/>
            <a:r>
              <a:rPr lang="en-US" dirty="0"/>
              <a:t>Opioids + Cocaine</a:t>
            </a:r>
          </a:p>
          <a:p>
            <a:pPr lvl="1"/>
            <a:r>
              <a:rPr lang="en-US" dirty="0"/>
              <a:t>Benzodiazepines + Alcohol</a:t>
            </a:r>
          </a:p>
          <a:p>
            <a:pPr lvl="1"/>
            <a:r>
              <a:rPr lang="en-US" dirty="0"/>
              <a:t>Marijuana + Opioids</a:t>
            </a:r>
          </a:p>
          <a:p>
            <a:r>
              <a:rPr lang="en-US" dirty="0"/>
              <a:t>These relationships are explored in more detail</a:t>
            </a:r>
          </a:p>
        </p:txBody>
      </p:sp>
    </p:spTree>
    <p:extLst>
      <p:ext uri="{BB962C8B-B14F-4D97-AF65-F5344CB8AC3E}">
        <p14:creationId xmlns:p14="http://schemas.microsoft.com/office/powerpoint/2010/main" val="4173716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91AB8-EAF3-4C51-AA98-36CFC07A696C}"/>
              </a:ext>
            </a:extLst>
          </p:cNvPr>
          <p:cNvSpPr>
            <a:spLocks noGrp="1"/>
          </p:cNvSpPr>
          <p:nvPr>
            <p:ph type="title"/>
          </p:nvPr>
        </p:nvSpPr>
        <p:spPr/>
        <p:txBody>
          <a:bodyPr/>
          <a:lstStyle/>
          <a:p>
            <a:r>
              <a:rPr lang="en-US" dirty="0"/>
              <a:t>Drug-specific Interactions</a:t>
            </a:r>
          </a:p>
        </p:txBody>
      </p:sp>
      <p:graphicFrame>
        <p:nvGraphicFramePr>
          <p:cNvPr id="7" name="Content Placeholder 6">
            <a:extLst>
              <a:ext uri="{FF2B5EF4-FFF2-40B4-BE49-F238E27FC236}">
                <a16:creationId xmlns:a16="http://schemas.microsoft.com/office/drawing/2014/main" id="{5D6D77EF-5271-45AE-8608-BFFCA4BA9103}"/>
              </a:ext>
            </a:extLst>
          </p:cNvPr>
          <p:cNvGraphicFramePr>
            <a:graphicFrameLocks noGrp="1"/>
          </p:cNvGraphicFramePr>
          <p:nvPr>
            <p:ph idx="1"/>
            <p:extLst>
              <p:ext uri="{D42A27DB-BD31-4B8C-83A1-F6EECF244321}">
                <p14:modId xmlns:p14="http://schemas.microsoft.com/office/powerpoint/2010/main" val="3652462617"/>
              </p:ext>
            </p:extLst>
          </p:nvPr>
        </p:nvGraphicFramePr>
        <p:xfrm>
          <a:off x="242888" y="1547813"/>
          <a:ext cx="8643937" cy="4270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0545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09060-B067-461A-8BC6-3E950E3EB294}"/>
              </a:ext>
            </a:extLst>
          </p:cNvPr>
          <p:cNvSpPr>
            <a:spLocks noGrp="1"/>
          </p:cNvSpPr>
          <p:nvPr>
            <p:ph type="title"/>
          </p:nvPr>
        </p:nvSpPr>
        <p:spPr/>
        <p:txBody>
          <a:bodyPr/>
          <a:lstStyle/>
          <a:p>
            <a:r>
              <a:rPr lang="en-US" dirty="0"/>
              <a:t>Drug-specific Interactions</a:t>
            </a:r>
          </a:p>
        </p:txBody>
      </p:sp>
      <p:graphicFrame>
        <p:nvGraphicFramePr>
          <p:cNvPr id="6" name="Content Placeholder 5">
            <a:extLst>
              <a:ext uri="{FF2B5EF4-FFF2-40B4-BE49-F238E27FC236}">
                <a16:creationId xmlns:a16="http://schemas.microsoft.com/office/drawing/2014/main" id="{EA1806DC-AD13-4D30-8895-A7C545185668}"/>
              </a:ext>
            </a:extLst>
          </p:cNvPr>
          <p:cNvGraphicFramePr>
            <a:graphicFrameLocks noGrp="1"/>
          </p:cNvGraphicFramePr>
          <p:nvPr>
            <p:ph idx="1"/>
            <p:extLst>
              <p:ext uri="{D42A27DB-BD31-4B8C-83A1-F6EECF244321}">
                <p14:modId xmlns:p14="http://schemas.microsoft.com/office/powerpoint/2010/main" val="2024339450"/>
              </p:ext>
            </p:extLst>
          </p:nvPr>
        </p:nvGraphicFramePr>
        <p:xfrm>
          <a:off x="242888" y="1547813"/>
          <a:ext cx="8643937" cy="4270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6122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F5F7-EBC2-4846-B149-FD17B216B52A}"/>
              </a:ext>
            </a:extLst>
          </p:cNvPr>
          <p:cNvSpPr>
            <a:spLocks noGrp="1"/>
          </p:cNvSpPr>
          <p:nvPr>
            <p:ph type="title"/>
          </p:nvPr>
        </p:nvSpPr>
        <p:spPr/>
        <p:txBody>
          <a:bodyPr/>
          <a:lstStyle/>
          <a:p>
            <a:r>
              <a:rPr lang="en-US" dirty="0"/>
              <a:t>Drug-specific Interactions</a:t>
            </a:r>
          </a:p>
        </p:txBody>
      </p:sp>
      <p:graphicFrame>
        <p:nvGraphicFramePr>
          <p:cNvPr id="6" name="Content Placeholder 5">
            <a:extLst>
              <a:ext uri="{FF2B5EF4-FFF2-40B4-BE49-F238E27FC236}">
                <a16:creationId xmlns:a16="http://schemas.microsoft.com/office/drawing/2014/main" id="{E1F67A56-09B1-4A31-83E6-802CF9EAD6D0}"/>
              </a:ext>
            </a:extLst>
          </p:cNvPr>
          <p:cNvGraphicFramePr>
            <a:graphicFrameLocks noGrp="1"/>
          </p:cNvGraphicFramePr>
          <p:nvPr>
            <p:ph idx="1"/>
            <p:extLst>
              <p:ext uri="{D42A27DB-BD31-4B8C-83A1-F6EECF244321}">
                <p14:modId xmlns:p14="http://schemas.microsoft.com/office/powerpoint/2010/main" val="3944311292"/>
              </p:ext>
            </p:extLst>
          </p:nvPr>
        </p:nvGraphicFramePr>
        <p:xfrm>
          <a:off x="242888" y="1547813"/>
          <a:ext cx="8643937" cy="4270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76802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F5F7-EBC2-4846-B149-FD17B216B52A}"/>
              </a:ext>
            </a:extLst>
          </p:cNvPr>
          <p:cNvSpPr>
            <a:spLocks noGrp="1"/>
          </p:cNvSpPr>
          <p:nvPr>
            <p:ph type="title"/>
          </p:nvPr>
        </p:nvSpPr>
        <p:spPr/>
        <p:txBody>
          <a:bodyPr/>
          <a:lstStyle/>
          <a:p>
            <a:r>
              <a:rPr lang="en-US" dirty="0"/>
              <a:t>Drug-specific Interactions</a:t>
            </a:r>
          </a:p>
        </p:txBody>
      </p:sp>
      <p:graphicFrame>
        <p:nvGraphicFramePr>
          <p:cNvPr id="5" name="Content Placeholder 4">
            <a:extLst>
              <a:ext uri="{FF2B5EF4-FFF2-40B4-BE49-F238E27FC236}">
                <a16:creationId xmlns:a16="http://schemas.microsoft.com/office/drawing/2014/main" id="{2CC31E50-4E4C-4023-86A8-F768A4440460}"/>
              </a:ext>
            </a:extLst>
          </p:cNvPr>
          <p:cNvGraphicFramePr>
            <a:graphicFrameLocks noGrp="1"/>
          </p:cNvGraphicFramePr>
          <p:nvPr>
            <p:ph idx="1"/>
            <p:extLst>
              <p:ext uri="{D42A27DB-BD31-4B8C-83A1-F6EECF244321}">
                <p14:modId xmlns:p14="http://schemas.microsoft.com/office/powerpoint/2010/main" val="3106091804"/>
              </p:ext>
            </p:extLst>
          </p:nvPr>
        </p:nvGraphicFramePr>
        <p:xfrm>
          <a:off x="243658" y="1547813"/>
          <a:ext cx="8643937" cy="4270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2858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F5F7-EBC2-4846-B149-FD17B216B52A}"/>
              </a:ext>
            </a:extLst>
          </p:cNvPr>
          <p:cNvSpPr>
            <a:spLocks noGrp="1"/>
          </p:cNvSpPr>
          <p:nvPr>
            <p:ph type="title"/>
          </p:nvPr>
        </p:nvSpPr>
        <p:spPr/>
        <p:txBody>
          <a:bodyPr/>
          <a:lstStyle/>
          <a:p>
            <a:r>
              <a:rPr lang="en-US" dirty="0"/>
              <a:t>Drug-specific Interactions</a:t>
            </a:r>
          </a:p>
        </p:txBody>
      </p:sp>
      <p:graphicFrame>
        <p:nvGraphicFramePr>
          <p:cNvPr id="5" name="Content Placeholder 4">
            <a:extLst>
              <a:ext uri="{FF2B5EF4-FFF2-40B4-BE49-F238E27FC236}">
                <a16:creationId xmlns:a16="http://schemas.microsoft.com/office/drawing/2014/main" id="{0B2F6A4D-2E91-45E1-AAA9-F22460138874}"/>
              </a:ext>
            </a:extLst>
          </p:cNvPr>
          <p:cNvGraphicFramePr>
            <a:graphicFrameLocks noGrp="1"/>
          </p:cNvGraphicFramePr>
          <p:nvPr>
            <p:ph idx="1"/>
            <p:extLst>
              <p:ext uri="{D42A27DB-BD31-4B8C-83A1-F6EECF244321}">
                <p14:modId xmlns:p14="http://schemas.microsoft.com/office/powerpoint/2010/main" val="2881977907"/>
              </p:ext>
            </p:extLst>
          </p:nvPr>
        </p:nvGraphicFramePr>
        <p:xfrm>
          <a:off x="242888" y="1547813"/>
          <a:ext cx="8643937" cy="4270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9686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F5F7-EBC2-4846-B149-FD17B216B52A}"/>
              </a:ext>
            </a:extLst>
          </p:cNvPr>
          <p:cNvSpPr>
            <a:spLocks noGrp="1"/>
          </p:cNvSpPr>
          <p:nvPr>
            <p:ph type="title"/>
          </p:nvPr>
        </p:nvSpPr>
        <p:spPr/>
        <p:txBody>
          <a:bodyPr/>
          <a:lstStyle/>
          <a:p>
            <a:r>
              <a:rPr lang="en-US" dirty="0"/>
              <a:t>Drug-specific Interactions</a:t>
            </a:r>
          </a:p>
        </p:txBody>
      </p:sp>
      <p:graphicFrame>
        <p:nvGraphicFramePr>
          <p:cNvPr id="5" name="Content Placeholder 4">
            <a:extLst>
              <a:ext uri="{FF2B5EF4-FFF2-40B4-BE49-F238E27FC236}">
                <a16:creationId xmlns:a16="http://schemas.microsoft.com/office/drawing/2014/main" id="{06764253-28ED-43C6-A272-C0F09552B2AA}"/>
              </a:ext>
            </a:extLst>
          </p:cNvPr>
          <p:cNvGraphicFramePr>
            <a:graphicFrameLocks noGrp="1"/>
          </p:cNvGraphicFramePr>
          <p:nvPr>
            <p:ph idx="1"/>
            <p:extLst>
              <p:ext uri="{D42A27DB-BD31-4B8C-83A1-F6EECF244321}">
                <p14:modId xmlns:p14="http://schemas.microsoft.com/office/powerpoint/2010/main" val="968696970"/>
              </p:ext>
            </p:extLst>
          </p:nvPr>
        </p:nvGraphicFramePr>
        <p:xfrm>
          <a:off x="242888" y="1547813"/>
          <a:ext cx="8643937" cy="4270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83567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F5F7-EBC2-4846-B149-FD17B216B52A}"/>
              </a:ext>
            </a:extLst>
          </p:cNvPr>
          <p:cNvSpPr>
            <a:spLocks noGrp="1"/>
          </p:cNvSpPr>
          <p:nvPr>
            <p:ph type="title"/>
          </p:nvPr>
        </p:nvSpPr>
        <p:spPr/>
        <p:txBody>
          <a:bodyPr/>
          <a:lstStyle/>
          <a:p>
            <a:r>
              <a:rPr lang="en-US" dirty="0"/>
              <a:t>Drug-specific Interactions</a:t>
            </a:r>
          </a:p>
        </p:txBody>
      </p:sp>
      <p:graphicFrame>
        <p:nvGraphicFramePr>
          <p:cNvPr id="5" name="Content Placeholder 4">
            <a:extLst>
              <a:ext uri="{FF2B5EF4-FFF2-40B4-BE49-F238E27FC236}">
                <a16:creationId xmlns:a16="http://schemas.microsoft.com/office/drawing/2014/main" id="{8F3318B8-D2AD-4B16-AA5D-D8C0BDB0ECC1}"/>
              </a:ext>
            </a:extLst>
          </p:cNvPr>
          <p:cNvGraphicFramePr>
            <a:graphicFrameLocks noGrp="1"/>
          </p:cNvGraphicFramePr>
          <p:nvPr>
            <p:ph idx="1"/>
            <p:extLst>
              <p:ext uri="{D42A27DB-BD31-4B8C-83A1-F6EECF244321}">
                <p14:modId xmlns:p14="http://schemas.microsoft.com/office/powerpoint/2010/main" val="1381621694"/>
              </p:ext>
            </p:extLst>
          </p:nvPr>
        </p:nvGraphicFramePr>
        <p:xfrm>
          <a:off x="242888" y="1547813"/>
          <a:ext cx="8643937" cy="4270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4386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F5F7-EBC2-4846-B149-FD17B216B52A}"/>
              </a:ext>
            </a:extLst>
          </p:cNvPr>
          <p:cNvSpPr>
            <a:spLocks noGrp="1"/>
          </p:cNvSpPr>
          <p:nvPr>
            <p:ph type="title"/>
          </p:nvPr>
        </p:nvSpPr>
        <p:spPr/>
        <p:txBody>
          <a:bodyPr/>
          <a:lstStyle/>
          <a:p>
            <a:r>
              <a:rPr lang="en-US" dirty="0"/>
              <a:t>Drug-specific Interactions</a:t>
            </a:r>
          </a:p>
        </p:txBody>
      </p:sp>
      <p:graphicFrame>
        <p:nvGraphicFramePr>
          <p:cNvPr id="5" name="Content Placeholder 4">
            <a:extLst>
              <a:ext uri="{FF2B5EF4-FFF2-40B4-BE49-F238E27FC236}">
                <a16:creationId xmlns:a16="http://schemas.microsoft.com/office/drawing/2014/main" id="{7F2E20E9-72FD-4524-A283-1318B03C4FB3}"/>
              </a:ext>
            </a:extLst>
          </p:cNvPr>
          <p:cNvGraphicFramePr>
            <a:graphicFrameLocks noGrp="1"/>
          </p:cNvGraphicFramePr>
          <p:nvPr>
            <p:ph idx="1"/>
            <p:extLst>
              <p:ext uri="{D42A27DB-BD31-4B8C-83A1-F6EECF244321}">
                <p14:modId xmlns:p14="http://schemas.microsoft.com/office/powerpoint/2010/main" val="2203809301"/>
              </p:ext>
            </p:extLst>
          </p:nvPr>
        </p:nvGraphicFramePr>
        <p:xfrm>
          <a:off x="242888" y="1547813"/>
          <a:ext cx="8643937" cy="4270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9063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prstGeom prst="rect">
            <a:avLst/>
          </a:prstGeom>
        </p:spPr>
        <p:txBody>
          <a:bodyPr spcFirstLastPara="1" wrap="square" lIns="91425" tIns="91425" rIns="91425" bIns="91425" anchor="t" anchorCtr="0">
            <a:noAutofit/>
          </a:bodyPr>
          <a:lstStyle/>
          <a:p>
            <a:pPr>
              <a:buClr>
                <a:schemeClr val="dk1"/>
              </a:buClr>
              <a:buSzPts val="1100"/>
            </a:pPr>
            <a:r>
              <a:rPr lang="en" dirty="0"/>
              <a:t>HDD versus ED Data: Hypotheses</a:t>
            </a:r>
            <a:endParaRPr dirty="0"/>
          </a:p>
        </p:txBody>
      </p:sp>
      <p:sp>
        <p:nvSpPr>
          <p:cNvPr id="79" name="Google Shape;79;p17"/>
          <p:cNvSpPr txBox="1">
            <a:spLocks noGrp="1"/>
          </p:cNvSpPr>
          <p:nvPr>
            <p:ph idx="1"/>
          </p:nvPr>
        </p:nvSpPr>
        <p:spPr>
          <a:prstGeom prst="rect">
            <a:avLst/>
          </a:prstGeom>
        </p:spPr>
        <p:txBody>
          <a:bodyPr spcFirstLastPara="1" vert="horz" wrap="square" lIns="91425" tIns="91425" rIns="91425" bIns="91425" rtlCol="0" anchor="t" anchorCtr="0">
            <a:noAutofit/>
          </a:bodyPr>
          <a:lstStyle/>
          <a:p>
            <a:pPr marL="0" indent="0">
              <a:buClr>
                <a:schemeClr val="dk1"/>
              </a:buClr>
              <a:buNone/>
            </a:pPr>
            <a:r>
              <a:rPr lang="en" sz="1800" dirty="0">
                <a:solidFill>
                  <a:schemeClr val="tx1"/>
                </a:solidFill>
                <a:highlight>
                  <a:srgbClr val="FFFFFF"/>
                </a:highlight>
              </a:rPr>
              <a:t>Certain drug categories may be more or less likely to result in an inpatient stay (e.g. Opioids) </a:t>
            </a:r>
            <a:r>
              <a:rPr lang="en" sz="1800" dirty="0">
                <a:solidFill>
                  <a:schemeClr val="accent6"/>
                </a:solidFill>
                <a:highlight>
                  <a:srgbClr val="FFFFFF"/>
                </a:highlight>
              </a:rPr>
              <a:t>MOSTLY</a:t>
            </a:r>
            <a:r>
              <a:rPr lang="en" sz="1800" dirty="0">
                <a:solidFill>
                  <a:schemeClr val="tx1"/>
                </a:solidFill>
                <a:highlight>
                  <a:srgbClr val="FFFFFF"/>
                </a:highlight>
              </a:rPr>
              <a:t> </a:t>
            </a:r>
            <a:r>
              <a:rPr lang="en" sz="1800" dirty="0">
                <a:solidFill>
                  <a:schemeClr val="accent6"/>
                </a:solidFill>
                <a:highlight>
                  <a:srgbClr val="FFFFFF"/>
                </a:highlight>
              </a:rPr>
              <a:t>TRUE</a:t>
            </a:r>
          </a:p>
          <a:p>
            <a:pPr>
              <a:buClr>
                <a:schemeClr val="dk1"/>
              </a:buClr>
            </a:pPr>
            <a:endParaRPr lang="en" sz="1800" dirty="0">
              <a:solidFill>
                <a:schemeClr val="tx1"/>
              </a:solidFill>
              <a:highlight>
                <a:srgbClr val="FFFFFF"/>
              </a:highlight>
            </a:endParaRPr>
          </a:p>
          <a:p>
            <a:pPr>
              <a:buClr>
                <a:schemeClr val="dk1"/>
              </a:buClr>
            </a:pPr>
            <a:endParaRPr lang="en" sz="1800" dirty="0">
              <a:solidFill>
                <a:schemeClr val="tx1"/>
              </a:solidFill>
              <a:highlight>
                <a:srgbClr val="FFFFFF"/>
              </a:highlight>
            </a:endParaRPr>
          </a:p>
          <a:p>
            <a:pPr>
              <a:buClr>
                <a:schemeClr val="dk1"/>
              </a:buClr>
            </a:pPr>
            <a:endParaRPr lang="en" sz="1800" dirty="0">
              <a:solidFill>
                <a:schemeClr val="tx1"/>
              </a:solidFill>
              <a:highlight>
                <a:srgbClr val="FFFFFF"/>
              </a:highlight>
            </a:endParaRPr>
          </a:p>
          <a:p>
            <a:pPr>
              <a:buClr>
                <a:schemeClr val="dk1"/>
              </a:buClr>
            </a:pPr>
            <a:endParaRPr lang="en" sz="1800" dirty="0">
              <a:solidFill>
                <a:schemeClr val="tx1"/>
              </a:solidFill>
              <a:highlight>
                <a:srgbClr val="FFFFFF"/>
              </a:highlight>
            </a:endParaRPr>
          </a:p>
        </p:txBody>
      </p:sp>
      <p:graphicFrame>
        <p:nvGraphicFramePr>
          <p:cNvPr id="5" name="Chart 4"/>
          <p:cNvGraphicFramePr>
            <a:graphicFrameLocks/>
          </p:cNvGraphicFramePr>
          <p:nvPr>
            <p:extLst/>
          </p:nvPr>
        </p:nvGraphicFramePr>
        <p:xfrm>
          <a:off x="116379" y="2161309"/>
          <a:ext cx="8653548" cy="393191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58817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prstGeom prst="rect">
            <a:avLst/>
          </a:prstGeom>
        </p:spPr>
        <p:txBody>
          <a:bodyPr spcFirstLastPara="1" wrap="square" lIns="91425" tIns="91425" rIns="91425" bIns="91425" anchor="t" anchorCtr="0">
            <a:noAutofit/>
          </a:bodyPr>
          <a:lstStyle/>
          <a:p>
            <a:pPr>
              <a:buClr>
                <a:schemeClr val="dk1"/>
              </a:buClr>
              <a:buSzPts val="1100"/>
            </a:pPr>
            <a:r>
              <a:rPr lang="en" dirty="0"/>
              <a:t>HDD versus ED Data: Hypotheses</a:t>
            </a:r>
            <a:endParaRPr dirty="0"/>
          </a:p>
        </p:txBody>
      </p:sp>
      <p:sp>
        <p:nvSpPr>
          <p:cNvPr id="79" name="Google Shape;79;p17"/>
          <p:cNvSpPr txBox="1">
            <a:spLocks noGrp="1"/>
          </p:cNvSpPr>
          <p:nvPr>
            <p:ph idx="1"/>
          </p:nvPr>
        </p:nvSpPr>
        <p:spPr>
          <a:xfrm>
            <a:off x="243659" y="1521184"/>
            <a:ext cx="8643488" cy="4270687"/>
          </a:xfrm>
          <a:prstGeom prst="rect">
            <a:avLst/>
          </a:prstGeom>
        </p:spPr>
        <p:txBody>
          <a:bodyPr spcFirstLastPara="1" vert="horz" wrap="square" lIns="91425" tIns="91425" rIns="91425" bIns="91425" rtlCol="0" anchor="t" anchorCtr="0">
            <a:noAutofit/>
          </a:bodyPr>
          <a:lstStyle/>
          <a:p>
            <a:pPr marL="0" indent="0">
              <a:buClr>
                <a:schemeClr val="dk1"/>
              </a:buClr>
              <a:buNone/>
            </a:pPr>
            <a:r>
              <a:rPr lang="en" sz="1800" dirty="0">
                <a:solidFill>
                  <a:schemeClr val="tx1"/>
                </a:solidFill>
                <a:highlight>
                  <a:srgbClr val="FFFFFF"/>
                </a:highlight>
              </a:rPr>
              <a:t>Different manner (more unintentional, less self-harm), different adverse effects/underdosing than ED </a:t>
            </a:r>
            <a:r>
              <a:rPr lang="en" sz="1800" dirty="0">
                <a:solidFill>
                  <a:schemeClr val="accent6"/>
                </a:solidFill>
                <a:highlight>
                  <a:srgbClr val="FFFFFF"/>
                </a:highlight>
              </a:rPr>
              <a:t>TRUE</a:t>
            </a:r>
          </a:p>
        </p:txBody>
      </p:sp>
      <p:graphicFrame>
        <p:nvGraphicFramePr>
          <p:cNvPr id="6" name="Chart 5"/>
          <p:cNvGraphicFramePr>
            <a:graphicFrameLocks/>
          </p:cNvGraphicFramePr>
          <p:nvPr>
            <p:extLst/>
          </p:nvPr>
        </p:nvGraphicFramePr>
        <p:xfrm>
          <a:off x="473825" y="2385753"/>
          <a:ext cx="7955280" cy="34061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706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prstGeom prst="rect">
            <a:avLst/>
          </a:prstGeom>
        </p:spPr>
        <p:txBody>
          <a:bodyPr spcFirstLastPara="1" wrap="square" lIns="91425" tIns="91425" rIns="91425" bIns="91425" anchor="t" anchorCtr="0">
            <a:noAutofit/>
          </a:bodyPr>
          <a:lstStyle/>
          <a:p>
            <a:pPr>
              <a:buClr>
                <a:schemeClr val="dk1"/>
              </a:buClr>
              <a:buSzPts val="1100"/>
            </a:pPr>
            <a:r>
              <a:rPr lang="en" dirty="0"/>
              <a:t>HDD versus ED Data: Hypotheses</a:t>
            </a:r>
            <a:endParaRPr dirty="0"/>
          </a:p>
        </p:txBody>
      </p:sp>
      <p:sp>
        <p:nvSpPr>
          <p:cNvPr id="79" name="Google Shape;79;p17"/>
          <p:cNvSpPr txBox="1">
            <a:spLocks noGrp="1"/>
          </p:cNvSpPr>
          <p:nvPr>
            <p:ph idx="1"/>
          </p:nvPr>
        </p:nvSpPr>
        <p:spPr>
          <a:prstGeom prst="rect">
            <a:avLst/>
          </a:prstGeom>
        </p:spPr>
        <p:txBody>
          <a:bodyPr spcFirstLastPara="1" vert="horz" wrap="square" lIns="91425" tIns="91425" rIns="91425" bIns="91425" rtlCol="0" anchor="t" anchorCtr="0">
            <a:noAutofit/>
          </a:bodyPr>
          <a:lstStyle/>
          <a:p>
            <a:pPr marL="0" indent="0">
              <a:buClr>
                <a:schemeClr val="dk1"/>
              </a:buClr>
              <a:buNone/>
            </a:pPr>
            <a:r>
              <a:rPr lang="en" sz="1800" dirty="0">
                <a:solidFill>
                  <a:schemeClr val="tx1"/>
                </a:solidFill>
                <a:highlight>
                  <a:srgbClr val="FFFFFF"/>
                </a:highlight>
              </a:rPr>
              <a:t>More comorbidities </a:t>
            </a:r>
            <a:r>
              <a:rPr lang="en" sz="1800" i="1" dirty="0">
                <a:solidFill>
                  <a:schemeClr val="tx1"/>
                </a:solidFill>
                <a:highlight>
                  <a:srgbClr val="FFFFFF"/>
                </a:highlight>
              </a:rPr>
              <a:t>[listed on the record] </a:t>
            </a:r>
            <a:r>
              <a:rPr lang="en" sz="1800" dirty="0">
                <a:solidFill>
                  <a:schemeClr val="tx1"/>
                </a:solidFill>
                <a:highlight>
                  <a:srgbClr val="FFFFFF"/>
                </a:highlight>
              </a:rPr>
              <a:t>in </a:t>
            </a:r>
            <a:r>
              <a:rPr lang="en-US" sz="1800" dirty="0">
                <a:solidFill>
                  <a:schemeClr val="tx1"/>
                </a:solidFill>
                <a:highlight>
                  <a:srgbClr val="FFFFFF"/>
                </a:highlight>
              </a:rPr>
              <a:t>HDD data </a:t>
            </a:r>
            <a:r>
              <a:rPr lang="en-US" sz="1800" dirty="0">
                <a:solidFill>
                  <a:schemeClr val="accent6"/>
                </a:solidFill>
                <a:highlight>
                  <a:srgbClr val="FFFFFF"/>
                </a:highlight>
              </a:rPr>
              <a:t>TRUE</a:t>
            </a:r>
          </a:p>
          <a:p>
            <a:pPr marL="0" indent="0">
              <a:buClr>
                <a:schemeClr val="dk1"/>
              </a:buClr>
              <a:buNone/>
            </a:pPr>
            <a:endParaRPr lang="en-US" sz="1800" dirty="0">
              <a:solidFill>
                <a:schemeClr val="accent6"/>
              </a:solidFill>
              <a:highlight>
                <a:srgbClr val="FFFFFF"/>
              </a:highlight>
            </a:endParaRPr>
          </a:p>
        </p:txBody>
      </p:sp>
      <p:graphicFrame>
        <p:nvGraphicFramePr>
          <p:cNvPr id="4" name="Chart 3"/>
          <p:cNvGraphicFramePr>
            <a:graphicFrameLocks/>
          </p:cNvGraphicFramePr>
          <p:nvPr>
            <p:extLst/>
          </p:nvPr>
        </p:nvGraphicFramePr>
        <p:xfrm>
          <a:off x="1130531" y="2119745"/>
          <a:ext cx="7082443" cy="39236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33728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prstGeom prst="rect">
            <a:avLst/>
          </a:prstGeom>
        </p:spPr>
        <p:txBody>
          <a:bodyPr spcFirstLastPara="1" wrap="square" lIns="91425" tIns="91425" rIns="91425" bIns="91425" anchor="t" anchorCtr="0">
            <a:noAutofit/>
          </a:bodyPr>
          <a:lstStyle/>
          <a:p>
            <a:pPr>
              <a:buClr>
                <a:schemeClr val="dk1"/>
              </a:buClr>
              <a:buSzPts val="1100"/>
            </a:pPr>
            <a:r>
              <a:rPr lang="en" dirty="0"/>
              <a:t>HDD versus ED Data: Hypotheses</a:t>
            </a:r>
            <a:endParaRPr dirty="0"/>
          </a:p>
        </p:txBody>
      </p:sp>
      <p:sp>
        <p:nvSpPr>
          <p:cNvPr id="79" name="Google Shape;79;p17"/>
          <p:cNvSpPr txBox="1">
            <a:spLocks noGrp="1"/>
          </p:cNvSpPr>
          <p:nvPr>
            <p:ph idx="1"/>
          </p:nvPr>
        </p:nvSpPr>
        <p:spPr>
          <a:prstGeom prst="rect">
            <a:avLst/>
          </a:prstGeom>
        </p:spPr>
        <p:txBody>
          <a:bodyPr spcFirstLastPara="1" vert="horz" wrap="square" lIns="91425" tIns="91425" rIns="91425" bIns="91425" rtlCol="0" anchor="t" anchorCtr="0">
            <a:noAutofit/>
          </a:bodyPr>
          <a:lstStyle/>
          <a:p>
            <a:pPr marL="0" indent="0">
              <a:buClr>
                <a:schemeClr val="dk1"/>
              </a:buClr>
              <a:buNone/>
            </a:pPr>
            <a:r>
              <a:rPr lang="en-US" sz="1800" dirty="0">
                <a:solidFill>
                  <a:schemeClr val="tx1"/>
                </a:solidFill>
                <a:highlight>
                  <a:srgbClr val="FFFFFF"/>
                </a:highlight>
              </a:rPr>
              <a:t>Differences in ratio of primary to primary / secondary- </a:t>
            </a:r>
            <a:r>
              <a:rPr lang="en-US" sz="1800" dirty="0">
                <a:solidFill>
                  <a:schemeClr val="accent6"/>
                </a:solidFill>
                <a:highlight>
                  <a:srgbClr val="FFFFFF"/>
                </a:highlight>
              </a:rPr>
              <a:t>TRUE </a:t>
            </a:r>
          </a:p>
        </p:txBody>
      </p:sp>
      <p:graphicFrame>
        <p:nvGraphicFramePr>
          <p:cNvPr id="4" name="Chart 3"/>
          <p:cNvGraphicFramePr>
            <a:graphicFrameLocks/>
          </p:cNvGraphicFramePr>
          <p:nvPr>
            <p:extLst/>
          </p:nvPr>
        </p:nvGraphicFramePr>
        <p:xfrm>
          <a:off x="756457" y="2057400"/>
          <a:ext cx="7281949" cy="41814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3548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prstGeom prst="rect">
            <a:avLst/>
          </a:prstGeom>
        </p:spPr>
        <p:txBody>
          <a:bodyPr spcFirstLastPara="1" wrap="square" lIns="91425" tIns="91425" rIns="91425" bIns="91425" anchor="t" anchorCtr="0">
            <a:noAutofit/>
          </a:bodyPr>
          <a:lstStyle/>
          <a:p>
            <a:pPr>
              <a:buClr>
                <a:schemeClr val="dk1"/>
              </a:buClr>
              <a:buSzPts val="1100"/>
            </a:pPr>
            <a:r>
              <a:rPr lang="en" dirty="0"/>
              <a:t>HDD versus ED Data: Hypotheses</a:t>
            </a:r>
            <a:endParaRPr dirty="0"/>
          </a:p>
        </p:txBody>
      </p:sp>
      <p:sp>
        <p:nvSpPr>
          <p:cNvPr id="79" name="Google Shape;79;p17"/>
          <p:cNvSpPr txBox="1">
            <a:spLocks noGrp="1"/>
          </p:cNvSpPr>
          <p:nvPr>
            <p:ph idx="1"/>
          </p:nvPr>
        </p:nvSpPr>
        <p:spPr>
          <a:prstGeom prst="rect">
            <a:avLst/>
          </a:prstGeom>
        </p:spPr>
        <p:txBody>
          <a:bodyPr spcFirstLastPara="1" vert="horz" wrap="square" lIns="91425" tIns="91425" rIns="91425" bIns="91425" rtlCol="0" anchor="t" anchorCtr="0">
            <a:noAutofit/>
          </a:bodyPr>
          <a:lstStyle/>
          <a:p>
            <a:pPr marL="0" indent="0">
              <a:buClr>
                <a:schemeClr val="dk1"/>
              </a:buClr>
              <a:buSzPts val="1400"/>
              <a:buNone/>
            </a:pPr>
            <a:r>
              <a:rPr lang="en-US" sz="1800" dirty="0">
                <a:solidFill>
                  <a:schemeClr val="tx1"/>
                </a:solidFill>
                <a:highlight>
                  <a:srgbClr val="FFFFFF"/>
                </a:highlight>
              </a:rPr>
              <a:t>Poly drug poisonings might be lower in ED (or less likely to have testing and codes listed) </a:t>
            </a:r>
            <a:r>
              <a:rPr lang="en-US" sz="1800" dirty="0">
                <a:solidFill>
                  <a:schemeClr val="accent6"/>
                </a:solidFill>
                <a:highlight>
                  <a:srgbClr val="FFFFFF"/>
                </a:highlight>
              </a:rPr>
              <a:t>TRUE </a:t>
            </a:r>
          </a:p>
          <a:p>
            <a:pPr>
              <a:buClr>
                <a:schemeClr val="dk1"/>
              </a:buClr>
            </a:pPr>
            <a:endParaRPr lang="en-US" sz="1800" dirty="0">
              <a:solidFill>
                <a:schemeClr val="tx1"/>
              </a:solidFill>
              <a:highlight>
                <a:srgbClr val="FFFFFF"/>
              </a:highlight>
            </a:endParaRPr>
          </a:p>
          <a:p>
            <a:pPr>
              <a:buClr>
                <a:schemeClr val="dk1"/>
              </a:buClr>
            </a:pPr>
            <a:endParaRPr sz="1800" dirty="0">
              <a:solidFill>
                <a:schemeClr val="tx1"/>
              </a:solidFill>
              <a:highlight>
                <a:srgbClr val="FFFFFF"/>
              </a:highlight>
            </a:endParaRPr>
          </a:p>
          <a:p>
            <a:pPr marL="0" indent="0">
              <a:spcAft>
                <a:spcPts val="1600"/>
              </a:spcAft>
              <a:buNone/>
            </a:pPr>
            <a:endParaRPr sz="1800" dirty="0">
              <a:solidFill>
                <a:schemeClr val="tx1"/>
              </a:solidFill>
            </a:endParaRPr>
          </a:p>
        </p:txBody>
      </p:sp>
      <p:graphicFrame>
        <p:nvGraphicFramePr>
          <p:cNvPr id="6" name="Chart 5"/>
          <p:cNvGraphicFramePr>
            <a:graphicFrameLocks/>
          </p:cNvGraphicFramePr>
          <p:nvPr>
            <p:extLst/>
          </p:nvPr>
        </p:nvGraphicFramePr>
        <p:xfrm>
          <a:off x="500511" y="2389163"/>
          <a:ext cx="8643489" cy="38177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2971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prstGeom prst="rect">
            <a:avLst/>
          </a:prstGeom>
        </p:spPr>
        <p:txBody>
          <a:bodyPr spcFirstLastPara="1" wrap="square" lIns="91425" tIns="91425" rIns="91425" bIns="91425" anchor="t" anchorCtr="0">
            <a:noAutofit/>
          </a:bodyPr>
          <a:lstStyle/>
          <a:p>
            <a:pPr>
              <a:buClr>
                <a:schemeClr val="dk1"/>
              </a:buClr>
              <a:buSzPts val="1100"/>
            </a:pPr>
            <a:r>
              <a:rPr lang="en" dirty="0"/>
              <a:t>HDD versus ED Data: Hypotheses</a:t>
            </a:r>
            <a:endParaRPr dirty="0"/>
          </a:p>
        </p:txBody>
      </p:sp>
      <p:sp>
        <p:nvSpPr>
          <p:cNvPr id="79" name="Google Shape;79;p17"/>
          <p:cNvSpPr txBox="1">
            <a:spLocks noGrp="1"/>
          </p:cNvSpPr>
          <p:nvPr>
            <p:ph idx="1"/>
          </p:nvPr>
        </p:nvSpPr>
        <p:spPr>
          <a:prstGeom prst="rect">
            <a:avLst/>
          </a:prstGeom>
        </p:spPr>
        <p:txBody>
          <a:bodyPr spcFirstLastPara="1" vert="horz" wrap="square" lIns="91425" tIns="91425" rIns="91425" bIns="91425" rtlCol="0" anchor="t" anchorCtr="0">
            <a:noAutofit/>
          </a:bodyPr>
          <a:lstStyle/>
          <a:p>
            <a:pPr marL="0" indent="0">
              <a:spcBef>
                <a:spcPts val="0"/>
              </a:spcBef>
              <a:buClr>
                <a:schemeClr val="dk1"/>
              </a:buClr>
              <a:buNone/>
            </a:pPr>
            <a:r>
              <a:rPr lang="en-US" sz="1800" dirty="0">
                <a:solidFill>
                  <a:schemeClr val="tx1"/>
                </a:solidFill>
                <a:highlight>
                  <a:srgbClr val="FFFFFF"/>
                </a:highlight>
              </a:rPr>
              <a:t>Subsequent encounters and sequelae will drop to even lower levels in ED visits </a:t>
            </a:r>
            <a:r>
              <a:rPr lang="en-US" sz="1800" dirty="0">
                <a:solidFill>
                  <a:schemeClr val="accent6"/>
                </a:solidFill>
                <a:highlight>
                  <a:srgbClr val="FFFFFF"/>
                </a:highlight>
              </a:rPr>
              <a:t>TRUE </a:t>
            </a:r>
          </a:p>
          <a:p>
            <a:pPr marL="0" indent="0">
              <a:spcBef>
                <a:spcPts val="0"/>
              </a:spcBef>
              <a:buClr>
                <a:schemeClr val="dk1"/>
              </a:buClr>
              <a:buNone/>
            </a:pPr>
            <a:endParaRPr lang="en-US" sz="1800" dirty="0">
              <a:solidFill>
                <a:schemeClr val="accent6"/>
              </a:solidFill>
              <a:highlight>
                <a:srgbClr val="FFFFFF"/>
              </a:highlight>
            </a:endParaRPr>
          </a:p>
          <a:p>
            <a:pPr>
              <a:buClr>
                <a:schemeClr val="dk1"/>
              </a:buClr>
            </a:pPr>
            <a:endParaRPr lang="en-US" sz="1800" dirty="0">
              <a:solidFill>
                <a:schemeClr val="tx1"/>
              </a:solidFill>
              <a:highlight>
                <a:srgbClr val="FFFFFF"/>
              </a:highlight>
            </a:endParaRPr>
          </a:p>
          <a:p>
            <a:pPr>
              <a:buClr>
                <a:schemeClr val="dk1"/>
              </a:buClr>
            </a:pPr>
            <a:endParaRPr sz="1800" dirty="0">
              <a:solidFill>
                <a:schemeClr val="tx1"/>
              </a:solidFill>
              <a:highlight>
                <a:srgbClr val="FFFFFF"/>
              </a:highlight>
            </a:endParaRPr>
          </a:p>
          <a:p>
            <a:pPr marL="0" indent="0">
              <a:spcAft>
                <a:spcPts val="1600"/>
              </a:spcAft>
              <a:buNone/>
            </a:pPr>
            <a:endParaRPr sz="1800" dirty="0">
              <a:solidFill>
                <a:schemeClr val="tx1"/>
              </a:solidFill>
            </a:endParaRPr>
          </a:p>
        </p:txBody>
      </p:sp>
      <p:graphicFrame>
        <p:nvGraphicFramePr>
          <p:cNvPr id="7" name="Chart 6"/>
          <p:cNvGraphicFramePr>
            <a:graphicFrameLocks/>
          </p:cNvGraphicFramePr>
          <p:nvPr>
            <p:extLst/>
          </p:nvPr>
        </p:nvGraphicFramePr>
        <p:xfrm>
          <a:off x="4571999" y="2000249"/>
          <a:ext cx="4315147" cy="38177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nvPr>
        </p:nvGraphicFramePr>
        <p:xfrm>
          <a:off x="243658" y="2000248"/>
          <a:ext cx="4328341" cy="381774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36890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lstStyle/>
          <a:p>
            <a:r>
              <a:rPr lang="en-US" dirty="0"/>
              <a:t>While there are some differences between HDD and EDD seen in our analyses, they do not suggest that drug poisoning case definitions should be different across datasets  </a:t>
            </a:r>
          </a:p>
          <a:p>
            <a:r>
              <a:rPr lang="en-US" dirty="0"/>
              <a:t>An “any mention” approach is likely the best way to identify drug poisonings </a:t>
            </a:r>
            <a:r>
              <a:rPr lang="en-US"/>
              <a:t>in EDD</a:t>
            </a:r>
          </a:p>
          <a:p>
            <a:endParaRPr lang="en-US" dirty="0"/>
          </a:p>
        </p:txBody>
      </p:sp>
    </p:spTree>
    <p:extLst>
      <p:ext uri="{BB962C8B-B14F-4D97-AF65-F5344CB8AC3E}">
        <p14:creationId xmlns:p14="http://schemas.microsoft.com/office/powerpoint/2010/main" val="2740200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1736</TotalTime>
  <Words>6678</Words>
  <Application>Microsoft Macintosh PowerPoint</Application>
  <PresentationFormat>On-screen Show (4:3)</PresentationFormat>
  <Paragraphs>365</Paragraphs>
  <Slides>40</Slides>
  <Notes>34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40</vt:i4>
      </vt:variant>
    </vt:vector>
  </HeadingPairs>
  <TitlesOfParts>
    <vt:vector size="45" baseType="lpstr">
      <vt:lpstr>Arial</vt:lpstr>
      <vt:lpstr>Calibri</vt:lpstr>
      <vt:lpstr>Calibri Light</vt:lpstr>
      <vt:lpstr>Office Theme</vt:lpstr>
      <vt:lpstr>1_Office Theme</vt:lpstr>
      <vt:lpstr>Phase IV ED Results  (Revisions)</vt:lpstr>
      <vt:lpstr>Purpose</vt:lpstr>
      <vt:lpstr>Data</vt:lpstr>
      <vt:lpstr>HDD versus ED Data: Hypotheses</vt:lpstr>
      <vt:lpstr>Proposed Case Definition 1 – Principal/First Listed Diagnosis as Drug Poisoning</vt:lpstr>
      <vt:lpstr>Proposed Case Definition 2 – Any Mention of Drug Poisoning</vt:lpstr>
      <vt:lpstr>Number of Drug T-codes per record</vt:lpstr>
      <vt:lpstr>Frequency of Individual T-codes</vt:lpstr>
      <vt:lpstr>Frequency of Intent Principal Diagnosis and Any Mention of Drug</vt:lpstr>
      <vt:lpstr>Presence of Other External Cause Codes (definition 1)</vt:lpstr>
      <vt:lpstr>Position of the first mentioned drug poisoning code for Records with Any Mention of Drug Poisoning (definition 2)</vt:lpstr>
      <vt:lpstr>Chapter of the Principal/First Listed Diagnosis code among records with any mention of drug poisoning (definition 2)</vt:lpstr>
      <vt:lpstr>Frequency of Type of Encounter, Any Mention of Drug poisoning (definition 2)</vt:lpstr>
      <vt:lpstr>Individuals Who Expired</vt:lpstr>
      <vt:lpstr>Comparing ED visits with Any Mention of Opioid Poisonings Only to ED Visits With Any Mention of Opioid Poisonings Only AND/OR Adverse Effects of Opioid</vt:lpstr>
      <vt:lpstr>Comparing ED Visits With Any Mention of Cannabis Poisonings Only to ED Visits With Any Mention of Cannabis Poisonings Only AND/OR Adverse Effects of Cannabis</vt:lpstr>
      <vt:lpstr>Comparing ED visits With Any Mention of Amphetamine Poisonings Only to ED Visits With Any Mention of Amphetamine Poisonings Only AND/OR Adverse Effects of Amphetamines </vt:lpstr>
      <vt:lpstr>Comparing ED Visits With Any Mention of Cocaine Poisonings Only to ED Visits With Any Mention of Cocaine Poisonings Only AND/OR Adverse Effects of Cocaine </vt:lpstr>
      <vt:lpstr>Comparing ED Visits With Any Mention of Benzodiazepines Poisonings Only to ED Visits With Any Mention of Benzodiazepines Poisonings Only AND/OR Adverse Effects of Benzodiazepines </vt:lpstr>
      <vt:lpstr>Percent of All Cases Identified by Number of Diagnosis Codes Examined (DDPI/PFS Indicator)</vt:lpstr>
      <vt:lpstr>Proportion of overdose emergency department visits by manner/intent type</vt:lpstr>
      <vt:lpstr>PFS Indicator Emergency Department Visits with a “Subsequent” Encounter</vt:lpstr>
      <vt:lpstr>Number of Selected Drug Classes Included in ED Visits with Drug Poisoning Codes</vt:lpstr>
      <vt:lpstr>Poly-Drug Matrix</vt:lpstr>
      <vt:lpstr>Poly-Drug: Overall</vt:lpstr>
      <vt:lpstr>Drug-specific Interactions</vt:lpstr>
      <vt:lpstr>Drug-specific Interactions</vt:lpstr>
      <vt:lpstr>Drug-specific Interactions</vt:lpstr>
      <vt:lpstr>Drug-specific Interactions</vt:lpstr>
      <vt:lpstr>Drug-specific Interactions</vt:lpstr>
      <vt:lpstr>Drug-specific Interactions</vt:lpstr>
      <vt:lpstr>Drug-specific Interactions</vt:lpstr>
      <vt:lpstr>Drug-specific Interactions</vt:lpstr>
      <vt:lpstr>HDD versus ED Data: Hypotheses</vt:lpstr>
      <vt:lpstr>HDD versus ED Data: Hypotheses</vt:lpstr>
      <vt:lpstr>HDD versus ED Data: Hypotheses</vt:lpstr>
      <vt:lpstr>HDD versus ED Data: Hypotheses</vt:lpstr>
      <vt:lpstr>HDD versus ED Data: Hypotheses</vt:lpstr>
      <vt:lpstr>HDD versus ED Data: Hypotheses</vt:lpstr>
      <vt:lpstr>Conclusions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Brief Outline</dc:title>
  <dc:creator>Kristina Lai</dc:creator>
  <cp:lastModifiedBy>Kristen Allen</cp:lastModifiedBy>
  <cp:revision>113</cp:revision>
  <dcterms:created xsi:type="dcterms:W3CDTF">2019-01-15T20:02:06Z</dcterms:created>
  <dcterms:modified xsi:type="dcterms:W3CDTF">2019-03-07T16:49:22Z</dcterms:modified>
</cp:coreProperties>
</file>