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7" r:id="rId4"/>
    <p:sldId id="268" r:id="rId5"/>
    <p:sldId id="257" r:id="rId6"/>
    <p:sldId id="258" r:id="rId7"/>
    <p:sldId id="259" r:id="rId8"/>
    <p:sldId id="260" r:id="rId9"/>
    <p:sldId id="262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406A3-C708-4BB3-8093-4F5BFBEA7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FA3C3-4474-4B3F-827A-7516BC586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5E938-DDD3-44F2-BF9A-9B881A38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C5C69-3118-49B4-9B16-352FBBBC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1AFCD-E372-4A6C-9341-4F95B2554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9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99881-6BBC-41B7-A686-9F94E68B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9BA0F-5248-4D2C-A094-943925A57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E85BD-C1D5-446B-90C8-0FB81F5AC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7B781-8074-4602-BFC3-A81D4CEDA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9D042-B9A2-4A0C-9953-7BE42544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4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62F5B-F030-47DC-91C2-A2EFA0041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E9FC9-6DF2-4252-8B4B-7237AB22E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0BC43-8579-4893-9B4F-26326111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A47DA-2B30-4AE4-8DEE-4D890E71A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FFC9C-1250-4936-9AD0-6F2C18B0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9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945F-20B9-4989-9EDA-E3B6F4BD8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F5F29-862A-442B-B772-22494382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6EE04-0038-469D-BCFB-55C4A1BDC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4D148-8C57-42A3-A462-B7BAD7DF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C973B-77B6-44F9-9F40-B76153201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ADF86-7E0E-4679-8A31-16B9A36B0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8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E19D0-67C2-4DD2-ACA2-05476C390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3F4F2-FC0D-4C8D-8064-71EA45CD3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7EF6E-5777-460D-99E7-8C75F0A07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C90D0-2557-4301-BE9C-CD0E22E1D2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0F8BE-7DC5-4062-BBA6-471F99D76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F4A9F-A534-4A26-A403-C5AED7F82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001F99-1AB8-4D4B-B950-00E1D128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5A7A1-2E96-4A6D-A35B-508F42DC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6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5913-B440-4846-A5AD-796DF7AB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9C953D-D0ED-4583-99B0-30F0DFEE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432A6-4DD3-4FF9-89C5-D63ED777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4E172-868B-4F05-90EF-B22432A1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0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EFEB3C-AA67-4523-ADF1-06626500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EB9EAF-A546-4687-AC94-6B0ECDC0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9F8D1-283D-48A8-A695-063A0C76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55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0FB8-DB29-4E7D-A948-EF2DC80D4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D4C2E-063F-4C64-942B-23C586968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7E82A-4D2D-431E-8AF6-B4043158F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711E8-6E24-4D8F-B427-9DEE393A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2AB3C8-96EE-4AB0-9ABF-69D331EF8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389C27-C6D0-4E6F-AB87-AB1890E3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4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122D2-638D-40A4-BBF7-5FFDF3875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CE1D19-7164-4E06-A34D-D5558BA93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7C922-FB79-4D8A-9728-F8AA782C4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5A096-1332-4B2A-B603-14253BF7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F8CFE-B28E-46A2-8678-9203C1FCD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8E690-F114-465A-A046-38CC7032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30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530A1-A969-4262-AA5D-4B363199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D4635-957E-482A-BFD9-0FFCC9CCB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A7FCE-7177-4B31-9EA5-85D90C8D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29488-5AB1-413F-91AB-2B8C9794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12224-592C-4024-9B2D-24243985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4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C3461F-1566-4CD8-B9BF-CCFD3A89E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ADB09F-3403-4F36-A534-3E91E3BF7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CB363-9944-4CF6-8084-5CDC2988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F9B02-9D3C-4525-A4E2-2E4956B5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E5688-DB42-4255-BA2D-DFDD0866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8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8182E6-C870-47EA-95C0-70E96E6B3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9DA14-868F-48DB-9B52-BB3844A64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279C0-17EF-4625-9055-BCDDE2E1F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A326E-5FDA-4EDC-BC0C-0B74C54953BA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B7D9-30CE-4435-92A8-E59360A7B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B62D4-6015-4523-B01E-A454DDCF3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76566-0C0D-42F3-9B75-7216AE0E6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3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an.painter@doh.w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E2D6-657C-4499-9D7F-D3EDF74F82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Comments on forecasting and scenario projections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BF2B7A-D106-4167-8F76-F560F300FA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Ian Painter 2021-06-01</a:t>
            </a:r>
          </a:p>
          <a:p>
            <a:r>
              <a:rPr lang="en-US" dirty="0">
                <a:hlinkClick r:id="rId2"/>
              </a:rPr>
              <a:t>ian.painter@doh.wa.gov</a:t>
            </a:r>
            <a:endParaRPr lang="en-US" dirty="0"/>
          </a:p>
          <a:p>
            <a:endParaRPr lang="en-US" dirty="0"/>
          </a:p>
          <a:p>
            <a:r>
              <a:rPr lang="en-US" i="1" dirty="0"/>
              <a:t>All opinions are solely my own, and are presented to facilitate discussion</a:t>
            </a:r>
          </a:p>
        </p:txBody>
      </p:sp>
    </p:spTree>
    <p:extLst>
      <p:ext uri="{BB962C8B-B14F-4D97-AF65-F5344CB8AC3E}">
        <p14:creationId xmlns:p14="http://schemas.microsoft.com/office/powerpoint/2010/main" val="158771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44A19-423B-4D74-990D-5325DC0AE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947"/>
            <a:ext cx="10515600" cy="1170571"/>
          </a:xfrm>
        </p:spPr>
        <p:txBody>
          <a:bodyPr/>
          <a:lstStyle/>
          <a:p>
            <a:r>
              <a:rPr lang="en-US" dirty="0"/>
              <a:t>Main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CAA67-8B3E-47EE-90EE-E73421A53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231359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Forecast</a:t>
            </a:r>
            <a:r>
              <a:rPr lang="en-US" dirty="0"/>
              <a:t> means different things to different people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sz="2200" dirty="0"/>
              <a:t>Unconstrained prediction (public interpretation?)</a:t>
            </a:r>
          </a:p>
          <a:p>
            <a:pPr>
              <a:buFontTx/>
              <a:buChar char="-"/>
            </a:pPr>
            <a:r>
              <a:rPr lang="en-US" sz="2200" dirty="0"/>
              <a:t>Projection under current conditions (modeler interpretation?)</a:t>
            </a:r>
          </a:p>
          <a:p>
            <a:pPr marL="0" indent="0" algn="ctr">
              <a:buNone/>
            </a:pPr>
            <a:r>
              <a:rPr lang="en-US" sz="2200" i="1" dirty="0"/>
              <a:t>Unconstrained predictions cannot be both accurate and provide information that policy makers can use to alter the course of COVID-19</a:t>
            </a:r>
            <a:endParaRPr lang="en-US" sz="2200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sz="2200" dirty="0"/>
              <a:t>Projections under current conditions appear to do worst when things are rapidly changing</a:t>
            </a:r>
            <a:endParaRPr lang="en-US" dirty="0"/>
          </a:p>
          <a:p>
            <a:r>
              <a:rPr lang="en-US" dirty="0"/>
              <a:t>Scenario projections can be </a:t>
            </a:r>
            <a:r>
              <a:rPr lang="en-US" i="1" dirty="0"/>
              <a:t>extremely</a:t>
            </a:r>
            <a:r>
              <a:rPr lang="en-US" dirty="0"/>
              <a:t> useful for policy</a:t>
            </a:r>
          </a:p>
          <a:p>
            <a:pPr>
              <a:buFontTx/>
              <a:buChar char="-"/>
            </a:pPr>
            <a:r>
              <a:rPr lang="en-US" sz="2000" dirty="0"/>
              <a:t>However, at the state level, we see model projections that are difficult to take at face value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/>
              <a:t>Need to consider information needs of policy makers and how these relate to decisions and options for action</a:t>
            </a:r>
          </a:p>
          <a:p>
            <a:pPr>
              <a:buFontTx/>
              <a:buChar char="-"/>
            </a:pPr>
            <a:r>
              <a:rPr lang="en-US" sz="1900" dirty="0"/>
              <a:t>Black box models difficult to present to policy makers and base action on- need to be able to explain ‘reason’ for projection</a:t>
            </a:r>
          </a:p>
          <a:p>
            <a:pPr>
              <a:buFontTx/>
              <a:buChar char="-"/>
            </a:pPr>
            <a:r>
              <a:rPr lang="en-US" sz="1900" dirty="0"/>
              <a:t>This is challenging with ensemble based projections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400" dirty="0"/>
          </a:p>
          <a:p>
            <a:pPr>
              <a:buFontTx/>
              <a:buChar char="-"/>
            </a:pPr>
            <a:endParaRPr lang="en-US" sz="2000" dirty="0"/>
          </a:p>
          <a:p>
            <a:pPr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717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5866-FDBD-4137-A34C-A579EE53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en-US" dirty="0"/>
              <a:t>Face validity issues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35B0CBE-40B3-4C8F-9072-AF931053B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661"/>
            <a:ext cx="12192000" cy="667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8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5866-FDBD-4137-A34C-A579EE53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en-US" dirty="0"/>
              <a:t>Underestimated uncertainty 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3205377-AAA3-4C39-9E9A-3F9D99D8A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1120"/>
            <a:ext cx="12192000" cy="62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38B1B8-7FFF-49F7-A423-25A1CF4A8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821"/>
            <a:ext cx="12192000" cy="647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58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EAA79-92AA-43D6-9D24-7EC3C8174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38"/>
            <a:ext cx="12192000" cy="67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2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41E579-D0C4-417F-8C7F-6A025ACC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815" y="0"/>
            <a:ext cx="940236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5373BE-BEED-4C79-A498-493C81773773}"/>
              </a:ext>
            </a:extLst>
          </p:cNvPr>
          <p:cNvSpPr txBox="1"/>
          <p:nvPr/>
        </p:nvSpPr>
        <p:spPr>
          <a:xfrm>
            <a:off x="5204269" y="5243011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Huh?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1DE4AA-2419-414C-813E-168A81610BF7}"/>
              </a:ext>
            </a:extLst>
          </p:cNvPr>
          <p:cNvCxnSpPr/>
          <p:nvPr/>
        </p:nvCxnSpPr>
        <p:spPr>
          <a:xfrm flipV="1">
            <a:off x="5889072" y="5343787"/>
            <a:ext cx="352337" cy="83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81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F0AF51-0E22-4974-ADC7-25C31DCB7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119"/>
            <a:ext cx="12192000" cy="617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12E68F-886D-4698-8BC8-A88D58162964}"/>
              </a:ext>
            </a:extLst>
          </p:cNvPr>
          <p:cNvSpPr txBox="1"/>
          <p:nvPr/>
        </p:nvSpPr>
        <p:spPr>
          <a:xfrm>
            <a:off x="5071839" y="4932726"/>
            <a:ext cx="3182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This model projects essentially same outcome under all 4 scenarios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054D65-2A62-43CB-BBE9-7A6C5F5C840F}"/>
              </a:ext>
            </a:extLst>
          </p:cNvPr>
          <p:cNvCxnSpPr>
            <a:cxnSpLocks/>
          </p:cNvCxnSpPr>
          <p:nvPr/>
        </p:nvCxnSpPr>
        <p:spPr>
          <a:xfrm flipV="1">
            <a:off x="8086987" y="5092117"/>
            <a:ext cx="419450" cy="67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103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5C42B6-D3A0-48D5-9D85-FAE601D3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590"/>
            <a:ext cx="12192000" cy="646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4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38B1B8-7FFF-49F7-A423-25A1CF4A8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642"/>
            <a:ext cx="12192000" cy="64763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0F1810-BD8E-4164-B011-BA1B0E31D3AD}"/>
              </a:ext>
            </a:extLst>
          </p:cNvPr>
          <p:cNvSpPr txBox="1"/>
          <p:nvPr/>
        </p:nvSpPr>
        <p:spPr>
          <a:xfrm>
            <a:off x="158752" y="526666"/>
            <a:ext cx="3296873" cy="64633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Interpretation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There is considerable uncertainty on long term outcomes under all scenarios</a:t>
            </a:r>
          </a:p>
          <a:p>
            <a:pPr marL="285750" indent="-285750">
              <a:buFontTx/>
              <a:buChar char="-"/>
            </a:pPr>
            <a:r>
              <a:rPr lang="en-US" dirty="0"/>
              <a:t>This uncertainty is considerably greater under low NPI scenarios</a:t>
            </a:r>
          </a:p>
          <a:p>
            <a:pPr marL="285750" indent="-285750">
              <a:buFontTx/>
              <a:buChar char="-"/>
            </a:pPr>
            <a:r>
              <a:rPr lang="en-US" dirty="0"/>
              <a:t>Higher vaccination rates are better, especially in low NPI scenario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Policy implications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Encourage NPI to extent feasible</a:t>
            </a:r>
          </a:p>
          <a:p>
            <a:pPr marL="285750" indent="-285750">
              <a:buFontTx/>
              <a:buChar char="-"/>
            </a:pPr>
            <a:r>
              <a:rPr lang="en-US" dirty="0"/>
              <a:t>Focus on increasing vaccination rate</a:t>
            </a:r>
          </a:p>
          <a:p>
            <a:pPr marL="285750" indent="-285750">
              <a:buFontTx/>
              <a:buChar char="-"/>
            </a:pPr>
            <a:r>
              <a:rPr lang="en-US" b="1" i="1" dirty="0"/>
              <a:t>Because there is considerable uncertainty, remain vigilant as to current situation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62ADE8-F0DC-483F-97FE-FB936A8A0755}"/>
              </a:ext>
            </a:extLst>
          </p:cNvPr>
          <p:cNvSpPr/>
          <p:nvPr/>
        </p:nvSpPr>
        <p:spPr>
          <a:xfrm>
            <a:off x="69669" y="6609806"/>
            <a:ext cx="1515291" cy="248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7339-FC62-4FF5-831E-B0228ED8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0611"/>
          </a:xfrm>
        </p:spPr>
        <p:txBody>
          <a:bodyPr/>
          <a:lstStyle/>
          <a:p>
            <a:r>
              <a:rPr lang="en-US" dirty="0"/>
              <a:t>Other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3A667-C84C-4BE1-A907-AF549ED93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2572"/>
            <a:ext cx="10515600" cy="4784391"/>
          </a:xfrm>
        </p:spPr>
        <p:txBody>
          <a:bodyPr/>
          <a:lstStyle/>
          <a:p>
            <a:r>
              <a:rPr lang="en-US" dirty="0"/>
              <a:t>Scenario projections can be very useful for understanding, even when action is not feasible</a:t>
            </a:r>
          </a:p>
          <a:p>
            <a:r>
              <a:rPr lang="en-US" dirty="0"/>
              <a:t>Relatively simple (i.e. SEIR) models can be useful in terms of estimating population level parameters of interest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800" dirty="0"/>
              <a:t>- disease prevalence</a:t>
            </a:r>
          </a:p>
          <a:p>
            <a:pPr marL="0" indent="0">
              <a:buNone/>
            </a:pPr>
            <a:r>
              <a:rPr lang="en-US" sz="1800" dirty="0"/>
              <a:t>	- disease transmission</a:t>
            </a:r>
          </a:p>
          <a:p>
            <a:pPr marL="0" indent="0">
              <a:buNone/>
            </a:pPr>
            <a:r>
              <a:rPr lang="en-US" sz="1800" dirty="0"/>
              <a:t>	- population immunity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8783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289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Comments on forecasting and scenario projections</vt:lpstr>
      <vt:lpstr>Main Points</vt:lpstr>
      <vt:lpstr>Face validity issues</vt:lpstr>
      <vt:lpstr>Underestimated uncertainty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Painter, Ian S (DOH)</dc:creator>
  <cp:lastModifiedBy>Painter, Ian S (DOH)</cp:lastModifiedBy>
  <cp:revision>19</cp:revision>
  <dcterms:created xsi:type="dcterms:W3CDTF">2021-06-01T15:03:10Z</dcterms:created>
  <dcterms:modified xsi:type="dcterms:W3CDTF">2021-06-01T18:06:31Z</dcterms:modified>
</cp:coreProperties>
</file>