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106" r:id="rId3"/>
    <p:sldId id="2085" r:id="rId4"/>
    <p:sldId id="2083" r:id="rId5"/>
    <p:sldId id="2089" r:id="rId6"/>
    <p:sldId id="2091" r:id="rId7"/>
    <p:sldId id="2094" r:id="rId8"/>
    <p:sldId id="2095" r:id="rId9"/>
    <p:sldId id="2084" r:id="rId10"/>
    <p:sldId id="2096" r:id="rId11"/>
    <p:sldId id="2097" r:id="rId12"/>
    <p:sldId id="2099" r:id="rId13"/>
    <p:sldId id="2098" r:id="rId14"/>
    <p:sldId id="2101" r:id="rId15"/>
    <p:sldId id="2102" r:id="rId16"/>
    <p:sldId id="2088" r:id="rId17"/>
    <p:sldId id="2103" r:id="rId18"/>
    <p:sldId id="2104" r:id="rId19"/>
    <p:sldId id="2076" r:id="rId20"/>
    <p:sldId id="1997" r:id="rId21"/>
    <p:sldId id="2078" r:id="rId22"/>
    <p:sldId id="2081" r:id="rId23"/>
    <p:sldId id="2105" r:id="rId24"/>
    <p:sldId id="1990" r:id="rId25"/>
    <p:sldId id="2107" r:id="rId26"/>
    <p:sldId id="2108" r:id="rId27"/>
    <p:sldId id="2075" r:id="rId28"/>
    <p:sldId id="285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11" autoAdjust="0"/>
    <p:restoredTop sz="92908"/>
  </p:normalViewPr>
  <p:slideViewPr>
    <p:cSldViewPr snapToGrid="0">
      <p:cViewPr varScale="1">
        <p:scale>
          <a:sx n="61" d="100"/>
          <a:sy n="61" d="100"/>
        </p:scale>
        <p:origin x="806" y="34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FBCDD-8505-4A42-92AD-D792EC16EC6F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E54CD-F3FE-F643-9AF4-D73A0FB91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693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4E54CD-F3FE-F643-9AF4-D73A0FB91F1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73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4E54CD-F3FE-F643-9AF4-D73A0FB91F1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782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4E54CD-F3FE-F643-9AF4-D73A0FB91F1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128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4E54CD-F3FE-F643-9AF4-D73A0FB91F1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067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2CFBF1-D933-404C-BCDE-79C6DB4CF5C2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4275" name="Rectangle 7"/>
          <p:cNvSpPr txBox="1">
            <a:spLocks noGrp="1" noChangeArrowheads="1"/>
          </p:cNvSpPr>
          <p:nvPr/>
        </p:nvSpPr>
        <p:spPr bwMode="auto">
          <a:xfrm>
            <a:off x="3885579" y="8694295"/>
            <a:ext cx="2972421" cy="44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17" tIns="44858" rIns="89717" bIns="44858" anchor="b"/>
          <a:lstStyle/>
          <a:p>
            <a:pPr defTabSz="895743"/>
            <a:fld id="{F69F9A5D-C1EB-42FC-9536-07E904763667}" type="slidenum">
              <a:rPr lang="en-US" sz="1200"/>
              <a:pPr defTabSz="895743"/>
              <a:t>27</a:t>
            </a:fld>
            <a:endParaRPr lang="en-US" sz="1200" dirty="0"/>
          </a:p>
        </p:txBody>
      </p:sp>
      <p:sp>
        <p:nvSpPr>
          <p:cNvPr id="54276" name="Rectangle 2055"/>
          <p:cNvSpPr txBox="1">
            <a:spLocks noGrp="1" noChangeArrowheads="1"/>
          </p:cNvSpPr>
          <p:nvPr/>
        </p:nvSpPr>
        <p:spPr bwMode="auto">
          <a:xfrm>
            <a:off x="3885579" y="8694295"/>
            <a:ext cx="2972421" cy="44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17" tIns="44858" rIns="89717" bIns="44858" anchor="b"/>
          <a:lstStyle/>
          <a:p>
            <a:pPr defTabSz="895743"/>
            <a:fld id="{FD2C4D80-FD4A-4EFA-96D8-08012C046731}" type="slidenum">
              <a:rPr lang="en-US" sz="1200"/>
              <a:pPr defTabSz="895743"/>
              <a:t>27</a:t>
            </a:fld>
            <a:endParaRPr lang="en-US" sz="1200" dirty="0"/>
          </a:p>
        </p:txBody>
      </p:sp>
      <p:sp>
        <p:nvSpPr>
          <p:cNvPr id="54277" name="Rectangle 3"/>
          <p:cNvSpPr txBox="1">
            <a:spLocks noGrp="1" noChangeArrowheads="1"/>
          </p:cNvSpPr>
          <p:nvPr/>
        </p:nvSpPr>
        <p:spPr bwMode="auto">
          <a:xfrm>
            <a:off x="3884027" y="0"/>
            <a:ext cx="2972421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559" tIns="45280" rIns="90559" bIns="45280"/>
          <a:lstStyle/>
          <a:p>
            <a:pPr defTabSz="906648"/>
            <a:fld id="{0480A191-D341-490C-9CE1-4550FB6F429A}" type="datetime1">
              <a:rPr lang="en-US" sz="1200">
                <a:latin typeface="Arial" charset="0"/>
              </a:rPr>
              <a:pPr defTabSz="906648"/>
              <a:t>5/31/2021</a:t>
            </a:fld>
            <a:endParaRPr lang="en-US" sz="1200" dirty="0">
              <a:latin typeface="Arial" charset="0"/>
            </a:endParaRPr>
          </a:p>
        </p:txBody>
      </p:sp>
      <p:sp>
        <p:nvSpPr>
          <p:cNvPr id="54278" name="Rectangle 7"/>
          <p:cNvSpPr txBox="1">
            <a:spLocks noGrp="1" noChangeArrowheads="1"/>
          </p:cNvSpPr>
          <p:nvPr/>
        </p:nvSpPr>
        <p:spPr bwMode="auto">
          <a:xfrm>
            <a:off x="3884027" y="8684926"/>
            <a:ext cx="2972421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559" tIns="45280" rIns="90559" bIns="45280" anchor="b"/>
          <a:lstStyle/>
          <a:p>
            <a:pPr defTabSz="906648"/>
            <a:fld id="{86BEDEC6-2BDB-4769-B4EC-7466972672FD}" type="slidenum">
              <a:rPr lang="en-US" sz="1200">
                <a:latin typeface="Arial" charset="0"/>
              </a:rPr>
              <a:pPr defTabSz="906648"/>
              <a:t>27</a:t>
            </a:fld>
            <a:endParaRPr lang="en-US" sz="1200" dirty="0">
              <a:latin typeface="Arial" charset="0"/>
            </a:endParaRPr>
          </a:p>
        </p:txBody>
      </p:sp>
      <p:sp>
        <p:nvSpPr>
          <p:cNvPr id="542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8938" y="687388"/>
            <a:ext cx="6091237" cy="3427412"/>
          </a:xfrm>
          <a:ln/>
        </p:spPr>
      </p:sp>
      <p:sp>
        <p:nvSpPr>
          <p:cNvPr id="542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421" y="4342464"/>
            <a:ext cx="5485158" cy="4114487"/>
          </a:xfrm>
          <a:noFill/>
          <a:ln/>
        </p:spPr>
        <p:txBody>
          <a:bodyPr lIns="90559" tIns="45280" rIns="90559" bIns="45280"/>
          <a:lstStyle/>
          <a:p>
            <a:pPr eaLnBrk="1" hangingPunct="1"/>
            <a:endParaRPr lang="en-US" dirty="0"/>
          </a:p>
        </p:txBody>
      </p:sp>
      <p:sp>
        <p:nvSpPr>
          <p:cNvPr id="54281" name="Slide Number Placeholder 5"/>
          <p:cNvSpPr txBox="1">
            <a:spLocks noGrp="1"/>
          </p:cNvSpPr>
          <p:nvPr/>
        </p:nvSpPr>
        <p:spPr bwMode="auto">
          <a:xfrm>
            <a:off x="3884027" y="8684926"/>
            <a:ext cx="2972421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559" tIns="45280" rIns="90559" bIns="45280" anchor="b"/>
          <a:lstStyle/>
          <a:p>
            <a:pPr defTabSz="906648"/>
            <a:fld id="{9FA0B924-10A5-4AE2-9EE6-997B5922A7C3}" type="slidenum">
              <a:rPr lang="en-US" sz="1200">
                <a:latin typeface="Arial" charset="0"/>
              </a:rPr>
              <a:pPr defTabSz="906648"/>
              <a:t>27</a:t>
            </a:fld>
            <a:endParaRPr lang="en-US" sz="12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941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Hoping to complete Round 3 early to mid-March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4E54CD-F3FE-F643-9AF4-D73A0FB91F1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01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07CF9-BD32-45F4-B164-1BCC4AACEC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1A107F-7643-4DFC-9B24-3698C51E4D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3CDFC-4964-42F3-A93D-A0A81976A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8F807-E560-4F46-8339-86EA959BDE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81660-CDF2-4BFF-AC58-5D72F77D4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72CC9-A9B0-4BAB-9A4C-1A274CC7A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4395F-5191-4EC4-BA46-0994FA8FA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4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98E43-AACE-4003-84A6-37F080533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C55C4-78E7-4AC3-8A89-EDA2E53D0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E8400-92EE-4389-9312-9839F804D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8F807-E560-4F46-8339-86EA959BDE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609CD-5753-4272-9D17-C71D8135E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F84A0-676B-4C4F-AD4A-ABEFD07E0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4395F-5191-4EC4-BA46-0994FA8FA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19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64CC6-F256-4525-8161-2AEF5AE3F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8CFD2F-2F0E-4178-A47F-E87EBD8AB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DA5E8-996E-4607-9994-0AC5635AF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8F807-E560-4F46-8339-86EA959BDE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2401D-AF50-431D-B33B-679DBBEFE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1E3BC-E8C7-4C08-BCA2-4ABB513FD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4395F-5191-4EC4-BA46-0994FA8FA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938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8B44E-7294-4E53-B940-33D609F8B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DD58A-91CF-4A33-AA9A-D4D9DF9894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683269-77F6-4AAD-A007-FA85C4F092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3F5E2B-6968-4A98-B381-6EA975772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8F807-E560-4F46-8339-86EA959BDE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FB2DEE-64EF-4773-BF1D-92B69ED3A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5293AA-36E1-47A6-8582-163A061B7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4395F-5191-4EC4-BA46-0994FA8FA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255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1FFB3-B9F0-48EC-80EE-E01423F57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F666CA-0EAD-49E5-8BE5-C2A16D94D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DAEA8C-B40E-46ED-91C0-4BEBD41AA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2791FD-10BB-4795-AEE8-2BE7F0E586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844818-1CE6-45BA-8DF4-41C46B62EB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C5A7AF-2702-4765-9E4E-E04D9F86C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8F807-E560-4F46-8339-86EA959BDE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8DE8F8-B54B-4E17-8683-279DECB3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4F3E80-B569-4F26-A8FA-C5B08B264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4395F-5191-4EC4-BA46-0994FA8FA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667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9992C-81EF-40B1-9036-485EE8538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8C98CE-42DE-408A-9A8B-881ABFA72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8F807-E560-4F46-8339-86EA959BDE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FFBBC1-D7CC-49EC-BA1D-2056DF98D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1EAC22-009F-4BF5-B433-458586E19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4395F-5191-4EC4-BA46-0994FA8FA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752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EECD9D-0264-4E34-9535-E338902B0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8F807-E560-4F46-8339-86EA959BDE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CB8BDF-68B8-4322-A55F-D43B3563F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6FE6B9-7C0A-4F99-8BC9-6268F97F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4395F-5191-4EC4-BA46-0994FA8FA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548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56E84-D163-443C-919E-104797A70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BE427-06E1-4BCD-ACCF-1DC025888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16A2D-CABD-40EC-977C-CCCE06900C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2AD94F-3126-4999-A75F-E8BA2D421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8F807-E560-4F46-8339-86EA959BDE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A0539E-D5E7-4C5B-9A29-BBF277D5A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25E007-E982-4F8E-82F6-0F6882D63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4395F-5191-4EC4-BA46-0994FA8FA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296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2647A-8887-4B2F-9968-A96DC9780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753A8A-EAFB-412A-8A1F-9F0EB18842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ED2BF-07A3-4BED-9C84-31160DA45E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1C97D1-53DE-44FC-B374-4B6D47DB7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8F807-E560-4F46-8339-86EA959BDE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1EA93-65DE-41F4-BF41-6EDBE1432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2F3ACC-51B4-4059-90BD-6E428C242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4395F-5191-4EC4-BA46-0994FA8FA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372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8E800-A7D6-403C-985D-CE4B0144D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9C4191-74F0-4843-8CC4-C23C8C2839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800B09-C8FE-4DFF-97F9-F44287198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8F807-E560-4F46-8339-86EA959BDE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1895A-2B83-45A9-A975-A90CFA0E8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EDC87-D81D-4920-BF0B-8394AED08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4395F-5191-4EC4-BA46-0994FA8FA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57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6F34BF-5F34-46E0-B846-0EAB62612F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451937-4786-46BB-BEB1-7B120EA5F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CAE888-22BD-4D83-ACE9-2AE7741A1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8F807-E560-4F46-8339-86EA959BDE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634D0-273E-4267-9D39-26CF0BC5F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AC7AA-F377-4DA2-932E-A9AB9DC33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4395F-5191-4EC4-BA46-0994FA8FA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98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94D6D4-9370-48B0-9A6A-ED08A806F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D4F7D-A5CC-458C-9EC4-C831D8664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8B39B-C02A-4D59-9DFF-BF8115D0A9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8F807-E560-4F46-8339-86EA959BDE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53142-AD42-4450-8606-CCF5B7C38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C7DD0-E861-4672-ADC1-A26F396AAA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4395F-5191-4EC4-BA46-0994FA8FA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10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chnologyreview.com/2021/05/28/1025478/covid-ensemble-model-forecast-trustworthy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chnologyreview.com/2021/05/28/1025478/covid-ensemble-model-forecast-trustworthy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athernationtv.com/news/two-areas-of-potential-tropical-development-in-the-eastern-pacific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weathernationtv.com/news/two-areas-of-potential-tropical-development-in-the-eastern-pacific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chnologyreview.com/2021/05/28/1025478/covid-ensemble-model-forecast-trustworthy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idas-network/covid19-scenario-modeling-hub" TargetMode="External"/><Relationship Id="rId2" Type="http://schemas.openxmlformats.org/officeDocument/2006/relationships/hyperlink" Target="https://covid19scenariomodelinghub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mailto:justin@jhu.edu" TargetMode="External"/><Relationship Id="rId4" Type="http://schemas.openxmlformats.org/officeDocument/2006/relationships/hyperlink" Target="mailto:scenariohub@midasnetwork.us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idas-network/covid19-scenario-modeling-hub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covid19scenariomodelinghub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ovid19scenariomodelinghub.org/images/logo.png">
            <a:extLst>
              <a:ext uri="{FF2B5EF4-FFF2-40B4-BE49-F238E27FC236}">
                <a16:creationId xmlns:a16="http://schemas.microsoft.com/office/drawing/2014/main" id="{9CBC7A4F-18A7-4D34-99F8-064AB8407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2" y="396144"/>
            <a:ext cx="11083636" cy="198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EFF642D-FA93-456B-A77E-716A21E8F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12886" y="2344533"/>
            <a:ext cx="8474867" cy="1055334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3600" b="1" dirty="0">
                <a:solidFill>
                  <a:srgbClr val="00B050"/>
                </a:solidFill>
              </a:rPr>
              <a:t>Multi-model planning scenarios for informing the COVID-19 response</a:t>
            </a:r>
          </a:p>
          <a:p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EC0130-B300-B24B-9B05-E8AC85360C10}"/>
              </a:ext>
            </a:extLst>
          </p:cNvPr>
          <p:cNvSpPr txBox="1"/>
          <p:nvPr/>
        </p:nvSpPr>
        <p:spPr>
          <a:xfrm>
            <a:off x="5255569" y="30936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B51E41-88A1-B04B-8DB4-55C0722ECF5B}"/>
              </a:ext>
            </a:extLst>
          </p:cNvPr>
          <p:cNvSpPr txBox="1"/>
          <p:nvPr/>
        </p:nvSpPr>
        <p:spPr>
          <a:xfrm>
            <a:off x="1302315" y="25699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7B948E-F2EA-4D3D-A70F-D6DDB787C9E1}"/>
              </a:ext>
            </a:extLst>
          </p:cNvPr>
          <p:cNvSpPr txBox="1"/>
          <p:nvPr/>
        </p:nvSpPr>
        <p:spPr>
          <a:xfrm>
            <a:off x="2612886" y="3276100"/>
            <a:ext cx="7304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dirty="0"/>
              <a:t>Justin Lessler for the SMH Coordinating Committee and participating teams</a:t>
            </a:r>
          </a:p>
        </p:txBody>
      </p:sp>
      <p:pic>
        <p:nvPicPr>
          <p:cNvPr id="8" name="Picture 2" descr="https://covid19scenariomodelinghub.org/images/institutions.png">
            <a:extLst>
              <a:ext uri="{FF2B5EF4-FFF2-40B4-BE49-F238E27FC236}">
                <a16:creationId xmlns:a16="http://schemas.microsoft.com/office/drawing/2014/main" id="{46BE21C6-9858-4EA9-B621-93D022D02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84" y="4365625"/>
            <a:ext cx="11083636" cy="249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AC734F-40A4-45D7-8BAE-62387F8BDF10}"/>
              </a:ext>
            </a:extLst>
          </p:cNvPr>
          <p:cNvSpPr txBox="1"/>
          <p:nvPr/>
        </p:nvSpPr>
        <p:spPr>
          <a:xfrm>
            <a:off x="2612886" y="3692060"/>
            <a:ext cx="6917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i="1" dirty="0"/>
              <a:t>CSTE/CDC Forecasting Workgroup Monthly Call – June 1, 2021</a:t>
            </a:r>
          </a:p>
        </p:txBody>
      </p:sp>
    </p:spTree>
    <p:extLst>
      <p:ext uri="{BB962C8B-B14F-4D97-AF65-F5344CB8AC3E}">
        <p14:creationId xmlns:p14="http://schemas.microsoft.com/office/powerpoint/2010/main" val="2471390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FAA6C-F308-4D2B-9E5E-EE71AE5CA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/>
              <a:t>What is the scenario modeling hub?</a:t>
            </a:r>
          </a:p>
          <a:p>
            <a:pPr marL="0" indent="0" algn="ctr">
              <a:buNone/>
            </a:pPr>
            <a:endParaRPr lang="en-US" sz="1400" b="1" dirty="0"/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i="1" dirty="0">
                <a:solidFill>
                  <a:srgbClr val="000000"/>
                </a:solidFill>
                <a:latin typeface="Independent"/>
              </a:rPr>
              <a:t>“…beyond week-to-week glimpses…”</a:t>
            </a:r>
            <a:r>
              <a:rPr lang="en-US" sz="3200" i="1" baseline="30000" dirty="0">
                <a:solidFill>
                  <a:srgbClr val="000000"/>
                </a:solidFill>
                <a:latin typeface="Independent"/>
              </a:rPr>
              <a:t>*</a:t>
            </a:r>
            <a:endParaRPr lang="en-US" sz="3200" i="1" baseline="30000" dirty="0">
              <a:solidFill>
                <a:prstClr val="black"/>
              </a:solidFill>
            </a:endParaRPr>
          </a:p>
          <a:p>
            <a:pPr marL="0" indent="0" algn="ctr">
              <a:buNone/>
            </a:pPr>
            <a:endParaRPr lang="en-US" sz="4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992E92-388B-48B8-BA0B-461125DB50D0}"/>
              </a:ext>
            </a:extLst>
          </p:cNvPr>
          <p:cNvSpPr txBox="1"/>
          <p:nvPr/>
        </p:nvSpPr>
        <p:spPr>
          <a:xfrm>
            <a:off x="2753650" y="6437375"/>
            <a:ext cx="9306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baseline="30000" dirty="0">
                <a:solidFill>
                  <a:srgbClr val="000000"/>
                </a:solidFill>
                <a:latin typeface="Independent"/>
              </a:rPr>
              <a:t>*</a:t>
            </a:r>
            <a:r>
              <a:rPr lang="en-US" dirty="0">
                <a:hlinkClick r:id="rId2"/>
              </a:rPr>
              <a:t>All together now: the most trustworthy covid-19 model is an ensemble | MIT Technology Review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139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EFF642D-FA93-456B-A77E-716A21E8F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181" y="2432209"/>
            <a:ext cx="10831228" cy="1055334"/>
          </a:xfrm>
        </p:spPr>
        <p:txBody>
          <a:bodyPr>
            <a:no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2800" dirty="0"/>
              <a:t>Initiated in Dec 2020 to generate 6-month projections of COVID19 cases, hospitalizations and deaths nationally and by US state.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2800" dirty="0"/>
              <a:t>Combine projections for 4 scenarios focused on vaccination, NPI, and new variants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2800" dirty="0"/>
              <a:t>Generated 5 rounds of projections, with participation from an increasing number of teams (5 -&gt; 9)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EC0130-B300-B24B-9B05-E8AC85360C10}"/>
              </a:ext>
            </a:extLst>
          </p:cNvPr>
          <p:cNvSpPr txBox="1"/>
          <p:nvPr/>
        </p:nvSpPr>
        <p:spPr>
          <a:xfrm>
            <a:off x="5255569" y="30936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B51E41-88A1-B04B-8DB4-55C0722ECF5B}"/>
              </a:ext>
            </a:extLst>
          </p:cNvPr>
          <p:cNvSpPr txBox="1"/>
          <p:nvPr/>
        </p:nvSpPr>
        <p:spPr>
          <a:xfrm>
            <a:off x="1302315" y="25699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26" name="Picture 2" descr="https://covid19scenariomodelinghub.org/images/logo.png">
            <a:extLst>
              <a:ext uri="{FF2B5EF4-FFF2-40B4-BE49-F238E27FC236}">
                <a16:creationId xmlns:a16="http://schemas.microsoft.com/office/drawing/2014/main" id="{9CBC7A4F-18A7-4D34-99F8-064AB8407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1" y="389817"/>
            <a:ext cx="11083636" cy="198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792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FAA6C-F308-4D2B-9E5E-EE71AE5CA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/>
              <a:t>Why a multi-modeling approach?</a:t>
            </a:r>
          </a:p>
          <a:p>
            <a:pPr marL="0" indent="0" algn="ctr">
              <a:buNone/>
            </a:pPr>
            <a:endParaRPr lang="en-US" sz="1400" b="1" dirty="0"/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i="1" dirty="0">
                <a:solidFill>
                  <a:srgbClr val="000000"/>
                </a:solidFill>
                <a:latin typeface="Independent"/>
              </a:rPr>
              <a:t>“ridiculously overconfident and wildly unreliable”</a:t>
            </a:r>
            <a:r>
              <a:rPr lang="en-US" sz="3200" i="1" baseline="30000" dirty="0">
                <a:solidFill>
                  <a:srgbClr val="000000"/>
                </a:solidFill>
                <a:latin typeface="Independent"/>
              </a:rPr>
              <a:t> *</a:t>
            </a:r>
            <a:endParaRPr lang="en-US" sz="3200" i="1" dirty="0">
              <a:solidFill>
                <a:prstClr val="black"/>
              </a:solidFill>
            </a:endParaRPr>
          </a:p>
          <a:p>
            <a:pPr marL="0" indent="0" algn="ctr">
              <a:buNone/>
            </a:pPr>
            <a:endParaRPr lang="en-US" sz="4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992E92-388B-48B8-BA0B-461125DB50D0}"/>
              </a:ext>
            </a:extLst>
          </p:cNvPr>
          <p:cNvSpPr txBox="1"/>
          <p:nvPr/>
        </p:nvSpPr>
        <p:spPr>
          <a:xfrm>
            <a:off x="1107731" y="6468726"/>
            <a:ext cx="111929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baseline="30000" dirty="0">
                <a:solidFill>
                  <a:srgbClr val="000000"/>
                </a:solidFill>
                <a:latin typeface="Independent"/>
              </a:rPr>
              <a:t>*</a:t>
            </a:r>
            <a:r>
              <a:rPr lang="en-US" dirty="0" err="1"/>
              <a:t>Tilmann</a:t>
            </a:r>
            <a:r>
              <a:rPr lang="en-US" dirty="0"/>
              <a:t> </a:t>
            </a:r>
            <a:r>
              <a:rPr lang="en-US" dirty="0" err="1"/>
              <a:t>Gneiting</a:t>
            </a:r>
            <a:r>
              <a:rPr lang="en-US" dirty="0"/>
              <a:t> in </a:t>
            </a:r>
            <a:r>
              <a:rPr lang="en-US" dirty="0">
                <a:hlinkClick r:id="rId2"/>
              </a:rPr>
              <a:t>All together now: the most trustworthy covid-19 model is an ensemble | MIT Technology Review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389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weathernationtv.com/app/uploads/2021/05/05-31_TD-BLANCA-FAN.jpg">
            <a:extLst>
              <a:ext uri="{FF2B5EF4-FFF2-40B4-BE49-F238E27FC236}">
                <a16:creationId xmlns:a16="http://schemas.microsoft.com/office/drawing/2014/main" id="{88B3B4BA-BC22-4769-84D5-5D720C9D0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2" y="311728"/>
            <a:ext cx="11083636" cy="623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517388-E97C-477A-8463-21148A2DE648}"/>
              </a:ext>
            </a:extLst>
          </p:cNvPr>
          <p:cNvSpPr txBox="1"/>
          <p:nvPr/>
        </p:nvSpPr>
        <p:spPr>
          <a:xfrm>
            <a:off x="2607377" y="6546272"/>
            <a:ext cx="9743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</a:t>
            </a:r>
            <a:r>
              <a:rPr lang="en-US" dirty="0">
                <a:hlinkClick r:id="rId3"/>
              </a:rPr>
              <a:t>Tropical Storm Blanca Strengthens in the Eastern Pacific - </a:t>
            </a:r>
            <a:r>
              <a:rPr lang="en-US" dirty="0" err="1">
                <a:hlinkClick r:id="rId3"/>
              </a:rPr>
              <a:t>WeatherNation</a:t>
            </a:r>
            <a:r>
              <a:rPr lang="en-US" dirty="0">
                <a:hlinkClick r:id="rId3"/>
              </a:rPr>
              <a:t> (weathernationtv.com)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917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517388-E97C-477A-8463-21148A2DE648}"/>
              </a:ext>
            </a:extLst>
          </p:cNvPr>
          <p:cNvSpPr txBox="1"/>
          <p:nvPr/>
        </p:nvSpPr>
        <p:spPr>
          <a:xfrm>
            <a:off x="428492" y="6546272"/>
            <a:ext cx="11313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</a:t>
            </a:r>
            <a:r>
              <a:rPr lang="en-US" dirty="0">
                <a:hlinkClick r:id="rId2"/>
              </a:rPr>
              <a:t>Tropical Storm Blanca Strengthens in the Eastern Pacific - </a:t>
            </a:r>
            <a:r>
              <a:rPr lang="en-US" dirty="0" err="1">
                <a:hlinkClick r:id="rId2"/>
              </a:rPr>
              <a:t>WeatherNation</a:t>
            </a:r>
            <a:r>
              <a:rPr lang="en-US" dirty="0">
                <a:hlinkClick r:id="rId2"/>
              </a:rPr>
              <a:t> (weathernationtv.com)</a:t>
            </a:r>
            <a:r>
              <a:rPr lang="en-US" dirty="0"/>
              <a:t> / cyclocane.com</a:t>
            </a:r>
          </a:p>
        </p:txBody>
      </p:sp>
      <p:pic>
        <p:nvPicPr>
          <p:cNvPr id="3074" name="Picture 2" descr="https://www.weathernationtv.com/app/uploads/2021/05/05-31-spaghetti.jpg">
            <a:extLst>
              <a:ext uri="{FF2B5EF4-FFF2-40B4-BE49-F238E27FC236}">
                <a16:creationId xmlns:a16="http://schemas.microsoft.com/office/drawing/2014/main" id="{AE1D7468-6F22-4C0E-A02A-8F7F3DBEE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2" y="311728"/>
            <a:ext cx="11083636" cy="623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AA8AF93-50E2-40DA-850E-8B1C0411BB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653" y="4716962"/>
            <a:ext cx="3210535" cy="15888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729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A87D3B-52E2-4F7C-BD2B-6A134327E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120" y="872050"/>
            <a:ext cx="9719097" cy="5667768"/>
          </a:xfrm>
          <a:prstGeom prst="rect">
            <a:avLst/>
          </a:prstGeom>
        </p:spPr>
      </p:pic>
      <p:pic>
        <p:nvPicPr>
          <p:cNvPr id="6" name="Picture 2" descr="COVID 19 forecast hub">
            <a:extLst>
              <a:ext uri="{FF2B5EF4-FFF2-40B4-BE49-F238E27FC236}">
                <a16:creationId xmlns:a16="http://schemas.microsoft.com/office/drawing/2014/main" id="{49A19941-65BE-4D91-9DE7-3F3D43E06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96" y="92979"/>
            <a:ext cx="3210535" cy="79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61F7BE-926F-43E0-A7B0-639281BBEDEF}"/>
              </a:ext>
            </a:extLst>
          </p:cNvPr>
          <p:cNvSpPr txBox="1"/>
          <p:nvPr/>
        </p:nvSpPr>
        <p:spPr>
          <a:xfrm>
            <a:off x="8979389" y="6488668"/>
            <a:ext cx="3212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https://covid19forecasthub.org/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0FB24DB-5B7F-4871-B848-8D6B9CEAD828}"/>
              </a:ext>
            </a:extLst>
          </p:cNvPr>
          <p:cNvCxnSpPr/>
          <p:nvPr/>
        </p:nvCxnSpPr>
        <p:spPr>
          <a:xfrm>
            <a:off x="5826034" y="2178885"/>
            <a:ext cx="804672" cy="10450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65B3567-4ACF-4DA8-9674-3B38C08AE490}"/>
              </a:ext>
            </a:extLst>
          </p:cNvPr>
          <p:cNvSpPr/>
          <p:nvPr/>
        </p:nvSpPr>
        <p:spPr>
          <a:xfrm>
            <a:off x="6714309" y="611342"/>
            <a:ext cx="3406793" cy="5178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78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FA4D35-C4A9-4854-9A27-2912274E9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38" y="862700"/>
            <a:ext cx="9712517" cy="5667768"/>
          </a:xfrm>
          <a:prstGeom prst="rect">
            <a:avLst/>
          </a:prstGeom>
        </p:spPr>
      </p:pic>
      <p:pic>
        <p:nvPicPr>
          <p:cNvPr id="6" name="Picture 2" descr="COVID 19 forecast hub">
            <a:extLst>
              <a:ext uri="{FF2B5EF4-FFF2-40B4-BE49-F238E27FC236}">
                <a16:creationId xmlns:a16="http://schemas.microsoft.com/office/drawing/2014/main" id="{49A19941-65BE-4D91-9DE7-3F3D43E06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96" y="92979"/>
            <a:ext cx="3210535" cy="79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61F7BE-926F-43E0-A7B0-639281BBEDEF}"/>
              </a:ext>
            </a:extLst>
          </p:cNvPr>
          <p:cNvSpPr txBox="1"/>
          <p:nvPr/>
        </p:nvSpPr>
        <p:spPr>
          <a:xfrm>
            <a:off x="8979389" y="6488668"/>
            <a:ext cx="3212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https://covid19forecasthub.org/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93DDB7A-D59D-46BE-8CEA-023B90E1597D}"/>
              </a:ext>
            </a:extLst>
          </p:cNvPr>
          <p:cNvCxnSpPr/>
          <p:nvPr/>
        </p:nvCxnSpPr>
        <p:spPr>
          <a:xfrm>
            <a:off x="5826034" y="2178885"/>
            <a:ext cx="804672" cy="10450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4139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FAA6C-F308-4D2B-9E5E-EE71AE5CA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/>
              <a:t>Why do we need scenarios when we have forecasts?</a:t>
            </a:r>
          </a:p>
          <a:p>
            <a:pPr marL="0" indent="0" algn="ctr">
              <a:buNone/>
            </a:pPr>
            <a:endParaRPr lang="en-US" sz="1200" b="1" dirty="0"/>
          </a:p>
          <a:p>
            <a:pPr marL="0" indent="0" algn="ctr">
              <a:buNone/>
            </a:pPr>
            <a:r>
              <a:rPr lang="en-US" sz="3200" i="1" dirty="0">
                <a:solidFill>
                  <a:srgbClr val="000000"/>
                </a:solidFill>
                <a:latin typeface="Independent"/>
              </a:rPr>
              <a:t>“Models are not oracles…Any model is providing an answer that is conditional on certain assumptions.”</a:t>
            </a:r>
            <a:r>
              <a:rPr lang="en-US" sz="3200" i="1" baseline="30000" dirty="0">
                <a:solidFill>
                  <a:srgbClr val="000000"/>
                </a:solidFill>
                <a:latin typeface="Independent"/>
              </a:rPr>
              <a:t>*</a:t>
            </a:r>
            <a:endParaRPr lang="en-US" sz="3200" i="1" dirty="0">
              <a:solidFill>
                <a:srgbClr val="000000"/>
              </a:solidFill>
              <a:latin typeface="Independen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E72CAA-5588-4498-BF10-022ABBEB0040}"/>
              </a:ext>
            </a:extLst>
          </p:cNvPr>
          <p:cNvSpPr txBox="1"/>
          <p:nvPr/>
        </p:nvSpPr>
        <p:spPr>
          <a:xfrm>
            <a:off x="637468" y="6437375"/>
            <a:ext cx="11689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baseline="30000" dirty="0">
                <a:solidFill>
                  <a:srgbClr val="000000"/>
                </a:solidFill>
                <a:latin typeface="Independent"/>
              </a:rPr>
              <a:t>*</a:t>
            </a:r>
            <a:r>
              <a:rPr lang="en-US" dirty="0"/>
              <a:t>Alessandro </a:t>
            </a:r>
            <a:r>
              <a:rPr lang="en-US" dirty="0" err="1"/>
              <a:t>Vespignani</a:t>
            </a:r>
            <a:r>
              <a:rPr lang="en-US" dirty="0"/>
              <a:t> in </a:t>
            </a:r>
            <a:r>
              <a:rPr lang="en-US" dirty="0">
                <a:hlinkClick r:id="rId2"/>
              </a:rPr>
              <a:t>All together now: the most trustworthy covid-19 model is an ensemble | MIT Technology Review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covid19scenariomodelinghub.org/images/W2ggQtYc.png">
            <a:extLst>
              <a:ext uri="{FF2B5EF4-FFF2-40B4-BE49-F238E27FC236}">
                <a16:creationId xmlns:a16="http://schemas.microsoft.com/office/drawing/2014/main" id="{B6192A0E-E326-48C6-8B7F-4D7D7B981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5463"/>
            <a:ext cx="12192000" cy="580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69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08D580-15D4-4C8E-AF7F-213546331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48" y="501516"/>
            <a:ext cx="5687658" cy="2239166"/>
          </a:xfrm>
          <a:prstGeom prst="rect">
            <a:avLst/>
          </a:prstGeom>
        </p:spPr>
      </p:pic>
      <p:pic>
        <p:nvPicPr>
          <p:cNvPr id="8194" name="Picture 2" descr="Gov. Gavin Newsom of California.">
            <a:extLst>
              <a:ext uri="{FF2B5EF4-FFF2-40B4-BE49-F238E27FC236}">
                <a16:creationId xmlns:a16="http://schemas.microsoft.com/office/drawing/2014/main" id="{8F994922-2677-43FF-801C-819BD23F2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02" y="2892848"/>
            <a:ext cx="5195455" cy="346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2314B7-9B6C-4503-9D61-8C76181B887E}"/>
              </a:ext>
            </a:extLst>
          </p:cNvPr>
          <p:cNvSpPr txBox="1"/>
          <p:nvPr/>
        </p:nvSpPr>
        <p:spPr>
          <a:xfrm>
            <a:off x="125404" y="6442601"/>
            <a:ext cx="3255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 York Times, March 19,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EE2033D-2662-4A92-B261-40CEA8CCE5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89" t="24336" r="39729" b="11656"/>
          <a:stretch/>
        </p:blipFill>
        <p:spPr>
          <a:xfrm>
            <a:off x="6355775" y="1686991"/>
            <a:ext cx="5593976" cy="414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513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698660-54EA-40B1-BAB0-A5EA589B8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955" y="311727"/>
            <a:ext cx="10318089" cy="62345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F6B9AC-C753-411C-9260-EB562D34814A}"/>
              </a:ext>
            </a:extLst>
          </p:cNvPr>
          <p:cNvSpPr txBox="1"/>
          <p:nvPr/>
        </p:nvSpPr>
        <p:spPr>
          <a:xfrm>
            <a:off x="10627941" y="6488668"/>
            <a:ext cx="1386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nytimes.com</a:t>
            </a:r>
          </a:p>
        </p:txBody>
      </p:sp>
    </p:spTree>
    <p:extLst>
      <p:ext uri="{BB962C8B-B14F-4D97-AF65-F5344CB8AC3E}">
        <p14:creationId xmlns:p14="http://schemas.microsoft.com/office/powerpoint/2010/main" val="1541618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7D228A-5A45-4302-BADD-1C65CC4B4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725" y="235662"/>
            <a:ext cx="9984310" cy="623454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21E679E-514E-46A5-A73E-B4BFADB73A2A}"/>
              </a:ext>
            </a:extLst>
          </p:cNvPr>
          <p:cNvSpPr/>
          <p:nvPr/>
        </p:nvSpPr>
        <p:spPr>
          <a:xfrm>
            <a:off x="9801624" y="6470207"/>
            <a:ext cx="23249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https://covariants.org/</a:t>
            </a:r>
          </a:p>
        </p:txBody>
      </p:sp>
    </p:spTree>
    <p:extLst>
      <p:ext uri="{BB962C8B-B14F-4D97-AF65-F5344CB8AC3E}">
        <p14:creationId xmlns:p14="http://schemas.microsoft.com/office/powerpoint/2010/main" val="915120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FAA6C-F308-4D2B-9E5E-EE71AE5CA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372" y="69977"/>
            <a:ext cx="10515600" cy="9855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/>
              <a:t>Planning scenarios, not forecasts</a:t>
            </a: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0110BDED-895A-4116-A4C1-8B4E34B53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346" y="629417"/>
            <a:ext cx="9181308" cy="623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31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D56C9B-BCBD-4CCD-8D4D-5608BD0B4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75" y="245032"/>
            <a:ext cx="6889703" cy="56677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F9E8D8-7795-4CFF-9EEB-39B857FB7DF0}"/>
              </a:ext>
            </a:extLst>
          </p:cNvPr>
          <p:cNvSpPr txBox="1"/>
          <p:nvPr/>
        </p:nvSpPr>
        <p:spPr>
          <a:xfrm>
            <a:off x="57477" y="6191794"/>
            <a:ext cx="79977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https://www.npr.org/sections/health-shots/2020/04/01/824744490/5-key-facts-the-white-house-isnt-saying-about-their-covid-19-projections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2249B3-7275-4994-A08F-C5C9963BC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3858" y="393415"/>
            <a:ext cx="5036708" cy="55193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83C1D1-F491-4E84-BD80-5899DF5A6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2952" y="5959827"/>
            <a:ext cx="2068673" cy="42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087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FAA6C-F308-4D2B-9E5E-EE71AE5CA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/>
              <a:t>COVID-19 Scenario Modeling Hub Results</a:t>
            </a:r>
          </a:p>
        </p:txBody>
      </p:sp>
    </p:spTree>
    <p:extLst>
      <p:ext uri="{BB962C8B-B14F-4D97-AF65-F5344CB8AC3E}">
        <p14:creationId xmlns:p14="http://schemas.microsoft.com/office/powerpoint/2010/main" val="39522069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4A777-28C8-4D35-9B55-1C9E81388E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238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Model rounds: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Vaccine supply and non-pharmaceutical interventions [2020-12-22]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More transmissible variant (B.1.1.7) and NPIs [2021-01-22]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Vaccine supply and NPIs [2021-3-5]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Vaccine supply and NPIs [2021-3-28]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Vaccine hesitancy and NPIs [2021-5-2]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More transmissible variant and vaccine hesitancy [in progress]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Immune escape and XXX? [planned]</a:t>
            </a:r>
          </a:p>
        </p:txBody>
      </p:sp>
      <p:pic>
        <p:nvPicPr>
          <p:cNvPr id="4" name="Picture 2" descr="https://covid19scenariomodelinghub.org/images/logo.png">
            <a:extLst>
              <a:ext uri="{FF2B5EF4-FFF2-40B4-BE49-F238E27FC236}">
                <a16:creationId xmlns:a16="http://schemas.microsoft.com/office/drawing/2014/main" id="{43BA44C3-74E4-4782-BDB9-BD2029C8C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78" y="55051"/>
            <a:ext cx="9160030" cy="163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9378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439C56-7FFB-45F6-BECE-65F300F66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513" y="2146488"/>
            <a:ext cx="5783573" cy="30473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FCF3EA-A3DF-4DB4-8B72-CEC4DFA04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16"/>
            <a:ext cx="10515600" cy="1325563"/>
          </a:xfrm>
        </p:spPr>
        <p:txBody>
          <a:bodyPr/>
          <a:lstStyle/>
          <a:p>
            <a:r>
              <a:rPr lang="en-US" dirty="0"/>
              <a:t>Round 4</a:t>
            </a:r>
          </a:p>
        </p:txBody>
      </p:sp>
      <p:pic>
        <p:nvPicPr>
          <p:cNvPr id="9218" name="Picture 2" descr="An external file that holds a picture, illustration, etc.&#10;Object name is mm7019e3-F1.jpg">
            <a:extLst>
              <a:ext uri="{FF2B5EF4-FFF2-40B4-BE49-F238E27FC236}">
                <a16:creationId xmlns:a16="http://schemas.microsoft.com/office/drawing/2014/main" id="{9F468D23-3C96-4F4A-9F67-6C35CA5C7D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585"/>
          <a:stretch/>
        </p:blipFill>
        <p:spPr bwMode="auto">
          <a:xfrm>
            <a:off x="552631" y="1414953"/>
            <a:ext cx="5508250" cy="507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612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36309923-F58E-8846-9FA3-5B352168F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280" y="0"/>
            <a:ext cx="1009943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D91BE0-831B-C840-AA22-15E0B4C7D4E3}"/>
              </a:ext>
            </a:extLst>
          </p:cNvPr>
          <p:cNvSpPr txBox="1"/>
          <p:nvPr/>
        </p:nvSpPr>
        <p:spPr>
          <a:xfrm>
            <a:off x="1260406" y="337309"/>
            <a:ext cx="1900238" cy="707886"/>
          </a:xfrm>
          <a:prstGeom prst="rect">
            <a:avLst/>
          </a:prstGeom>
          <a:solidFill>
            <a:srgbClr val="A600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Round 5 scenarios</a:t>
            </a:r>
          </a:p>
        </p:txBody>
      </p:sp>
    </p:spTree>
    <p:extLst>
      <p:ext uri="{BB962C8B-B14F-4D97-AF65-F5344CB8AC3E}">
        <p14:creationId xmlns:p14="http://schemas.microsoft.com/office/powerpoint/2010/main" val="89557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EA58E-989E-C548-8D54-68458D648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76" y="127008"/>
            <a:ext cx="10515600" cy="1325563"/>
          </a:xfrm>
        </p:spPr>
        <p:txBody>
          <a:bodyPr/>
          <a:lstStyle/>
          <a:p>
            <a:r>
              <a:rPr lang="en-US" dirty="0"/>
              <a:t>Round 5: National ensemble projections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A60319-658F-5349-9A8D-21843C9AB3FF}"/>
              </a:ext>
            </a:extLst>
          </p:cNvPr>
          <p:cNvSpPr txBox="1"/>
          <p:nvPr/>
        </p:nvSpPr>
        <p:spPr>
          <a:xfrm>
            <a:off x="10115360" y="959395"/>
            <a:ext cx="1855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Contributing Teams:</a:t>
            </a:r>
          </a:p>
        </p:txBody>
      </p:sp>
      <p:pic>
        <p:nvPicPr>
          <p:cNvPr id="8" name="Picture 7" descr="Graphical user interface, text, application&#10;&#10;Description automatically generated with medium confidence">
            <a:extLst>
              <a:ext uri="{FF2B5EF4-FFF2-40B4-BE49-F238E27FC236}">
                <a16:creationId xmlns:a16="http://schemas.microsoft.com/office/drawing/2014/main" id="{26C9308E-2423-2643-A251-68CC18935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613" y="1797807"/>
            <a:ext cx="1621448" cy="3567185"/>
          </a:xfrm>
          <a:prstGeom prst="rect">
            <a:avLst/>
          </a:prstGeom>
        </p:spPr>
      </p:pic>
      <p:sp>
        <p:nvSpPr>
          <p:cNvPr id="5" name="AutoShape 2">
            <a:extLst>
              <a:ext uri="{FF2B5EF4-FFF2-40B4-BE49-F238E27FC236}">
                <a16:creationId xmlns:a16="http://schemas.microsoft.com/office/drawing/2014/main" id="{80A10436-18AE-4227-996C-7C4170D0DF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EAC59A-08B3-4EC6-BFB6-8758B9FAC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5" y="1260565"/>
            <a:ext cx="10058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88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9DFBE0-FC1B-4523-AC9B-9A6B63FF0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4811" y="822297"/>
            <a:ext cx="3747388" cy="53023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E24A7B-BB74-4A5E-9D4E-B76E0E8622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711" b="648"/>
          <a:stretch/>
        </p:blipFill>
        <p:spPr>
          <a:xfrm>
            <a:off x="-230232" y="22239"/>
            <a:ext cx="9204415" cy="681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340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75A842-1F8D-451A-B1F8-FD96BF581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464" y="35710"/>
            <a:ext cx="4340560" cy="66442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8C395C-AD9C-4714-953A-AE2943F6D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716" y="208344"/>
            <a:ext cx="4213185" cy="64413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61A22F-ADC1-4AF8-9B7D-2F56F43E4F15}"/>
              </a:ext>
            </a:extLst>
          </p:cNvPr>
          <p:cNvSpPr txBox="1"/>
          <p:nvPr/>
        </p:nvSpPr>
        <p:spPr>
          <a:xfrm>
            <a:off x="261257" y="208344"/>
            <a:ext cx="1589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New Jersey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AE38C6-01E0-461D-ABE0-CCE9F002438E}"/>
              </a:ext>
            </a:extLst>
          </p:cNvPr>
          <p:cNvSpPr txBox="1"/>
          <p:nvPr/>
        </p:nvSpPr>
        <p:spPr>
          <a:xfrm>
            <a:off x="6096000" y="208344"/>
            <a:ext cx="981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Maine</a:t>
            </a:r>
          </a:p>
        </p:txBody>
      </p:sp>
    </p:spTree>
    <p:extLst>
      <p:ext uri="{BB962C8B-B14F-4D97-AF65-F5344CB8AC3E}">
        <p14:creationId xmlns:p14="http://schemas.microsoft.com/office/powerpoint/2010/main" val="439052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raw.githubusercontent.com/midas-network/covid19-scenario-modeling-hub/master/scenarios_table.png">
            <a:extLst>
              <a:ext uri="{FF2B5EF4-FFF2-40B4-BE49-F238E27FC236}">
                <a16:creationId xmlns:a16="http://schemas.microsoft.com/office/drawing/2014/main" id="{A2EC0B6B-411A-4E7A-8E43-1155C9550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849" y="296053"/>
            <a:ext cx="6928715" cy="623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3188CD-62C7-45A3-8F59-AC0D880F5E3E}"/>
              </a:ext>
            </a:extLst>
          </p:cNvPr>
          <p:cNvSpPr txBox="1"/>
          <p:nvPr/>
        </p:nvSpPr>
        <p:spPr>
          <a:xfrm>
            <a:off x="2630849" y="327402"/>
            <a:ext cx="1519619" cy="707886"/>
          </a:xfrm>
          <a:prstGeom prst="rect">
            <a:avLst/>
          </a:prstGeom>
          <a:solidFill>
            <a:srgbClr val="A600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Round 6 scenarios</a:t>
            </a:r>
          </a:p>
        </p:txBody>
      </p:sp>
    </p:spTree>
    <p:extLst>
      <p:ext uri="{BB962C8B-B14F-4D97-AF65-F5344CB8AC3E}">
        <p14:creationId xmlns:p14="http://schemas.microsoft.com/office/powerpoint/2010/main" val="25036198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63370-0FBA-8D43-B24F-A81282BBD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Results highlights, after 5 rounds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F3DA37-27BA-4BD1-A40F-9A77FE709E8A}"/>
              </a:ext>
            </a:extLst>
          </p:cNvPr>
          <p:cNvSpPr/>
          <p:nvPr/>
        </p:nvSpPr>
        <p:spPr>
          <a:xfrm>
            <a:off x="238540" y="1690688"/>
            <a:ext cx="1146313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In early rounds: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Potential impact of rapid vaccine rollout in first half of 2021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Maintaining NPI was important as B117 progressed and vaccination ramped up in early Spring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In recent rounds: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Possible case rebounds in fall if vaccine hesitancy is high, NPI are fully relaxed, especially if new variants are on the higher end of plausible R0s.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Variability in the trajectory of individual states, based on history of natural infections, vaccination, and NPI mandates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latin typeface="Garamond" panose="02020404030301010803" pitchFamily="18" charset="0"/>
            </a:endParaRPr>
          </a:p>
          <a:p>
            <a:endParaRPr lang="en-US" sz="28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0626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4A777-28C8-4D35-9B55-1C9E81388E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238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Model rounds: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Vaccine supply and non-pharmaceutical interventions [2020-12-22]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More transmissible variant (B.1.1.7) and NPIs [2021-01-22]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Vaccine supply and NPIs [2021-3-5]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Vaccine supply and NPIs [2021-3-28]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Vaccine hesitancy and NPIs [2021-5-2]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More transmissible variant and vaccine hesitancy [in progress]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Immune escape and XXX? [planned]</a:t>
            </a:r>
          </a:p>
        </p:txBody>
      </p:sp>
      <p:pic>
        <p:nvPicPr>
          <p:cNvPr id="4" name="Picture 2" descr="https://covid19scenariomodelinghub.org/images/logo.png">
            <a:extLst>
              <a:ext uri="{FF2B5EF4-FFF2-40B4-BE49-F238E27FC236}">
                <a16:creationId xmlns:a16="http://schemas.microsoft.com/office/drawing/2014/main" id="{43BA44C3-74E4-4782-BDB9-BD2029C8C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78" y="55051"/>
            <a:ext cx="9160030" cy="163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2902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4A777-28C8-4D35-9B55-1C9E81388E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2380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You are our most important audience!</a:t>
            </a:r>
          </a:p>
          <a:p>
            <a:r>
              <a:rPr lang="en-US" dirty="0"/>
              <a:t>See results: </a:t>
            </a:r>
          </a:p>
          <a:p>
            <a:pPr marL="457200" lvl="1" indent="0">
              <a:buNone/>
            </a:pPr>
            <a:r>
              <a:rPr lang="en-US" dirty="0">
                <a:hlinkClick r:id="rId2"/>
              </a:rPr>
              <a:t>https://covid19scenariomodelinghub.org/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Contribute and see in process scenarios:</a:t>
            </a:r>
          </a:p>
          <a:p>
            <a:pPr marL="457200" lvl="1" indent="0">
              <a:buNone/>
            </a:pPr>
            <a:r>
              <a:rPr lang="en-US" dirty="0">
                <a:hlinkClick r:id="rId3"/>
              </a:rPr>
              <a:t>https://github.com/midas-network/covid19-scenario-modeling-hub</a:t>
            </a:r>
            <a:endParaRPr lang="en-US" dirty="0"/>
          </a:p>
          <a:p>
            <a:endParaRPr lang="en-US" dirty="0"/>
          </a:p>
          <a:p>
            <a:r>
              <a:rPr lang="en-US" dirty="0"/>
              <a:t>Questions, scenario ideas, anything else…</a:t>
            </a:r>
          </a:p>
          <a:p>
            <a:pPr marL="457200" lvl="1" indent="0">
              <a:buNone/>
            </a:pPr>
            <a:r>
              <a:rPr lang="en-US" dirty="0">
                <a:hlinkClick r:id="rId4"/>
              </a:rPr>
              <a:t>scenariohub@midasnetwork.us</a:t>
            </a:r>
            <a:endParaRPr lang="en-US" dirty="0"/>
          </a:p>
          <a:p>
            <a:pPr marL="457200" lvl="1" indent="0">
              <a:buNone/>
            </a:pPr>
            <a:r>
              <a:rPr lang="en-US" dirty="0">
                <a:hlinkClick r:id="rId5"/>
              </a:rPr>
              <a:t>justin@jhu.edu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2" descr="https://covid19scenariomodelinghub.org/images/logo.png">
            <a:extLst>
              <a:ext uri="{FF2B5EF4-FFF2-40B4-BE49-F238E27FC236}">
                <a16:creationId xmlns:a16="http://schemas.microsoft.com/office/drawing/2014/main" id="{43BA44C3-74E4-4782-BDB9-BD2029C8C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78" y="55051"/>
            <a:ext cx="9160030" cy="163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4086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77730" y="1600848"/>
            <a:ext cx="9686925" cy="428002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US" sz="2400" b="1" i="1" dirty="0">
                <a:solidFill>
                  <a:srgbClr val="00B050"/>
                </a:solidFill>
                <a:latin typeface="Garamond" panose="020204040303010108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Modeling Groups Contributing Projections</a:t>
            </a:r>
            <a:endParaRPr lang="en-US" sz="2400" b="1" dirty="0">
              <a:solidFill>
                <a:srgbClr val="00B050"/>
              </a:solidFill>
              <a:latin typeface="Garamond" panose="02020404030301010803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1F5FE6-55F3-4B51-A0F9-FF81A23DF019}"/>
              </a:ext>
            </a:extLst>
          </p:cNvPr>
          <p:cNvSpPr/>
          <p:nvPr/>
        </p:nvSpPr>
        <p:spPr>
          <a:xfrm>
            <a:off x="273070" y="1960215"/>
            <a:ext cx="11801775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B050"/>
                </a:solidFill>
                <a:latin typeface="Helvetica" pitchFamily="2" charset="0"/>
              </a:rPr>
              <a:t>Columbia University – Age-Stratified Model: </a:t>
            </a:r>
            <a:r>
              <a:rPr lang="en-US" sz="1500" dirty="0">
                <a:latin typeface="Helvetica" pitchFamily="2" charset="0"/>
              </a:rPr>
              <a:t>Marta </a:t>
            </a:r>
            <a:r>
              <a:rPr lang="en-US" sz="1500" dirty="0" err="1">
                <a:latin typeface="Helvetica" pitchFamily="2" charset="0"/>
              </a:rPr>
              <a:t>Galanti</a:t>
            </a:r>
            <a:r>
              <a:rPr lang="en-US" sz="1500" dirty="0">
                <a:latin typeface="Helvetica" pitchFamily="2" charset="0"/>
              </a:rPr>
              <a:t>, Teresa </a:t>
            </a:r>
            <a:r>
              <a:rPr lang="en-US" sz="1500" dirty="0" err="1">
                <a:latin typeface="Helvetica" pitchFamily="2" charset="0"/>
              </a:rPr>
              <a:t>Yamana</a:t>
            </a:r>
            <a:r>
              <a:rPr lang="en-US" sz="1500" dirty="0">
                <a:latin typeface="Helvetica" pitchFamily="2" charset="0"/>
              </a:rPr>
              <a:t>, Sen Pei, Jeffrey Shaman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B050"/>
                </a:solidFill>
                <a:latin typeface="Helvetica" pitchFamily="2" charset="0"/>
              </a:rPr>
              <a:t>Institute for Health Metrics and Evaluation – IHME COVID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B050"/>
                </a:solidFill>
                <a:latin typeface="Helvetica" pitchFamily="2" charset="0"/>
              </a:rPr>
              <a:t>John Hopkins University-APL:  </a:t>
            </a:r>
            <a:r>
              <a:rPr lang="en-US" sz="1500" dirty="0">
                <a:latin typeface="Helvetica" pitchFamily="2" charset="0"/>
              </a:rPr>
              <a:t>Matt Kinsey, Kate </a:t>
            </a:r>
            <a:r>
              <a:rPr lang="en-US" sz="1500" dirty="0" err="1">
                <a:latin typeface="Helvetica" pitchFamily="2" charset="0"/>
              </a:rPr>
              <a:t>Tallaksen</a:t>
            </a:r>
            <a:r>
              <a:rPr lang="en-US" sz="1500" dirty="0">
                <a:latin typeface="Helvetica" pitchFamily="2" charset="0"/>
              </a:rPr>
              <a:t>, R.F. </a:t>
            </a:r>
            <a:r>
              <a:rPr lang="en-US" sz="1500" dirty="0" err="1">
                <a:latin typeface="Helvetica" pitchFamily="2" charset="0"/>
              </a:rPr>
              <a:t>Obrecht</a:t>
            </a:r>
            <a:r>
              <a:rPr lang="en-US" sz="1500" dirty="0">
                <a:latin typeface="Helvetica" pitchFamily="2" charset="0"/>
              </a:rPr>
              <a:t>, Laura Asher, Cash Costello, Michael </a:t>
            </a:r>
            <a:r>
              <a:rPr lang="en-US" sz="1500" dirty="0" err="1">
                <a:latin typeface="Helvetica" pitchFamily="2" charset="0"/>
              </a:rPr>
              <a:t>Kelbaugh</a:t>
            </a:r>
            <a:r>
              <a:rPr lang="en-US" sz="1500" dirty="0">
                <a:latin typeface="Helvetica" pitchFamily="2" charset="0"/>
              </a:rPr>
              <a:t>, Shelby Wilson</a:t>
            </a:r>
            <a:endParaRPr lang="en-US" sz="1500" dirty="0">
              <a:solidFill>
                <a:srgbClr val="00B050"/>
              </a:solidFill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B050"/>
                </a:solidFill>
                <a:latin typeface="Helvetica" pitchFamily="2" charset="0"/>
              </a:rPr>
              <a:t>John Hopkins University-IDD-COVIDSP</a:t>
            </a:r>
            <a:r>
              <a:rPr lang="en-US" sz="1500" dirty="0">
                <a:latin typeface="Helvetica" pitchFamily="2" charset="0"/>
              </a:rPr>
              <a:t>:  Joseph C. Lemaitre, Juan Dent Hulse,  Kyra H. </a:t>
            </a:r>
            <a:r>
              <a:rPr lang="en-US" sz="1500" dirty="0" err="1">
                <a:latin typeface="Helvetica" pitchFamily="2" charset="0"/>
              </a:rPr>
              <a:t>Grantz</a:t>
            </a:r>
            <a:r>
              <a:rPr lang="en-US" sz="1500" dirty="0">
                <a:latin typeface="Helvetica" pitchFamily="2" charset="0"/>
              </a:rPr>
              <a:t>, Joshua Kaminsky, Stephen A. Lauer, Elizabeth C. Lee, Justin </a:t>
            </a:r>
            <a:r>
              <a:rPr lang="en-US" sz="1500" dirty="0" err="1">
                <a:latin typeface="Helvetica" pitchFamily="2" charset="0"/>
              </a:rPr>
              <a:t>Lessler</a:t>
            </a:r>
            <a:r>
              <a:rPr lang="en-US" sz="1500" dirty="0">
                <a:latin typeface="Helvetica" pitchFamily="2" charset="0"/>
              </a:rPr>
              <a:t>, Hannah R. Meredith, Javier Perez-</a:t>
            </a:r>
            <a:r>
              <a:rPr lang="en-US" sz="1500" dirty="0" err="1">
                <a:latin typeface="Helvetica" pitchFamily="2" charset="0"/>
              </a:rPr>
              <a:t>Saez</a:t>
            </a:r>
            <a:r>
              <a:rPr lang="en-US" sz="1500" dirty="0">
                <a:latin typeface="Helvetica" pitchFamily="2" charset="0"/>
              </a:rPr>
              <a:t>, Shaun A. Truelove, Claire P. Smith, Lindsay T. Keegan, Kathryn Kaminsky, Sam Shah, Josh Wills, Pierre-Yves </a:t>
            </a:r>
            <a:r>
              <a:rPr lang="en-US" sz="1500" dirty="0" err="1">
                <a:latin typeface="Helvetica" pitchFamily="2" charset="0"/>
              </a:rPr>
              <a:t>Aquilanti</a:t>
            </a:r>
            <a:r>
              <a:rPr lang="en-US" sz="1500" dirty="0">
                <a:latin typeface="Helvetica" pitchFamily="2" charset="0"/>
              </a:rPr>
              <a:t>, Karthik Raman,  Arun </a:t>
            </a:r>
            <a:r>
              <a:rPr lang="en-US" sz="1500" dirty="0" err="1">
                <a:latin typeface="Helvetica" pitchFamily="2" charset="0"/>
              </a:rPr>
              <a:t>Subramaniyan</a:t>
            </a:r>
            <a:r>
              <a:rPr lang="en-US" sz="1500" dirty="0">
                <a:latin typeface="Helvetica" pitchFamily="2" charset="0"/>
              </a:rPr>
              <a:t>, Greg </a:t>
            </a:r>
            <a:r>
              <a:rPr lang="en-US" sz="1500" dirty="0" err="1">
                <a:latin typeface="Helvetica" pitchFamily="2" charset="0"/>
              </a:rPr>
              <a:t>Thursam</a:t>
            </a:r>
            <a:r>
              <a:rPr lang="en-US" sz="1500" dirty="0">
                <a:latin typeface="Helvetica" pitchFamily="2" charset="0"/>
              </a:rPr>
              <a:t>, Anh Tran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00B050"/>
                </a:solidFill>
                <a:latin typeface="Helvetica" pitchFamily="2" charset="0"/>
              </a:rPr>
              <a:t>Karlen</a:t>
            </a:r>
            <a:r>
              <a:rPr lang="en-US" sz="1500" dirty="0">
                <a:solidFill>
                  <a:srgbClr val="00B050"/>
                </a:solidFill>
                <a:latin typeface="Helvetica" pitchFamily="2" charset="0"/>
              </a:rPr>
              <a:t> </a:t>
            </a:r>
            <a:r>
              <a:rPr lang="en-US" sz="1500" dirty="0" err="1">
                <a:solidFill>
                  <a:srgbClr val="00B050"/>
                </a:solidFill>
                <a:latin typeface="Helvetica" pitchFamily="2" charset="0"/>
              </a:rPr>
              <a:t>PyPm</a:t>
            </a:r>
            <a:r>
              <a:rPr lang="en-US" sz="1500" dirty="0">
                <a:latin typeface="Helvetica" pitchFamily="2" charset="0"/>
              </a:rPr>
              <a:t>: Dean </a:t>
            </a:r>
            <a:r>
              <a:rPr lang="en-US" sz="1500" dirty="0" err="1">
                <a:latin typeface="Helvetica" pitchFamily="2" charset="0"/>
              </a:rPr>
              <a:t>Karlen</a:t>
            </a:r>
            <a:endParaRPr lang="en-US" sz="1500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B050"/>
                </a:solidFill>
                <a:latin typeface="Helvetica" pitchFamily="2" charset="0"/>
              </a:rPr>
              <a:t>Northeastern University MOBS GLEAM COVID</a:t>
            </a:r>
            <a:r>
              <a:rPr lang="en-US" sz="1500" dirty="0">
                <a:latin typeface="Helvetica" pitchFamily="2" charset="0"/>
              </a:rPr>
              <a:t>: Matteo Chinazzi, Jessica T. Davis,  </a:t>
            </a:r>
            <a:r>
              <a:rPr lang="en-US" sz="1500" dirty="0" err="1">
                <a:latin typeface="Helvetica" pitchFamily="2" charset="0"/>
              </a:rPr>
              <a:t>Kunpeng</a:t>
            </a:r>
            <a:r>
              <a:rPr lang="en-US" sz="1500" dirty="0">
                <a:latin typeface="Helvetica" pitchFamily="2" charset="0"/>
              </a:rPr>
              <a:t> Mu, </a:t>
            </a:r>
            <a:r>
              <a:rPr lang="en-US" sz="1500" dirty="0" err="1">
                <a:latin typeface="Helvetica" pitchFamily="2" charset="0"/>
              </a:rPr>
              <a:t>Xinyue</a:t>
            </a:r>
            <a:r>
              <a:rPr lang="en-US" sz="1500" dirty="0">
                <a:latin typeface="Helvetica" pitchFamily="2" charset="0"/>
              </a:rPr>
              <a:t> </a:t>
            </a:r>
            <a:r>
              <a:rPr lang="en-US" sz="1500" dirty="0" err="1">
                <a:latin typeface="Helvetica" pitchFamily="2" charset="0"/>
              </a:rPr>
              <a:t>Xiong</a:t>
            </a:r>
            <a:r>
              <a:rPr lang="en-US" sz="1500" dirty="0">
                <a:latin typeface="Helvetica" pitchFamily="2" charset="0"/>
              </a:rPr>
              <a:t>, Ana Pastore y Piontti, Alessandro Vespignani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B050"/>
                </a:solidFill>
                <a:latin typeface="Helvetica" pitchFamily="2" charset="0"/>
              </a:rPr>
              <a:t>University of North Carolina at Charlotte – UNCC-</a:t>
            </a:r>
            <a:r>
              <a:rPr lang="en-US" sz="1500" dirty="0" err="1">
                <a:solidFill>
                  <a:srgbClr val="00B050"/>
                </a:solidFill>
                <a:latin typeface="Helvetica" pitchFamily="2" charset="0"/>
              </a:rPr>
              <a:t>hierbin</a:t>
            </a:r>
            <a:r>
              <a:rPr lang="en-US" sz="1500" dirty="0">
                <a:solidFill>
                  <a:srgbClr val="00B050"/>
                </a:solidFill>
                <a:latin typeface="Helvetica" pitchFamily="2" charset="0"/>
              </a:rPr>
              <a:t>: </a:t>
            </a:r>
            <a:r>
              <a:rPr lang="en-US" sz="1500" dirty="0">
                <a:latin typeface="Helvetica" pitchFamily="2" charset="0"/>
              </a:rPr>
              <a:t>Shi Chen, </a:t>
            </a:r>
            <a:r>
              <a:rPr lang="en-US" sz="1500" dirty="0" err="1">
                <a:latin typeface="Helvetica" pitchFamily="2" charset="0"/>
              </a:rPr>
              <a:t>Rajib</a:t>
            </a:r>
            <a:r>
              <a:rPr lang="en-US" sz="1500" dirty="0">
                <a:latin typeface="Helvetica" pitchFamily="2" charset="0"/>
              </a:rPr>
              <a:t> Paul, Daniel </a:t>
            </a:r>
            <a:r>
              <a:rPr lang="en-US" sz="1500" dirty="0" err="1">
                <a:latin typeface="Helvetica" pitchFamily="2" charset="0"/>
              </a:rPr>
              <a:t>Janies</a:t>
            </a:r>
            <a:r>
              <a:rPr lang="en-US" sz="1500" dirty="0">
                <a:latin typeface="Helvetica" pitchFamily="2" charset="0"/>
              </a:rPr>
              <a:t>, Jen-Claude Thill</a:t>
            </a:r>
            <a:endParaRPr lang="en-US" sz="1500" dirty="0">
              <a:solidFill>
                <a:srgbClr val="00B050"/>
              </a:solidFill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B050"/>
                </a:solidFill>
                <a:latin typeface="Helvetica" pitchFamily="2" charset="0"/>
              </a:rPr>
              <a:t>University Southern California </a:t>
            </a:r>
            <a:r>
              <a:rPr lang="en-US" sz="1500" dirty="0" err="1">
                <a:solidFill>
                  <a:srgbClr val="00B050"/>
                </a:solidFill>
                <a:latin typeface="Helvetica" pitchFamily="2" charset="0"/>
              </a:rPr>
              <a:t>SlkJalpha</a:t>
            </a:r>
            <a:r>
              <a:rPr lang="en-US" sz="1500" dirty="0">
                <a:latin typeface="Helvetica" pitchFamily="2" charset="0"/>
              </a:rPr>
              <a:t>: </a:t>
            </a:r>
            <a:r>
              <a:rPr lang="fi-FI" sz="1500" dirty="0" err="1">
                <a:latin typeface="Helvetica" pitchFamily="2" charset="0"/>
              </a:rPr>
              <a:t>Ajitesh</a:t>
            </a:r>
            <a:r>
              <a:rPr lang="fi-FI" sz="1500" dirty="0">
                <a:latin typeface="Helvetica" pitchFamily="2" charset="0"/>
              </a:rPr>
              <a:t> </a:t>
            </a:r>
            <a:r>
              <a:rPr lang="fi-FI" sz="1500" dirty="0" err="1">
                <a:latin typeface="Helvetica" pitchFamily="2" charset="0"/>
              </a:rPr>
              <a:t>Srivastava</a:t>
            </a:r>
            <a:endParaRPr lang="fi-FI" sz="1500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B050"/>
                </a:solidFill>
                <a:latin typeface="Helvetica" pitchFamily="2" charset="0"/>
              </a:rPr>
              <a:t>University of Virginia-adaptive</a:t>
            </a:r>
            <a:r>
              <a:rPr lang="en-US" sz="1500" dirty="0">
                <a:latin typeface="Helvetica" pitchFamily="2" charset="0"/>
              </a:rPr>
              <a:t>: </a:t>
            </a:r>
            <a:r>
              <a:rPr lang="en-US" sz="1500" dirty="0" err="1">
                <a:latin typeface="Helvetica" pitchFamily="2" charset="0"/>
              </a:rPr>
              <a:t>Przemyslaw</a:t>
            </a:r>
            <a:r>
              <a:rPr lang="en-US" sz="1500" dirty="0">
                <a:latin typeface="Helvetica" pitchFamily="2" charset="0"/>
              </a:rPr>
              <a:t> </a:t>
            </a:r>
            <a:r>
              <a:rPr lang="en-US" sz="1500" dirty="0" err="1">
                <a:latin typeface="Helvetica" pitchFamily="2" charset="0"/>
              </a:rPr>
              <a:t>Porebski</a:t>
            </a:r>
            <a:r>
              <a:rPr lang="en-US" sz="1500" dirty="0">
                <a:latin typeface="Helvetica" pitchFamily="2" charset="0"/>
              </a:rPr>
              <a:t>, Srini Venkatramanan, </a:t>
            </a:r>
            <a:r>
              <a:rPr lang="en-US" sz="1500" dirty="0" err="1">
                <a:latin typeface="Helvetica" pitchFamily="2" charset="0"/>
              </a:rPr>
              <a:t>Anniruddha</a:t>
            </a:r>
            <a:r>
              <a:rPr lang="en-US" sz="1500" dirty="0">
                <a:latin typeface="Helvetica" pitchFamily="2" charset="0"/>
              </a:rPr>
              <a:t> </a:t>
            </a:r>
            <a:r>
              <a:rPr lang="en-US" sz="1500" dirty="0" err="1">
                <a:latin typeface="Helvetica" pitchFamily="2" charset="0"/>
              </a:rPr>
              <a:t>Adiga</a:t>
            </a:r>
            <a:r>
              <a:rPr lang="en-US" sz="1500" dirty="0">
                <a:latin typeface="Helvetica" pitchFamily="2" charset="0"/>
              </a:rPr>
              <a:t>, Bryan Lewis, Brian </a:t>
            </a:r>
            <a:r>
              <a:rPr lang="en-US" sz="1500" dirty="0" err="1">
                <a:latin typeface="Helvetica" pitchFamily="2" charset="0"/>
              </a:rPr>
              <a:t>Klahn</a:t>
            </a:r>
            <a:r>
              <a:rPr lang="en-US" sz="1500" dirty="0">
                <a:latin typeface="Helvetica" pitchFamily="2" charset="0"/>
              </a:rPr>
              <a:t>, Joseph </a:t>
            </a:r>
            <a:r>
              <a:rPr lang="en-US" sz="1500" dirty="0" err="1">
                <a:latin typeface="Helvetica" pitchFamily="2" charset="0"/>
              </a:rPr>
              <a:t>Outten</a:t>
            </a:r>
            <a:r>
              <a:rPr lang="en-US" sz="1500" dirty="0">
                <a:latin typeface="Helvetica" pitchFamily="2" charset="0"/>
              </a:rPr>
              <a:t>, James </a:t>
            </a:r>
            <a:r>
              <a:rPr lang="en-US" sz="1500" dirty="0" err="1">
                <a:latin typeface="Helvetica" pitchFamily="2" charset="0"/>
              </a:rPr>
              <a:t>Schlitt</a:t>
            </a:r>
            <a:r>
              <a:rPr lang="en-US" sz="1500" dirty="0">
                <a:latin typeface="Helvetica" pitchFamily="2" charset="0"/>
              </a:rPr>
              <a:t>, </a:t>
            </a:r>
            <a:r>
              <a:rPr lang="en-US" sz="1500" dirty="0" err="1">
                <a:latin typeface="Helvetica" pitchFamily="2" charset="0"/>
              </a:rPr>
              <a:t>Patric</a:t>
            </a:r>
            <a:r>
              <a:rPr lang="en-US" sz="1500" dirty="0">
                <a:latin typeface="Helvetica" pitchFamily="2" charset="0"/>
              </a:rPr>
              <a:t> Corbett, </a:t>
            </a:r>
            <a:r>
              <a:rPr lang="en-US" sz="1500" dirty="0" err="1">
                <a:latin typeface="Helvetica" pitchFamily="2" charset="0"/>
              </a:rPr>
              <a:t>Pyrros</a:t>
            </a:r>
            <a:r>
              <a:rPr lang="en-US" sz="1500" dirty="0">
                <a:latin typeface="Helvetica" pitchFamily="2" charset="0"/>
              </a:rPr>
              <a:t> Alexander </a:t>
            </a:r>
            <a:r>
              <a:rPr lang="en-US" sz="1500" dirty="0" err="1">
                <a:latin typeface="Helvetica" pitchFamily="2" charset="0"/>
              </a:rPr>
              <a:t>Telionis</a:t>
            </a:r>
            <a:r>
              <a:rPr lang="en-US" sz="1500" dirty="0">
                <a:latin typeface="Helvetica" pitchFamily="2" charset="0"/>
              </a:rPr>
              <a:t>, </a:t>
            </a:r>
            <a:r>
              <a:rPr lang="en-US" sz="1500" dirty="0" err="1">
                <a:latin typeface="Helvetica" pitchFamily="2" charset="0"/>
              </a:rPr>
              <a:t>Lijing</a:t>
            </a:r>
            <a:r>
              <a:rPr lang="en-US" sz="1500" dirty="0">
                <a:latin typeface="Helvetica" pitchFamily="2" charset="0"/>
              </a:rPr>
              <a:t> Wang, Akhil Sai </a:t>
            </a:r>
            <a:r>
              <a:rPr lang="en-US" sz="1500" dirty="0" err="1">
                <a:latin typeface="Helvetica" pitchFamily="2" charset="0"/>
              </a:rPr>
              <a:t>Peddireddy</a:t>
            </a:r>
            <a:r>
              <a:rPr lang="en-US" sz="1500" dirty="0">
                <a:latin typeface="Helvetica" pitchFamily="2" charset="0"/>
              </a:rPr>
              <a:t>, Benjamin Hurt, </a:t>
            </a:r>
            <a:r>
              <a:rPr lang="en-US" sz="1500" dirty="0" err="1">
                <a:latin typeface="Helvetica" pitchFamily="2" charset="0"/>
              </a:rPr>
              <a:t>Jiangzhou</a:t>
            </a:r>
            <a:r>
              <a:rPr lang="en-US" sz="1500" dirty="0">
                <a:latin typeface="Helvetica" pitchFamily="2" charset="0"/>
              </a:rPr>
              <a:t> Chen, Anil </a:t>
            </a:r>
            <a:r>
              <a:rPr lang="en-US" sz="1500" dirty="0" err="1">
                <a:latin typeface="Helvetica" pitchFamily="2" charset="0"/>
              </a:rPr>
              <a:t>Vullikanti</a:t>
            </a:r>
            <a:r>
              <a:rPr lang="en-US" sz="1500" dirty="0">
                <a:latin typeface="Helvetica" pitchFamily="2" charset="0"/>
              </a:rPr>
              <a:t>, Madhav </a:t>
            </a:r>
            <a:r>
              <a:rPr lang="en-US" sz="1500" dirty="0" err="1">
                <a:latin typeface="Helvetica" pitchFamily="2" charset="0"/>
              </a:rPr>
              <a:t>Marathe</a:t>
            </a:r>
            <a:endParaRPr lang="en-US" sz="1500" dirty="0">
              <a:latin typeface="Helvetica" pitchFamily="2" charset="0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80E316D9-7F1B-4BD0-A47D-DD94E89DBC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5" t="17298" r="12226" b="11965"/>
          <a:stretch/>
        </p:blipFill>
        <p:spPr>
          <a:xfrm>
            <a:off x="12780723" y="3209613"/>
            <a:ext cx="1825466" cy="109528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9508D7E-A7AF-0D42-9098-7A2D083AB7F9}"/>
              </a:ext>
            </a:extLst>
          </p:cNvPr>
          <p:cNvSpPr txBox="1"/>
          <p:nvPr/>
        </p:nvSpPr>
        <p:spPr>
          <a:xfrm>
            <a:off x="822543" y="917439"/>
            <a:ext cx="10546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1600" dirty="0" err="1">
                <a:latin typeface="Helvetica" pitchFamily="2" charset="0"/>
                <a:cs typeface="Times New Roman" panose="02020603050405020304" pitchFamily="18" charset="0"/>
              </a:rPr>
              <a:t>Katriona</a:t>
            </a:r>
            <a:r>
              <a:rPr lang="en-US" altLang="en-US" sz="1600" dirty="0">
                <a:latin typeface="Helvetica" pitchFamily="2" charset="0"/>
                <a:cs typeface="Times New Roman" panose="02020603050405020304" pitchFamily="18" charset="0"/>
              </a:rPr>
              <a:t> Shea, Justin </a:t>
            </a:r>
            <a:r>
              <a:rPr lang="en-US" altLang="en-US" sz="1600" dirty="0" err="1">
                <a:latin typeface="Helvetica" pitchFamily="2" charset="0"/>
                <a:cs typeface="Times New Roman" panose="02020603050405020304" pitchFamily="18" charset="0"/>
              </a:rPr>
              <a:t>Lessler</a:t>
            </a:r>
            <a:r>
              <a:rPr lang="en-US" altLang="en-US" sz="1600" dirty="0">
                <a:latin typeface="Helvetica" pitchFamily="2" charset="0"/>
                <a:cs typeface="Times New Roman" panose="02020603050405020304" pitchFamily="18" charset="0"/>
              </a:rPr>
              <a:t>, </a:t>
            </a:r>
            <a:r>
              <a:rPr lang="en-US" sz="1600" dirty="0">
                <a:latin typeface="Helvetica" pitchFamily="2" charset="0"/>
              </a:rPr>
              <a:t>Cécile </a:t>
            </a:r>
            <a:r>
              <a:rPr lang="en-US" sz="1600" dirty="0" err="1">
                <a:latin typeface="Helvetica" pitchFamily="2" charset="0"/>
              </a:rPr>
              <a:t>Viboud</a:t>
            </a:r>
            <a:r>
              <a:rPr lang="en-US" sz="1600" dirty="0">
                <a:latin typeface="Helvetica" pitchFamily="2" charset="0"/>
              </a:rPr>
              <a:t>, </a:t>
            </a:r>
            <a:r>
              <a:rPr lang="en-US" altLang="en-US" sz="1600" dirty="0">
                <a:latin typeface="Helvetica" pitchFamily="2" charset="0"/>
                <a:cs typeface="Times New Roman" panose="02020603050405020304" pitchFamily="18" charset="0"/>
              </a:rPr>
              <a:t>Rebecca Borchering, Emily Howerton, Shaun Truelove, Claire Smith, Nick Reich, Michael Runge, Lucie </a:t>
            </a:r>
            <a:r>
              <a:rPr lang="en-US" altLang="en-US" sz="1600" dirty="0" err="1">
                <a:latin typeface="Helvetica" pitchFamily="2" charset="0"/>
                <a:cs typeface="Times New Roman" panose="02020603050405020304" pitchFamily="18" charset="0"/>
              </a:rPr>
              <a:t>Contamin</a:t>
            </a:r>
            <a:r>
              <a:rPr lang="en-US" altLang="en-US" sz="1600" dirty="0">
                <a:latin typeface="Helvetica" pitchFamily="2" charset="0"/>
                <a:cs typeface="Times New Roman" panose="02020603050405020304" pitchFamily="18" charset="0"/>
              </a:rPr>
              <a:t>, John Levander, Jessica Salerno, Wilbert van </a:t>
            </a:r>
            <a:r>
              <a:rPr lang="en-US" altLang="en-US" sz="1600" dirty="0" err="1">
                <a:latin typeface="Helvetica" pitchFamily="2" charset="0"/>
                <a:cs typeface="Times New Roman" panose="02020603050405020304" pitchFamily="18" charset="0"/>
              </a:rPr>
              <a:t>Panhuis</a:t>
            </a:r>
            <a:endParaRPr lang="en-US" altLang="en-US" sz="1600" dirty="0">
              <a:latin typeface="Helvetica" pitchFamily="2" charset="0"/>
              <a:cs typeface="Times New Roman" panose="02020603050405020304" pitchFamily="18" charset="0"/>
            </a:endParaRP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357B51FC-7E2E-7141-BCD6-30629E092645}"/>
              </a:ext>
            </a:extLst>
          </p:cNvPr>
          <p:cNvSpPr txBox="1">
            <a:spLocks noChangeArrowheads="1"/>
          </p:cNvSpPr>
          <p:nvPr/>
        </p:nvSpPr>
        <p:spPr>
          <a:xfrm>
            <a:off x="460514" y="5654420"/>
            <a:ext cx="11222096" cy="59150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rgbClr val="00B050"/>
                </a:solidFill>
                <a:latin typeface="Garamond" panose="020204040303010108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Collaborators: </a:t>
            </a:r>
            <a:r>
              <a:rPr lang="en-US" altLang="en-US" sz="1600" dirty="0">
                <a:latin typeface="Helvetica" pitchFamily="2" charset="0"/>
                <a:cs typeface="Times New Roman" panose="02020603050405020304" pitchFamily="18" charset="0"/>
              </a:rPr>
              <a:t>Matthew Biggerstaff, Michael Johansson, Rachel Slayton, Jessica Healey (CDC); </a:t>
            </a:r>
            <a:r>
              <a:rPr lang="en-US" sz="1600" dirty="0">
                <a:latin typeface="Helvetica" pitchFamily="2" charset="0"/>
                <a:cs typeface="Times New Roman" panose="02020603050405020304" pitchFamily="18" charset="0"/>
              </a:rPr>
              <a:t>Nicole </a:t>
            </a:r>
            <a:r>
              <a:rPr lang="en-US" sz="1600" dirty="0" err="1">
                <a:latin typeface="Helvetica" pitchFamily="2" charset="0"/>
                <a:cs typeface="Times New Roman" panose="02020603050405020304" pitchFamily="18" charset="0"/>
              </a:rPr>
              <a:t>Samay</a:t>
            </a:r>
            <a:r>
              <a:rPr lang="en-US" sz="1600" dirty="0">
                <a:latin typeface="Helvetica" pitchFamily="2" charset="0"/>
                <a:cs typeface="Times New Roman" panose="02020603050405020304" pitchFamily="18" charset="0"/>
              </a:rPr>
              <a:t> (Northeastern University)</a:t>
            </a:r>
            <a:endParaRPr lang="en-US" sz="1600" dirty="0"/>
          </a:p>
        </p:txBody>
      </p:sp>
      <p:sp>
        <p:nvSpPr>
          <p:cNvPr id="24" name="Rectangle 2">
            <a:extLst>
              <a:ext uri="{FF2B5EF4-FFF2-40B4-BE49-F238E27FC236}">
                <a16:creationId xmlns:a16="http://schemas.microsoft.com/office/drawing/2014/main" id="{E87DEE4F-6FF8-7145-A7C8-A86CFDFFA948}"/>
              </a:ext>
            </a:extLst>
          </p:cNvPr>
          <p:cNvSpPr txBox="1">
            <a:spLocks noChangeArrowheads="1"/>
          </p:cNvSpPr>
          <p:nvPr/>
        </p:nvSpPr>
        <p:spPr>
          <a:xfrm>
            <a:off x="477730" y="587300"/>
            <a:ext cx="9686925" cy="42800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i="1" dirty="0">
                <a:solidFill>
                  <a:srgbClr val="00B050"/>
                </a:solidFill>
                <a:latin typeface="Garamond" panose="02020404030301010803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Coordination Team</a:t>
            </a:r>
          </a:p>
        </p:txBody>
      </p:sp>
    </p:spTree>
    <p:extLst>
      <p:ext uri="{BB962C8B-B14F-4D97-AF65-F5344CB8AC3E}">
        <p14:creationId xmlns:p14="http://schemas.microsoft.com/office/powerpoint/2010/main" val="994668947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4CC3A-690A-F24D-B4E8-70C754953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6998E-2235-4A4D-938E-53BB9F924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0303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>
                <a:hlinkClick r:id="rId3"/>
              </a:rPr>
              <a:t>https://github.com/midas-network/covid19-scenario-modeling-hub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https://covid19scenariomodelinghub.org/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Contact: scenariohub@midasnetwork.us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147D99F-E983-6645-9D0E-50710577BB35}"/>
              </a:ext>
            </a:extLst>
          </p:cNvPr>
          <p:cNvCxnSpPr>
            <a:cxnSpLocks/>
          </p:cNvCxnSpPr>
          <p:nvPr/>
        </p:nvCxnSpPr>
        <p:spPr>
          <a:xfrm flipH="1">
            <a:off x="8586841" y="-302261"/>
            <a:ext cx="1483751" cy="0"/>
          </a:xfrm>
          <a:prstGeom prst="straightConnector1">
            <a:avLst/>
          </a:prstGeom>
          <a:ln w="920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https://covid19scenariomodelinghub.org/images/institutions.png">
            <a:extLst>
              <a:ext uri="{FF2B5EF4-FFF2-40B4-BE49-F238E27FC236}">
                <a16:creationId xmlns:a16="http://schemas.microsoft.com/office/drawing/2014/main" id="{6AC12263-67BD-46A5-B26B-95AF83971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8" y="3584057"/>
            <a:ext cx="12192000" cy="274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71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3970</TotalTime>
  <Words>921</Words>
  <Application>Microsoft Office PowerPoint</Application>
  <PresentationFormat>Widescreen</PresentationFormat>
  <Paragraphs>101</Paragraphs>
  <Slides>28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Arial Unicode MS</vt:lpstr>
      <vt:lpstr>Calibri</vt:lpstr>
      <vt:lpstr>Calibri Light</vt:lpstr>
      <vt:lpstr>Garamond</vt:lpstr>
      <vt:lpstr>Helvetica</vt:lpstr>
      <vt:lpstr>Independent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Round 4</vt:lpstr>
      <vt:lpstr>PowerPoint Presentation</vt:lpstr>
      <vt:lpstr>Round 5: National ensemble projections</vt:lpstr>
      <vt:lpstr>PowerPoint Presentation</vt:lpstr>
      <vt:lpstr>PowerPoint Presentation</vt:lpstr>
      <vt:lpstr>PowerPoint Presentation</vt:lpstr>
      <vt:lpstr>Results highlights, after 5 rounds</vt:lpstr>
      <vt:lpstr>PowerPoint Presentation</vt:lpstr>
      <vt:lpstr>PowerPoint Presentation</vt:lpstr>
      <vt:lpstr>Modeling Groups Contributing Projections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Scenario Modeling Hub Round 1 Results</dc:title>
  <dc:creator>justin.lessler justin.lessler</dc:creator>
  <cp:lastModifiedBy>justin.lessler justin.lessler</cp:lastModifiedBy>
  <cp:revision>139</cp:revision>
  <cp:lastPrinted>2021-03-23T18:16:46Z</cp:lastPrinted>
  <dcterms:created xsi:type="dcterms:W3CDTF">2021-01-19T18:12:51Z</dcterms:created>
  <dcterms:modified xsi:type="dcterms:W3CDTF">2021-06-01T06:05:07Z</dcterms:modified>
</cp:coreProperties>
</file>