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8" r:id="rId5"/>
    <p:sldId id="374" r:id="rId6"/>
    <p:sldId id="375" r:id="rId7"/>
    <p:sldId id="377" r:id="rId8"/>
    <p:sldId id="371" r:id="rId9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2"/>
      <p: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yriad Web Pro" panose="020B0604020202020204" charset="0"/>
      <p:regular r:id="rId18"/>
      <p:bold r:id="rId19"/>
      <p: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8"/>
            <p14:sldId id="374"/>
            <p14:sldId id="375"/>
            <p14:sldId id="377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92" d="100"/>
          <a:sy n="92" d="100"/>
        </p:scale>
        <p:origin x="102" y="7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22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99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6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Forecasts predict </a:t>
            </a:r>
            <a:r>
              <a:rPr lang="en-US" dirty="0" smtClean="0"/>
              <a:t>steady ILI </a:t>
            </a:r>
            <a:r>
              <a:rPr lang="en-US" dirty="0"/>
              <a:t>activity </a:t>
            </a:r>
            <a:r>
              <a:rPr lang="en-US" dirty="0" smtClean="0"/>
              <a:t>for week 6 but for ILI to start decreasing weeks 7–9 </a:t>
            </a:r>
          </a:p>
          <a:p>
            <a:r>
              <a:rPr lang="en-US" dirty="0" smtClean="0"/>
              <a:t>ILI activity is likely to remain above baseline for the next 4 weeks</a:t>
            </a:r>
            <a:endParaRPr lang="en-US" dirty="0"/>
          </a:p>
          <a:p>
            <a:r>
              <a:rPr lang="en-US" dirty="0"/>
              <a:t>There is about a 40% chance that the flu season peaked last week (week 6), a 40% chance that </a:t>
            </a:r>
            <a:r>
              <a:rPr lang="en-US" dirty="0" smtClean="0"/>
              <a:t>the peak will be week </a:t>
            </a:r>
            <a:r>
              <a:rPr lang="en-US" dirty="0"/>
              <a:t>7, and a 10% chance that </a:t>
            </a:r>
            <a:r>
              <a:rPr lang="en-US" dirty="0" smtClean="0"/>
              <a:t>the peak </a:t>
            </a:r>
            <a:r>
              <a:rPr lang="en-US" dirty="0"/>
              <a:t>will be week 8 </a:t>
            </a:r>
            <a:r>
              <a:rPr lang="en-US" dirty="0" smtClean="0"/>
              <a:t> </a:t>
            </a:r>
            <a:r>
              <a:rPr lang="en-US" dirty="0"/>
              <a:t> </a:t>
            </a:r>
          </a:p>
          <a:p>
            <a:r>
              <a:rPr lang="en-US" dirty="0"/>
              <a:t>Forecasts give a lower chance for a high severity season than the historical average </a:t>
            </a:r>
            <a:r>
              <a:rPr lang="en-US" dirty="0" smtClean="0"/>
              <a:t>(&lt;1</a:t>
            </a:r>
            <a:r>
              <a:rPr lang="en-US" dirty="0"/>
              <a:t>% from forecasts vs. 8% historically)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95%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04" y="1509904"/>
            <a:ext cx="7063991" cy="353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01" y="1392682"/>
            <a:ext cx="7023798" cy="351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858" y="461841"/>
            <a:ext cx="3800853" cy="43191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35" y="1357628"/>
            <a:ext cx="4265633" cy="341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4702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428" y="548332"/>
            <a:ext cx="3729195" cy="42377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31" y="1354757"/>
            <a:ext cx="4265633" cy="341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3934</TotalTime>
  <Words>169</Words>
  <Application>Microsoft Office PowerPoint</Application>
  <PresentationFormat>On-screen Show (16:9)</PresentationFormat>
  <Paragraphs>33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Calibri Light</vt:lpstr>
      <vt:lpstr>Calibri</vt:lpstr>
      <vt:lpstr>Wingdings</vt:lpstr>
      <vt:lpstr>Arial</vt:lpstr>
      <vt:lpstr>Myriad Web Pro</vt:lpstr>
      <vt:lpstr>Courier New</vt:lpstr>
      <vt:lpstr>Symbol</vt:lpstr>
      <vt:lpstr>NCEH_ATSDR_combined</vt:lpstr>
      <vt:lpstr>PRESENTATIONLOAD</vt:lpstr>
      <vt:lpstr>Influenza Forecasting Update – week 6</vt:lpstr>
      <vt:lpstr>U.S. Forecasting Summary</vt:lpstr>
      <vt:lpstr>Season peak</vt:lpstr>
      <vt:lpstr>Season intensity</vt:lpstr>
      <vt:lpstr>Short-Term ILI Predictions</vt:lpstr>
      <vt:lpstr>Extra Slides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374</cp:revision>
  <cp:lastPrinted>2017-10-31T14:01:43Z</cp:lastPrinted>
  <dcterms:created xsi:type="dcterms:W3CDTF">2011-03-17T17:43:16Z</dcterms:created>
  <dcterms:modified xsi:type="dcterms:W3CDTF">2019-02-20T16:59:52Z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