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0"/>
  </p:notesMasterIdLst>
  <p:handoutMasterIdLst>
    <p:handoutMasterId r:id="rId11"/>
  </p:handoutMasterIdLst>
  <p:sldIdLst>
    <p:sldId id="363" r:id="rId3"/>
    <p:sldId id="372" r:id="rId4"/>
    <p:sldId id="373" r:id="rId5"/>
    <p:sldId id="368" r:id="rId6"/>
    <p:sldId id="370" r:id="rId7"/>
    <p:sldId id="367" r:id="rId8"/>
    <p:sldId id="371" r:id="rId9"/>
  </p:sldIdLst>
  <p:sldSz cx="9144000" cy="5143500" type="screen16x9"/>
  <p:notesSz cx="7010400" cy="9296400"/>
  <p:embeddedFontLst>
    <p:embeddedFont>
      <p:font typeface="Myriad Web Pro" panose="020B0604020202020204" charset="0"/>
      <p:regular r:id="rId12"/>
      <p:bold r:id="rId13"/>
      <p:italic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89" autoAdjust="0"/>
    <p:restoredTop sz="94189" autoAdjust="0"/>
  </p:normalViewPr>
  <p:slideViewPr>
    <p:cSldViewPr snapToGrid="0">
      <p:cViewPr varScale="1">
        <p:scale>
          <a:sx n="100" d="100"/>
          <a:sy n="100" d="100"/>
        </p:scale>
        <p:origin x="86" y="15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2602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12/11/2018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BDB5E-A838-4DE9-B702-B7A1401866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</a:t>
            </a:r>
            <a:r>
              <a:rPr lang="en-US" dirty="0" smtClean="0"/>
              <a:t>48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2296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Ensemble forecast shows a </a:t>
            </a:r>
            <a:r>
              <a:rPr lang="en-US" dirty="0" smtClean="0"/>
              <a:t>45% </a:t>
            </a:r>
            <a:r>
              <a:rPr lang="en-US" dirty="0" smtClean="0"/>
              <a:t>chance that onset </a:t>
            </a:r>
            <a:r>
              <a:rPr lang="en-US" dirty="0" smtClean="0"/>
              <a:t>will be on </a:t>
            </a:r>
            <a:r>
              <a:rPr lang="en-US" dirty="0" smtClean="0"/>
              <a:t>week </a:t>
            </a:r>
            <a:r>
              <a:rPr lang="en-US" dirty="0" smtClean="0"/>
              <a:t>49.</a:t>
            </a:r>
            <a:endParaRPr lang="en-US" dirty="0" smtClean="0"/>
          </a:p>
          <a:p>
            <a:r>
              <a:rPr lang="en-US" dirty="0" smtClean="0"/>
              <a:t>Forecasts for season peak percent ILI and peak week are similar to historical average.</a:t>
            </a:r>
          </a:p>
          <a:p>
            <a:r>
              <a:rPr lang="en-US" dirty="0" smtClean="0"/>
              <a:t>Short-term forecasts show a steady increase in ILI over the next 4 weeks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onset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8630" y="883046"/>
            <a:ext cx="3977640" cy="47720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Onset Predicted Probability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5" y="1360249"/>
            <a:ext cx="4572009" cy="36576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346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Season peak week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6766" y="784855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Peak Week Predicted Probability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3" y="1225884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2627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Season Peak ILI %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6766" y="784855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Peak ILI % Predicted Probability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3" y="1225884"/>
            <a:ext cx="4572009" cy="36576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3164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4" y="653143"/>
            <a:ext cx="5486411" cy="43891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47164"/>
          </a:xfrm>
        </p:spPr>
        <p:txBody>
          <a:bodyPr anchor="t"/>
          <a:lstStyle/>
          <a:p>
            <a:r>
              <a:rPr lang="en-US" dirty="0" smtClean="0"/>
              <a:t>US Season Peak Week and Peak ILI %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26374" y="913494"/>
            <a:ext cx="2522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Point forecasts with 80% prediction intervals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3430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3" y="1245996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666" y="449656"/>
            <a:ext cx="4023368" cy="45720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3435</TotalTime>
  <Words>124</Words>
  <Application>Microsoft Office PowerPoint</Application>
  <PresentationFormat>On-screen Show (16:9)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Myriad Web Pro</vt:lpstr>
      <vt:lpstr>Symbol</vt:lpstr>
      <vt:lpstr>Calibri Light</vt:lpstr>
      <vt:lpstr>Calibri</vt:lpstr>
      <vt:lpstr>Wingdings</vt:lpstr>
      <vt:lpstr>Arial</vt:lpstr>
      <vt:lpstr>Courier New</vt:lpstr>
      <vt:lpstr>NCEH_ATSDR_combined</vt:lpstr>
      <vt:lpstr>PRESENTATIONLOAD</vt:lpstr>
      <vt:lpstr>Influenza Forecasting Update – week 48</vt:lpstr>
      <vt:lpstr>U.S. Forecasting Summary</vt:lpstr>
      <vt:lpstr>Season onset</vt:lpstr>
      <vt:lpstr>Season peak week</vt:lpstr>
      <vt:lpstr>Season Peak ILI %</vt:lpstr>
      <vt:lpstr>US Season Peak Week and Peak ILI %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Dahlgren, Fredrick S. (CDC/OID/NCIRD)</cp:lastModifiedBy>
  <cp:revision>317</cp:revision>
  <cp:lastPrinted>2017-10-31T14:01:43Z</cp:lastPrinted>
  <dcterms:created xsi:type="dcterms:W3CDTF">2011-03-17T17:43:16Z</dcterms:created>
  <dcterms:modified xsi:type="dcterms:W3CDTF">2018-12-11T15:57:45Z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