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4"/>
  </p:sldMasterIdLst>
  <p:notesMasterIdLst>
    <p:notesMasterId r:id="rId28"/>
  </p:notesMasterIdLst>
  <p:handoutMasterIdLst>
    <p:handoutMasterId r:id="rId29"/>
  </p:handoutMasterIdLst>
  <p:sldIdLst>
    <p:sldId id="256" r:id="rId5"/>
    <p:sldId id="257" r:id="rId6"/>
    <p:sldId id="269" r:id="rId7"/>
    <p:sldId id="265" r:id="rId8"/>
    <p:sldId id="270" r:id="rId9"/>
    <p:sldId id="281" r:id="rId10"/>
    <p:sldId id="282" r:id="rId11"/>
    <p:sldId id="260" r:id="rId12"/>
    <p:sldId id="275" r:id="rId13"/>
    <p:sldId id="276" r:id="rId14"/>
    <p:sldId id="273" r:id="rId15"/>
    <p:sldId id="277" r:id="rId16"/>
    <p:sldId id="274" r:id="rId17"/>
    <p:sldId id="278" r:id="rId18"/>
    <p:sldId id="272" r:id="rId19"/>
    <p:sldId id="264" r:id="rId20"/>
    <p:sldId id="263" r:id="rId21"/>
    <p:sldId id="262" r:id="rId22"/>
    <p:sldId id="266" r:id="rId23"/>
    <p:sldId id="267" r:id="rId24"/>
    <p:sldId id="268" r:id="rId25"/>
    <p:sldId id="280" r:id="rId26"/>
    <p:sldId id="283" r:id="rId27"/>
  </p:sldIdLst>
  <p:sldSz cx="9144000" cy="5143500" type="screen16x9"/>
  <p:notesSz cx="6808788" cy="9940925"/>
  <p:embeddedFontLst>
    <p:embeddedFont>
      <p:font typeface="Calibri" panose="020F0502020204030204" pitchFamily="34" charset="0"/>
      <p:regular r:id="rId30"/>
      <p:bold r:id="rId31"/>
      <p:italic r:id="rId32"/>
      <p:boldItalic r:id="rId33"/>
    </p:embeddedFont>
    <p:embeddedFont>
      <p:font typeface="Ebrima" panose="02000000000000000000" pitchFamily="2" charset="0"/>
      <p:regular r:id="rId34"/>
      <p:bold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880" userDrawn="1">
          <p15:clr>
            <a:srgbClr val="A4A3A4"/>
          </p15:clr>
        </p15:guide>
        <p15:guide id="3" orient="horz" pos="160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2CC"/>
    <a:srgbClr val="FFFFFF"/>
    <a:srgbClr val="F4EBE6"/>
    <a:srgbClr val="D2AF9C"/>
    <a:srgbClr val="BC886A"/>
    <a:srgbClr val="A56039"/>
    <a:srgbClr val="8F3807"/>
    <a:srgbClr val="761302"/>
    <a:srgbClr val="EAF2ED"/>
    <a:srgbClr val="ACCB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5" autoAdjust="0"/>
    <p:restoredTop sz="74298" autoAdjust="0"/>
  </p:normalViewPr>
  <p:slideViewPr>
    <p:cSldViewPr snapToGrid="0">
      <p:cViewPr varScale="1">
        <p:scale>
          <a:sx n="93" d="100"/>
          <a:sy n="93" d="100"/>
        </p:scale>
        <p:origin x="444" y="84"/>
      </p:cViewPr>
      <p:guideLst>
        <p:guide orient="horz" pos="2137"/>
        <p:guide pos="2880"/>
        <p:guide orient="horz" pos="1603"/>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notesViewPr>
    <p:cSldViewPr snapToGrid="0">
      <p:cViewPr varScale="1">
        <p:scale>
          <a:sx n="117" d="100"/>
          <a:sy n="117" d="100"/>
        </p:scale>
        <p:origin x="337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057E8843-A7C4-432A-9F08-16396B59A19A}" type="datetimeFigureOut">
              <a:rPr lang="en-US" smtClean="0"/>
              <a:t>8/30/2018</a:t>
            </a:fld>
            <a:endParaRPr lang="en-US"/>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3A2C6CFA-711A-479C-88D9-264F221DCBD7}" type="slidenum">
              <a:rPr lang="en-US" smtClean="0"/>
              <a:t>‹#›</a:t>
            </a:fld>
            <a:endParaRPr lang="en-US"/>
          </a:p>
        </p:txBody>
      </p:sp>
    </p:spTree>
    <p:extLst>
      <p:ext uri="{BB962C8B-B14F-4D97-AF65-F5344CB8AC3E}">
        <p14:creationId xmlns:p14="http://schemas.microsoft.com/office/powerpoint/2010/main" val="2149428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8F3CDB66-C0F6-45B6-BFF5-4575694EFB28}" type="datetimeFigureOut">
              <a:rPr lang="en-US" smtClean="0"/>
              <a:t>8/30/2018</a:t>
            </a:fld>
            <a:endParaRPr lang="en-US"/>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907DFC79-30DA-484F-85C8-36E3971802A1}" type="slidenum">
              <a:rPr lang="en-US" smtClean="0"/>
              <a:t>‹#›</a:t>
            </a:fld>
            <a:endParaRPr lang="en-US"/>
          </a:p>
        </p:txBody>
      </p:sp>
    </p:spTree>
    <p:extLst>
      <p:ext uri="{BB962C8B-B14F-4D97-AF65-F5344CB8AC3E}">
        <p14:creationId xmlns:p14="http://schemas.microsoft.com/office/powerpoint/2010/main" val="2098081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come back to the last point in a few slides, but first a few points on how our work is guided and why we are interested in how influenza analytics, operationally…</a:t>
            </a:r>
          </a:p>
        </p:txBody>
      </p:sp>
      <p:sp>
        <p:nvSpPr>
          <p:cNvPr id="4" name="Slide Number Placeholder 3"/>
          <p:cNvSpPr>
            <a:spLocks noGrp="1"/>
          </p:cNvSpPr>
          <p:nvPr>
            <p:ph type="sldNum" sz="quarter" idx="10"/>
          </p:nvPr>
        </p:nvSpPr>
        <p:spPr/>
        <p:txBody>
          <a:bodyPr/>
          <a:lstStyle/>
          <a:p>
            <a:fld id="{907DFC79-30DA-484F-85C8-36E3971802A1}" type="slidenum">
              <a:rPr lang="en-US" smtClean="0"/>
              <a:t>4</a:t>
            </a:fld>
            <a:endParaRPr lang="en-US"/>
          </a:p>
        </p:txBody>
      </p:sp>
    </p:spTree>
    <p:extLst>
      <p:ext uri="{BB962C8B-B14F-4D97-AF65-F5344CB8AC3E}">
        <p14:creationId xmlns:p14="http://schemas.microsoft.com/office/powerpoint/2010/main" val="2875655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part of the background is the review post 2009 pandemic. I will not go into the history of modeling during the 2009 pandemic but some of the lessons learned are incorporated in the following slides as presented in the independent review published on our website.</a:t>
            </a:r>
          </a:p>
        </p:txBody>
      </p:sp>
      <p:sp>
        <p:nvSpPr>
          <p:cNvPr id="4" name="Slide Number Placeholder 3"/>
          <p:cNvSpPr>
            <a:spLocks noGrp="1"/>
          </p:cNvSpPr>
          <p:nvPr>
            <p:ph type="sldNum" sz="quarter" idx="10"/>
          </p:nvPr>
        </p:nvSpPr>
        <p:spPr/>
        <p:txBody>
          <a:bodyPr/>
          <a:lstStyle/>
          <a:p>
            <a:fld id="{907DFC79-30DA-484F-85C8-36E3971802A1}" type="slidenum">
              <a:rPr lang="en-US" smtClean="0"/>
              <a:t>5</a:t>
            </a:fld>
            <a:endParaRPr lang="en-US"/>
          </a:p>
        </p:txBody>
      </p:sp>
    </p:spTree>
    <p:extLst>
      <p:ext uri="{BB962C8B-B14F-4D97-AF65-F5344CB8AC3E}">
        <p14:creationId xmlns:p14="http://schemas.microsoft.com/office/powerpoint/2010/main" val="3316448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relevant recommendation is on the development of a severity assessment.</a:t>
            </a:r>
          </a:p>
        </p:txBody>
      </p:sp>
      <p:sp>
        <p:nvSpPr>
          <p:cNvPr id="4" name="Slide Number Placeholder 3"/>
          <p:cNvSpPr>
            <a:spLocks noGrp="1"/>
          </p:cNvSpPr>
          <p:nvPr>
            <p:ph type="sldNum" sz="quarter" idx="10"/>
          </p:nvPr>
        </p:nvSpPr>
        <p:spPr/>
        <p:txBody>
          <a:bodyPr/>
          <a:lstStyle/>
          <a:p>
            <a:fld id="{907DFC79-30DA-484F-85C8-36E3971802A1}" type="slidenum">
              <a:rPr lang="en-US" smtClean="0"/>
              <a:t>6</a:t>
            </a:fld>
            <a:endParaRPr lang="en-US"/>
          </a:p>
        </p:txBody>
      </p:sp>
    </p:spTree>
    <p:extLst>
      <p:ext uri="{BB962C8B-B14F-4D97-AF65-F5344CB8AC3E}">
        <p14:creationId xmlns:p14="http://schemas.microsoft.com/office/powerpoint/2010/main" val="3696726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relevant recommendation is to work on predictions.</a:t>
            </a:r>
          </a:p>
        </p:txBody>
      </p:sp>
      <p:sp>
        <p:nvSpPr>
          <p:cNvPr id="4" name="Slide Number Placeholder 3"/>
          <p:cNvSpPr>
            <a:spLocks noGrp="1"/>
          </p:cNvSpPr>
          <p:nvPr>
            <p:ph type="sldNum" sz="quarter" idx="10"/>
          </p:nvPr>
        </p:nvSpPr>
        <p:spPr/>
        <p:txBody>
          <a:bodyPr/>
          <a:lstStyle/>
          <a:p>
            <a:fld id="{907DFC79-30DA-484F-85C8-36E3971802A1}" type="slidenum">
              <a:rPr lang="en-US" smtClean="0"/>
              <a:t>7</a:t>
            </a:fld>
            <a:endParaRPr lang="en-US"/>
          </a:p>
        </p:txBody>
      </p:sp>
    </p:spTree>
    <p:extLst>
      <p:ext uri="{BB962C8B-B14F-4D97-AF65-F5344CB8AC3E}">
        <p14:creationId xmlns:p14="http://schemas.microsoft.com/office/powerpoint/2010/main" val="2910925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back to the first recommendation on developing a severity assessment, which has been under development since 2013, and launched in 2017. I will focus on the last bullet point: the modeling and special studies component.</a:t>
            </a:r>
          </a:p>
        </p:txBody>
      </p:sp>
      <p:sp>
        <p:nvSpPr>
          <p:cNvPr id="4" name="Slide Number Placeholder 3"/>
          <p:cNvSpPr>
            <a:spLocks noGrp="1"/>
          </p:cNvSpPr>
          <p:nvPr>
            <p:ph type="sldNum" sz="quarter" idx="10"/>
          </p:nvPr>
        </p:nvSpPr>
        <p:spPr/>
        <p:txBody>
          <a:bodyPr/>
          <a:lstStyle/>
          <a:p>
            <a:fld id="{907DFC79-30DA-484F-85C8-36E3971802A1}" type="slidenum">
              <a:rPr lang="en-US" smtClean="0"/>
              <a:t>8</a:t>
            </a:fld>
            <a:endParaRPr lang="en-US"/>
          </a:p>
        </p:txBody>
      </p:sp>
    </p:spTree>
    <p:extLst>
      <p:ext uri="{BB962C8B-B14F-4D97-AF65-F5344CB8AC3E}">
        <p14:creationId xmlns:p14="http://schemas.microsoft.com/office/powerpoint/2010/main" val="2052307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2016, a proposal outlined how analytics could feed in to the overall severity assessment, addressing key decisions such as …, among others. The analytics component would have to be closely aligned with the data sources, such as special studies, including information from line lists, and looking at transmission dynamics, risk factors and outcomes in the FF100 studies and household studies. Serology to help us understand the age-specific attack rates and proportions of asymptomatic cases and risk.</a:t>
            </a:r>
          </a:p>
        </p:txBody>
      </p:sp>
      <p:sp>
        <p:nvSpPr>
          <p:cNvPr id="4" name="Slide Number Placeholder 3"/>
          <p:cNvSpPr>
            <a:spLocks noGrp="1"/>
          </p:cNvSpPr>
          <p:nvPr>
            <p:ph type="sldNum" sz="quarter" idx="10"/>
          </p:nvPr>
        </p:nvSpPr>
        <p:spPr/>
        <p:txBody>
          <a:bodyPr/>
          <a:lstStyle/>
          <a:p>
            <a:fld id="{907DFC79-30DA-484F-85C8-36E3971802A1}" type="slidenum">
              <a:rPr lang="en-US" smtClean="0"/>
              <a:t>9</a:t>
            </a:fld>
            <a:endParaRPr lang="en-US"/>
          </a:p>
        </p:txBody>
      </p:sp>
    </p:spTree>
    <p:extLst>
      <p:ext uri="{BB962C8B-B14F-4D97-AF65-F5344CB8AC3E}">
        <p14:creationId xmlns:p14="http://schemas.microsoft.com/office/powerpoint/2010/main" val="7784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proposal details the expected outputs from the analytical component. The epidemiology analysis would give more detailed info on the indicators, especially key parameters associated with transmission and seriousness of disease. Once these parameters are elucidated, key questions on timing, scenario planning, and interventions can be looked at with transmission models and uncertainty in predications can be expressed. In the proposal, data sources were also prioritized and types of collaborative structures were suggested. </a:t>
            </a:r>
          </a:p>
          <a:p>
            <a:endParaRPr lang="en-US" dirty="0"/>
          </a:p>
          <a:p>
            <a:endParaRPr lang="en-US" dirty="0"/>
          </a:p>
          <a:p>
            <a:r>
              <a:rPr lang="en-US" dirty="0"/>
              <a:t>Are we looking at modeling spread?</a:t>
            </a:r>
          </a:p>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10</a:t>
            </a:fld>
            <a:endParaRPr lang="en-US"/>
          </a:p>
        </p:txBody>
      </p:sp>
    </p:spTree>
    <p:extLst>
      <p:ext uri="{BB962C8B-B14F-4D97-AF65-F5344CB8AC3E}">
        <p14:creationId xmlns:p14="http://schemas.microsoft.com/office/powerpoint/2010/main" val="3594996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March 2017, the proposal was presented to a large group of PISA pilot countries and public health professionals. The modeling and special studies initiatives as part of PISA were endorsed and the following observations and recommendations were made. The last one being the one most relevant here and different in that this network be established not just during a pandemic, as happened in 2009.</a:t>
            </a:r>
          </a:p>
        </p:txBody>
      </p:sp>
      <p:sp>
        <p:nvSpPr>
          <p:cNvPr id="4" name="Slide Number Placeholder 3"/>
          <p:cNvSpPr>
            <a:spLocks noGrp="1"/>
          </p:cNvSpPr>
          <p:nvPr>
            <p:ph type="sldNum" sz="quarter" idx="10"/>
          </p:nvPr>
        </p:nvSpPr>
        <p:spPr/>
        <p:txBody>
          <a:bodyPr/>
          <a:lstStyle/>
          <a:p>
            <a:fld id="{907DFC79-30DA-484F-85C8-36E3971802A1}" type="slidenum">
              <a:rPr lang="en-US" smtClean="0"/>
              <a:t>11</a:t>
            </a:fld>
            <a:endParaRPr lang="en-US"/>
          </a:p>
        </p:txBody>
      </p:sp>
    </p:spTree>
    <p:extLst>
      <p:ext uri="{BB962C8B-B14F-4D97-AF65-F5344CB8AC3E}">
        <p14:creationId xmlns:p14="http://schemas.microsoft.com/office/powerpoint/2010/main" val="456059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take the last recommendation forward, an informal, ad hoc group was set up in the following manner. The focus of this group is incidence data as opposed to genomics data. The use of public data is to allow for transparency and reproducibility.</a:t>
            </a:r>
          </a:p>
          <a:p>
            <a:endParaRPr lang="en-US" dirty="0"/>
          </a:p>
          <a:p>
            <a:r>
              <a:rPr lang="en-US" dirty="0"/>
              <a:t>Example of key questions:  When will seasons peak? Will the season be severe? What will happen in a certain country given circulation in a </a:t>
            </a:r>
            <a:r>
              <a:rPr lang="en-US"/>
              <a:t>neighboring country?</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12</a:t>
            </a:fld>
            <a:endParaRPr lang="en-US"/>
          </a:p>
        </p:txBody>
      </p:sp>
    </p:spTree>
    <p:extLst>
      <p:ext uri="{BB962C8B-B14F-4D97-AF65-F5344CB8AC3E}">
        <p14:creationId xmlns:p14="http://schemas.microsoft.com/office/powerpoint/2010/main" val="791517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description of the group is here. Currently, we are focused on building the group and looking at the feasibility of using the avail data for real-time forecasting. So far, not focused on comparisons across time and space. </a:t>
            </a:r>
          </a:p>
        </p:txBody>
      </p:sp>
      <p:sp>
        <p:nvSpPr>
          <p:cNvPr id="4" name="Slide Number Placeholder 3"/>
          <p:cNvSpPr>
            <a:spLocks noGrp="1"/>
          </p:cNvSpPr>
          <p:nvPr>
            <p:ph type="sldNum" sz="quarter" idx="10"/>
          </p:nvPr>
        </p:nvSpPr>
        <p:spPr/>
        <p:txBody>
          <a:bodyPr/>
          <a:lstStyle/>
          <a:p>
            <a:fld id="{907DFC79-30DA-484F-85C8-36E3971802A1}" type="slidenum">
              <a:rPr lang="en-US" smtClean="0"/>
              <a:t>13</a:t>
            </a:fld>
            <a:endParaRPr lang="en-US"/>
          </a:p>
        </p:txBody>
      </p:sp>
    </p:spTree>
    <p:extLst>
      <p:ext uri="{BB962C8B-B14F-4D97-AF65-F5344CB8AC3E}">
        <p14:creationId xmlns:p14="http://schemas.microsoft.com/office/powerpoint/2010/main" val="1891247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14</a:t>
            </a:fld>
            <a:endParaRPr lang="en-US"/>
          </a:p>
        </p:txBody>
      </p:sp>
    </p:spTree>
    <p:extLst>
      <p:ext uri="{BB962C8B-B14F-4D97-AF65-F5344CB8AC3E}">
        <p14:creationId xmlns:p14="http://schemas.microsoft.com/office/powerpoint/2010/main" val="2087401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other things we are discussing… Have identified issues and challenges on the horizon.  Keep modelers engaged (money, databases, forums, repositories, meetings, standards, workshops, publications…</a:t>
            </a:r>
          </a:p>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15</a:t>
            </a:fld>
            <a:endParaRPr lang="en-US"/>
          </a:p>
        </p:txBody>
      </p:sp>
    </p:spTree>
    <p:extLst>
      <p:ext uri="{BB962C8B-B14F-4D97-AF65-F5344CB8AC3E}">
        <p14:creationId xmlns:p14="http://schemas.microsoft.com/office/powerpoint/2010/main" val="3081570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any questions or suggestions or would like to get involved, please let me know or send us a message.</a:t>
            </a:r>
          </a:p>
        </p:txBody>
      </p:sp>
      <p:sp>
        <p:nvSpPr>
          <p:cNvPr id="4" name="Slide Number Placeholder 3"/>
          <p:cNvSpPr>
            <a:spLocks noGrp="1"/>
          </p:cNvSpPr>
          <p:nvPr>
            <p:ph type="sldNum" sz="quarter" idx="10"/>
          </p:nvPr>
        </p:nvSpPr>
        <p:spPr/>
        <p:txBody>
          <a:bodyPr/>
          <a:lstStyle/>
          <a:p>
            <a:fld id="{907DFC79-30DA-484F-85C8-36E3971802A1}" type="slidenum">
              <a:rPr lang="en-US" smtClean="0"/>
              <a:t>16</a:t>
            </a:fld>
            <a:endParaRPr lang="en-US"/>
          </a:p>
        </p:txBody>
      </p:sp>
    </p:spTree>
    <p:extLst>
      <p:ext uri="{BB962C8B-B14F-4D97-AF65-F5344CB8AC3E}">
        <p14:creationId xmlns:p14="http://schemas.microsoft.com/office/powerpoint/2010/main" val="1193966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exhaustive list.</a:t>
            </a:r>
          </a:p>
        </p:txBody>
      </p:sp>
      <p:sp>
        <p:nvSpPr>
          <p:cNvPr id="4" name="Slide Number Placeholder 3"/>
          <p:cNvSpPr>
            <a:spLocks noGrp="1"/>
          </p:cNvSpPr>
          <p:nvPr>
            <p:ph type="sldNum" sz="quarter" idx="10"/>
          </p:nvPr>
        </p:nvSpPr>
        <p:spPr/>
        <p:txBody>
          <a:bodyPr/>
          <a:lstStyle/>
          <a:p>
            <a:fld id="{907DFC79-30DA-484F-85C8-36E3971802A1}" type="slidenum">
              <a:rPr lang="en-US" smtClean="0"/>
              <a:t>19</a:t>
            </a:fld>
            <a:endParaRPr lang="en-US"/>
          </a:p>
        </p:txBody>
      </p:sp>
    </p:spTree>
    <p:extLst>
      <p:ext uri="{BB962C8B-B14F-4D97-AF65-F5344CB8AC3E}">
        <p14:creationId xmlns:p14="http://schemas.microsoft.com/office/powerpoint/2010/main" val="1397096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exhaustive list.</a:t>
            </a:r>
          </a:p>
        </p:txBody>
      </p:sp>
      <p:sp>
        <p:nvSpPr>
          <p:cNvPr id="4" name="Slide Number Placeholder 3"/>
          <p:cNvSpPr>
            <a:spLocks noGrp="1"/>
          </p:cNvSpPr>
          <p:nvPr>
            <p:ph type="sldNum" sz="quarter" idx="10"/>
          </p:nvPr>
        </p:nvSpPr>
        <p:spPr/>
        <p:txBody>
          <a:bodyPr/>
          <a:lstStyle/>
          <a:p>
            <a:fld id="{907DFC79-30DA-484F-85C8-36E3971802A1}" type="slidenum">
              <a:rPr lang="en-US" smtClean="0"/>
              <a:t>20</a:t>
            </a:fld>
            <a:endParaRPr lang="en-US"/>
          </a:p>
        </p:txBody>
      </p:sp>
    </p:spTree>
    <p:extLst>
      <p:ext uri="{BB962C8B-B14F-4D97-AF65-F5344CB8AC3E}">
        <p14:creationId xmlns:p14="http://schemas.microsoft.com/office/powerpoint/2010/main" val="906384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exhaustive list.</a:t>
            </a:r>
          </a:p>
        </p:txBody>
      </p:sp>
      <p:sp>
        <p:nvSpPr>
          <p:cNvPr id="4" name="Slide Number Placeholder 3"/>
          <p:cNvSpPr>
            <a:spLocks noGrp="1"/>
          </p:cNvSpPr>
          <p:nvPr>
            <p:ph type="sldNum" sz="quarter" idx="10"/>
          </p:nvPr>
        </p:nvSpPr>
        <p:spPr/>
        <p:txBody>
          <a:bodyPr/>
          <a:lstStyle/>
          <a:p>
            <a:fld id="{907DFC79-30DA-484F-85C8-36E3971802A1}" type="slidenum">
              <a:rPr lang="en-US" smtClean="0"/>
              <a:t>21</a:t>
            </a:fld>
            <a:endParaRPr lang="en-US"/>
          </a:p>
        </p:txBody>
      </p:sp>
    </p:spTree>
    <p:extLst>
      <p:ext uri="{BB962C8B-B14F-4D97-AF65-F5344CB8AC3E}">
        <p14:creationId xmlns:p14="http://schemas.microsoft.com/office/powerpoint/2010/main" val="3542982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objectives as informally agreed upon within the group. Thus far, we have not engaged policy makers. Thus far, we have looked only at already existing modeling initiatives that collaborators are working on.</a:t>
            </a:r>
          </a:p>
        </p:txBody>
      </p:sp>
      <p:sp>
        <p:nvSpPr>
          <p:cNvPr id="4" name="Slide Number Placeholder 3"/>
          <p:cNvSpPr>
            <a:spLocks noGrp="1"/>
          </p:cNvSpPr>
          <p:nvPr>
            <p:ph type="sldNum" sz="quarter" idx="10"/>
          </p:nvPr>
        </p:nvSpPr>
        <p:spPr/>
        <p:txBody>
          <a:bodyPr/>
          <a:lstStyle/>
          <a:p>
            <a:fld id="{907DFC79-30DA-484F-85C8-36E3971802A1}" type="slidenum">
              <a:rPr lang="en-US" smtClean="0"/>
              <a:t>22</a:t>
            </a:fld>
            <a:endParaRPr lang="en-US"/>
          </a:p>
        </p:txBody>
      </p:sp>
    </p:spTree>
    <p:extLst>
      <p:ext uri="{BB962C8B-B14F-4D97-AF65-F5344CB8AC3E}">
        <p14:creationId xmlns:p14="http://schemas.microsoft.com/office/powerpoint/2010/main" val="780270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exhaustive list.</a:t>
            </a:r>
          </a:p>
        </p:txBody>
      </p:sp>
      <p:sp>
        <p:nvSpPr>
          <p:cNvPr id="4" name="Slide Number Placeholder 3"/>
          <p:cNvSpPr>
            <a:spLocks noGrp="1"/>
          </p:cNvSpPr>
          <p:nvPr>
            <p:ph type="sldNum" sz="quarter" idx="10"/>
          </p:nvPr>
        </p:nvSpPr>
        <p:spPr/>
        <p:txBody>
          <a:bodyPr/>
          <a:lstStyle/>
          <a:p>
            <a:fld id="{907DFC79-30DA-484F-85C8-36E3971802A1}" type="slidenum">
              <a:rPr lang="en-US" smtClean="0"/>
              <a:t>23</a:t>
            </a:fld>
            <a:endParaRPr lang="en-US"/>
          </a:p>
        </p:txBody>
      </p:sp>
    </p:spTree>
    <p:extLst>
      <p:ext uri="{BB962C8B-B14F-4D97-AF65-F5344CB8AC3E}">
        <p14:creationId xmlns:p14="http://schemas.microsoft.com/office/powerpoint/2010/main" val="313512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62CAF3B-EB17-4B6B-8BA3-80CBFAD2D170}"/>
              </a:ext>
            </a:extLst>
          </p:cNvPr>
          <p:cNvSpPr>
            <a:spLocks noGrp="1"/>
          </p:cNvSpPr>
          <p:nvPr>
            <p:ph type="sldNum" sz="quarter" idx="10"/>
          </p:nvPr>
        </p:nvSpPr>
        <p:spPr/>
        <p:txBody>
          <a:bodyPr/>
          <a:lstStyle/>
          <a:p>
            <a:fld id="{A74CE0EA-F3B5-4684-BA10-C594598FDB9C}" type="slidenum">
              <a:rPr lang="en-GB" noProof="0" smtClean="0"/>
              <a:pPr/>
              <a:t>‹#›</a:t>
            </a:fld>
            <a:endParaRPr lang="en-GB" noProof="0"/>
          </a:p>
        </p:txBody>
      </p:sp>
      <p:sp>
        <p:nvSpPr>
          <p:cNvPr id="4" name="Subtitle 2">
            <a:extLst>
              <a:ext uri="{FF2B5EF4-FFF2-40B4-BE49-F238E27FC236}">
                <a16:creationId xmlns:a16="http://schemas.microsoft.com/office/drawing/2014/main" id="{A1F981E4-C9E0-45A3-849A-9E9E96F5B439}"/>
              </a:ext>
            </a:extLst>
          </p:cNvPr>
          <p:cNvSpPr>
            <a:spLocks noGrp="1"/>
          </p:cNvSpPr>
          <p:nvPr>
            <p:ph type="subTitle" idx="1"/>
          </p:nvPr>
        </p:nvSpPr>
        <p:spPr>
          <a:xfrm>
            <a:off x="1" y="3157087"/>
            <a:ext cx="9143999" cy="1530416"/>
          </a:xfrm>
          <a:solidFill>
            <a:schemeClr val="tx2"/>
          </a:solidFill>
        </p:spPr>
        <p:txBody>
          <a:bodyPr lIns="360000" tIns="360000" rIns="360000" bIns="828000" anchor="b">
            <a:noAutofit/>
          </a:bodyPr>
          <a:lstStyle>
            <a:lvl1pPr marL="0" indent="0" algn="l">
              <a:lnSpc>
                <a:spcPct val="90000"/>
              </a:lnSpc>
              <a:buNone/>
              <a:defRPr sz="2400" b="1">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noProof="0" dirty="0"/>
          </a:p>
          <a:p>
            <a:endParaRPr lang="en-GB" noProof="0" dirty="0"/>
          </a:p>
          <a:p>
            <a:endParaRPr lang="en-GB" noProof="0" dirty="0"/>
          </a:p>
          <a:p>
            <a:endParaRPr lang="en-GB" noProof="0" dirty="0"/>
          </a:p>
          <a:p>
            <a:endParaRPr lang="en-GB" noProof="0" dirty="0"/>
          </a:p>
        </p:txBody>
      </p:sp>
      <p:pic>
        <p:nvPicPr>
          <p:cNvPr id="5" name="Picture 4">
            <a:extLst>
              <a:ext uri="{FF2B5EF4-FFF2-40B4-BE49-F238E27FC236}">
                <a16:creationId xmlns:a16="http://schemas.microsoft.com/office/drawing/2014/main" id="{7CE550C0-284C-4AFC-88F4-F03AEDFF6626}"/>
              </a:ext>
            </a:extLst>
          </p:cNvPr>
          <p:cNvPicPr>
            <a:picLocks noChangeAspect="1"/>
          </p:cNvPicPr>
          <p:nvPr userDrawn="1"/>
        </p:nvPicPr>
        <p:blipFill>
          <a:blip r:embed="rId2"/>
          <a:stretch>
            <a:fillRect/>
          </a:stretch>
        </p:blipFill>
        <p:spPr>
          <a:xfrm>
            <a:off x="6781190" y="3753881"/>
            <a:ext cx="1950889" cy="457240"/>
          </a:xfrm>
          <a:prstGeom prst="rect">
            <a:avLst/>
          </a:prstGeom>
        </p:spPr>
      </p:pic>
    </p:spTree>
    <p:extLst>
      <p:ext uri="{BB962C8B-B14F-4D97-AF65-F5344CB8AC3E}">
        <p14:creationId xmlns:p14="http://schemas.microsoft.com/office/powerpoint/2010/main" val="4057448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hite">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350000"/>
            <a:ext cx="8424001" cy="31779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dirty="0"/>
              <a:t>One line Subtitle (optional)</a:t>
            </a:r>
          </a:p>
        </p:txBody>
      </p:sp>
      <p:sp>
        <p:nvSpPr>
          <p:cNvPr id="6" name="Slide Number Placeholder 5"/>
          <p:cNvSpPr>
            <a:spLocks noGrp="1"/>
          </p:cNvSpPr>
          <p:nvPr>
            <p:ph type="sldNum" sz="quarter" idx="16"/>
          </p:nvPr>
        </p:nvSpPr>
        <p:spPr/>
        <p:txBody>
          <a:bodyPr/>
          <a:lstStyle/>
          <a:p>
            <a:fld id="{A74CE0EA-F3B5-4684-BA10-C594598FDB9C}" type="slidenum">
              <a:rPr lang="en-GB" noProof="0" smtClean="0"/>
              <a:pPr/>
              <a:t>‹#›</a:t>
            </a:fld>
            <a:endParaRPr lang="en-GB" noProof="0"/>
          </a:p>
        </p:txBody>
      </p:sp>
    </p:spTree>
    <p:extLst>
      <p:ext uri="{BB962C8B-B14F-4D97-AF65-F5344CB8AC3E}">
        <p14:creationId xmlns:p14="http://schemas.microsoft.com/office/powerpoint/2010/main" val="3209924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boxes white">
    <p:spTree>
      <p:nvGrpSpPr>
        <p:cNvPr id="1" name=""/>
        <p:cNvGrpSpPr/>
        <p:nvPr/>
      </p:nvGrpSpPr>
      <p:grpSpPr>
        <a:xfrm>
          <a:off x="0" y="0"/>
          <a:ext cx="0" cy="0"/>
          <a:chOff x="0" y="0"/>
          <a:chExt cx="0" cy="0"/>
        </a:xfrm>
      </p:grpSpPr>
      <p:sp>
        <p:nvSpPr>
          <p:cNvPr id="10" name="Slide Number Placeholder 9"/>
          <p:cNvSpPr>
            <a:spLocks noGrp="1"/>
          </p:cNvSpPr>
          <p:nvPr>
            <p:ph type="sldNum" sz="quarter" idx="24"/>
          </p:nvPr>
        </p:nvSpPr>
        <p:spPr/>
        <p:txBody>
          <a:bodyPr/>
          <a:lstStyle/>
          <a:p>
            <a:fld id="{A74CE0EA-F3B5-4684-BA10-C594598FDB9C}" type="slidenum">
              <a:rPr lang="en-GB" noProof="0" smtClean="0"/>
              <a:pPr/>
              <a:t>‹#›</a:t>
            </a:fld>
            <a:endParaRPr lang="en-GB" noProof="0"/>
          </a:p>
        </p:txBody>
      </p:sp>
      <p:sp>
        <p:nvSpPr>
          <p:cNvPr id="12" name="Content Placeholder 2"/>
          <p:cNvSpPr>
            <a:spLocks noGrp="1"/>
          </p:cNvSpPr>
          <p:nvPr>
            <p:ph sz="half" idx="25"/>
          </p:nvPr>
        </p:nvSpPr>
        <p:spPr>
          <a:xfrm>
            <a:off x="359999" y="1620000"/>
            <a:ext cx="4104000" cy="29079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3" name="Content Placeholder 3"/>
          <p:cNvSpPr>
            <a:spLocks noGrp="1"/>
          </p:cNvSpPr>
          <p:nvPr>
            <p:ph sz="half" idx="26"/>
          </p:nvPr>
        </p:nvSpPr>
        <p:spPr>
          <a:xfrm>
            <a:off x="4675773" y="1620000"/>
            <a:ext cx="4104000" cy="29079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8"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5" name="Text Placeholder 5"/>
          <p:cNvSpPr>
            <a:spLocks noGrp="1"/>
          </p:cNvSpPr>
          <p:nvPr>
            <p:ph type="body" sz="quarter" idx="27"/>
          </p:nvPr>
        </p:nvSpPr>
        <p:spPr>
          <a:xfrm>
            <a:off x="359999" y="1350000"/>
            <a:ext cx="4104001" cy="189009"/>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6" name="Text Placeholder 5"/>
          <p:cNvSpPr>
            <a:spLocks noGrp="1"/>
          </p:cNvSpPr>
          <p:nvPr>
            <p:ph type="body" sz="quarter" idx="28"/>
          </p:nvPr>
        </p:nvSpPr>
        <p:spPr>
          <a:xfrm>
            <a:off x="4675774" y="1350000"/>
            <a:ext cx="410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Tree>
    <p:extLst>
      <p:ext uri="{BB962C8B-B14F-4D97-AF65-F5344CB8AC3E}">
        <p14:creationId xmlns:p14="http://schemas.microsoft.com/office/powerpoint/2010/main" val="4252190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Boxes white">
    <p:spTree>
      <p:nvGrpSpPr>
        <p:cNvPr id="1" name=""/>
        <p:cNvGrpSpPr/>
        <p:nvPr/>
      </p:nvGrpSpPr>
      <p:grpSpPr>
        <a:xfrm>
          <a:off x="0" y="0"/>
          <a:ext cx="0" cy="0"/>
          <a:chOff x="0" y="0"/>
          <a:chExt cx="0" cy="0"/>
        </a:xfrm>
      </p:grpSpPr>
      <p:sp>
        <p:nvSpPr>
          <p:cNvPr id="10" name="Slide Number Placeholder 9"/>
          <p:cNvSpPr>
            <a:spLocks noGrp="1"/>
          </p:cNvSpPr>
          <p:nvPr>
            <p:ph type="sldNum" sz="quarter" idx="24"/>
          </p:nvPr>
        </p:nvSpPr>
        <p:spPr/>
        <p:txBody>
          <a:bodyPr/>
          <a:lstStyle/>
          <a:p>
            <a:fld id="{A74CE0EA-F3B5-4684-BA10-C594598FDB9C}" type="slidenum">
              <a:rPr lang="en-GB" noProof="0" smtClean="0"/>
              <a:pPr/>
              <a:t>‹#›</a:t>
            </a:fld>
            <a:endParaRPr lang="en-GB" noProof="0"/>
          </a:p>
        </p:txBody>
      </p:sp>
      <p:sp>
        <p:nvSpPr>
          <p:cNvPr id="12" name="Content Placeholder 2"/>
          <p:cNvSpPr>
            <a:spLocks noGrp="1"/>
          </p:cNvSpPr>
          <p:nvPr>
            <p:ph sz="half" idx="25"/>
          </p:nvPr>
        </p:nvSpPr>
        <p:spPr>
          <a:xfrm>
            <a:off x="359999" y="1620000"/>
            <a:ext cx="4104000" cy="1242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3" name="Content Placeholder 3"/>
          <p:cNvSpPr>
            <a:spLocks noGrp="1"/>
          </p:cNvSpPr>
          <p:nvPr>
            <p:ph sz="half" idx="26"/>
          </p:nvPr>
        </p:nvSpPr>
        <p:spPr>
          <a:xfrm>
            <a:off x="4675773" y="1620000"/>
            <a:ext cx="4104000" cy="1242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Text Placeholder 5"/>
          <p:cNvSpPr>
            <a:spLocks noGrp="1"/>
          </p:cNvSpPr>
          <p:nvPr>
            <p:ph type="body" sz="quarter" idx="27"/>
          </p:nvPr>
        </p:nvSpPr>
        <p:spPr>
          <a:xfrm>
            <a:off x="359999" y="1350000"/>
            <a:ext cx="4104001" cy="189009"/>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0" name="Text Placeholder 5"/>
          <p:cNvSpPr>
            <a:spLocks noGrp="1"/>
          </p:cNvSpPr>
          <p:nvPr>
            <p:ph type="body" sz="quarter" idx="28"/>
          </p:nvPr>
        </p:nvSpPr>
        <p:spPr>
          <a:xfrm>
            <a:off x="4675774" y="1350000"/>
            <a:ext cx="410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dirty="0"/>
              <a:t>Edit Master text styles</a:t>
            </a:r>
          </a:p>
        </p:txBody>
      </p:sp>
      <p:sp>
        <p:nvSpPr>
          <p:cNvPr id="35"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37" name="Content Placeholder 2"/>
          <p:cNvSpPr>
            <a:spLocks noGrp="1"/>
          </p:cNvSpPr>
          <p:nvPr>
            <p:ph sz="half" idx="30"/>
          </p:nvPr>
        </p:nvSpPr>
        <p:spPr>
          <a:xfrm>
            <a:off x="359999" y="3285900"/>
            <a:ext cx="4104000" cy="1242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8" name="Content Placeholder 3"/>
          <p:cNvSpPr>
            <a:spLocks noGrp="1"/>
          </p:cNvSpPr>
          <p:nvPr>
            <p:ph sz="half" idx="34"/>
          </p:nvPr>
        </p:nvSpPr>
        <p:spPr>
          <a:xfrm>
            <a:off x="4675773" y="3285900"/>
            <a:ext cx="4104000" cy="1242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9" name="Text Placeholder 5"/>
          <p:cNvSpPr>
            <a:spLocks noGrp="1"/>
          </p:cNvSpPr>
          <p:nvPr>
            <p:ph type="body" sz="quarter" idx="35"/>
          </p:nvPr>
        </p:nvSpPr>
        <p:spPr>
          <a:xfrm>
            <a:off x="359999" y="3029643"/>
            <a:ext cx="4104001" cy="189009"/>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dirty="0"/>
              <a:t>Edit Master text styles</a:t>
            </a:r>
          </a:p>
        </p:txBody>
      </p:sp>
      <p:sp>
        <p:nvSpPr>
          <p:cNvPr id="40" name="Text Placeholder 5"/>
          <p:cNvSpPr>
            <a:spLocks noGrp="1"/>
          </p:cNvSpPr>
          <p:nvPr>
            <p:ph type="body" sz="quarter" idx="36"/>
          </p:nvPr>
        </p:nvSpPr>
        <p:spPr>
          <a:xfrm>
            <a:off x="4675774" y="3029643"/>
            <a:ext cx="410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dirty="0"/>
              <a:t>Edit Master text styles</a:t>
            </a:r>
          </a:p>
        </p:txBody>
      </p:sp>
    </p:spTree>
    <p:extLst>
      <p:ext uri="{BB962C8B-B14F-4D97-AF65-F5344CB8AC3E}">
        <p14:creationId xmlns:p14="http://schemas.microsoft.com/office/powerpoint/2010/main" val="1304697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Columns white">
    <p:spTree>
      <p:nvGrpSpPr>
        <p:cNvPr id="1" name=""/>
        <p:cNvGrpSpPr/>
        <p:nvPr/>
      </p:nvGrpSpPr>
      <p:grpSpPr>
        <a:xfrm>
          <a:off x="0" y="0"/>
          <a:ext cx="0" cy="0"/>
          <a:chOff x="0" y="0"/>
          <a:chExt cx="0" cy="0"/>
        </a:xfrm>
      </p:grpSpPr>
      <p:sp>
        <p:nvSpPr>
          <p:cNvPr id="10" name="Slide Number Placeholder 9"/>
          <p:cNvSpPr>
            <a:spLocks noGrp="1"/>
          </p:cNvSpPr>
          <p:nvPr>
            <p:ph type="sldNum" sz="quarter" idx="24"/>
          </p:nvPr>
        </p:nvSpPr>
        <p:spPr/>
        <p:txBody>
          <a:bodyPr/>
          <a:lstStyle/>
          <a:p>
            <a:fld id="{A74CE0EA-F3B5-4684-BA10-C594598FDB9C}" type="slidenum">
              <a:rPr lang="en-GB" noProof="0" smtClean="0"/>
              <a:pPr/>
              <a:t>‹#›</a:t>
            </a:fld>
            <a:endParaRPr lang="en-GB" noProof="0"/>
          </a:p>
        </p:txBody>
      </p:sp>
      <p:sp>
        <p:nvSpPr>
          <p:cNvPr id="12" name="Content Placeholder 2"/>
          <p:cNvSpPr>
            <a:spLocks noGrp="1"/>
          </p:cNvSpPr>
          <p:nvPr>
            <p:ph sz="half" idx="25"/>
          </p:nvPr>
        </p:nvSpPr>
        <p:spPr>
          <a:xfrm>
            <a:off x="359999" y="1620000"/>
            <a:ext cx="2664000" cy="2907900"/>
          </a:xfrm>
        </p:spPr>
        <p:txBody>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Text Placeholder 5"/>
          <p:cNvSpPr>
            <a:spLocks noGrp="1"/>
          </p:cNvSpPr>
          <p:nvPr>
            <p:ph type="body" sz="quarter" idx="27"/>
          </p:nvPr>
        </p:nvSpPr>
        <p:spPr>
          <a:xfrm>
            <a:off x="359999" y="1350000"/>
            <a:ext cx="266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16" name="Content Placeholder 2"/>
          <p:cNvSpPr>
            <a:spLocks noGrp="1"/>
          </p:cNvSpPr>
          <p:nvPr>
            <p:ph sz="half" idx="29"/>
          </p:nvPr>
        </p:nvSpPr>
        <p:spPr>
          <a:xfrm>
            <a:off x="3237886" y="1620000"/>
            <a:ext cx="2664000" cy="2907900"/>
          </a:xfrm>
        </p:spPr>
        <p:txBody>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7" name="Text Placeholder 5"/>
          <p:cNvSpPr>
            <a:spLocks noGrp="1"/>
          </p:cNvSpPr>
          <p:nvPr>
            <p:ph type="body" sz="quarter" idx="30"/>
          </p:nvPr>
        </p:nvSpPr>
        <p:spPr>
          <a:xfrm>
            <a:off x="3237886" y="1350000"/>
            <a:ext cx="266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24" name="Content Placeholder 2"/>
          <p:cNvSpPr>
            <a:spLocks noGrp="1"/>
          </p:cNvSpPr>
          <p:nvPr>
            <p:ph sz="half" idx="31"/>
          </p:nvPr>
        </p:nvSpPr>
        <p:spPr>
          <a:xfrm>
            <a:off x="6115773" y="1620000"/>
            <a:ext cx="2664000" cy="2907900"/>
          </a:xfrm>
        </p:spPr>
        <p:txBody>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5" name="Text Placeholder 5"/>
          <p:cNvSpPr>
            <a:spLocks noGrp="1"/>
          </p:cNvSpPr>
          <p:nvPr>
            <p:ph type="body" sz="quarter" idx="32"/>
          </p:nvPr>
        </p:nvSpPr>
        <p:spPr>
          <a:xfrm>
            <a:off x="6115773" y="1350000"/>
            <a:ext cx="266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23"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3307333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left / Text right whit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75773" y="1350000"/>
            <a:ext cx="4104000" cy="31779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Picture Placeholder 5"/>
          <p:cNvSpPr>
            <a:spLocks noGrp="1"/>
          </p:cNvSpPr>
          <p:nvPr>
            <p:ph type="pic" sz="quarter" idx="17" hasCustomPrompt="1"/>
          </p:nvPr>
        </p:nvSpPr>
        <p:spPr>
          <a:xfrm>
            <a:off x="359999" y="1350000"/>
            <a:ext cx="4104000" cy="31779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baseline="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Click on Icon to add picture</a:t>
            </a:r>
            <a:br>
              <a:rPr lang="en-GB" noProof="0" dirty="0"/>
            </a:b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10" name="Slide Number Placeholder 9"/>
          <p:cNvSpPr>
            <a:spLocks noGrp="1"/>
          </p:cNvSpPr>
          <p:nvPr>
            <p:ph type="sldNum" sz="quarter" idx="20"/>
          </p:nvPr>
        </p:nvSpPr>
        <p:spPr/>
        <p:txBody>
          <a:bodyPr/>
          <a:lstStyle/>
          <a:p>
            <a:fld id="{A74CE0EA-F3B5-4684-BA10-C594598FDB9C}" type="slidenum">
              <a:rPr lang="en-GB" noProof="0" smtClean="0"/>
              <a:pPr/>
              <a:t>‹#›</a:t>
            </a:fld>
            <a:endParaRPr lang="en-GB" noProof="0"/>
          </a:p>
        </p:txBody>
      </p:sp>
      <p:sp>
        <p:nvSpPr>
          <p:cNvPr id="16"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1494562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ation whit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75773" y="1350000"/>
            <a:ext cx="4104000" cy="3177900"/>
          </a:xfrm>
          <a:solidFill>
            <a:srgbClr val="009CDE"/>
          </a:solidFill>
        </p:spPr>
        <p:txBody>
          <a:bodyPr lIns="144000" tIns="144000" rIns="144000" bIns="144000"/>
          <a:lstStyle>
            <a:lvl1pPr>
              <a:defRPr sz="1400" b="1">
                <a:solidFill>
                  <a:schemeClr val="bg1"/>
                </a:solidFill>
                <a:latin typeface="+mn-lt"/>
              </a:defRPr>
            </a:lvl1pPr>
            <a:lvl2pPr>
              <a:buClr>
                <a:schemeClr val="bg1"/>
              </a:buClr>
              <a:defRPr sz="1400">
                <a:solidFill>
                  <a:schemeClr val="bg1"/>
                </a:solidFill>
                <a:latin typeface="+mn-lt"/>
              </a:defRPr>
            </a:lvl2pPr>
            <a:lvl3pPr>
              <a:buClr>
                <a:schemeClr val="bg1"/>
              </a:buClr>
              <a:defRPr sz="1400">
                <a:solidFill>
                  <a:schemeClr val="bg1"/>
                </a:solidFill>
                <a:latin typeface="+mn-lt"/>
              </a:defRPr>
            </a:lvl3pPr>
            <a:lvl4pPr>
              <a:buClr>
                <a:schemeClr val="bg1"/>
              </a:buClr>
              <a:defRPr sz="1400">
                <a:solidFill>
                  <a:schemeClr val="bg1"/>
                </a:solidFill>
                <a:latin typeface="+mn-lt"/>
              </a:defRPr>
            </a:lvl4pPr>
            <a:lvl5pPr>
              <a:buClr>
                <a:schemeClr val="bg1"/>
              </a:buClr>
              <a:defRPr sz="1400">
                <a:solidFill>
                  <a:schemeClr val="bg1"/>
                </a:solidFill>
                <a:latin typeface="+mn-lt"/>
              </a:defRPr>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Picture Placeholder 5"/>
          <p:cNvSpPr>
            <a:spLocks noGrp="1"/>
          </p:cNvSpPr>
          <p:nvPr>
            <p:ph type="pic" sz="quarter" idx="17" hasCustomPrompt="1"/>
          </p:nvPr>
        </p:nvSpPr>
        <p:spPr>
          <a:xfrm>
            <a:off x="359999" y="1350000"/>
            <a:ext cx="4104000" cy="31779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Click on Icon to add picture</a:t>
            </a:r>
          </a:p>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10" name="Slide Number Placeholder 9"/>
          <p:cNvSpPr>
            <a:spLocks noGrp="1"/>
          </p:cNvSpPr>
          <p:nvPr>
            <p:ph type="sldNum" sz="quarter" idx="20"/>
          </p:nvPr>
        </p:nvSpPr>
        <p:spPr/>
        <p:txBody>
          <a:bodyPr/>
          <a:lstStyle/>
          <a:p>
            <a:fld id="{A74CE0EA-F3B5-4684-BA10-C594598FDB9C}" type="slidenum">
              <a:rPr lang="en-GB" noProof="0" smtClean="0"/>
              <a:pPr/>
              <a:t>‹#›</a:t>
            </a:fld>
            <a:endParaRPr lang="en-GB" noProof="0"/>
          </a:p>
        </p:txBody>
      </p:sp>
      <p:sp>
        <p:nvSpPr>
          <p:cNvPr id="16"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317715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hapter Intro Image white">
    <p:spTree>
      <p:nvGrpSpPr>
        <p:cNvPr id="1" name=""/>
        <p:cNvGrpSpPr/>
        <p:nvPr/>
      </p:nvGrpSpPr>
      <p:grpSpPr>
        <a:xfrm>
          <a:off x="0" y="0"/>
          <a:ext cx="0" cy="0"/>
          <a:chOff x="0" y="0"/>
          <a:chExt cx="0" cy="0"/>
        </a:xfrm>
      </p:grpSpPr>
      <p:sp>
        <p:nvSpPr>
          <p:cNvPr id="9" name="Text Placeholder 4"/>
          <p:cNvSpPr>
            <a:spLocks noGrp="1"/>
          </p:cNvSpPr>
          <p:nvPr>
            <p:ph type="body" sz="quarter" idx="18"/>
          </p:nvPr>
        </p:nvSpPr>
        <p:spPr bwMode="gray">
          <a:xfrm>
            <a:off x="2" y="1350000"/>
            <a:ext cx="3209925" cy="1237085"/>
          </a:xfrm>
          <a:solidFill>
            <a:schemeClr val="tx2">
              <a:alpha val="90000"/>
            </a:schemeClr>
          </a:solidFill>
        </p:spPr>
        <p:txBody>
          <a:bodyPr lIns="360000" tIns="180000" rIns="360000" bIns="180000">
            <a:noAutofit/>
          </a:bodyPr>
          <a:lstStyle>
            <a:lvl1pPr>
              <a:defRPr sz="2800" b="1">
                <a:solidFill>
                  <a:schemeClr val="bg1"/>
                </a:solidFill>
                <a:latin typeface="+mn-lt"/>
              </a:defRPr>
            </a:lvl1pPr>
            <a:lvl2pPr marL="541338" indent="-274638">
              <a:buClr>
                <a:schemeClr val="bg1"/>
              </a:buClr>
              <a:defRPr sz="2800">
                <a:solidFill>
                  <a:schemeClr val="bg1"/>
                </a:solidFill>
                <a:latin typeface="+mj-lt"/>
              </a:defRPr>
            </a:lvl2pPr>
          </a:lstStyle>
          <a:p>
            <a:pPr lvl="0"/>
            <a:r>
              <a:rPr lang="en-GB" noProof="0" dirty="0"/>
              <a:t>Edit Master text styles</a:t>
            </a:r>
          </a:p>
        </p:txBody>
      </p:sp>
      <p:sp>
        <p:nvSpPr>
          <p:cNvPr id="4" name="Slide Number Placeholder 3"/>
          <p:cNvSpPr>
            <a:spLocks noGrp="1"/>
          </p:cNvSpPr>
          <p:nvPr>
            <p:ph type="sldNum" sz="quarter" idx="21"/>
          </p:nvPr>
        </p:nvSpPr>
        <p:spPr bwMode="gray"/>
        <p:txBody>
          <a:bodyPr/>
          <a:lstStyle>
            <a:lvl1pPr>
              <a:defRPr>
                <a:solidFill>
                  <a:schemeClr val="tx1"/>
                </a:solidFill>
              </a:defRPr>
            </a:lvl1pPr>
          </a:lstStyle>
          <a:p>
            <a:fld id="{A74CE0EA-F3B5-4684-BA10-C594598FDB9C}" type="slidenum">
              <a:rPr lang="en-GB" noProof="0" smtClean="0"/>
              <a:pPr/>
              <a:t>‹#›</a:t>
            </a:fld>
            <a:endParaRPr lang="en-GB" noProof="0"/>
          </a:p>
        </p:txBody>
      </p:sp>
      <p:sp>
        <p:nvSpPr>
          <p:cNvPr id="7" name="Picture Placeholder 5">
            <a:extLst>
              <a:ext uri="{FF2B5EF4-FFF2-40B4-BE49-F238E27FC236}">
                <a16:creationId xmlns:a16="http://schemas.microsoft.com/office/drawing/2014/main" id="{CF8E202F-B4B2-4EE6-AB35-586E71F35D96}"/>
              </a:ext>
            </a:extLst>
          </p:cNvPr>
          <p:cNvSpPr>
            <a:spLocks noGrp="1"/>
          </p:cNvSpPr>
          <p:nvPr>
            <p:ph type="pic" sz="quarter" idx="24" hasCustomPrompt="1"/>
          </p:nvPr>
        </p:nvSpPr>
        <p:spPr bwMode="gray">
          <a:xfrm>
            <a:off x="6803373" y="275714"/>
            <a:ext cx="1976400" cy="694800"/>
          </a:xfrm>
          <a:blipFill dpi="0" rotWithShape="1">
            <a:blip r:embed="rId2"/>
            <a:srcRect/>
            <a:stretch>
              <a:fillRect/>
            </a:stretch>
          </a:blipFill>
        </p:spPr>
        <p:txBody>
          <a:bodyPr anchor="ctr"/>
          <a:lstStyle>
            <a:lvl1pPr algn="ctr">
              <a:defRPr sz="100">
                <a:solidFill>
                  <a:schemeClr val="bg1"/>
                </a:solidFill>
              </a:defRPr>
            </a:lvl1pPr>
          </a:lstStyle>
          <a:p>
            <a:r>
              <a:rPr lang="en-GB" noProof="0"/>
              <a:t>.</a:t>
            </a:r>
          </a:p>
        </p:txBody>
      </p:sp>
      <p:sp>
        <p:nvSpPr>
          <p:cNvPr id="11" name="TextBox 10">
            <a:extLst>
              <a:ext uri="{FF2B5EF4-FFF2-40B4-BE49-F238E27FC236}">
                <a16:creationId xmlns:a16="http://schemas.microsoft.com/office/drawing/2014/main" id="{CA898BFC-241E-42F4-998F-39583E6BB750}"/>
              </a:ext>
            </a:extLst>
          </p:cNvPr>
          <p:cNvSpPr txBox="1"/>
          <p:nvPr userDrawn="1"/>
        </p:nvSpPr>
        <p:spPr>
          <a:xfrm>
            <a:off x="360000" y="275714"/>
            <a:ext cx="6647192" cy="523220"/>
          </a:xfrm>
          <a:prstGeom prst="rect">
            <a:avLst/>
          </a:prstGeom>
          <a:noFill/>
        </p:spPr>
        <p:txBody>
          <a:bodyPr wrap="square" rtlCol="0">
            <a:spAutoFit/>
          </a:bodyPr>
          <a:lstStyle/>
          <a:p>
            <a:r>
              <a:rPr lang="en-GB" sz="2800" b="1" noProof="0" dirty="0">
                <a:solidFill>
                  <a:srgbClr val="0092CC"/>
                </a:solidFill>
                <a:latin typeface="+mj-lt"/>
              </a:rPr>
              <a:t>Influenza incidence analytics at WHO</a:t>
            </a:r>
            <a:endParaRPr lang="en-US" sz="2800" b="1" dirty="0">
              <a:solidFill>
                <a:srgbClr val="0092CC"/>
              </a:solidFill>
              <a:latin typeface="+mj-lt"/>
            </a:endParaRPr>
          </a:p>
        </p:txBody>
      </p:sp>
      <p:sp>
        <p:nvSpPr>
          <p:cNvPr id="12" name="TextBox 11">
            <a:extLst>
              <a:ext uri="{FF2B5EF4-FFF2-40B4-BE49-F238E27FC236}">
                <a16:creationId xmlns:a16="http://schemas.microsoft.com/office/drawing/2014/main" id="{DC5715C1-F160-4363-B2EB-AE58F9573ED1}"/>
              </a:ext>
            </a:extLst>
          </p:cNvPr>
          <p:cNvSpPr txBox="1"/>
          <p:nvPr userDrawn="1"/>
        </p:nvSpPr>
        <p:spPr>
          <a:xfrm>
            <a:off x="244496" y="4687983"/>
            <a:ext cx="5684666"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US CDC Seasonal Influenza Forecasting workshop 30-31 Aug 2018 </a:t>
            </a:r>
          </a:p>
          <a:p>
            <a:endParaRPr lang="en-US" sz="1200" dirty="0"/>
          </a:p>
        </p:txBody>
      </p:sp>
    </p:spTree>
    <p:extLst>
      <p:ext uri="{BB962C8B-B14F-4D97-AF65-F5344CB8AC3E}">
        <p14:creationId xmlns:p14="http://schemas.microsoft.com/office/powerpoint/2010/main" val="3026720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white new">
    <p:spTree>
      <p:nvGrpSpPr>
        <p:cNvPr id="1" name=""/>
        <p:cNvGrpSpPr/>
        <p:nvPr/>
      </p:nvGrpSpPr>
      <p:grpSpPr>
        <a:xfrm>
          <a:off x="0" y="0"/>
          <a:ext cx="0" cy="0"/>
          <a:chOff x="0" y="0"/>
          <a:chExt cx="0" cy="0"/>
        </a:xfrm>
      </p:grpSpPr>
      <p:sp>
        <p:nvSpPr>
          <p:cNvPr id="9" name="Slide Number Placeholder 8"/>
          <p:cNvSpPr>
            <a:spLocks noGrp="1"/>
          </p:cNvSpPr>
          <p:nvPr>
            <p:ph type="sldNum" sz="quarter" idx="32"/>
          </p:nvPr>
        </p:nvSpPr>
        <p:spPr bwMode="gray"/>
        <p:txBody>
          <a:bodyPr/>
          <a:lstStyle/>
          <a:p>
            <a:fld id="{A74CE0EA-F3B5-4684-BA10-C594598FDB9C}" type="slidenum">
              <a:rPr lang="en-GB" noProof="0" smtClean="0"/>
              <a:pPr/>
              <a:t>‹#›</a:t>
            </a:fld>
            <a:endParaRPr lang="en-GB" noProof="0"/>
          </a:p>
        </p:txBody>
      </p:sp>
      <p:sp>
        <p:nvSpPr>
          <p:cNvPr id="4" name="Text Placeholder 3"/>
          <p:cNvSpPr>
            <a:spLocks noGrp="1"/>
          </p:cNvSpPr>
          <p:nvPr>
            <p:ph type="body" sz="quarter" idx="33" hasCustomPrompt="1"/>
          </p:nvPr>
        </p:nvSpPr>
        <p:spPr>
          <a:xfrm>
            <a:off x="359999" y="1607762"/>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01</a:t>
            </a:r>
          </a:p>
        </p:txBody>
      </p:sp>
      <p:sp>
        <p:nvSpPr>
          <p:cNvPr id="31" name="Text Placeholder 3"/>
          <p:cNvSpPr>
            <a:spLocks noGrp="1"/>
          </p:cNvSpPr>
          <p:nvPr>
            <p:ph type="body" sz="quarter" idx="34" hasCustomPrompt="1"/>
          </p:nvPr>
        </p:nvSpPr>
        <p:spPr>
          <a:xfrm>
            <a:off x="1280578" y="1607762"/>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Headline</a:t>
            </a:r>
          </a:p>
        </p:txBody>
      </p:sp>
      <p:sp>
        <p:nvSpPr>
          <p:cNvPr id="34" name="Text Placeholder 3"/>
          <p:cNvSpPr>
            <a:spLocks noGrp="1"/>
          </p:cNvSpPr>
          <p:nvPr>
            <p:ph type="body" sz="quarter" idx="35" hasCustomPrompt="1"/>
          </p:nvPr>
        </p:nvSpPr>
        <p:spPr>
          <a:xfrm>
            <a:off x="5574552" y="1607762"/>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Speaker</a:t>
            </a:r>
          </a:p>
        </p:txBody>
      </p:sp>
      <p:sp>
        <p:nvSpPr>
          <p:cNvPr id="36" name="Text Placeholder 3"/>
          <p:cNvSpPr>
            <a:spLocks noGrp="1"/>
          </p:cNvSpPr>
          <p:nvPr>
            <p:ph type="body" sz="quarter" idx="36" hasCustomPrompt="1"/>
          </p:nvPr>
        </p:nvSpPr>
        <p:spPr>
          <a:xfrm>
            <a:off x="359999" y="2158446"/>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02</a:t>
            </a:r>
          </a:p>
        </p:txBody>
      </p:sp>
      <p:sp>
        <p:nvSpPr>
          <p:cNvPr id="37" name="Text Placeholder 3"/>
          <p:cNvSpPr>
            <a:spLocks noGrp="1"/>
          </p:cNvSpPr>
          <p:nvPr>
            <p:ph type="body" sz="quarter" idx="37" hasCustomPrompt="1"/>
          </p:nvPr>
        </p:nvSpPr>
        <p:spPr>
          <a:xfrm>
            <a:off x="1280578" y="2158446"/>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39" name="Text Placeholder 3"/>
          <p:cNvSpPr>
            <a:spLocks noGrp="1"/>
          </p:cNvSpPr>
          <p:nvPr>
            <p:ph type="body" sz="quarter" idx="38" hasCustomPrompt="1"/>
          </p:nvPr>
        </p:nvSpPr>
        <p:spPr>
          <a:xfrm>
            <a:off x="5574552" y="2158446"/>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Speaker</a:t>
            </a:r>
          </a:p>
        </p:txBody>
      </p:sp>
      <p:sp>
        <p:nvSpPr>
          <p:cNvPr id="40" name="Text Placeholder 3"/>
          <p:cNvSpPr>
            <a:spLocks noGrp="1"/>
          </p:cNvSpPr>
          <p:nvPr>
            <p:ph type="body" sz="quarter" idx="39" hasCustomPrompt="1"/>
          </p:nvPr>
        </p:nvSpPr>
        <p:spPr>
          <a:xfrm>
            <a:off x="359999" y="2709130"/>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03</a:t>
            </a:r>
          </a:p>
        </p:txBody>
      </p:sp>
      <p:sp>
        <p:nvSpPr>
          <p:cNvPr id="41" name="Text Placeholder 3"/>
          <p:cNvSpPr>
            <a:spLocks noGrp="1"/>
          </p:cNvSpPr>
          <p:nvPr>
            <p:ph type="body" sz="quarter" idx="40" hasCustomPrompt="1"/>
          </p:nvPr>
        </p:nvSpPr>
        <p:spPr>
          <a:xfrm>
            <a:off x="1280578" y="2709130"/>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2" name="Text Placeholder 3"/>
          <p:cNvSpPr>
            <a:spLocks noGrp="1"/>
          </p:cNvSpPr>
          <p:nvPr>
            <p:ph type="body" sz="quarter" idx="41" hasCustomPrompt="1"/>
          </p:nvPr>
        </p:nvSpPr>
        <p:spPr>
          <a:xfrm>
            <a:off x="5574552" y="2709130"/>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Speaker</a:t>
            </a:r>
          </a:p>
        </p:txBody>
      </p:sp>
      <p:sp>
        <p:nvSpPr>
          <p:cNvPr id="43" name="Text Placeholder 3"/>
          <p:cNvSpPr>
            <a:spLocks noGrp="1"/>
          </p:cNvSpPr>
          <p:nvPr>
            <p:ph type="body" sz="quarter" idx="42" hasCustomPrompt="1"/>
          </p:nvPr>
        </p:nvSpPr>
        <p:spPr>
          <a:xfrm>
            <a:off x="359999" y="3259814"/>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04</a:t>
            </a:r>
          </a:p>
        </p:txBody>
      </p:sp>
      <p:sp>
        <p:nvSpPr>
          <p:cNvPr id="44" name="Text Placeholder 3"/>
          <p:cNvSpPr>
            <a:spLocks noGrp="1"/>
          </p:cNvSpPr>
          <p:nvPr>
            <p:ph type="body" sz="quarter" idx="43" hasCustomPrompt="1"/>
          </p:nvPr>
        </p:nvSpPr>
        <p:spPr>
          <a:xfrm>
            <a:off x="1280578" y="3259814"/>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5" name="Text Placeholder 3"/>
          <p:cNvSpPr>
            <a:spLocks noGrp="1"/>
          </p:cNvSpPr>
          <p:nvPr>
            <p:ph type="body" sz="quarter" idx="44" hasCustomPrompt="1"/>
          </p:nvPr>
        </p:nvSpPr>
        <p:spPr>
          <a:xfrm>
            <a:off x="5574552" y="3259814"/>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Speaker</a:t>
            </a:r>
          </a:p>
        </p:txBody>
      </p:sp>
      <p:sp>
        <p:nvSpPr>
          <p:cNvPr id="46" name="Text Placeholder 3"/>
          <p:cNvSpPr>
            <a:spLocks noGrp="1"/>
          </p:cNvSpPr>
          <p:nvPr>
            <p:ph type="body" sz="quarter" idx="45" hasCustomPrompt="1"/>
          </p:nvPr>
        </p:nvSpPr>
        <p:spPr>
          <a:xfrm>
            <a:off x="359999" y="3810497"/>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05</a:t>
            </a:r>
          </a:p>
        </p:txBody>
      </p:sp>
      <p:sp>
        <p:nvSpPr>
          <p:cNvPr id="47" name="Text Placeholder 3"/>
          <p:cNvSpPr>
            <a:spLocks noGrp="1"/>
          </p:cNvSpPr>
          <p:nvPr>
            <p:ph type="body" sz="quarter" idx="46" hasCustomPrompt="1"/>
          </p:nvPr>
        </p:nvSpPr>
        <p:spPr>
          <a:xfrm>
            <a:off x="1280578" y="3810497"/>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8" name="Text Placeholder 3"/>
          <p:cNvSpPr>
            <a:spLocks noGrp="1"/>
          </p:cNvSpPr>
          <p:nvPr>
            <p:ph type="body" sz="quarter" idx="47" hasCustomPrompt="1"/>
          </p:nvPr>
        </p:nvSpPr>
        <p:spPr>
          <a:xfrm>
            <a:off x="5574552" y="3810497"/>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9" name="Text Placeholder 3"/>
          <p:cNvSpPr>
            <a:spLocks noGrp="1"/>
          </p:cNvSpPr>
          <p:nvPr>
            <p:ph type="body" sz="quarter" idx="48" hasCustomPrompt="1"/>
          </p:nvPr>
        </p:nvSpPr>
        <p:spPr>
          <a:xfrm>
            <a:off x="359999" y="4361183"/>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06</a:t>
            </a:r>
          </a:p>
        </p:txBody>
      </p:sp>
      <p:sp>
        <p:nvSpPr>
          <p:cNvPr id="50" name="Text Placeholder 3"/>
          <p:cNvSpPr>
            <a:spLocks noGrp="1"/>
          </p:cNvSpPr>
          <p:nvPr>
            <p:ph type="body" sz="quarter" idx="49" hasCustomPrompt="1"/>
          </p:nvPr>
        </p:nvSpPr>
        <p:spPr>
          <a:xfrm>
            <a:off x="1280578" y="4361183"/>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51" name="Text Placeholder 3"/>
          <p:cNvSpPr>
            <a:spLocks noGrp="1"/>
          </p:cNvSpPr>
          <p:nvPr>
            <p:ph type="body" sz="quarter" idx="50" hasCustomPrompt="1"/>
          </p:nvPr>
        </p:nvSpPr>
        <p:spPr>
          <a:xfrm>
            <a:off x="5574552" y="4361183"/>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25"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n-lt"/>
              </a:defRPr>
            </a:lvl1pPr>
          </a:lstStyle>
          <a:p>
            <a:pPr lvl="0"/>
            <a:r>
              <a:rPr lang="en-GB" noProof="0" dirty="0"/>
              <a:t>One line Subtitle (optional)</a:t>
            </a:r>
          </a:p>
        </p:txBody>
      </p:sp>
    </p:spTree>
    <p:extLst>
      <p:ext uri="{BB962C8B-B14F-4D97-AF65-F5344CB8AC3E}">
        <p14:creationId xmlns:p14="http://schemas.microsoft.com/office/powerpoint/2010/main" val="3228545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6509B2-34EE-457B-AADB-C28ED0348AEB}"/>
              </a:ext>
            </a:extLst>
          </p:cNvPr>
          <p:cNvSpPr>
            <a:spLocks noGrp="1"/>
          </p:cNvSpPr>
          <p:nvPr>
            <p:ph type="sldNum" sz="quarter" idx="10"/>
          </p:nvPr>
        </p:nvSpPr>
        <p:spPr/>
        <p:txBody>
          <a:bodyPr/>
          <a:lstStyle/>
          <a:p>
            <a:fld id="{A74CE0EA-F3B5-4684-BA10-C594598FDB9C}" type="slidenum">
              <a:rPr lang="en-GB" noProof="0" smtClean="0"/>
              <a:pPr/>
              <a:t>‹#›</a:t>
            </a:fld>
            <a:endParaRPr lang="en-GB" noProof="0"/>
          </a:p>
        </p:txBody>
      </p:sp>
    </p:spTree>
    <p:extLst>
      <p:ext uri="{BB962C8B-B14F-4D97-AF65-F5344CB8AC3E}">
        <p14:creationId xmlns:p14="http://schemas.microsoft.com/office/powerpoint/2010/main" val="323589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360000" y="1355715"/>
            <a:ext cx="8424001" cy="3177900"/>
          </a:xfrm>
          <a:prstGeom prst="rect">
            <a:avLst/>
          </a:prstGeom>
        </p:spPr>
        <p:txBody>
          <a:bodyPr vert="horz" lIns="18000" tIns="0" rIns="18000" bIns="0" rtlCol="0">
            <a:noAutofit/>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6" name="Slide Number Placeholder 5"/>
          <p:cNvSpPr>
            <a:spLocks noGrp="1"/>
          </p:cNvSpPr>
          <p:nvPr>
            <p:ph type="sldNum" sz="quarter" idx="4"/>
          </p:nvPr>
        </p:nvSpPr>
        <p:spPr bwMode="gray">
          <a:xfrm>
            <a:off x="8562325" y="4941156"/>
            <a:ext cx="217448" cy="135000"/>
          </a:xfrm>
          <a:prstGeom prst="rect">
            <a:avLst/>
          </a:prstGeom>
        </p:spPr>
        <p:txBody>
          <a:bodyPr vert="horz" lIns="0" tIns="0" rIns="0" bIns="0" rtlCol="0" anchor="t"/>
          <a:lstStyle>
            <a:lvl1pPr algn="r">
              <a:defRPr sz="800" b="0">
                <a:solidFill>
                  <a:schemeClr val="tx1"/>
                </a:solidFill>
                <a:latin typeface="+mn-lt"/>
                <a:cs typeface="Times New Roman" panose="02020603050405020304" pitchFamily="18" charset="0"/>
              </a:defRPr>
            </a:lvl1pPr>
          </a:lstStyle>
          <a:p>
            <a:fld id="{A74CE0EA-F3B5-4684-BA10-C594598FDB9C}" type="slidenum">
              <a:rPr lang="en-GB" noProof="0" smtClean="0"/>
              <a:pPr/>
              <a:t>‹#›</a:t>
            </a:fld>
            <a:endParaRPr lang="en-GB" noProof="0"/>
          </a:p>
        </p:txBody>
      </p:sp>
      <p:sp>
        <p:nvSpPr>
          <p:cNvPr id="7" name="Picture Placeholder 5">
            <a:extLst>
              <a:ext uri="{FF2B5EF4-FFF2-40B4-BE49-F238E27FC236}">
                <a16:creationId xmlns:a16="http://schemas.microsoft.com/office/drawing/2014/main" id="{4DE2D8F6-57B1-4E0D-904E-8669539E3040}"/>
              </a:ext>
            </a:extLst>
          </p:cNvPr>
          <p:cNvSpPr txBox="1">
            <a:spLocks/>
          </p:cNvSpPr>
          <p:nvPr userDrawn="1"/>
        </p:nvSpPr>
        <p:spPr bwMode="gray">
          <a:xfrm>
            <a:off x="6803373" y="275714"/>
            <a:ext cx="1976400" cy="694800"/>
          </a:xfrm>
          <a:prstGeom prst="rect">
            <a:avLst/>
          </a:prstGeom>
          <a:blipFill dpi="0" rotWithShape="1">
            <a:blip r:embed="rId12"/>
            <a:srcRect/>
            <a:stretch>
              <a:fillRect/>
            </a:stretch>
          </a:blipFill>
        </p:spPr>
        <p:txBody>
          <a:bodyPr anchor="ctr"/>
          <a:lstStyle>
            <a:lvl1pPr marL="0" indent="0" algn="ctr" defTabSz="914400" rtl="0" eaLnBrk="1" latinLnBrk="0" hangingPunct="1">
              <a:lnSpc>
                <a:spcPct val="110000"/>
              </a:lnSpc>
              <a:spcBef>
                <a:spcPts val="1000"/>
              </a:spcBef>
              <a:spcAft>
                <a:spcPts val="600"/>
              </a:spcAft>
              <a:buClr>
                <a:schemeClr val="tx1"/>
              </a:buClr>
              <a:buSzPct val="80000"/>
              <a:buFontTx/>
              <a:buNone/>
              <a:defRPr sz="100" b="0" kern="1200">
                <a:solidFill>
                  <a:schemeClr val="bg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t>
            </a:r>
          </a:p>
        </p:txBody>
      </p:sp>
      <p:sp>
        <p:nvSpPr>
          <p:cNvPr id="5" name="TextBox 4">
            <a:extLst>
              <a:ext uri="{FF2B5EF4-FFF2-40B4-BE49-F238E27FC236}">
                <a16:creationId xmlns:a16="http://schemas.microsoft.com/office/drawing/2014/main" id="{C3219984-239C-4B24-A546-CF862F48B636}"/>
              </a:ext>
            </a:extLst>
          </p:cNvPr>
          <p:cNvSpPr txBox="1"/>
          <p:nvPr userDrawn="1"/>
        </p:nvSpPr>
        <p:spPr>
          <a:xfrm>
            <a:off x="244496" y="4687983"/>
            <a:ext cx="5684666"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latin typeface="+mj-lt"/>
              </a:rPr>
              <a:t>US CDC Seasonal Influenza Forecasting workshop 30-31 Aug 2018 </a:t>
            </a:r>
          </a:p>
          <a:p>
            <a:endParaRPr lang="en-US" sz="1200" dirty="0"/>
          </a:p>
        </p:txBody>
      </p:sp>
      <p:sp>
        <p:nvSpPr>
          <p:cNvPr id="8" name="TextBox 7">
            <a:extLst>
              <a:ext uri="{FF2B5EF4-FFF2-40B4-BE49-F238E27FC236}">
                <a16:creationId xmlns:a16="http://schemas.microsoft.com/office/drawing/2014/main" id="{917D7900-A8A6-43DF-A946-1B7381D897F6}"/>
              </a:ext>
            </a:extLst>
          </p:cNvPr>
          <p:cNvSpPr txBox="1"/>
          <p:nvPr userDrawn="1"/>
        </p:nvSpPr>
        <p:spPr>
          <a:xfrm>
            <a:off x="360000" y="275714"/>
            <a:ext cx="6647192" cy="523220"/>
          </a:xfrm>
          <a:prstGeom prst="rect">
            <a:avLst/>
          </a:prstGeom>
          <a:noFill/>
        </p:spPr>
        <p:txBody>
          <a:bodyPr wrap="square" rtlCol="0">
            <a:spAutoFit/>
          </a:bodyPr>
          <a:lstStyle/>
          <a:p>
            <a:r>
              <a:rPr lang="en-GB" sz="2800" b="1" noProof="0" dirty="0">
                <a:solidFill>
                  <a:srgbClr val="0092CC"/>
                </a:solidFill>
                <a:latin typeface="+mj-lt"/>
              </a:rPr>
              <a:t>Influenza incidence analytics at WHO</a:t>
            </a:r>
            <a:endParaRPr lang="en-US" sz="2800" b="1" dirty="0">
              <a:solidFill>
                <a:srgbClr val="0092CC"/>
              </a:solidFill>
              <a:latin typeface="+mj-lt"/>
            </a:endParaRPr>
          </a:p>
        </p:txBody>
      </p:sp>
    </p:spTree>
    <p:extLst>
      <p:ext uri="{BB962C8B-B14F-4D97-AF65-F5344CB8AC3E}">
        <p14:creationId xmlns:p14="http://schemas.microsoft.com/office/powerpoint/2010/main" val="2663504846"/>
      </p:ext>
    </p:extLst>
  </p:cSld>
  <p:clrMap bg1="lt1" tx1="dk1" bg2="lt2" tx2="dk2" accent1="accent1" accent2="accent2" accent3="accent3" accent4="accent4" accent5="accent5" accent6="accent6" hlink="hlink" folHlink="folHlink"/>
  <p:sldLayoutIdLst>
    <p:sldLayoutId id="2147483727" r:id="rId1"/>
    <p:sldLayoutId id="2147483662" r:id="rId2"/>
    <p:sldLayoutId id="2147483686" r:id="rId3"/>
    <p:sldLayoutId id="2147483687" r:id="rId4"/>
    <p:sldLayoutId id="2147483688" r:id="rId5"/>
    <p:sldLayoutId id="2147483670" r:id="rId6"/>
    <p:sldLayoutId id="2147483690" r:id="rId7"/>
    <p:sldLayoutId id="2147483676" r:id="rId8"/>
    <p:sldLayoutId id="2147483725" r:id="rId9"/>
    <p:sldLayoutId id="2147483728" r:id="rId10"/>
  </p:sldLayoutIdLst>
  <p:hf sldNum="0" hdr="0" dt="0"/>
  <p:txStyles>
    <p:titleStyle>
      <a:lvl1pPr algn="l" defTabSz="914400" rtl="0" eaLnBrk="1" latinLnBrk="0" hangingPunct="1">
        <a:lnSpc>
          <a:spcPct val="90000"/>
        </a:lnSpc>
        <a:spcBef>
          <a:spcPct val="0"/>
        </a:spcBef>
        <a:buNone/>
        <a:defRPr sz="2800" b="1" kern="1200">
          <a:solidFill>
            <a:srgbClr val="0092CC"/>
          </a:solidFill>
          <a:latin typeface="+mj-lt"/>
          <a:ea typeface="+mj-ea"/>
          <a:cs typeface="+mj-cs"/>
        </a:defRPr>
      </a:lvl1pPr>
    </p:titleStyle>
    <p:body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139" userDrawn="1">
          <p15:clr>
            <a:srgbClr val="F26B43"/>
          </p15:clr>
        </p15:guide>
        <p15:guide id="2" orient="horz" pos="3809" userDrawn="1">
          <p15:clr>
            <a:srgbClr val="F26B43"/>
          </p15:clr>
        </p15:guide>
        <p15:guide id="3" pos="2880" userDrawn="1">
          <p15:clr>
            <a:srgbClr val="F26B43"/>
          </p15:clr>
        </p15:guide>
        <p15:guide id="4" pos="226" userDrawn="1">
          <p15:clr>
            <a:srgbClr val="F26B43"/>
          </p15:clr>
        </p15:guide>
        <p15:guide id="5" pos="5534" userDrawn="1">
          <p15:clr>
            <a:srgbClr val="F26B43"/>
          </p15:clr>
        </p15:guide>
        <p15:guide id="6" pos="2939" userDrawn="1">
          <p15:clr>
            <a:srgbClr val="F26B43"/>
          </p15:clr>
        </p15:guide>
        <p15:guide id="7" pos="282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tmp"/><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www.who.int/influenza/surveillance_monitoring/e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apps.who.int/iris/bitstream/handle/10665/75235/9789241564335_eng.pdf;jsessionid=F719487946BC58CBB212366EAED74371?sequence=1"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apps.who.int/iris/bitstream/handle/10665/75235/9789241564335_eng.pdf;jsessionid=F719487946BC58CBB212366EAED74371?sequence=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tmp"/></Relationships>
</file>

<file path=ppt/slides/_rels/slide7.xml.rels><?xml version="1.0" encoding="UTF-8" standalone="yes"?>
<Relationships xmlns="http://schemas.openxmlformats.org/package/2006/relationships"><Relationship Id="rId3" Type="http://schemas.openxmlformats.org/officeDocument/2006/relationships/hyperlink" Target="http://apps.who.int/iris/bitstream/handle/10665/75235/9789241564335_eng.pdf;jsessionid=F719487946BC58CBB212366EAED74371?sequence=1"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tmp"/></Relationships>
</file>

<file path=ppt/slides/_rels/slide8.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www.who.int/influenza/surveillance_monitoring/pisa/e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vandemaelek@who.int"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1.tmp"/><Relationship Id="rId5" Type="http://schemas.openxmlformats.org/officeDocument/2006/relationships/hyperlink" Target="mailto:s.riley@imperial.ac.uk" TargetMode="External"/><Relationship Id="rId4" Type="http://schemas.openxmlformats.org/officeDocument/2006/relationships/hyperlink" Target="mailto:hammonda@who.int"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www.who.int/about/finances-accountability/budget-portal/rr_2016-17.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tmp"/><Relationship Id="rId5" Type="http://schemas.openxmlformats.org/officeDocument/2006/relationships/hyperlink" Target="http://apps.who.int/iris/bitstream/handle/10665/252688/A69_30-en.pdf?sequence=1&amp;isAllowed=y" TargetMode="External"/><Relationship Id="rId4" Type="http://schemas.openxmlformats.org/officeDocument/2006/relationships/hyperlink" Target="http://www.who.int/about/finances-accountability/budget/PB2018-2019_en_web.pdf?ua=1"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who.int/about/finances-accountability/funding/financing-dialogue/whe-update.pdf"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who.int/about/finances-accountability/budget-portal/rr_2016-17.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who.int/about/finances-accountability/budget/PB2018-2019_en_web.pdf?ua=1"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www.who.int/influenza/gisrs_laboratory/flunet/en/"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who.int/influenza/resources/flumart/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a:extLst>
              <a:ext uri="{FF2B5EF4-FFF2-40B4-BE49-F238E27FC236}">
                <a16:creationId xmlns:a16="http://schemas.microsoft.com/office/drawing/2014/main" id="{8D2E59FC-DF79-44F6-A908-621CAEF1E916}"/>
              </a:ext>
            </a:extLst>
          </p:cNvPr>
          <p:cNvSpPr>
            <a:spLocks noGrp="1"/>
          </p:cNvSpPr>
          <p:nvPr>
            <p:ph type="subTitle" idx="1"/>
          </p:nvPr>
        </p:nvSpPr>
        <p:spPr>
          <a:xfrm>
            <a:off x="0" y="2445249"/>
            <a:ext cx="9143999" cy="1931542"/>
          </a:xfrm>
        </p:spPr>
        <p:txBody>
          <a:bodyPr>
            <a:normAutofit fontScale="25000" lnSpcReduction="20000"/>
          </a:bodyPr>
          <a:lstStyle/>
          <a:p>
            <a:pPr>
              <a:lnSpc>
                <a:spcPct val="70000"/>
              </a:lnSpc>
            </a:pPr>
            <a:endParaRPr lang="en-US" dirty="0"/>
          </a:p>
          <a:p>
            <a:pPr>
              <a:lnSpc>
                <a:spcPct val="70000"/>
              </a:lnSpc>
            </a:pPr>
            <a:endParaRPr lang="en-US" sz="8000" dirty="0"/>
          </a:p>
          <a:p>
            <a:pPr>
              <a:lnSpc>
                <a:spcPct val="70000"/>
              </a:lnSpc>
            </a:pPr>
            <a:endParaRPr lang="en-US" sz="8000" dirty="0"/>
          </a:p>
          <a:p>
            <a:pPr>
              <a:lnSpc>
                <a:spcPct val="70000"/>
              </a:lnSpc>
            </a:pPr>
            <a:endParaRPr lang="en-US" sz="8000" dirty="0"/>
          </a:p>
          <a:p>
            <a:pPr>
              <a:lnSpc>
                <a:spcPct val="70000"/>
              </a:lnSpc>
            </a:pPr>
            <a:r>
              <a:rPr lang="en-US" sz="8000" dirty="0"/>
              <a:t>Aspen Hammond		</a:t>
            </a:r>
          </a:p>
          <a:p>
            <a:pPr>
              <a:lnSpc>
                <a:spcPct val="70000"/>
              </a:lnSpc>
            </a:pPr>
            <a:r>
              <a:rPr lang="en-US" sz="7200" b="0" dirty="0"/>
              <a:t>Global Influenza </a:t>
            </a:r>
            <a:r>
              <a:rPr lang="en-US" sz="7200" b="0" dirty="0" err="1"/>
              <a:t>Programme</a:t>
            </a:r>
            <a:r>
              <a:rPr lang="en-US" sz="7200" b="0" dirty="0"/>
              <a:t> (GIP)</a:t>
            </a:r>
          </a:p>
          <a:p>
            <a:pPr>
              <a:lnSpc>
                <a:spcPct val="70000"/>
              </a:lnSpc>
            </a:pPr>
            <a:r>
              <a:rPr lang="en-US" sz="7200" b="0" dirty="0"/>
              <a:t>Infectious Hazards Management (IHM)</a:t>
            </a:r>
          </a:p>
        </p:txBody>
      </p:sp>
      <p:pic>
        <p:nvPicPr>
          <p:cNvPr id="13" name="Picture 12">
            <a:extLst>
              <a:ext uri="{FF2B5EF4-FFF2-40B4-BE49-F238E27FC236}">
                <a16:creationId xmlns:a16="http://schemas.microsoft.com/office/drawing/2014/main" id="{714DAADB-A68A-494B-B696-54B63141D2BF}"/>
              </a:ext>
            </a:extLst>
          </p:cNvPr>
          <p:cNvPicPr>
            <a:picLocks noChangeAspect="1"/>
          </p:cNvPicPr>
          <p:nvPr/>
        </p:nvPicPr>
        <p:blipFill>
          <a:blip r:embed="rId2"/>
          <a:stretch>
            <a:fillRect/>
          </a:stretch>
        </p:blipFill>
        <p:spPr>
          <a:xfrm>
            <a:off x="6760642" y="3126008"/>
            <a:ext cx="1950889" cy="457240"/>
          </a:xfrm>
          <a:prstGeom prst="rect">
            <a:avLst/>
          </a:prstGeom>
        </p:spPr>
      </p:pic>
    </p:spTree>
    <p:extLst>
      <p:ext uri="{BB962C8B-B14F-4D97-AF65-F5344CB8AC3E}">
        <p14:creationId xmlns:p14="http://schemas.microsoft.com/office/powerpoint/2010/main" val="2858536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80D5594-3865-4D61-B3DB-6B47A84B1805}"/>
              </a:ext>
            </a:extLst>
          </p:cNvPr>
          <p:cNvSpPr>
            <a:spLocks noGrp="1"/>
          </p:cNvSpPr>
          <p:nvPr>
            <p:ph type="body" sz="quarter" idx="13"/>
          </p:nvPr>
        </p:nvSpPr>
        <p:spPr/>
        <p:txBody>
          <a:bodyPr>
            <a:normAutofit fontScale="92500" lnSpcReduction="20000"/>
          </a:bodyPr>
          <a:lstStyle/>
          <a:p>
            <a:r>
              <a:rPr lang="en-US" dirty="0"/>
              <a:t>Outline</a:t>
            </a:r>
          </a:p>
        </p:txBody>
      </p:sp>
      <p:sp>
        <p:nvSpPr>
          <p:cNvPr id="8" name="Content Placeholder 7">
            <a:extLst>
              <a:ext uri="{FF2B5EF4-FFF2-40B4-BE49-F238E27FC236}">
                <a16:creationId xmlns:a16="http://schemas.microsoft.com/office/drawing/2014/main" id="{1ED68784-5A22-4F65-BB24-22BA832FBBF3}"/>
              </a:ext>
            </a:extLst>
          </p:cNvPr>
          <p:cNvSpPr>
            <a:spLocks noGrp="1"/>
          </p:cNvSpPr>
          <p:nvPr>
            <p:ph idx="1"/>
          </p:nvPr>
        </p:nvSpPr>
        <p:spPr/>
        <p:txBody>
          <a:bodyPr/>
          <a:lstStyle/>
          <a:p>
            <a:pPr marL="285750" indent="-285750">
              <a:buClr>
                <a:srgbClr val="0092CC"/>
              </a:buClr>
              <a:buSzPct val="100000"/>
              <a:buFont typeface="Arial" panose="020B0604020202020204" pitchFamily="34" charset="0"/>
              <a:buChar char="•"/>
            </a:pPr>
            <a:r>
              <a:rPr lang="en-US" sz="2000" dirty="0">
                <a:latin typeface="+mj-lt"/>
              </a:rPr>
              <a:t>Context and background</a:t>
            </a:r>
          </a:p>
          <a:p>
            <a:pPr marL="703263" lvl="1" indent="-342900">
              <a:buClr>
                <a:srgbClr val="0092CC"/>
              </a:buClr>
              <a:buFont typeface="Wingdings" panose="05000000000000000000" pitchFamily="2" charset="2"/>
              <a:buChar char="Ø"/>
            </a:pPr>
            <a:r>
              <a:rPr lang="en-US" sz="2000" dirty="0">
                <a:latin typeface="+mj-lt"/>
              </a:rPr>
              <a:t>Global influenza </a:t>
            </a:r>
            <a:r>
              <a:rPr lang="en-US" sz="2000" dirty="0" err="1">
                <a:latin typeface="+mj-lt"/>
              </a:rPr>
              <a:t>programme</a:t>
            </a:r>
            <a:r>
              <a:rPr lang="en-US" sz="2000" dirty="0">
                <a:latin typeface="+mj-lt"/>
              </a:rPr>
              <a:t> activities</a:t>
            </a:r>
          </a:p>
          <a:p>
            <a:pPr marL="703263" lvl="1" indent="-342900">
              <a:buClr>
                <a:srgbClr val="0092CC"/>
              </a:buClr>
              <a:buFont typeface="Wingdings" panose="05000000000000000000" pitchFamily="2" charset="2"/>
              <a:buChar char="Ø"/>
            </a:pPr>
            <a:r>
              <a:rPr lang="en-US" sz="2000" dirty="0">
                <a:latin typeface="+mj-lt"/>
              </a:rPr>
              <a:t>2009 pandemic review</a:t>
            </a:r>
          </a:p>
          <a:p>
            <a:pPr marL="285750" indent="-285750">
              <a:buClr>
                <a:srgbClr val="0092CC"/>
              </a:buClr>
              <a:buSzPct val="100000"/>
              <a:buFont typeface="Arial" panose="020B0604020202020204" pitchFamily="34" charset="0"/>
              <a:buChar char="•"/>
            </a:pPr>
            <a:r>
              <a:rPr lang="en-US" sz="2000" dirty="0">
                <a:latin typeface="+mj-lt"/>
              </a:rPr>
              <a:t>Influenza incidence analytics group activities</a:t>
            </a:r>
          </a:p>
          <a:p>
            <a:pPr marL="703263" lvl="1" indent="-342900">
              <a:buClr>
                <a:srgbClr val="0092CC"/>
              </a:buClr>
              <a:buFont typeface="Wingdings" panose="05000000000000000000" pitchFamily="2" charset="2"/>
              <a:buChar char="Ø"/>
            </a:pPr>
            <a:r>
              <a:rPr lang="en-US" sz="2000" dirty="0">
                <a:latin typeface="+mj-lt"/>
              </a:rPr>
              <a:t>Objectives, status, future plans</a:t>
            </a:r>
          </a:p>
          <a:p>
            <a:pPr marL="285750" indent="-285750">
              <a:buClr>
                <a:srgbClr val="0092CC"/>
              </a:buClr>
              <a:buSzPct val="100000"/>
              <a:buFont typeface="Arial" panose="020B0604020202020204" pitchFamily="34" charset="0"/>
              <a:buChar char="•"/>
            </a:pPr>
            <a:r>
              <a:rPr lang="en-US" sz="2000" dirty="0">
                <a:latin typeface="+mj-lt"/>
              </a:rPr>
              <a:t>How to get involved</a:t>
            </a:r>
          </a:p>
          <a:p>
            <a:endParaRPr lang="en-US" dirty="0">
              <a:latin typeface="+mj-lt"/>
            </a:endParaRPr>
          </a:p>
        </p:txBody>
      </p:sp>
    </p:spTree>
    <p:extLst>
      <p:ext uri="{BB962C8B-B14F-4D97-AF65-F5344CB8AC3E}">
        <p14:creationId xmlns:p14="http://schemas.microsoft.com/office/powerpoint/2010/main" val="198274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1EBA94-BB2C-40D4-924D-005E3FE38F2A}"/>
              </a:ext>
            </a:extLst>
          </p:cNvPr>
          <p:cNvSpPr>
            <a:spLocks noGrp="1"/>
          </p:cNvSpPr>
          <p:nvPr>
            <p:ph type="body" sz="quarter" idx="13"/>
          </p:nvPr>
        </p:nvSpPr>
        <p:spPr/>
        <p:txBody>
          <a:bodyPr>
            <a:normAutofit fontScale="92500" lnSpcReduction="20000"/>
          </a:bodyPr>
          <a:lstStyle/>
          <a:p>
            <a:r>
              <a:rPr lang="en-US" dirty="0"/>
              <a:t>Context</a:t>
            </a:r>
          </a:p>
        </p:txBody>
      </p:sp>
      <p:sp>
        <p:nvSpPr>
          <p:cNvPr id="4" name="Content Placeholder 1">
            <a:extLst>
              <a:ext uri="{FF2B5EF4-FFF2-40B4-BE49-F238E27FC236}">
                <a16:creationId xmlns:a16="http://schemas.microsoft.com/office/drawing/2014/main" id="{E13B014F-CB90-4ACF-BA27-80CBD1470B13}"/>
              </a:ext>
            </a:extLst>
          </p:cNvPr>
          <p:cNvSpPr txBox="1">
            <a:spLocks/>
          </p:cNvSpPr>
          <p:nvPr/>
        </p:nvSpPr>
        <p:spPr bwMode="gray">
          <a:xfrm>
            <a:off x="360000" y="1257135"/>
            <a:ext cx="4520218" cy="2626495"/>
          </a:xfrm>
          <a:prstGeom prst="rect">
            <a:avLst/>
          </a:prstGeom>
        </p:spPr>
        <p:txBody>
          <a:bodyPr vert="horz" lIns="18000" tIns="0" rIns="18000" bIns="0" rtlCol="0">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latin typeface="+mj-lt"/>
              </a:rPr>
              <a:t>Global Influenza </a:t>
            </a:r>
            <a:r>
              <a:rPr lang="en-US" sz="1800" b="1" dirty="0" err="1">
                <a:latin typeface="+mj-lt"/>
              </a:rPr>
              <a:t>Programme</a:t>
            </a:r>
            <a:r>
              <a:rPr lang="en-US" sz="1800" b="1" dirty="0">
                <a:latin typeface="+mj-lt"/>
              </a:rPr>
              <a:t> (GIP, 1947):</a:t>
            </a:r>
          </a:p>
          <a:p>
            <a:pPr marL="285750" indent="-285750">
              <a:buFont typeface="Arial" panose="020B0604020202020204" pitchFamily="34" charset="0"/>
              <a:buChar char="•"/>
            </a:pPr>
            <a:r>
              <a:rPr lang="en-US" sz="1600" dirty="0">
                <a:latin typeface="+mj-lt"/>
              </a:rPr>
              <a:t>coordinates the Global Influenza Surveillance and Response System (</a:t>
            </a:r>
            <a:r>
              <a:rPr lang="en-US" sz="1600" b="1" dirty="0">
                <a:latin typeface="+mj-lt"/>
              </a:rPr>
              <a:t>GISRS, 1952</a:t>
            </a:r>
            <a:r>
              <a:rPr lang="en-US" sz="1600" dirty="0">
                <a:latin typeface="+mj-lt"/>
              </a:rPr>
              <a:t>), </a:t>
            </a:r>
          </a:p>
          <a:p>
            <a:pPr marL="285750" indent="-285750">
              <a:buFont typeface="Arial" panose="020B0604020202020204" pitchFamily="34" charset="0"/>
              <a:buChar char="•"/>
            </a:pPr>
            <a:r>
              <a:rPr lang="en-US" sz="1600" dirty="0">
                <a:latin typeface="+mj-lt"/>
              </a:rPr>
              <a:t>conducts surveillance, monitoring and assessment of risks associated with influenza (seasonal, zoonotic and pandemic)</a:t>
            </a:r>
            <a:r>
              <a:rPr lang="en-GB" sz="1600" dirty="0">
                <a:latin typeface="+mj-lt"/>
              </a:rPr>
              <a:t>; and</a:t>
            </a:r>
          </a:p>
          <a:p>
            <a:pPr marL="285750" indent="-285750">
              <a:buFont typeface="Arial" panose="020B0604020202020204" pitchFamily="34" charset="0"/>
              <a:buChar char="•"/>
            </a:pPr>
            <a:r>
              <a:rPr lang="en-US" sz="1600" dirty="0">
                <a:latin typeface="+mj-lt"/>
              </a:rPr>
              <a:t>guides global preparedness for influenza epidemics and pandemics. </a:t>
            </a:r>
          </a:p>
          <a:p>
            <a:endParaRPr lang="en-US" sz="1600" b="1" dirty="0">
              <a:latin typeface="+mj-lt"/>
            </a:endParaRPr>
          </a:p>
        </p:txBody>
      </p:sp>
      <p:pic>
        <p:nvPicPr>
          <p:cNvPr id="10" name="Picture 9" descr="Screen Clipping">
            <a:extLst>
              <a:ext uri="{FF2B5EF4-FFF2-40B4-BE49-F238E27FC236}">
                <a16:creationId xmlns:a16="http://schemas.microsoft.com/office/drawing/2014/main" id="{E87D5F34-DC41-4A14-B1E1-84CEEFF518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7000" y="2752996"/>
            <a:ext cx="2889603" cy="1377706"/>
          </a:xfrm>
          <a:prstGeom prst="rect">
            <a:avLst/>
          </a:prstGeom>
        </p:spPr>
      </p:pic>
      <p:pic>
        <p:nvPicPr>
          <p:cNvPr id="2" name="Picture 1">
            <a:extLst>
              <a:ext uri="{FF2B5EF4-FFF2-40B4-BE49-F238E27FC236}">
                <a16:creationId xmlns:a16="http://schemas.microsoft.com/office/drawing/2014/main" id="{780C4933-B857-4AB1-A78A-A7A945E62815}"/>
              </a:ext>
            </a:extLst>
          </p:cNvPr>
          <p:cNvPicPr>
            <a:picLocks noChangeAspect="1"/>
          </p:cNvPicPr>
          <p:nvPr/>
        </p:nvPicPr>
        <p:blipFill>
          <a:blip r:embed="rId3"/>
          <a:stretch>
            <a:fillRect/>
          </a:stretch>
        </p:blipFill>
        <p:spPr>
          <a:xfrm>
            <a:off x="5250087" y="1163990"/>
            <a:ext cx="3634430" cy="1369581"/>
          </a:xfrm>
          <a:prstGeom prst="rect">
            <a:avLst/>
          </a:prstGeom>
        </p:spPr>
      </p:pic>
      <p:sp>
        <p:nvSpPr>
          <p:cNvPr id="5" name="Oval 4">
            <a:extLst>
              <a:ext uri="{FF2B5EF4-FFF2-40B4-BE49-F238E27FC236}">
                <a16:creationId xmlns:a16="http://schemas.microsoft.com/office/drawing/2014/main" id="{98C88B93-1C3F-4A3D-96B8-58D6028B6BA3}"/>
              </a:ext>
            </a:extLst>
          </p:cNvPr>
          <p:cNvSpPr/>
          <p:nvPr/>
        </p:nvSpPr>
        <p:spPr>
          <a:xfrm>
            <a:off x="7774909" y="1704942"/>
            <a:ext cx="760287" cy="287676"/>
          </a:xfrm>
          <a:prstGeom prst="ellipse">
            <a:avLst/>
          </a:prstGeom>
          <a:noFill/>
          <a:ln w="19050">
            <a:solidFill>
              <a:srgbClr val="DD8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D4F5D4E-5A6D-4656-8BD9-2EB287872806}"/>
              </a:ext>
            </a:extLst>
          </p:cNvPr>
          <p:cNvPicPr>
            <a:picLocks noChangeAspect="1"/>
          </p:cNvPicPr>
          <p:nvPr/>
        </p:nvPicPr>
        <p:blipFill>
          <a:blip r:embed="rId4"/>
          <a:stretch>
            <a:fillRect/>
          </a:stretch>
        </p:blipFill>
        <p:spPr>
          <a:xfrm>
            <a:off x="7709018" y="2809290"/>
            <a:ext cx="1175499" cy="1321412"/>
          </a:xfrm>
          <a:prstGeom prst="rect">
            <a:avLst/>
          </a:prstGeom>
        </p:spPr>
      </p:pic>
    </p:spTree>
    <p:extLst>
      <p:ext uri="{BB962C8B-B14F-4D97-AF65-F5344CB8AC3E}">
        <p14:creationId xmlns:p14="http://schemas.microsoft.com/office/powerpoint/2010/main" val="2892558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1EBA94-BB2C-40D4-924D-005E3FE38F2A}"/>
              </a:ext>
            </a:extLst>
          </p:cNvPr>
          <p:cNvSpPr>
            <a:spLocks noGrp="1"/>
          </p:cNvSpPr>
          <p:nvPr>
            <p:ph type="body" sz="quarter" idx="13"/>
          </p:nvPr>
        </p:nvSpPr>
        <p:spPr>
          <a:xfrm>
            <a:off x="463106" y="880727"/>
            <a:ext cx="6120000" cy="216694"/>
          </a:xfrm>
        </p:spPr>
        <p:txBody>
          <a:bodyPr>
            <a:normAutofit fontScale="92500" lnSpcReduction="20000"/>
          </a:bodyPr>
          <a:lstStyle/>
          <a:p>
            <a:r>
              <a:rPr lang="en-US" dirty="0"/>
              <a:t>Context</a:t>
            </a:r>
          </a:p>
        </p:txBody>
      </p:sp>
      <p:sp>
        <p:nvSpPr>
          <p:cNvPr id="6" name="Content Placeholder 1">
            <a:extLst>
              <a:ext uri="{FF2B5EF4-FFF2-40B4-BE49-F238E27FC236}">
                <a16:creationId xmlns:a16="http://schemas.microsoft.com/office/drawing/2014/main" id="{F7D4786E-4878-4911-844B-CCB34B9A2853}"/>
              </a:ext>
            </a:extLst>
          </p:cNvPr>
          <p:cNvSpPr>
            <a:spLocks noGrp="1"/>
          </p:cNvSpPr>
          <p:nvPr>
            <p:ph idx="1"/>
          </p:nvPr>
        </p:nvSpPr>
        <p:spPr>
          <a:xfrm>
            <a:off x="421240" y="1411248"/>
            <a:ext cx="8722760" cy="2400464"/>
          </a:xfrm>
        </p:spPr>
        <p:txBody>
          <a:bodyPr/>
          <a:lstStyle/>
          <a:p>
            <a:pPr>
              <a:lnSpc>
                <a:spcPct val="100000"/>
              </a:lnSpc>
            </a:pPr>
            <a:r>
              <a:rPr lang="en-US" sz="1800" b="1" dirty="0">
                <a:latin typeface="+mj-lt"/>
              </a:rPr>
              <a:t>Surveillance and monitoring within GIP:</a:t>
            </a:r>
            <a:endParaRPr lang="en-US" b="1" dirty="0">
              <a:latin typeface="+mj-lt"/>
            </a:endParaRPr>
          </a:p>
          <a:p>
            <a:pPr marL="285750" indent="-285750">
              <a:lnSpc>
                <a:spcPct val="100000"/>
              </a:lnSpc>
              <a:buClr>
                <a:srgbClr val="0092CC"/>
              </a:buClr>
              <a:buSzPct val="150000"/>
              <a:buFont typeface="Arial" panose="020B0604020202020204" pitchFamily="34" charset="0"/>
              <a:buChar char="•"/>
            </a:pPr>
            <a:r>
              <a:rPr lang="en-US" sz="1800" dirty="0">
                <a:latin typeface="+mj-lt"/>
              </a:rPr>
              <a:t>Routine seasonal influenza monitoring and reporting on situation</a:t>
            </a:r>
          </a:p>
          <a:p>
            <a:pPr marL="285750" indent="-285750">
              <a:lnSpc>
                <a:spcPct val="100000"/>
              </a:lnSpc>
              <a:buClr>
                <a:srgbClr val="0092CC"/>
              </a:buClr>
              <a:buSzPct val="150000"/>
              <a:buFont typeface="Arial" panose="020B0604020202020204" pitchFamily="34" charset="0"/>
              <a:buChar char="•"/>
            </a:pPr>
            <a:r>
              <a:rPr lang="en-US" sz="1800" dirty="0">
                <a:latin typeface="+mj-lt"/>
              </a:rPr>
              <a:t>Burden of influenza disease</a:t>
            </a:r>
          </a:p>
          <a:p>
            <a:pPr marL="285750" indent="-285750">
              <a:lnSpc>
                <a:spcPct val="100000"/>
              </a:lnSpc>
              <a:buClr>
                <a:srgbClr val="0092CC"/>
              </a:buClr>
              <a:buSzPct val="150000"/>
              <a:buFont typeface="Arial" panose="020B0604020202020204" pitchFamily="34" charset="0"/>
              <a:buChar char="•"/>
            </a:pPr>
            <a:r>
              <a:rPr lang="en-US" sz="1800" dirty="0">
                <a:latin typeface="+mj-lt"/>
              </a:rPr>
              <a:t>Zoonotic influenza monitoring and risk assessment</a:t>
            </a:r>
          </a:p>
          <a:p>
            <a:pPr marL="285750" indent="-285750">
              <a:lnSpc>
                <a:spcPct val="100000"/>
              </a:lnSpc>
              <a:buClr>
                <a:srgbClr val="0092CC"/>
              </a:buClr>
              <a:buSzPct val="150000"/>
              <a:buFont typeface="Arial" panose="020B0604020202020204" pitchFamily="34" charset="0"/>
              <a:buChar char="•"/>
            </a:pPr>
            <a:r>
              <a:rPr lang="en-US" sz="1800" dirty="0">
                <a:latin typeface="+mj-lt"/>
              </a:rPr>
              <a:t>Severity assessments during epidemics and pandemics</a:t>
            </a:r>
          </a:p>
          <a:p>
            <a:pPr lvl="1" indent="0">
              <a:lnSpc>
                <a:spcPct val="100000"/>
              </a:lnSpc>
              <a:buClr>
                <a:srgbClr val="0092CC"/>
              </a:buClr>
              <a:buNone/>
            </a:pPr>
            <a:endParaRPr lang="en-US" sz="1800" dirty="0">
              <a:latin typeface="+mj-lt"/>
              <a:hlinkClick r:id="rId3"/>
            </a:endParaRPr>
          </a:p>
          <a:p>
            <a:endParaRPr lang="en-US" sz="1600" dirty="0">
              <a:latin typeface="+mj-lt"/>
            </a:endParaRPr>
          </a:p>
        </p:txBody>
      </p:sp>
      <p:sp>
        <p:nvSpPr>
          <p:cNvPr id="2" name="TextBox 1">
            <a:extLst>
              <a:ext uri="{FF2B5EF4-FFF2-40B4-BE49-F238E27FC236}">
                <a16:creationId xmlns:a16="http://schemas.microsoft.com/office/drawing/2014/main" id="{44E6D32C-8DF4-4237-B551-17651EB6DCBD}"/>
              </a:ext>
            </a:extLst>
          </p:cNvPr>
          <p:cNvSpPr txBox="1"/>
          <p:nvPr/>
        </p:nvSpPr>
        <p:spPr>
          <a:xfrm>
            <a:off x="-184166" y="4428162"/>
            <a:ext cx="5074665" cy="261610"/>
          </a:xfrm>
          <a:prstGeom prst="rect">
            <a:avLst/>
          </a:prstGeom>
          <a:noFill/>
        </p:spPr>
        <p:txBody>
          <a:bodyPr wrap="square" rtlCol="0">
            <a:spAutoFit/>
          </a:bodyPr>
          <a:lstStyle/>
          <a:p>
            <a:pPr lvl="1" indent="0">
              <a:lnSpc>
                <a:spcPct val="100000"/>
              </a:lnSpc>
              <a:buClr>
                <a:srgbClr val="0092CC"/>
              </a:buClr>
              <a:buNone/>
            </a:pPr>
            <a:r>
              <a:rPr lang="en-US" sz="1100" dirty="0">
                <a:hlinkClick r:id="rId3"/>
              </a:rPr>
              <a:t>www.who.int/influenza/surveillance_monitoring/en/</a:t>
            </a:r>
            <a:endParaRPr lang="en-US" sz="1100" dirty="0"/>
          </a:p>
        </p:txBody>
      </p:sp>
    </p:spTree>
    <p:extLst>
      <p:ext uri="{BB962C8B-B14F-4D97-AF65-F5344CB8AC3E}">
        <p14:creationId xmlns:p14="http://schemas.microsoft.com/office/powerpoint/2010/main" val="3215587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1EBA94-BB2C-40D4-924D-005E3FE38F2A}"/>
              </a:ext>
            </a:extLst>
          </p:cNvPr>
          <p:cNvSpPr>
            <a:spLocks noGrp="1"/>
          </p:cNvSpPr>
          <p:nvPr>
            <p:ph type="body" sz="quarter" idx="13"/>
          </p:nvPr>
        </p:nvSpPr>
        <p:spPr/>
        <p:txBody>
          <a:bodyPr>
            <a:normAutofit fontScale="92500" lnSpcReduction="20000"/>
          </a:bodyPr>
          <a:lstStyle/>
          <a:p>
            <a:r>
              <a:rPr lang="en-US" dirty="0"/>
              <a:t>Background</a:t>
            </a:r>
          </a:p>
        </p:txBody>
      </p:sp>
      <p:sp>
        <p:nvSpPr>
          <p:cNvPr id="6" name="Content Placeholder 1">
            <a:extLst>
              <a:ext uri="{FF2B5EF4-FFF2-40B4-BE49-F238E27FC236}">
                <a16:creationId xmlns:a16="http://schemas.microsoft.com/office/drawing/2014/main" id="{F7D4786E-4878-4911-844B-CCB34B9A2853}"/>
              </a:ext>
            </a:extLst>
          </p:cNvPr>
          <p:cNvSpPr>
            <a:spLocks noGrp="1"/>
          </p:cNvSpPr>
          <p:nvPr>
            <p:ph idx="1"/>
          </p:nvPr>
        </p:nvSpPr>
        <p:spPr>
          <a:xfrm>
            <a:off x="0" y="1246860"/>
            <a:ext cx="5311739" cy="2657319"/>
          </a:xfrm>
        </p:spPr>
        <p:txBody>
          <a:bodyPr/>
          <a:lstStyle/>
          <a:p>
            <a:pPr lvl="1" indent="0">
              <a:lnSpc>
                <a:spcPct val="100000"/>
              </a:lnSpc>
              <a:buClr>
                <a:srgbClr val="0092CC"/>
              </a:buClr>
              <a:buNone/>
            </a:pPr>
            <a:r>
              <a:rPr lang="en-US" sz="1800" b="1" dirty="0">
                <a:latin typeface="+mj-lt"/>
              </a:rPr>
              <a:t>2009 pandemic review</a:t>
            </a:r>
          </a:p>
          <a:p>
            <a:pPr marL="646113" lvl="1">
              <a:lnSpc>
                <a:spcPct val="100000"/>
              </a:lnSpc>
              <a:buClr>
                <a:srgbClr val="0092CC"/>
              </a:buClr>
            </a:pPr>
            <a:r>
              <a:rPr lang="en-US" sz="1600" dirty="0">
                <a:latin typeface="+mj-lt"/>
              </a:rPr>
              <a:t>A 2011 review of the pandemic response gives 15 recommendations to WHO and its Member States to strengthen preparedness for future pandemics. </a:t>
            </a:r>
          </a:p>
          <a:p>
            <a:pPr marL="646113" lvl="1">
              <a:lnSpc>
                <a:spcPct val="100000"/>
              </a:lnSpc>
              <a:buClr>
                <a:srgbClr val="0092CC"/>
              </a:buClr>
            </a:pPr>
            <a:r>
              <a:rPr lang="en-US" sz="1600" dirty="0">
                <a:latin typeface="+mj-lt"/>
              </a:rPr>
              <a:t>Outlines lead responsibility and timeframe to complete implementation of recommendations</a:t>
            </a:r>
          </a:p>
          <a:p>
            <a:pPr marL="1112837" lvl="2">
              <a:lnSpc>
                <a:spcPct val="100000"/>
              </a:lnSpc>
              <a:buClr>
                <a:srgbClr val="0092CC"/>
              </a:buClr>
            </a:pPr>
            <a:endParaRPr lang="en-US" sz="1600" dirty="0">
              <a:latin typeface="+mj-lt"/>
            </a:endParaRPr>
          </a:p>
        </p:txBody>
      </p:sp>
      <p:pic>
        <p:nvPicPr>
          <p:cNvPr id="4" name="Content Placeholder 6" descr="Screen Clipping">
            <a:extLst>
              <a:ext uri="{FF2B5EF4-FFF2-40B4-BE49-F238E27FC236}">
                <a16:creationId xmlns:a16="http://schemas.microsoft.com/office/drawing/2014/main" id="{44FBADB8-28C3-4119-AE78-6A1DF67052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9903" y="1246860"/>
            <a:ext cx="3110975" cy="2668568"/>
          </a:xfrm>
          <a:prstGeom prst="rect">
            <a:avLst/>
          </a:prstGeom>
        </p:spPr>
      </p:pic>
      <p:sp>
        <p:nvSpPr>
          <p:cNvPr id="5" name="TextBox 4">
            <a:extLst>
              <a:ext uri="{FF2B5EF4-FFF2-40B4-BE49-F238E27FC236}">
                <a16:creationId xmlns:a16="http://schemas.microsoft.com/office/drawing/2014/main" id="{B36EF149-B0B9-4621-91A1-F57E5087588E}"/>
              </a:ext>
            </a:extLst>
          </p:cNvPr>
          <p:cNvSpPr txBox="1"/>
          <p:nvPr/>
        </p:nvSpPr>
        <p:spPr>
          <a:xfrm>
            <a:off x="267897" y="4315918"/>
            <a:ext cx="5422006" cy="430887"/>
          </a:xfrm>
          <a:prstGeom prst="rect">
            <a:avLst/>
          </a:prstGeom>
          <a:noFill/>
        </p:spPr>
        <p:txBody>
          <a:bodyPr wrap="square" rtlCol="0">
            <a:spAutoFit/>
          </a:bodyPr>
          <a:lstStyle/>
          <a:p>
            <a:r>
              <a:rPr lang="en-US" sz="1100" dirty="0">
                <a:latin typeface="+mj-lt"/>
                <a:hlinkClick r:id="rId4"/>
              </a:rPr>
              <a:t>apps.who.int/iris/bitstream/handle/10665/75235/9789241564335_eng.pdf;jsessionid=F719487946BC58CBB212366EAED74371?sequence=1</a:t>
            </a:r>
            <a:endParaRPr lang="en-US" sz="1100" dirty="0">
              <a:latin typeface="+mj-lt"/>
            </a:endParaRPr>
          </a:p>
        </p:txBody>
      </p:sp>
    </p:spTree>
    <p:extLst>
      <p:ext uri="{BB962C8B-B14F-4D97-AF65-F5344CB8AC3E}">
        <p14:creationId xmlns:p14="http://schemas.microsoft.com/office/powerpoint/2010/main" val="2450498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1EBA94-BB2C-40D4-924D-005E3FE38F2A}"/>
              </a:ext>
            </a:extLst>
          </p:cNvPr>
          <p:cNvSpPr>
            <a:spLocks noGrp="1"/>
          </p:cNvSpPr>
          <p:nvPr>
            <p:ph type="body" sz="quarter" idx="13"/>
          </p:nvPr>
        </p:nvSpPr>
        <p:spPr/>
        <p:txBody>
          <a:bodyPr>
            <a:normAutofit fontScale="92500" lnSpcReduction="20000"/>
          </a:bodyPr>
          <a:lstStyle/>
          <a:p>
            <a:r>
              <a:rPr lang="en-US" dirty="0"/>
              <a:t>Background</a:t>
            </a:r>
          </a:p>
        </p:txBody>
      </p:sp>
      <p:sp>
        <p:nvSpPr>
          <p:cNvPr id="6" name="Content Placeholder 1">
            <a:extLst>
              <a:ext uri="{FF2B5EF4-FFF2-40B4-BE49-F238E27FC236}">
                <a16:creationId xmlns:a16="http://schemas.microsoft.com/office/drawing/2014/main" id="{F7D4786E-4878-4911-844B-CCB34B9A2853}"/>
              </a:ext>
            </a:extLst>
          </p:cNvPr>
          <p:cNvSpPr>
            <a:spLocks noGrp="1"/>
          </p:cNvSpPr>
          <p:nvPr>
            <p:ph idx="1"/>
          </p:nvPr>
        </p:nvSpPr>
        <p:spPr>
          <a:xfrm>
            <a:off x="0" y="1246861"/>
            <a:ext cx="8507002" cy="1177840"/>
          </a:xfrm>
        </p:spPr>
        <p:txBody>
          <a:bodyPr/>
          <a:lstStyle/>
          <a:p>
            <a:pPr lvl="1" indent="0">
              <a:lnSpc>
                <a:spcPct val="100000"/>
              </a:lnSpc>
              <a:buClr>
                <a:srgbClr val="0092CC"/>
              </a:buClr>
              <a:buNone/>
            </a:pPr>
            <a:r>
              <a:rPr lang="en-US" sz="1800" b="1" dirty="0">
                <a:latin typeface="+mj-lt"/>
              </a:rPr>
              <a:t>2009 pandemic review</a:t>
            </a:r>
          </a:p>
          <a:p>
            <a:pPr marL="646113" lvl="1">
              <a:lnSpc>
                <a:spcPct val="100000"/>
              </a:lnSpc>
              <a:buClr>
                <a:srgbClr val="0092CC"/>
              </a:buClr>
            </a:pPr>
            <a:r>
              <a:rPr lang="en-US" sz="1600" dirty="0">
                <a:latin typeface="+mj-lt"/>
              </a:rPr>
              <a:t>Recommendation 8: </a:t>
            </a:r>
            <a:r>
              <a:rPr lang="en-US" sz="1600" b="1" dirty="0">
                <a:latin typeface="+mj-lt"/>
              </a:rPr>
              <a:t>Develop and apply measures to assess severity. </a:t>
            </a:r>
            <a:r>
              <a:rPr lang="en-US" sz="1600" dirty="0">
                <a:latin typeface="+mj-lt"/>
              </a:rPr>
              <a:t>WHO should develop and apply measures that can be used to assess the severity of every influenza epidemic. </a:t>
            </a:r>
          </a:p>
        </p:txBody>
      </p:sp>
      <p:sp>
        <p:nvSpPr>
          <p:cNvPr id="2" name="TextBox 1">
            <a:extLst>
              <a:ext uri="{FF2B5EF4-FFF2-40B4-BE49-F238E27FC236}">
                <a16:creationId xmlns:a16="http://schemas.microsoft.com/office/drawing/2014/main" id="{65571B09-D5D4-4FA3-A219-33E7E42075B1}"/>
              </a:ext>
            </a:extLst>
          </p:cNvPr>
          <p:cNvSpPr txBox="1"/>
          <p:nvPr/>
        </p:nvSpPr>
        <p:spPr>
          <a:xfrm>
            <a:off x="-92468" y="2424701"/>
            <a:ext cx="5782371" cy="2339102"/>
          </a:xfrm>
          <a:prstGeom prst="rect">
            <a:avLst/>
          </a:prstGeom>
          <a:noFill/>
        </p:spPr>
        <p:txBody>
          <a:bodyPr wrap="square" rtlCol="0">
            <a:spAutoFit/>
          </a:bodyPr>
          <a:lstStyle/>
          <a:p>
            <a:pPr marL="941387" lvl="1" indent="-285750">
              <a:buClr>
                <a:srgbClr val="0092CC"/>
              </a:buClr>
              <a:buFont typeface="Wingdings" panose="05000000000000000000" pitchFamily="2" charset="2"/>
              <a:buChar char="Ø"/>
            </a:pPr>
            <a:r>
              <a:rPr lang="en-US" sz="1600" dirty="0">
                <a:latin typeface="+mj-lt"/>
              </a:rPr>
              <a:t>Use quantitative values to define descriptive terms</a:t>
            </a:r>
            <a:endParaRPr lang="en-GB" sz="1600" dirty="0">
              <a:latin typeface="+mj-lt"/>
            </a:endParaRPr>
          </a:p>
          <a:p>
            <a:pPr marL="941387" lvl="1" indent="-285750">
              <a:buClr>
                <a:srgbClr val="0092CC"/>
              </a:buClr>
              <a:buFont typeface="Wingdings" panose="05000000000000000000" pitchFamily="2" charset="2"/>
              <a:buChar char="Ø"/>
            </a:pPr>
            <a:r>
              <a:rPr lang="en-US" sz="1600" dirty="0">
                <a:latin typeface="+mj-lt"/>
              </a:rPr>
              <a:t>U</a:t>
            </a:r>
            <a:r>
              <a:rPr lang="en-GB" sz="1600" dirty="0">
                <a:latin typeface="+mj-lt"/>
              </a:rPr>
              <a:t>se of a “basket of indicators”</a:t>
            </a:r>
          </a:p>
          <a:p>
            <a:pPr marL="941387" lvl="1" indent="-285750">
              <a:buClr>
                <a:srgbClr val="0092CC"/>
              </a:buClr>
              <a:buFont typeface="Wingdings" panose="05000000000000000000" pitchFamily="2" charset="2"/>
              <a:buChar char="Ø"/>
            </a:pPr>
            <a:r>
              <a:rPr lang="en-GB" sz="1600" dirty="0">
                <a:latin typeface="+mj-lt"/>
              </a:rPr>
              <a:t>E</a:t>
            </a:r>
            <a:r>
              <a:rPr lang="en-US" sz="1600" dirty="0" err="1">
                <a:latin typeface="+mj-lt"/>
              </a:rPr>
              <a:t>xpress</a:t>
            </a:r>
            <a:r>
              <a:rPr lang="en-US" sz="1600" dirty="0">
                <a:latin typeface="+mj-lt"/>
              </a:rPr>
              <a:t> confidence and uncertainty around any estimates</a:t>
            </a:r>
            <a:r>
              <a:rPr lang="en-GB" sz="1600" dirty="0">
                <a:latin typeface="+mj-lt"/>
              </a:rPr>
              <a:t>  </a:t>
            </a:r>
            <a:r>
              <a:rPr lang="en-US" sz="1600" dirty="0">
                <a:latin typeface="+mj-lt"/>
              </a:rPr>
              <a:t>  </a:t>
            </a:r>
          </a:p>
          <a:p>
            <a:pPr marL="941387" lvl="1" indent="-285750">
              <a:buClr>
                <a:srgbClr val="0092CC"/>
              </a:buClr>
              <a:buFont typeface="Wingdings" panose="05000000000000000000" pitchFamily="2" charset="2"/>
              <a:buChar char="Ø"/>
            </a:pPr>
            <a:r>
              <a:rPr lang="en-US" sz="1600" i="1" dirty="0">
                <a:latin typeface="+mj-lt"/>
              </a:rPr>
              <a:t>Apply, evaluate and refine the tools to measure severity every year, to be better prepared in the next pandemic</a:t>
            </a:r>
          </a:p>
          <a:p>
            <a:pPr marL="655637" lvl="1">
              <a:buClr>
                <a:srgbClr val="0092CC"/>
              </a:buClr>
            </a:pPr>
            <a:endParaRPr lang="en-GB" sz="1600" dirty="0">
              <a:latin typeface="+mj-lt"/>
            </a:endParaRPr>
          </a:p>
          <a:p>
            <a:endParaRPr lang="en-US" dirty="0">
              <a:latin typeface="+mj-lt"/>
            </a:endParaRPr>
          </a:p>
        </p:txBody>
      </p:sp>
      <p:sp>
        <p:nvSpPr>
          <p:cNvPr id="5" name="TextBox 4">
            <a:extLst>
              <a:ext uri="{FF2B5EF4-FFF2-40B4-BE49-F238E27FC236}">
                <a16:creationId xmlns:a16="http://schemas.microsoft.com/office/drawing/2014/main" id="{B36EF149-B0B9-4621-91A1-F57E5087588E}"/>
              </a:ext>
            </a:extLst>
          </p:cNvPr>
          <p:cNvSpPr txBox="1"/>
          <p:nvPr/>
        </p:nvSpPr>
        <p:spPr>
          <a:xfrm>
            <a:off x="267897" y="4315918"/>
            <a:ext cx="5422006" cy="430887"/>
          </a:xfrm>
          <a:prstGeom prst="rect">
            <a:avLst/>
          </a:prstGeom>
          <a:noFill/>
        </p:spPr>
        <p:txBody>
          <a:bodyPr wrap="square" rtlCol="0">
            <a:spAutoFit/>
          </a:bodyPr>
          <a:lstStyle/>
          <a:p>
            <a:r>
              <a:rPr lang="en-US" sz="1100" dirty="0">
                <a:latin typeface="+mj-lt"/>
                <a:hlinkClick r:id="rId3"/>
              </a:rPr>
              <a:t>apps.who.int/iris/bitstream/handle/10665/75235/9789241564335_eng.pdf;jsessionid=F719487946BC58CBB212366EAED74371?sequence=1</a:t>
            </a:r>
            <a:endParaRPr lang="en-US" sz="1100" dirty="0">
              <a:latin typeface="+mj-lt"/>
            </a:endParaRPr>
          </a:p>
        </p:txBody>
      </p:sp>
      <p:pic>
        <p:nvPicPr>
          <p:cNvPr id="8" name="Picture 7" descr="Screen Clipping">
            <a:extLst>
              <a:ext uri="{FF2B5EF4-FFF2-40B4-BE49-F238E27FC236}">
                <a16:creationId xmlns:a16="http://schemas.microsoft.com/office/drawing/2014/main" id="{1DD90E11-A82E-4A87-A98E-00F4358F1E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6245" y="2424701"/>
            <a:ext cx="2953225" cy="1849435"/>
          </a:xfrm>
          <a:prstGeom prst="rect">
            <a:avLst/>
          </a:prstGeom>
        </p:spPr>
      </p:pic>
      <p:sp>
        <p:nvSpPr>
          <p:cNvPr id="10" name="Oval 9">
            <a:extLst>
              <a:ext uri="{FF2B5EF4-FFF2-40B4-BE49-F238E27FC236}">
                <a16:creationId xmlns:a16="http://schemas.microsoft.com/office/drawing/2014/main" id="{59EFA64C-B08A-4AA5-B2A8-8EDA53BDC043}"/>
              </a:ext>
            </a:extLst>
          </p:cNvPr>
          <p:cNvSpPr/>
          <p:nvPr/>
        </p:nvSpPr>
        <p:spPr>
          <a:xfrm>
            <a:off x="6881057" y="3142189"/>
            <a:ext cx="978674" cy="361298"/>
          </a:xfrm>
          <a:prstGeom prst="ellipse">
            <a:avLst/>
          </a:prstGeom>
          <a:noFill/>
          <a:ln w="19050">
            <a:solidFill>
              <a:srgbClr val="DD8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4500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1EBA94-BB2C-40D4-924D-005E3FE38F2A}"/>
              </a:ext>
            </a:extLst>
          </p:cNvPr>
          <p:cNvSpPr>
            <a:spLocks noGrp="1"/>
          </p:cNvSpPr>
          <p:nvPr>
            <p:ph type="body" sz="quarter" idx="13"/>
          </p:nvPr>
        </p:nvSpPr>
        <p:spPr/>
        <p:txBody>
          <a:bodyPr>
            <a:normAutofit fontScale="92500" lnSpcReduction="20000"/>
          </a:bodyPr>
          <a:lstStyle/>
          <a:p>
            <a:r>
              <a:rPr lang="en-US" dirty="0"/>
              <a:t>Background</a:t>
            </a:r>
          </a:p>
        </p:txBody>
      </p:sp>
      <p:sp>
        <p:nvSpPr>
          <p:cNvPr id="6" name="Content Placeholder 1">
            <a:extLst>
              <a:ext uri="{FF2B5EF4-FFF2-40B4-BE49-F238E27FC236}">
                <a16:creationId xmlns:a16="http://schemas.microsoft.com/office/drawing/2014/main" id="{F7D4786E-4878-4911-844B-CCB34B9A2853}"/>
              </a:ext>
            </a:extLst>
          </p:cNvPr>
          <p:cNvSpPr>
            <a:spLocks noGrp="1"/>
          </p:cNvSpPr>
          <p:nvPr>
            <p:ph idx="1"/>
          </p:nvPr>
        </p:nvSpPr>
        <p:spPr>
          <a:xfrm>
            <a:off x="0" y="1246861"/>
            <a:ext cx="5157627" cy="1177840"/>
          </a:xfrm>
        </p:spPr>
        <p:txBody>
          <a:bodyPr/>
          <a:lstStyle/>
          <a:p>
            <a:pPr lvl="1" indent="0">
              <a:lnSpc>
                <a:spcPct val="100000"/>
              </a:lnSpc>
              <a:buClr>
                <a:srgbClr val="0092CC"/>
              </a:buClr>
              <a:buNone/>
            </a:pPr>
            <a:r>
              <a:rPr lang="en-US" sz="1800" b="1" dirty="0">
                <a:latin typeface="+mj-lt"/>
              </a:rPr>
              <a:t>2009 pandemic review</a:t>
            </a:r>
          </a:p>
          <a:p>
            <a:pPr marL="646113" lvl="1">
              <a:lnSpc>
                <a:spcPct val="100000"/>
              </a:lnSpc>
              <a:buClr>
                <a:srgbClr val="0092CC"/>
              </a:buClr>
            </a:pPr>
            <a:r>
              <a:rPr lang="en-US" sz="1600" dirty="0">
                <a:latin typeface="+mj-lt"/>
              </a:rPr>
              <a:t>Recommendation 15: </a:t>
            </a:r>
            <a:r>
              <a:rPr lang="en-US" sz="1600" b="1" dirty="0">
                <a:latin typeface="+mj-lt"/>
              </a:rPr>
              <a:t>Pursue a comprehensive influenza research and evaluation </a:t>
            </a:r>
            <a:r>
              <a:rPr lang="en-US" sz="1600" b="1" dirty="0" err="1">
                <a:latin typeface="+mj-lt"/>
              </a:rPr>
              <a:t>programme</a:t>
            </a:r>
            <a:r>
              <a:rPr lang="en-US" sz="1600" b="1" dirty="0">
                <a:latin typeface="+mj-lt"/>
              </a:rPr>
              <a:t>.</a:t>
            </a:r>
            <a:r>
              <a:rPr lang="en-US" sz="1600" dirty="0">
                <a:latin typeface="+mj-lt"/>
              </a:rPr>
              <a:t> </a:t>
            </a:r>
          </a:p>
          <a:p>
            <a:pPr marL="646113" lvl="1">
              <a:lnSpc>
                <a:spcPct val="100000"/>
              </a:lnSpc>
              <a:buClr>
                <a:srgbClr val="0092CC"/>
              </a:buClr>
            </a:pPr>
            <a:r>
              <a:rPr lang="en-US" sz="1600" dirty="0">
                <a:latin typeface="+mj-lt"/>
              </a:rPr>
              <a:t>Key research goals include:</a:t>
            </a:r>
          </a:p>
        </p:txBody>
      </p:sp>
      <p:sp>
        <p:nvSpPr>
          <p:cNvPr id="2" name="TextBox 1">
            <a:extLst>
              <a:ext uri="{FF2B5EF4-FFF2-40B4-BE49-F238E27FC236}">
                <a16:creationId xmlns:a16="http://schemas.microsoft.com/office/drawing/2014/main" id="{65571B09-D5D4-4FA3-A219-33E7E42075B1}"/>
              </a:ext>
            </a:extLst>
          </p:cNvPr>
          <p:cNvSpPr txBox="1"/>
          <p:nvPr/>
        </p:nvSpPr>
        <p:spPr>
          <a:xfrm>
            <a:off x="-185458" y="2625596"/>
            <a:ext cx="5782371" cy="861774"/>
          </a:xfrm>
          <a:prstGeom prst="rect">
            <a:avLst/>
          </a:prstGeom>
          <a:noFill/>
        </p:spPr>
        <p:txBody>
          <a:bodyPr wrap="square" rtlCol="0">
            <a:spAutoFit/>
          </a:bodyPr>
          <a:lstStyle/>
          <a:p>
            <a:pPr marL="941387" lvl="1" indent="-285750">
              <a:buClr>
                <a:srgbClr val="0092CC"/>
              </a:buClr>
              <a:buFont typeface="Wingdings" panose="05000000000000000000" pitchFamily="2" charset="2"/>
              <a:buChar char="Ø"/>
            </a:pPr>
            <a:r>
              <a:rPr lang="en-US" sz="1600" dirty="0">
                <a:latin typeface="+mj-lt"/>
              </a:rPr>
              <a:t>enhance the accuracy and timeliness of modelling projections</a:t>
            </a:r>
            <a:endParaRPr lang="en-GB" sz="1600" dirty="0">
              <a:latin typeface="+mj-lt"/>
            </a:endParaRPr>
          </a:p>
          <a:p>
            <a:endParaRPr lang="en-US" dirty="0">
              <a:latin typeface="+mj-lt"/>
            </a:endParaRPr>
          </a:p>
        </p:txBody>
      </p:sp>
      <p:sp>
        <p:nvSpPr>
          <p:cNvPr id="5" name="TextBox 4">
            <a:extLst>
              <a:ext uri="{FF2B5EF4-FFF2-40B4-BE49-F238E27FC236}">
                <a16:creationId xmlns:a16="http://schemas.microsoft.com/office/drawing/2014/main" id="{B36EF149-B0B9-4621-91A1-F57E5087588E}"/>
              </a:ext>
            </a:extLst>
          </p:cNvPr>
          <p:cNvSpPr txBox="1"/>
          <p:nvPr/>
        </p:nvSpPr>
        <p:spPr>
          <a:xfrm>
            <a:off x="267897" y="4315918"/>
            <a:ext cx="5422006" cy="430887"/>
          </a:xfrm>
          <a:prstGeom prst="rect">
            <a:avLst/>
          </a:prstGeom>
          <a:noFill/>
        </p:spPr>
        <p:txBody>
          <a:bodyPr wrap="square" rtlCol="0">
            <a:spAutoFit/>
          </a:bodyPr>
          <a:lstStyle/>
          <a:p>
            <a:r>
              <a:rPr lang="en-US" sz="1100" dirty="0">
                <a:latin typeface="+mj-lt"/>
                <a:hlinkClick r:id="rId3"/>
              </a:rPr>
              <a:t>apps.who.int/iris/bitstream/handle/10665/75235/9789241564335_eng.pdf;jsessionid=F719487946BC58CBB212366EAED74371?sequence=1</a:t>
            </a:r>
            <a:endParaRPr lang="en-US" sz="1100" dirty="0">
              <a:latin typeface="+mj-lt"/>
            </a:endParaRPr>
          </a:p>
        </p:txBody>
      </p:sp>
      <p:pic>
        <p:nvPicPr>
          <p:cNvPr id="7" name="Picture 6" descr="Screen Clipping">
            <a:extLst>
              <a:ext uri="{FF2B5EF4-FFF2-40B4-BE49-F238E27FC236}">
                <a16:creationId xmlns:a16="http://schemas.microsoft.com/office/drawing/2014/main" id="{CC97D4E0-6400-4344-BA5F-4E036954EB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1457" y="1213563"/>
            <a:ext cx="3388095" cy="3428270"/>
          </a:xfrm>
          <a:prstGeom prst="rect">
            <a:avLst/>
          </a:prstGeom>
        </p:spPr>
      </p:pic>
      <p:sp>
        <p:nvSpPr>
          <p:cNvPr id="10" name="Oval 9">
            <a:extLst>
              <a:ext uri="{FF2B5EF4-FFF2-40B4-BE49-F238E27FC236}">
                <a16:creationId xmlns:a16="http://schemas.microsoft.com/office/drawing/2014/main" id="{59EFA64C-B08A-4AA5-B2A8-8EDA53BDC043}"/>
              </a:ext>
            </a:extLst>
          </p:cNvPr>
          <p:cNvSpPr/>
          <p:nvPr/>
        </p:nvSpPr>
        <p:spPr>
          <a:xfrm>
            <a:off x="7700824" y="3692079"/>
            <a:ext cx="978674" cy="361298"/>
          </a:xfrm>
          <a:prstGeom prst="ellipse">
            <a:avLst/>
          </a:prstGeom>
          <a:noFill/>
          <a:ln w="19050">
            <a:solidFill>
              <a:srgbClr val="DD8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5853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D7652C-2431-4B50-B22A-302DA1CCD925}"/>
              </a:ext>
            </a:extLst>
          </p:cNvPr>
          <p:cNvSpPr>
            <a:spLocks noGrp="1"/>
          </p:cNvSpPr>
          <p:nvPr>
            <p:ph sz="half" idx="25"/>
          </p:nvPr>
        </p:nvSpPr>
        <p:spPr/>
        <p:txBody>
          <a:bodyPr/>
          <a:lstStyle/>
          <a:p>
            <a:pPr marL="646113" lvl="1">
              <a:lnSpc>
                <a:spcPct val="100000"/>
              </a:lnSpc>
              <a:buClr>
                <a:srgbClr val="0092CC"/>
              </a:buClr>
            </a:pPr>
            <a:endParaRPr lang="en-US" sz="1600" dirty="0"/>
          </a:p>
          <a:p>
            <a:endParaRPr lang="en-US" dirty="0"/>
          </a:p>
        </p:txBody>
      </p:sp>
      <p:sp>
        <p:nvSpPr>
          <p:cNvPr id="5" name="Text Placeholder 4">
            <a:extLst>
              <a:ext uri="{FF2B5EF4-FFF2-40B4-BE49-F238E27FC236}">
                <a16:creationId xmlns:a16="http://schemas.microsoft.com/office/drawing/2014/main" id="{B858BD94-C904-4687-9AC0-6C950A72C851}"/>
              </a:ext>
            </a:extLst>
          </p:cNvPr>
          <p:cNvSpPr>
            <a:spLocks noGrp="1"/>
          </p:cNvSpPr>
          <p:nvPr>
            <p:ph type="body" sz="quarter" idx="13"/>
          </p:nvPr>
        </p:nvSpPr>
        <p:spPr/>
        <p:txBody>
          <a:bodyPr>
            <a:normAutofit fontScale="92500" lnSpcReduction="20000"/>
          </a:bodyPr>
          <a:lstStyle/>
          <a:p>
            <a:r>
              <a:rPr lang="en-US" dirty="0"/>
              <a:t>Background</a:t>
            </a:r>
          </a:p>
        </p:txBody>
      </p:sp>
      <p:sp>
        <p:nvSpPr>
          <p:cNvPr id="8" name="Content Placeholder 1">
            <a:extLst>
              <a:ext uri="{FF2B5EF4-FFF2-40B4-BE49-F238E27FC236}">
                <a16:creationId xmlns:a16="http://schemas.microsoft.com/office/drawing/2014/main" id="{76356AE0-D69E-4AE2-A923-B6E32CFE2679}"/>
              </a:ext>
            </a:extLst>
          </p:cNvPr>
          <p:cNvSpPr txBox="1">
            <a:spLocks/>
          </p:cNvSpPr>
          <p:nvPr/>
        </p:nvSpPr>
        <p:spPr>
          <a:xfrm>
            <a:off x="-136733" y="1161664"/>
            <a:ext cx="8804954" cy="3366236"/>
          </a:xfrm>
          <a:prstGeom prst="rect">
            <a:avLst/>
          </a:prstGeom>
        </p:spPr>
        <p:txBody>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lnSpc>
                <a:spcPct val="100000"/>
              </a:lnSpc>
              <a:buClr>
                <a:srgbClr val="0092CC"/>
              </a:buClr>
              <a:buFont typeface="Arial" panose="020B0604020202020204" pitchFamily="34" charset="0"/>
              <a:buNone/>
            </a:pPr>
            <a:r>
              <a:rPr lang="en-US" sz="1800" b="1" dirty="0">
                <a:latin typeface="+mj-lt"/>
              </a:rPr>
              <a:t>Pandemic Influenza Severity Assessment</a:t>
            </a:r>
          </a:p>
          <a:p>
            <a:pPr marL="466725" lvl="1" indent="0">
              <a:lnSpc>
                <a:spcPct val="100000"/>
              </a:lnSpc>
              <a:buClr>
                <a:srgbClr val="0092CC"/>
              </a:buClr>
              <a:buNone/>
            </a:pPr>
            <a:r>
              <a:rPr lang="en-US" sz="1600" dirty="0">
                <a:latin typeface="+mj-lt"/>
              </a:rPr>
              <a:t>Severity is assessed using 3 indicators: </a:t>
            </a:r>
          </a:p>
          <a:p>
            <a:pPr marL="1169987" lvl="2" indent="-342900">
              <a:lnSpc>
                <a:spcPct val="100000"/>
              </a:lnSpc>
              <a:buClr>
                <a:srgbClr val="0092CC"/>
              </a:buClr>
              <a:buFont typeface="+mj-lt"/>
              <a:buAutoNum type="arabicPeriod"/>
            </a:pPr>
            <a:r>
              <a:rPr lang="en-US" sz="1600" dirty="0">
                <a:latin typeface="+mj-lt"/>
              </a:rPr>
              <a:t>Transmissibility</a:t>
            </a:r>
          </a:p>
          <a:p>
            <a:pPr marL="1169987" lvl="2" indent="-342900">
              <a:lnSpc>
                <a:spcPct val="100000"/>
              </a:lnSpc>
              <a:buClr>
                <a:srgbClr val="0092CC"/>
              </a:buClr>
              <a:buFont typeface="+mj-lt"/>
              <a:buAutoNum type="arabicPeriod"/>
            </a:pPr>
            <a:r>
              <a:rPr lang="en-US" sz="1600" dirty="0">
                <a:latin typeface="+mj-lt"/>
              </a:rPr>
              <a:t>Seriousness of disease</a:t>
            </a:r>
          </a:p>
          <a:p>
            <a:pPr marL="1169987" lvl="2" indent="-342900">
              <a:lnSpc>
                <a:spcPct val="100000"/>
              </a:lnSpc>
              <a:buClr>
                <a:srgbClr val="0092CC"/>
              </a:buClr>
              <a:buFont typeface="+mj-lt"/>
              <a:buAutoNum type="arabicPeriod"/>
            </a:pPr>
            <a:r>
              <a:rPr lang="en-US" sz="1600" dirty="0">
                <a:latin typeface="+mj-lt"/>
              </a:rPr>
              <a:t>Impact</a:t>
            </a:r>
          </a:p>
          <a:p>
            <a:pPr marL="466725" lvl="1" indent="0">
              <a:lnSpc>
                <a:spcPct val="100000"/>
              </a:lnSpc>
              <a:buClr>
                <a:srgbClr val="0092CC"/>
              </a:buClr>
              <a:buNone/>
            </a:pPr>
            <a:r>
              <a:rPr lang="en-US" sz="1600" dirty="0">
                <a:latin typeface="+mj-lt"/>
              </a:rPr>
              <a:t>Sources of data</a:t>
            </a:r>
          </a:p>
          <a:p>
            <a:pPr marL="1112837" lvl="2">
              <a:lnSpc>
                <a:spcPct val="100000"/>
              </a:lnSpc>
              <a:buClr>
                <a:srgbClr val="0092CC"/>
              </a:buClr>
              <a:buFont typeface="Wingdings" panose="05000000000000000000" pitchFamily="2" charset="2"/>
              <a:buChar char="Ø"/>
            </a:pPr>
            <a:r>
              <a:rPr lang="en-US" sz="1600" dirty="0">
                <a:latin typeface="+mj-lt"/>
              </a:rPr>
              <a:t>Historical data from existing surveillance systems is used to calculate seasonal and intensity thresholds for various parameters</a:t>
            </a:r>
          </a:p>
          <a:p>
            <a:pPr marL="1112837" lvl="2">
              <a:lnSpc>
                <a:spcPct val="100000"/>
              </a:lnSpc>
              <a:buClr>
                <a:srgbClr val="0092CC"/>
              </a:buClr>
              <a:buFont typeface="Wingdings" panose="05000000000000000000" pitchFamily="2" charset="2"/>
              <a:buChar char="Ø"/>
            </a:pPr>
            <a:r>
              <a:rPr lang="en-US" sz="1600" i="1" dirty="0">
                <a:latin typeface="+mj-lt"/>
              </a:rPr>
              <a:t>Information from modeling and special studies, especially during a pandemic</a:t>
            </a:r>
          </a:p>
          <a:p>
            <a:pPr lvl="1" indent="0">
              <a:lnSpc>
                <a:spcPct val="100000"/>
              </a:lnSpc>
              <a:buClr>
                <a:srgbClr val="0092CC"/>
              </a:buClr>
              <a:buFont typeface="Arial" panose="020B0604020202020204" pitchFamily="34" charset="0"/>
              <a:buNone/>
            </a:pPr>
            <a:endParaRPr lang="en-US" sz="1800" b="1" dirty="0">
              <a:latin typeface="+mj-lt"/>
            </a:endParaRPr>
          </a:p>
          <a:p>
            <a:pPr marL="1112837" lvl="2">
              <a:lnSpc>
                <a:spcPct val="100000"/>
              </a:lnSpc>
              <a:buClr>
                <a:srgbClr val="0092CC"/>
              </a:buClr>
            </a:pPr>
            <a:endParaRPr lang="en-US" sz="1600" dirty="0">
              <a:latin typeface="+mj-lt"/>
            </a:endParaRPr>
          </a:p>
        </p:txBody>
      </p:sp>
      <p:pic>
        <p:nvPicPr>
          <p:cNvPr id="9" name="Picture 8" descr="Screen Clipping">
            <a:extLst>
              <a:ext uri="{FF2B5EF4-FFF2-40B4-BE49-F238E27FC236}">
                <a16:creationId xmlns:a16="http://schemas.microsoft.com/office/drawing/2014/main" id="{63E009B6-A511-4B79-9271-E91E20DE3C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232" y="1246861"/>
            <a:ext cx="1741198" cy="2206613"/>
          </a:xfrm>
          <a:prstGeom prst="rect">
            <a:avLst/>
          </a:prstGeom>
        </p:spPr>
      </p:pic>
      <p:sp>
        <p:nvSpPr>
          <p:cNvPr id="10" name="TextBox 9">
            <a:hlinkClick r:id="rId4"/>
            <a:extLst>
              <a:ext uri="{FF2B5EF4-FFF2-40B4-BE49-F238E27FC236}">
                <a16:creationId xmlns:a16="http://schemas.microsoft.com/office/drawing/2014/main" id="{233E2C60-D386-4A16-A0EB-72C27C9F7611}"/>
              </a:ext>
            </a:extLst>
          </p:cNvPr>
          <p:cNvSpPr txBox="1"/>
          <p:nvPr/>
        </p:nvSpPr>
        <p:spPr>
          <a:xfrm>
            <a:off x="267897" y="4482292"/>
            <a:ext cx="5422006" cy="261610"/>
          </a:xfrm>
          <a:prstGeom prst="rect">
            <a:avLst/>
          </a:prstGeom>
          <a:noFill/>
        </p:spPr>
        <p:txBody>
          <a:bodyPr wrap="square" rtlCol="0">
            <a:spAutoFit/>
          </a:bodyPr>
          <a:lstStyle/>
          <a:p>
            <a:r>
              <a:rPr lang="en-US" sz="1100" dirty="0">
                <a:latin typeface="+mj-lt"/>
                <a:hlinkClick r:id="rId4"/>
              </a:rPr>
              <a:t>http://www.who.int/influenza/surveillance_monitoring/pisa/en/</a:t>
            </a:r>
            <a:endParaRPr lang="en-US" sz="1100" dirty="0">
              <a:latin typeface="+mj-lt"/>
            </a:endParaRPr>
          </a:p>
        </p:txBody>
      </p:sp>
    </p:spTree>
    <p:extLst>
      <p:ext uri="{BB962C8B-B14F-4D97-AF65-F5344CB8AC3E}">
        <p14:creationId xmlns:p14="http://schemas.microsoft.com/office/powerpoint/2010/main" val="776925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D7652C-2431-4B50-B22A-302DA1CCD925}"/>
              </a:ext>
            </a:extLst>
          </p:cNvPr>
          <p:cNvSpPr>
            <a:spLocks noGrp="1"/>
          </p:cNvSpPr>
          <p:nvPr>
            <p:ph sz="half" idx="25"/>
          </p:nvPr>
        </p:nvSpPr>
        <p:spPr>
          <a:xfrm>
            <a:off x="360364" y="1589178"/>
            <a:ext cx="4104000" cy="2907900"/>
          </a:xfrm>
        </p:spPr>
        <p:txBody>
          <a:bodyPr/>
          <a:lstStyle/>
          <a:p>
            <a:pPr marL="646113" lvl="1">
              <a:lnSpc>
                <a:spcPct val="100000"/>
              </a:lnSpc>
              <a:buClr>
                <a:srgbClr val="0092CC"/>
              </a:buClr>
            </a:pPr>
            <a:endParaRPr lang="en-US" sz="1600" dirty="0"/>
          </a:p>
          <a:p>
            <a:endParaRPr lang="en-US" dirty="0"/>
          </a:p>
        </p:txBody>
      </p:sp>
      <p:sp>
        <p:nvSpPr>
          <p:cNvPr id="5" name="Text Placeholder 4">
            <a:extLst>
              <a:ext uri="{FF2B5EF4-FFF2-40B4-BE49-F238E27FC236}">
                <a16:creationId xmlns:a16="http://schemas.microsoft.com/office/drawing/2014/main" id="{B858BD94-C904-4687-9AC0-6C950A72C851}"/>
              </a:ext>
            </a:extLst>
          </p:cNvPr>
          <p:cNvSpPr>
            <a:spLocks noGrp="1"/>
          </p:cNvSpPr>
          <p:nvPr>
            <p:ph type="body" sz="quarter" idx="13"/>
          </p:nvPr>
        </p:nvSpPr>
        <p:spPr/>
        <p:txBody>
          <a:bodyPr>
            <a:normAutofit fontScale="92500" lnSpcReduction="20000"/>
          </a:bodyPr>
          <a:lstStyle/>
          <a:p>
            <a:r>
              <a:rPr lang="en-US" dirty="0"/>
              <a:t>Background</a:t>
            </a:r>
          </a:p>
        </p:txBody>
      </p:sp>
      <p:sp>
        <p:nvSpPr>
          <p:cNvPr id="8" name="Content Placeholder 1">
            <a:extLst>
              <a:ext uri="{FF2B5EF4-FFF2-40B4-BE49-F238E27FC236}">
                <a16:creationId xmlns:a16="http://schemas.microsoft.com/office/drawing/2014/main" id="{76356AE0-D69E-4AE2-A923-B6E32CFE2679}"/>
              </a:ext>
            </a:extLst>
          </p:cNvPr>
          <p:cNvSpPr txBox="1">
            <a:spLocks/>
          </p:cNvSpPr>
          <p:nvPr/>
        </p:nvSpPr>
        <p:spPr>
          <a:xfrm>
            <a:off x="-103364" y="1169938"/>
            <a:ext cx="9135455" cy="3746379"/>
          </a:xfrm>
          <a:prstGeom prst="rect">
            <a:avLst/>
          </a:prstGeom>
        </p:spPr>
        <p:txBody>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lnSpc>
                <a:spcPct val="100000"/>
              </a:lnSpc>
              <a:buClr>
                <a:srgbClr val="0092CC"/>
              </a:buClr>
              <a:buNone/>
            </a:pPr>
            <a:r>
              <a:rPr lang="en-US" sz="1800" b="1" dirty="0">
                <a:latin typeface="+mj-lt"/>
              </a:rPr>
              <a:t>PISA Analytics component proposal (Imperial College London, WHO CC, 2016)</a:t>
            </a:r>
          </a:p>
          <a:p>
            <a:pPr lvl="1" indent="0">
              <a:buClr>
                <a:srgbClr val="0092CC"/>
              </a:buClr>
              <a:buNone/>
            </a:pPr>
            <a:r>
              <a:rPr lang="en-US" dirty="0">
                <a:latin typeface="+mj-lt"/>
              </a:rPr>
              <a:t>Inform key decisions such as:</a:t>
            </a:r>
          </a:p>
          <a:p>
            <a:pPr marL="1112837" lvl="2"/>
            <a:r>
              <a:rPr lang="en-US" dirty="0">
                <a:latin typeface="+mj-lt"/>
              </a:rPr>
              <a:t>Overall scale of the response</a:t>
            </a:r>
          </a:p>
          <a:p>
            <a:pPr marL="1112837" lvl="2"/>
            <a:r>
              <a:rPr lang="en-US" dirty="0">
                <a:latin typeface="+mj-lt"/>
              </a:rPr>
              <a:t>Selecting and targeting interventions</a:t>
            </a:r>
          </a:p>
          <a:p>
            <a:pPr marL="1112837" lvl="2"/>
            <a:r>
              <a:rPr lang="en-US" dirty="0">
                <a:latin typeface="+mj-lt"/>
              </a:rPr>
              <a:t>Timing of interventions (scaling up or scaling down)</a:t>
            </a:r>
          </a:p>
          <a:p>
            <a:pPr marL="285750"/>
            <a:r>
              <a:rPr lang="en-US" b="1" dirty="0">
                <a:latin typeface="+mj-lt"/>
              </a:rPr>
              <a:t>Aligned with data coming from special studies</a:t>
            </a:r>
          </a:p>
          <a:p>
            <a:pPr marL="931863" lvl="1" indent="-285750">
              <a:lnSpc>
                <a:spcPct val="100000"/>
              </a:lnSpc>
            </a:pPr>
            <a:r>
              <a:rPr lang="en-US" dirty="0">
                <a:latin typeface="+mj-lt"/>
              </a:rPr>
              <a:t>Line lists</a:t>
            </a:r>
          </a:p>
          <a:p>
            <a:pPr marL="931863" lvl="1" indent="-285750">
              <a:lnSpc>
                <a:spcPct val="100000"/>
              </a:lnSpc>
            </a:pPr>
            <a:r>
              <a:rPr lang="en-US" dirty="0">
                <a:latin typeface="+mj-lt"/>
              </a:rPr>
              <a:t>Outbreak and household studies (FF100, contacts)</a:t>
            </a:r>
          </a:p>
          <a:p>
            <a:pPr marL="931863" lvl="1" indent="-285750">
              <a:lnSpc>
                <a:spcPct val="100000"/>
              </a:lnSpc>
            </a:pPr>
            <a:r>
              <a:rPr lang="en-US" dirty="0" err="1">
                <a:latin typeface="+mj-lt"/>
              </a:rPr>
              <a:t>Serosurveys</a:t>
            </a:r>
            <a:endParaRPr lang="en-US" dirty="0">
              <a:latin typeface="+mj-lt"/>
            </a:endParaRPr>
          </a:p>
          <a:p>
            <a:pPr marL="571500" indent="-285750">
              <a:buFont typeface="Arial" panose="020B0604020202020204" pitchFamily="34" charset="0"/>
              <a:buChar char="•"/>
            </a:pPr>
            <a:endParaRPr lang="en-US" b="1" dirty="0">
              <a:latin typeface="+mj-lt"/>
            </a:endParaRPr>
          </a:p>
          <a:p>
            <a:pPr marL="1112837" lvl="2">
              <a:lnSpc>
                <a:spcPct val="100000"/>
              </a:lnSpc>
              <a:buClr>
                <a:srgbClr val="0092CC"/>
              </a:buClr>
            </a:pPr>
            <a:endParaRPr lang="en-US" dirty="0">
              <a:latin typeface="+mj-lt"/>
            </a:endParaRPr>
          </a:p>
        </p:txBody>
      </p:sp>
      <p:pic>
        <p:nvPicPr>
          <p:cNvPr id="4" name="Picture 3" descr="Screen Clipping">
            <a:extLst>
              <a:ext uri="{FF2B5EF4-FFF2-40B4-BE49-F238E27FC236}">
                <a16:creationId xmlns:a16="http://schemas.microsoft.com/office/drawing/2014/main" id="{B2AA21C7-0A49-4C24-B750-2F1D1B238A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6144" y="1656598"/>
            <a:ext cx="3845947" cy="2773058"/>
          </a:xfrm>
          <a:prstGeom prst="rect">
            <a:avLst/>
          </a:prstGeom>
        </p:spPr>
      </p:pic>
    </p:spTree>
    <p:extLst>
      <p:ext uri="{BB962C8B-B14F-4D97-AF65-F5344CB8AC3E}">
        <p14:creationId xmlns:p14="http://schemas.microsoft.com/office/powerpoint/2010/main" val="411682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D7652C-2431-4B50-B22A-302DA1CCD925}"/>
              </a:ext>
            </a:extLst>
          </p:cNvPr>
          <p:cNvSpPr>
            <a:spLocks noGrp="1"/>
          </p:cNvSpPr>
          <p:nvPr>
            <p:ph sz="half" idx="25"/>
          </p:nvPr>
        </p:nvSpPr>
        <p:spPr>
          <a:xfrm>
            <a:off x="360364" y="1589178"/>
            <a:ext cx="4104000" cy="2907900"/>
          </a:xfrm>
        </p:spPr>
        <p:txBody>
          <a:bodyPr/>
          <a:lstStyle/>
          <a:p>
            <a:pPr marL="646113" lvl="1">
              <a:lnSpc>
                <a:spcPct val="100000"/>
              </a:lnSpc>
              <a:buClr>
                <a:srgbClr val="0092CC"/>
              </a:buClr>
            </a:pPr>
            <a:endParaRPr lang="en-US" sz="1600" dirty="0"/>
          </a:p>
          <a:p>
            <a:endParaRPr lang="en-US" dirty="0"/>
          </a:p>
        </p:txBody>
      </p:sp>
      <p:sp>
        <p:nvSpPr>
          <p:cNvPr id="5" name="Text Placeholder 4">
            <a:extLst>
              <a:ext uri="{FF2B5EF4-FFF2-40B4-BE49-F238E27FC236}">
                <a16:creationId xmlns:a16="http://schemas.microsoft.com/office/drawing/2014/main" id="{B858BD94-C904-4687-9AC0-6C950A72C851}"/>
              </a:ext>
            </a:extLst>
          </p:cNvPr>
          <p:cNvSpPr>
            <a:spLocks noGrp="1"/>
          </p:cNvSpPr>
          <p:nvPr>
            <p:ph type="body" sz="quarter" idx="13"/>
          </p:nvPr>
        </p:nvSpPr>
        <p:spPr/>
        <p:txBody>
          <a:bodyPr>
            <a:normAutofit fontScale="92500" lnSpcReduction="20000"/>
          </a:bodyPr>
          <a:lstStyle/>
          <a:p>
            <a:r>
              <a:rPr lang="en-US" dirty="0"/>
              <a:t>Background</a:t>
            </a:r>
          </a:p>
        </p:txBody>
      </p:sp>
      <p:sp>
        <p:nvSpPr>
          <p:cNvPr id="8" name="Content Placeholder 1">
            <a:extLst>
              <a:ext uri="{FF2B5EF4-FFF2-40B4-BE49-F238E27FC236}">
                <a16:creationId xmlns:a16="http://schemas.microsoft.com/office/drawing/2014/main" id="{76356AE0-D69E-4AE2-A923-B6E32CFE2679}"/>
              </a:ext>
            </a:extLst>
          </p:cNvPr>
          <p:cNvSpPr txBox="1">
            <a:spLocks/>
          </p:cNvSpPr>
          <p:nvPr/>
        </p:nvSpPr>
        <p:spPr>
          <a:xfrm>
            <a:off x="-103364" y="1238305"/>
            <a:ext cx="9135455" cy="3746379"/>
          </a:xfrm>
          <a:prstGeom prst="rect">
            <a:avLst/>
          </a:prstGeom>
        </p:spPr>
        <p:txBody>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lnSpc>
                <a:spcPct val="100000"/>
              </a:lnSpc>
              <a:buClr>
                <a:srgbClr val="0092CC"/>
              </a:buClr>
              <a:buNone/>
            </a:pPr>
            <a:r>
              <a:rPr lang="en-US" sz="1800" b="1" dirty="0">
                <a:latin typeface="+mj-lt"/>
              </a:rPr>
              <a:t>PISA Analytics component proposal (2016)</a:t>
            </a:r>
          </a:p>
          <a:p>
            <a:pPr marL="646113" lvl="1"/>
            <a:r>
              <a:rPr lang="en-US" b="1" dirty="0">
                <a:latin typeface="+mj-lt"/>
              </a:rPr>
              <a:t>Epidemiology analysis:</a:t>
            </a:r>
          </a:p>
          <a:p>
            <a:pPr marL="1465263" lvl="3"/>
            <a:r>
              <a:rPr lang="en-US" i="1" dirty="0">
                <a:latin typeface="+mj-lt"/>
              </a:rPr>
              <a:t>Transmission: </a:t>
            </a:r>
            <a:r>
              <a:rPr lang="en-US" dirty="0">
                <a:latin typeface="+mj-lt"/>
              </a:rPr>
              <a:t>reproduction number, serial interval, secondary attack rates… and how these change over time</a:t>
            </a:r>
          </a:p>
          <a:p>
            <a:pPr marL="1465263" lvl="3"/>
            <a:r>
              <a:rPr lang="en-US" i="1" dirty="0">
                <a:latin typeface="+mj-lt"/>
              </a:rPr>
              <a:t>Seriousness and impact: </a:t>
            </a:r>
            <a:r>
              <a:rPr lang="en-US" dirty="0">
                <a:latin typeface="+mj-lt"/>
              </a:rPr>
              <a:t>ideally Infection Fatality Rate (IFR) but CFR and similar are what we must work with; expected number of cases according to severity pyramid</a:t>
            </a:r>
          </a:p>
          <a:p>
            <a:pPr marL="646113" lvl="1"/>
            <a:r>
              <a:rPr lang="en-US" b="1" dirty="0">
                <a:latin typeface="+mj-lt"/>
              </a:rPr>
              <a:t>Transmission modeling:</a:t>
            </a:r>
          </a:p>
          <a:p>
            <a:pPr marL="1112837" lvl="2"/>
            <a:r>
              <a:rPr lang="en-US" dirty="0">
                <a:latin typeface="+mj-lt"/>
              </a:rPr>
              <a:t>Nowcasting and forecasting: timing and size of the epidemic or pandemic (and future waves for a pandemic </a:t>
            </a:r>
          </a:p>
          <a:p>
            <a:pPr marL="646113" lvl="1"/>
            <a:r>
              <a:rPr lang="en-US" b="1" dirty="0">
                <a:latin typeface="+mj-lt"/>
              </a:rPr>
              <a:t>Scenario planning and interventions analyses</a:t>
            </a:r>
          </a:p>
          <a:p>
            <a:pPr marL="646113" lvl="1" indent="-285750"/>
            <a:endParaRPr lang="en-US" dirty="0">
              <a:latin typeface="+mj-lt"/>
            </a:endParaRPr>
          </a:p>
          <a:p>
            <a:pPr marL="646113" lvl="1">
              <a:lnSpc>
                <a:spcPct val="100000"/>
              </a:lnSpc>
              <a:buClr>
                <a:srgbClr val="0092CC"/>
              </a:buClr>
            </a:pPr>
            <a:endParaRPr lang="en-US" dirty="0">
              <a:latin typeface="+mj-lt"/>
            </a:endParaRPr>
          </a:p>
          <a:p>
            <a:pPr marL="1112837" lvl="2">
              <a:lnSpc>
                <a:spcPct val="100000"/>
              </a:lnSpc>
              <a:buClr>
                <a:srgbClr val="0092CC"/>
              </a:buClr>
            </a:pPr>
            <a:endParaRPr lang="en-US" dirty="0">
              <a:latin typeface="+mj-lt"/>
            </a:endParaRPr>
          </a:p>
        </p:txBody>
      </p:sp>
    </p:spTree>
    <p:extLst>
      <p:ext uri="{BB962C8B-B14F-4D97-AF65-F5344CB8AC3E}">
        <p14:creationId xmlns:p14="http://schemas.microsoft.com/office/powerpoint/2010/main" val="3098730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D7652C-2431-4B50-B22A-302DA1CCD925}"/>
              </a:ext>
            </a:extLst>
          </p:cNvPr>
          <p:cNvSpPr>
            <a:spLocks noGrp="1"/>
          </p:cNvSpPr>
          <p:nvPr>
            <p:ph sz="half" idx="25"/>
          </p:nvPr>
        </p:nvSpPr>
        <p:spPr>
          <a:xfrm>
            <a:off x="360364" y="1589178"/>
            <a:ext cx="4104000" cy="2907900"/>
          </a:xfrm>
        </p:spPr>
        <p:txBody>
          <a:bodyPr/>
          <a:lstStyle/>
          <a:p>
            <a:pPr marL="646113" lvl="1">
              <a:lnSpc>
                <a:spcPct val="100000"/>
              </a:lnSpc>
              <a:buClr>
                <a:srgbClr val="0092CC"/>
              </a:buClr>
            </a:pPr>
            <a:endParaRPr lang="en-US" sz="1600" dirty="0"/>
          </a:p>
          <a:p>
            <a:endParaRPr lang="en-US" dirty="0"/>
          </a:p>
        </p:txBody>
      </p:sp>
      <p:sp>
        <p:nvSpPr>
          <p:cNvPr id="5" name="Text Placeholder 4">
            <a:extLst>
              <a:ext uri="{FF2B5EF4-FFF2-40B4-BE49-F238E27FC236}">
                <a16:creationId xmlns:a16="http://schemas.microsoft.com/office/drawing/2014/main" id="{B858BD94-C904-4687-9AC0-6C950A72C851}"/>
              </a:ext>
            </a:extLst>
          </p:cNvPr>
          <p:cNvSpPr>
            <a:spLocks noGrp="1"/>
          </p:cNvSpPr>
          <p:nvPr>
            <p:ph type="body" sz="quarter" idx="13"/>
          </p:nvPr>
        </p:nvSpPr>
        <p:spPr/>
        <p:txBody>
          <a:bodyPr>
            <a:normAutofit fontScale="92500" lnSpcReduction="20000"/>
          </a:bodyPr>
          <a:lstStyle/>
          <a:p>
            <a:r>
              <a:rPr lang="en-US" dirty="0"/>
              <a:t>Background</a:t>
            </a:r>
          </a:p>
        </p:txBody>
      </p:sp>
      <p:sp>
        <p:nvSpPr>
          <p:cNvPr id="8" name="Content Placeholder 1">
            <a:extLst>
              <a:ext uri="{FF2B5EF4-FFF2-40B4-BE49-F238E27FC236}">
                <a16:creationId xmlns:a16="http://schemas.microsoft.com/office/drawing/2014/main" id="{76356AE0-D69E-4AE2-A923-B6E32CFE2679}"/>
              </a:ext>
            </a:extLst>
          </p:cNvPr>
          <p:cNvSpPr txBox="1">
            <a:spLocks/>
          </p:cNvSpPr>
          <p:nvPr/>
        </p:nvSpPr>
        <p:spPr>
          <a:xfrm>
            <a:off x="-85460" y="1169938"/>
            <a:ext cx="8853444" cy="3746379"/>
          </a:xfrm>
          <a:prstGeom prst="rect">
            <a:avLst/>
          </a:prstGeom>
        </p:spPr>
        <p:txBody>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lnSpc>
                <a:spcPct val="100000"/>
              </a:lnSpc>
              <a:buClr>
                <a:srgbClr val="0092CC"/>
              </a:buClr>
              <a:buNone/>
            </a:pPr>
            <a:r>
              <a:rPr lang="en-US" sz="1800" b="1" dirty="0">
                <a:latin typeface="+mj-lt"/>
              </a:rPr>
              <a:t>PISA launch meeting (March 2017)</a:t>
            </a:r>
          </a:p>
          <a:p>
            <a:pPr lvl="1" indent="0">
              <a:lnSpc>
                <a:spcPct val="100000"/>
              </a:lnSpc>
              <a:buClr>
                <a:srgbClr val="0092CC"/>
              </a:buClr>
              <a:buFont typeface="Arial" panose="020B0604020202020204" pitchFamily="34" charset="0"/>
              <a:buNone/>
            </a:pPr>
            <a:r>
              <a:rPr lang="en-US" sz="1800" dirty="0">
                <a:latin typeface="+mj-lt"/>
              </a:rPr>
              <a:t>Modeling and special studies component:</a:t>
            </a:r>
          </a:p>
          <a:p>
            <a:pPr marL="646113" lvl="1" indent="-285750">
              <a:lnSpc>
                <a:spcPct val="100000"/>
              </a:lnSpc>
              <a:buClr>
                <a:srgbClr val="0092CC"/>
              </a:buClr>
            </a:pPr>
            <a:r>
              <a:rPr lang="en-US" sz="1800" dirty="0">
                <a:latin typeface="+mj-lt"/>
              </a:rPr>
              <a:t>Beneficial especially during a pandemic when data from surveillance systems may be unstable or incomplete</a:t>
            </a:r>
          </a:p>
          <a:p>
            <a:pPr marL="646113" lvl="1">
              <a:lnSpc>
                <a:spcPct val="100000"/>
              </a:lnSpc>
              <a:buClr>
                <a:srgbClr val="0092CC"/>
              </a:buClr>
            </a:pPr>
            <a:r>
              <a:rPr lang="en-US" sz="1800" dirty="0">
                <a:latin typeface="+mj-lt"/>
              </a:rPr>
              <a:t>Data needs prioritized and sharing mechanisms proposed</a:t>
            </a:r>
          </a:p>
          <a:p>
            <a:pPr marL="646113" lvl="1">
              <a:lnSpc>
                <a:spcPct val="100000"/>
              </a:lnSpc>
              <a:buClr>
                <a:srgbClr val="0092CC"/>
              </a:buClr>
            </a:pPr>
            <a:r>
              <a:rPr lang="en-US" sz="1800" dirty="0">
                <a:latin typeface="+mj-lt"/>
              </a:rPr>
              <a:t>Reconvene special studies group to define data requirements and identify data sources</a:t>
            </a:r>
          </a:p>
          <a:p>
            <a:pPr marL="646113" lvl="1">
              <a:lnSpc>
                <a:spcPct val="100000"/>
              </a:lnSpc>
              <a:buClr>
                <a:srgbClr val="0092CC"/>
              </a:buClr>
            </a:pPr>
            <a:r>
              <a:rPr lang="en-US" sz="1800" i="1" dirty="0">
                <a:latin typeface="+mj-lt"/>
              </a:rPr>
              <a:t>Recommended that potential collaborative structures to be setup during intra-pandemic period </a:t>
            </a:r>
          </a:p>
          <a:p>
            <a:pPr marL="646113" lvl="1">
              <a:lnSpc>
                <a:spcPct val="100000"/>
              </a:lnSpc>
              <a:buClr>
                <a:srgbClr val="0092CC"/>
              </a:buClr>
            </a:pPr>
            <a:endParaRPr lang="en-US" sz="1800" dirty="0">
              <a:latin typeface="+mj-lt"/>
            </a:endParaRPr>
          </a:p>
          <a:p>
            <a:pPr marL="1112837" lvl="2">
              <a:lnSpc>
                <a:spcPct val="100000"/>
              </a:lnSpc>
              <a:buClr>
                <a:srgbClr val="0092CC"/>
              </a:buClr>
            </a:pPr>
            <a:endParaRPr lang="en-US" sz="1600" dirty="0">
              <a:latin typeface="+mj-lt"/>
            </a:endParaRPr>
          </a:p>
        </p:txBody>
      </p:sp>
    </p:spTree>
    <p:extLst>
      <p:ext uri="{BB962C8B-B14F-4D97-AF65-F5344CB8AC3E}">
        <p14:creationId xmlns:p14="http://schemas.microsoft.com/office/powerpoint/2010/main" val="1345808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D7652C-2431-4B50-B22A-302DA1CCD925}"/>
              </a:ext>
            </a:extLst>
          </p:cNvPr>
          <p:cNvSpPr>
            <a:spLocks noGrp="1"/>
          </p:cNvSpPr>
          <p:nvPr>
            <p:ph sz="half" idx="25"/>
          </p:nvPr>
        </p:nvSpPr>
        <p:spPr>
          <a:xfrm>
            <a:off x="360364" y="1589178"/>
            <a:ext cx="4104000" cy="2907900"/>
          </a:xfrm>
        </p:spPr>
        <p:txBody>
          <a:bodyPr/>
          <a:lstStyle/>
          <a:p>
            <a:pPr marL="646113" lvl="1">
              <a:lnSpc>
                <a:spcPct val="100000"/>
              </a:lnSpc>
              <a:buClr>
                <a:srgbClr val="0092CC"/>
              </a:buClr>
            </a:pPr>
            <a:endParaRPr lang="en-US" sz="1600" dirty="0"/>
          </a:p>
          <a:p>
            <a:endParaRPr lang="en-US" dirty="0"/>
          </a:p>
        </p:txBody>
      </p:sp>
      <p:sp>
        <p:nvSpPr>
          <p:cNvPr id="5" name="Text Placeholder 4">
            <a:extLst>
              <a:ext uri="{FF2B5EF4-FFF2-40B4-BE49-F238E27FC236}">
                <a16:creationId xmlns:a16="http://schemas.microsoft.com/office/drawing/2014/main" id="{B858BD94-C904-4687-9AC0-6C950A72C851}"/>
              </a:ext>
            </a:extLst>
          </p:cNvPr>
          <p:cNvSpPr>
            <a:spLocks noGrp="1"/>
          </p:cNvSpPr>
          <p:nvPr>
            <p:ph type="body" sz="quarter" idx="13"/>
          </p:nvPr>
        </p:nvSpPr>
        <p:spPr/>
        <p:txBody>
          <a:bodyPr>
            <a:normAutofit fontScale="92500" lnSpcReduction="20000"/>
          </a:bodyPr>
          <a:lstStyle/>
          <a:p>
            <a:r>
              <a:rPr lang="en-US" dirty="0"/>
              <a:t>IIAG development</a:t>
            </a:r>
          </a:p>
        </p:txBody>
      </p:sp>
      <p:sp>
        <p:nvSpPr>
          <p:cNvPr id="8" name="Content Placeholder 1">
            <a:extLst>
              <a:ext uri="{FF2B5EF4-FFF2-40B4-BE49-F238E27FC236}">
                <a16:creationId xmlns:a16="http://schemas.microsoft.com/office/drawing/2014/main" id="{76356AE0-D69E-4AE2-A923-B6E32CFE2679}"/>
              </a:ext>
            </a:extLst>
          </p:cNvPr>
          <p:cNvSpPr txBox="1">
            <a:spLocks/>
          </p:cNvSpPr>
          <p:nvPr/>
        </p:nvSpPr>
        <p:spPr>
          <a:xfrm>
            <a:off x="-92469" y="1169938"/>
            <a:ext cx="8853444" cy="3746379"/>
          </a:xfrm>
          <a:prstGeom prst="rect">
            <a:avLst/>
          </a:prstGeom>
        </p:spPr>
        <p:txBody>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lnSpc>
                <a:spcPct val="100000"/>
              </a:lnSpc>
              <a:buClr>
                <a:srgbClr val="0092CC"/>
              </a:buClr>
              <a:buNone/>
            </a:pPr>
            <a:r>
              <a:rPr lang="en-US" sz="1800" b="1" dirty="0">
                <a:latin typeface="+mj-lt"/>
              </a:rPr>
              <a:t>Influenza INCIDENCE analytics group (since late 2017)</a:t>
            </a:r>
            <a:endParaRPr lang="en-US" sz="1600" b="1" dirty="0">
              <a:latin typeface="+mj-lt"/>
            </a:endParaRPr>
          </a:p>
          <a:p>
            <a:pPr marL="703263" lvl="1" indent="-342900">
              <a:lnSpc>
                <a:spcPct val="100000"/>
              </a:lnSpc>
              <a:buClr>
                <a:srgbClr val="0092CC"/>
              </a:buClr>
              <a:buFont typeface="Arial" panose="020B0604020202020204" pitchFamily="34" charset="0"/>
              <a:buAutoNum type="arabicPeriod"/>
            </a:pPr>
            <a:r>
              <a:rPr lang="en-US" sz="1600" dirty="0">
                <a:latin typeface="+mj-lt"/>
              </a:rPr>
              <a:t>Key questions and scoping paper</a:t>
            </a:r>
          </a:p>
          <a:p>
            <a:pPr marL="703263" lvl="1" indent="-342900">
              <a:lnSpc>
                <a:spcPct val="100000"/>
              </a:lnSpc>
              <a:buClr>
                <a:srgbClr val="0092CC"/>
              </a:buClr>
              <a:buFont typeface="Arial" panose="020B0604020202020204" pitchFamily="34" charset="0"/>
              <a:buAutoNum type="arabicPeriod"/>
            </a:pPr>
            <a:r>
              <a:rPr lang="en-US" sz="1600" dirty="0">
                <a:latin typeface="+mj-lt"/>
              </a:rPr>
              <a:t>Call for collaborators</a:t>
            </a:r>
          </a:p>
          <a:p>
            <a:pPr marL="703263" lvl="1" indent="-342900">
              <a:lnSpc>
                <a:spcPct val="100000"/>
              </a:lnSpc>
              <a:buClr>
                <a:srgbClr val="0092CC"/>
              </a:buClr>
              <a:buFont typeface="Arial" panose="020B0604020202020204" pitchFamily="34" charset="0"/>
              <a:buAutoNum type="arabicPeriod"/>
            </a:pPr>
            <a:r>
              <a:rPr lang="en-US" sz="1600" dirty="0">
                <a:latin typeface="+mj-lt"/>
              </a:rPr>
              <a:t>Objectives: </a:t>
            </a:r>
          </a:p>
          <a:p>
            <a:pPr marL="1169987" lvl="2" indent="-342900">
              <a:lnSpc>
                <a:spcPct val="100000"/>
              </a:lnSpc>
              <a:spcBef>
                <a:spcPts val="0"/>
              </a:spcBef>
              <a:buClr>
                <a:srgbClr val="0092CC"/>
              </a:buClr>
            </a:pPr>
            <a:r>
              <a:rPr lang="en-US" sz="1600" dirty="0">
                <a:latin typeface="+mj-lt"/>
              </a:rPr>
              <a:t>move from ad hoc work to an engaged network of modelers who use publicly available flu data from routine surveillance for incidence analytics (not genomics)</a:t>
            </a:r>
          </a:p>
          <a:p>
            <a:pPr marL="1169987" lvl="2" indent="-342900">
              <a:lnSpc>
                <a:spcPct val="100000"/>
              </a:lnSpc>
              <a:spcBef>
                <a:spcPts val="0"/>
              </a:spcBef>
              <a:buClr>
                <a:srgbClr val="0092CC"/>
              </a:buClr>
            </a:pPr>
            <a:r>
              <a:rPr lang="en-US" sz="1600" dirty="0">
                <a:latin typeface="+mj-lt"/>
              </a:rPr>
              <a:t>enhance accuracy of incidence analytics; </a:t>
            </a:r>
          </a:p>
          <a:p>
            <a:pPr marL="1169987" lvl="2" indent="-342900">
              <a:lnSpc>
                <a:spcPct val="100000"/>
              </a:lnSpc>
              <a:spcBef>
                <a:spcPts val="0"/>
              </a:spcBef>
              <a:buClr>
                <a:srgbClr val="0092CC"/>
              </a:buClr>
            </a:pPr>
            <a:r>
              <a:rPr lang="en-US" sz="1600" dirty="0">
                <a:latin typeface="+mj-lt"/>
              </a:rPr>
              <a:t>build a repository of tools which focus on incidence analytics</a:t>
            </a:r>
          </a:p>
          <a:p>
            <a:pPr marL="703263" lvl="1" indent="-342900">
              <a:lnSpc>
                <a:spcPct val="100000"/>
              </a:lnSpc>
              <a:buClr>
                <a:srgbClr val="0092CC"/>
              </a:buClr>
              <a:buFont typeface="Arial" panose="020B0604020202020204" pitchFamily="34" charset="0"/>
              <a:buAutoNum type="arabicPeriod"/>
            </a:pPr>
            <a:r>
              <a:rPr lang="en-US" sz="1600" dirty="0">
                <a:latin typeface="+mj-lt"/>
              </a:rPr>
              <a:t>Data sharing platform (which data and how to share)</a:t>
            </a:r>
          </a:p>
          <a:p>
            <a:pPr marL="1112837" lvl="2">
              <a:lnSpc>
                <a:spcPct val="100000"/>
              </a:lnSpc>
              <a:buClr>
                <a:srgbClr val="0092CC"/>
              </a:buClr>
            </a:pPr>
            <a:endParaRPr lang="en-US" dirty="0">
              <a:latin typeface="+mj-lt"/>
            </a:endParaRPr>
          </a:p>
        </p:txBody>
      </p:sp>
    </p:spTree>
    <p:extLst>
      <p:ext uri="{BB962C8B-B14F-4D97-AF65-F5344CB8AC3E}">
        <p14:creationId xmlns:p14="http://schemas.microsoft.com/office/powerpoint/2010/main" val="2052651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D7652C-2431-4B50-B22A-302DA1CCD925}"/>
              </a:ext>
            </a:extLst>
          </p:cNvPr>
          <p:cNvSpPr>
            <a:spLocks noGrp="1"/>
          </p:cNvSpPr>
          <p:nvPr>
            <p:ph sz="half" idx="25"/>
          </p:nvPr>
        </p:nvSpPr>
        <p:spPr>
          <a:xfrm>
            <a:off x="360364" y="1589178"/>
            <a:ext cx="4104000" cy="2907900"/>
          </a:xfrm>
        </p:spPr>
        <p:txBody>
          <a:bodyPr/>
          <a:lstStyle/>
          <a:p>
            <a:pPr marL="646113" lvl="1">
              <a:lnSpc>
                <a:spcPct val="100000"/>
              </a:lnSpc>
              <a:buClr>
                <a:srgbClr val="0092CC"/>
              </a:buClr>
            </a:pPr>
            <a:endParaRPr lang="en-US" sz="1600" dirty="0"/>
          </a:p>
          <a:p>
            <a:endParaRPr lang="en-US" dirty="0"/>
          </a:p>
        </p:txBody>
      </p:sp>
      <p:sp>
        <p:nvSpPr>
          <p:cNvPr id="5" name="Text Placeholder 4">
            <a:extLst>
              <a:ext uri="{FF2B5EF4-FFF2-40B4-BE49-F238E27FC236}">
                <a16:creationId xmlns:a16="http://schemas.microsoft.com/office/drawing/2014/main" id="{B858BD94-C904-4687-9AC0-6C950A72C851}"/>
              </a:ext>
            </a:extLst>
          </p:cNvPr>
          <p:cNvSpPr>
            <a:spLocks noGrp="1"/>
          </p:cNvSpPr>
          <p:nvPr>
            <p:ph type="body" sz="quarter" idx="13"/>
          </p:nvPr>
        </p:nvSpPr>
        <p:spPr/>
        <p:txBody>
          <a:bodyPr>
            <a:normAutofit fontScale="92500" lnSpcReduction="20000"/>
          </a:bodyPr>
          <a:lstStyle/>
          <a:p>
            <a:r>
              <a:rPr lang="en-US" dirty="0"/>
              <a:t>IIAG</a:t>
            </a:r>
          </a:p>
        </p:txBody>
      </p:sp>
      <p:sp>
        <p:nvSpPr>
          <p:cNvPr id="8" name="Content Placeholder 1">
            <a:extLst>
              <a:ext uri="{FF2B5EF4-FFF2-40B4-BE49-F238E27FC236}">
                <a16:creationId xmlns:a16="http://schemas.microsoft.com/office/drawing/2014/main" id="{76356AE0-D69E-4AE2-A923-B6E32CFE2679}"/>
              </a:ext>
            </a:extLst>
          </p:cNvPr>
          <p:cNvSpPr txBox="1">
            <a:spLocks/>
          </p:cNvSpPr>
          <p:nvPr/>
        </p:nvSpPr>
        <p:spPr>
          <a:xfrm>
            <a:off x="290556" y="1169938"/>
            <a:ext cx="8853444" cy="3746379"/>
          </a:xfrm>
          <a:prstGeom prst="rect">
            <a:avLst/>
          </a:prstGeom>
        </p:spPr>
        <p:txBody>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1800" b="1" dirty="0">
                <a:latin typeface="+mj-lt"/>
              </a:rPr>
              <a:t>Current status:</a:t>
            </a:r>
          </a:p>
          <a:p>
            <a:pPr marL="285750" indent="-285750">
              <a:buFont typeface="Arial" panose="020B0604020202020204" pitchFamily="34" charset="0"/>
              <a:buChar char="•"/>
            </a:pPr>
            <a:r>
              <a:rPr lang="en-US" sz="1800" b="1" dirty="0">
                <a:latin typeface="+mj-lt"/>
              </a:rPr>
              <a:t>Why now: </a:t>
            </a:r>
            <a:r>
              <a:rPr lang="en-US" sz="1800" dirty="0">
                <a:latin typeface="+mj-lt"/>
              </a:rPr>
              <a:t>collaborative structures to be setup during intra-pandemic period and as part of a comprehensive influenza </a:t>
            </a:r>
            <a:r>
              <a:rPr lang="en-US" sz="1800" dirty="0" err="1">
                <a:latin typeface="+mj-lt"/>
              </a:rPr>
              <a:t>programme</a:t>
            </a:r>
            <a:endParaRPr lang="en-US" sz="1800" b="1" dirty="0">
              <a:latin typeface="+mj-lt"/>
            </a:endParaRPr>
          </a:p>
          <a:p>
            <a:pPr marL="285750" lvl="0" indent="-285750">
              <a:buFont typeface="Arial" panose="020B0604020202020204" pitchFamily="34" charset="0"/>
              <a:buChar char="•"/>
            </a:pPr>
            <a:r>
              <a:rPr lang="en-US" sz="1800" b="1" dirty="0">
                <a:latin typeface="+mj-lt"/>
              </a:rPr>
              <a:t>Who: </a:t>
            </a:r>
            <a:r>
              <a:rPr lang="en-US" sz="1800" dirty="0">
                <a:latin typeface="+mj-lt"/>
              </a:rPr>
              <a:t>WHO staff, country epidemiologists, academics (13-ish regulars)</a:t>
            </a:r>
          </a:p>
          <a:p>
            <a:pPr marL="285750" lvl="0" indent="-285750">
              <a:buFont typeface="Arial" panose="020B0604020202020204" pitchFamily="34" charset="0"/>
              <a:buChar char="•"/>
            </a:pPr>
            <a:r>
              <a:rPr lang="en-US" sz="1800" b="1" dirty="0">
                <a:latin typeface="+mj-lt"/>
              </a:rPr>
              <a:t>When:</a:t>
            </a:r>
            <a:r>
              <a:rPr lang="en-US" sz="1800" dirty="0">
                <a:latin typeface="+mj-lt"/>
              </a:rPr>
              <a:t> teleconferences every 2-3 weeks</a:t>
            </a:r>
          </a:p>
          <a:p>
            <a:pPr marL="285750" lvl="0" indent="-285750">
              <a:buFont typeface="Arial" panose="020B0604020202020204" pitchFamily="34" charset="0"/>
              <a:buChar char="•"/>
            </a:pPr>
            <a:r>
              <a:rPr lang="en-US" sz="1800" b="1" dirty="0">
                <a:latin typeface="+mj-lt"/>
              </a:rPr>
              <a:t>Current objectives: </a:t>
            </a:r>
            <a:r>
              <a:rPr lang="en-US" sz="1800" dirty="0">
                <a:latin typeface="+mj-lt"/>
              </a:rPr>
              <a:t>building the group and looking at the feasibility of real-time forecasting using available influenza incidence data</a:t>
            </a:r>
          </a:p>
          <a:p>
            <a:pPr marL="285750" lvl="0" indent="-285750">
              <a:buFont typeface="Arial" panose="020B0604020202020204" pitchFamily="34" charset="0"/>
              <a:buChar char="•"/>
            </a:pPr>
            <a:endParaRPr lang="en-US" sz="1800" dirty="0">
              <a:latin typeface="+mj-lt"/>
            </a:endParaRPr>
          </a:p>
          <a:p>
            <a:pPr marL="1112837" lvl="2">
              <a:lnSpc>
                <a:spcPct val="100000"/>
              </a:lnSpc>
              <a:buClr>
                <a:srgbClr val="0092CC"/>
              </a:buClr>
            </a:pPr>
            <a:endParaRPr lang="en-US" sz="1600" dirty="0">
              <a:latin typeface="+mj-lt"/>
            </a:endParaRPr>
          </a:p>
        </p:txBody>
      </p:sp>
    </p:spTree>
    <p:extLst>
      <p:ext uri="{BB962C8B-B14F-4D97-AF65-F5344CB8AC3E}">
        <p14:creationId xmlns:p14="http://schemas.microsoft.com/office/powerpoint/2010/main" val="3496904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D7652C-2431-4B50-B22A-302DA1CCD925}"/>
              </a:ext>
            </a:extLst>
          </p:cNvPr>
          <p:cNvSpPr>
            <a:spLocks noGrp="1"/>
          </p:cNvSpPr>
          <p:nvPr>
            <p:ph sz="half" idx="25"/>
          </p:nvPr>
        </p:nvSpPr>
        <p:spPr>
          <a:xfrm>
            <a:off x="360364" y="1589178"/>
            <a:ext cx="4104000" cy="2907900"/>
          </a:xfrm>
        </p:spPr>
        <p:txBody>
          <a:bodyPr/>
          <a:lstStyle/>
          <a:p>
            <a:pPr marL="646113" lvl="1">
              <a:lnSpc>
                <a:spcPct val="100000"/>
              </a:lnSpc>
              <a:buClr>
                <a:srgbClr val="0092CC"/>
              </a:buClr>
            </a:pPr>
            <a:endParaRPr lang="en-US" sz="1600" dirty="0"/>
          </a:p>
          <a:p>
            <a:endParaRPr lang="en-US" dirty="0"/>
          </a:p>
        </p:txBody>
      </p:sp>
      <p:sp>
        <p:nvSpPr>
          <p:cNvPr id="5" name="Text Placeholder 4">
            <a:extLst>
              <a:ext uri="{FF2B5EF4-FFF2-40B4-BE49-F238E27FC236}">
                <a16:creationId xmlns:a16="http://schemas.microsoft.com/office/drawing/2014/main" id="{B858BD94-C904-4687-9AC0-6C950A72C851}"/>
              </a:ext>
            </a:extLst>
          </p:cNvPr>
          <p:cNvSpPr>
            <a:spLocks noGrp="1"/>
          </p:cNvSpPr>
          <p:nvPr>
            <p:ph type="body" sz="quarter" idx="13"/>
          </p:nvPr>
        </p:nvSpPr>
        <p:spPr/>
        <p:txBody>
          <a:bodyPr>
            <a:normAutofit fontScale="92500" lnSpcReduction="20000"/>
          </a:bodyPr>
          <a:lstStyle/>
          <a:p>
            <a:r>
              <a:rPr lang="en-US" dirty="0"/>
              <a:t>IIAG activities</a:t>
            </a:r>
          </a:p>
        </p:txBody>
      </p:sp>
      <p:sp>
        <p:nvSpPr>
          <p:cNvPr id="8" name="Content Placeholder 1">
            <a:extLst>
              <a:ext uri="{FF2B5EF4-FFF2-40B4-BE49-F238E27FC236}">
                <a16:creationId xmlns:a16="http://schemas.microsoft.com/office/drawing/2014/main" id="{76356AE0-D69E-4AE2-A923-B6E32CFE2679}"/>
              </a:ext>
            </a:extLst>
          </p:cNvPr>
          <p:cNvSpPr txBox="1">
            <a:spLocks/>
          </p:cNvSpPr>
          <p:nvPr/>
        </p:nvSpPr>
        <p:spPr>
          <a:xfrm>
            <a:off x="-2" y="1246860"/>
            <a:ext cx="9030985" cy="3746379"/>
          </a:xfrm>
          <a:prstGeom prst="rect">
            <a:avLst/>
          </a:prstGeom>
        </p:spPr>
        <p:txBody>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lnSpc>
                <a:spcPct val="100000"/>
              </a:lnSpc>
              <a:buClr>
                <a:srgbClr val="0092CC"/>
              </a:buClr>
              <a:buNone/>
            </a:pPr>
            <a:r>
              <a:rPr lang="en-US" sz="1800" b="1" dirty="0">
                <a:latin typeface="+mj-lt"/>
              </a:rPr>
              <a:t>Highlights from the teleconferences:</a:t>
            </a:r>
          </a:p>
          <a:p>
            <a:pPr marL="646113" lvl="1" indent="-285750">
              <a:lnSpc>
                <a:spcPct val="100000"/>
              </a:lnSpc>
              <a:buClr>
                <a:srgbClr val="0092CC"/>
              </a:buClr>
            </a:pPr>
            <a:r>
              <a:rPr lang="en-US" sz="1800" dirty="0" err="1">
                <a:latin typeface="+mj-lt"/>
              </a:rPr>
              <a:t>Github</a:t>
            </a:r>
            <a:r>
              <a:rPr lang="en-US" sz="1800" dirty="0">
                <a:latin typeface="+mj-lt"/>
              </a:rPr>
              <a:t> repository that contains the reproducible code</a:t>
            </a:r>
          </a:p>
          <a:p>
            <a:pPr marL="646113" lvl="1" indent="-285750">
              <a:lnSpc>
                <a:spcPct val="100000"/>
              </a:lnSpc>
              <a:buClr>
                <a:srgbClr val="0092CC"/>
              </a:buClr>
            </a:pPr>
            <a:r>
              <a:rPr lang="en-US" sz="1800" dirty="0">
                <a:latin typeface="+mj-lt"/>
              </a:rPr>
              <a:t>Regular updates on the US CDC’s forecasting challenge (local data)</a:t>
            </a:r>
          </a:p>
          <a:p>
            <a:pPr marL="646113" lvl="1" indent="-285750">
              <a:lnSpc>
                <a:spcPct val="100000"/>
              </a:lnSpc>
              <a:buClr>
                <a:srgbClr val="0092CC"/>
              </a:buClr>
            </a:pPr>
            <a:r>
              <a:rPr lang="en-US" sz="1800" dirty="0">
                <a:latin typeface="+mj-lt"/>
              </a:rPr>
              <a:t>Regular updates from Sarah Kramer’s forecasts on </a:t>
            </a:r>
            <a:r>
              <a:rPr lang="en-US" sz="1800" dirty="0" err="1">
                <a:latin typeface="+mj-lt"/>
              </a:rPr>
              <a:t>FluNet</a:t>
            </a:r>
            <a:r>
              <a:rPr lang="en-US" sz="1800" dirty="0">
                <a:latin typeface="+mj-lt"/>
              </a:rPr>
              <a:t> and </a:t>
            </a:r>
            <a:r>
              <a:rPr lang="en-US" sz="1800" dirty="0" err="1">
                <a:latin typeface="+mj-lt"/>
              </a:rPr>
              <a:t>FluID</a:t>
            </a:r>
            <a:r>
              <a:rPr lang="en-US" sz="1800" dirty="0">
                <a:latin typeface="+mj-lt"/>
              </a:rPr>
              <a:t> data (global)</a:t>
            </a:r>
          </a:p>
          <a:p>
            <a:pPr marL="646113" lvl="1" indent="-285750">
              <a:lnSpc>
                <a:spcPct val="100000"/>
              </a:lnSpc>
              <a:buClr>
                <a:srgbClr val="0092CC"/>
              </a:buClr>
            </a:pPr>
            <a:r>
              <a:rPr lang="en-US" sz="1800" dirty="0">
                <a:latin typeface="+mj-lt"/>
              </a:rPr>
              <a:t>Recently, a few updates on Australia’s seasonal predictions (local data)</a:t>
            </a:r>
          </a:p>
          <a:p>
            <a:pPr marL="646113" lvl="1" indent="-285750">
              <a:lnSpc>
                <a:spcPct val="100000"/>
              </a:lnSpc>
              <a:buClr>
                <a:srgbClr val="0092CC"/>
              </a:buClr>
            </a:pPr>
            <a:r>
              <a:rPr lang="en-US" sz="1800" dirty="0">
                <a:latin typeface="+mj-lt"/>
              </a:rPr>
              <a:t>Presentation on visualization options for modelling outputs</a:t>
            </a:r>
          </a:p>
          <a:p>
            <a:pPr marL="646113" lvl="1" indent="-285750">
              <a:lnSpc>
                <a:spcPct val="100000"/>
              </a:lnSpc>
              <a:buClr>
                <a:srgbClr val="0092CC"/>
              </a:buClr>
            </a:pPr>
            <a:r>
              <a:rPr lang="en-US" sz="1800" dirty="0">
                <a:latin typeface="+mj-lt"/>
              </a:rPr>
              <a:t>Presentation on the Ebola synthetic challenge</a:t>
            </a:r>
          </a:p>
          <a:p>
            <a:pPr marL="646113" lvl="1" indent="-285750">
              <a:lnSpc>
                <a:spcPct val="100000"/>
              </a:lnSpc>
              <a:buClr>
                <a:srgbClr val="0092CC"/>
              </a:buClr>
            </a:pPr>
            <a:r>
              <a:rPr lang="en-US" sz="1800" dirty="0">
                <a:latin typeface="+mj-lt"/>
              </a:rPr>
              <a:t>Discussion on next steps (building the network and mechanisms)</a:t>
            </a:r>
          </a:p>
          <a:p>
            <a:pPr marL="703263" lvl="1" indent="-342900">
              <a:lnSpc>
                <a:spcPct val="100000"/>
              </a:lnSpc>
              <a:buClr>
                <a:srgbClr val="0092CC"/>
              </a:buClr>
              <a:buFont typeface="Arial" panose="020B0604020202020204" pitchFamily="34" charset="0"/>
              <a:buAutoNum type="arabicPeriod"/>
            </a:pPr>
            <a:endParaRPr lang="en-US" sz="1800" dirty="0">
              <a:latin typeface="+mj-lt"/>
            </a:endParaRPr>
          </a:p>
          <a:p>
            <a:pPr marL="1112837" lvl="2">
              <a:lnSpc>
                <a:spcPct val="100000"/>
              </a:lnSpc>
              <a:buClr>
                <a:srgbClr val="0092CC"/>
              </a:buClr>
            </a:pPr>
            <a:endParaRPr lang="en-US" sz="1600" dirty="0">
              <a:latin typeface="+mj-lt"/>
            </a:endParaRPr>
          </a:p>
        </p:txBody>
      </p:sp>
    </p:spTree>
    <p:extLst>
      <p:ext uri="{BB962C8B-B14F-4D97-AF65-F5344CB8AC3E}">
        <p14:creationId xmlns:p14="http://schemas.microsoft.com/office/powerpoint/2010/main" val="135139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1EBA94-BB2C-40D4-924D-005E3FE38F2A}"/>
              </a:ext>
            </a:extLst>
          </p:cNvPr>
          <p:cNvSpPr>
            <a:spLocks noGrp="1"/>
          </p:cNvSpPr>
          <p:nvPr>
            <p:ph type="body" sz="quarter" idx="13"/>
          </p:nvPr>
        </p:nvSpPr>
        <p:spPr/>
        <p:txBody>
          <a:bodyPr>
            <a:normAutofit fontScale="92500" lnSpcReduction="20000"/>
          </a:bodyPr>
          <a:lstStyle/>
          <a:p>
            <a:r>
              <a:rPr lang="en-US" dirty="0"/>
              <a:t>IIAG activities</a:t>
            </a:r>
          </a:p>
        </p:txBody>
      </p:sp>
      <p:sp>
        <p:nvSpPr>
          <p:cNvPr id="6" name="Content Placeholder 1">
            <a:extLst>
              <a:ext uri="{FF2B5EF4-FFF2-40B4-BE49-F238E27FC236}">
                <a16:creationId xmlns:a16="http://schemas.microsoft.com/office/drawing/2014/main" id="{F7D4786E-4878-4911-844B-CCB34B9A2853}"/>
              </a:ext>
            </a:extLst>
          </p:cNvPr>
          <p:cNvSpPr>
            <a:spLocks noGrp="1"/>
          </p:cNvSpPr>
          <p:nvPr>
            <p:ph idx="1"/>
          </p:nvPr>
        </p:nvSpPr>
        <p:spPr>
          <a:xfrm>
            <a:off x="360364" y="1245174"/>
            <a:ext cx="4369028" cy="3530766"/>
          </a:xfrm>
        </p:spPr>
        <p:txBody>
          <a:bodyPr/>
          <a:lstStyle/>
          <a:p>
            <a:r>
              <a:rPr lang="en-US" sz="1800" b="1" dirty="0">
                <a:latin typeface="+mj-lt"/>
              </a:rPr>
              <a:t>Plans for IIAG and flu modeling</a:t>
            </a:r>
          </a:p>
          <a:p>
            <a:pPr marL="285750" indent="-285750">
              <a:lnSpc>
                <a:spcPct val="100000"/>
              </a:lnSpc>
              <a:spcBef>
                <a:spcPts val="600"/>
              </a:spcBef>
              <a:buFont typeface="Arial" panose="020B0604020202020204" pitchFamily="34" charset="0"/>
              <a:buChar char="•"/>
            </a:pPr>
            <a:r>
              <a:rPr lang="en-US" sz="1600" dirty="0">
                <a:latin typeface="+mj-lt"/>
              </a:rPr>
              <a:t>Concept/opinion paper</a:t>
            </a:r>
          </a:p>
          <a:p>
            <a:pPr marL="285750" indent="-285750">
              <a:lnSpc>
                <a:spcPct val="100000"/>
              </a:lnSpc>
              <a:spcBef>
                <a:spcPts val="600"/>
              </a:spcBef>
              <a:buFont typeface="Arial" panose="020B0604020202020204" pitchFamily="34" charset="0"/>
              <a:buChar char="•"/>
            </a:pPr>
            <a:r>
              <a:rPr lang="en-US" sz="1600" dirty="0">
                <a:latin typeface="+mj-lt"/>
              </a:rPr>
              <a:t>Meeting in November 2018</a:t>
            </a:r>
          </a:p>
          <a:p>
            <a:pPr marL="285750" indent="-285750">
              <a:lnSpc>
                <a:spcPct val="100000"/>
              </a:lnSpc>
              <a:spcBef>
                <a:spcPts val="600"/>
              </a:spcBef>
              <a:buFont typeface="Arial" panose="020B0604020202020204" pitchFamily="34" charset="0"/>
              <a:buChar char="•"/>
            </a:pPr>
            <a:r>
              <a:rPr lang="en-US" sz="1600" dirty="0">
                <a:latin typeface="+mj-lt"/>
              </a:rPr>
              <a:t>Make code/tools public </a:t>
            </a:r>
          </a:p>
          <a:p>
            <a:pPr marL="285750" indent="-285750">
              <a:lnSpc>
                <a:spcPct val="100000"/>
              </a:lnSpc>
              <a:spcBef>
                <a:spcPts val="600"/>
              </a:spcBef>
              <a:buFont typeface="Arial" panose="020B0604020202020204" pitchFamily="34" charset="0"/>
              <a:buChar char="•"/>
            </a:pPr>
            <a:r>
              <a:rPr lang="en-US" sz="1600" dirty="0">
                <a:latin typeface="+mj-lt"/>
              </a:rPr>
              <a:t>Increase use of public data (</a:t>
            </a:r>
            <a:r>
              <a:rPr lang="en-US" sz="1600" dirty="0" err="1">
                <a:latin typeface="+mj-lt"/>
              </a:rPr>
              <a:t>FluNet</a:t>
            </a:r>
            <a:r>
              <a:rPr lang="en-US" sz="1600" dirty="0">
                <a:latin typeface="+mj-lt"/>
              </a:rPr>
              <a:t> and </a:t>
            </a:r>
            <a:r>
              <a:rPr lang="en-US" sz="1600" dirty="0" err="1">
                <a:latin typeface="+mj-lt"/>
              </a:rPr>
              <a:t>FluID</a:t>
            </a:r>
            <a:r>
              <a:rPr lang="en-US" sz="1600" dirty="0">
                <a:latin typeface="+mj-lt"/>
              </a:rPr>
              <a:t>)</a:t>
            </a:r>
          </a:p>
          <a:p>
            <a:pPr marL="285750" indent="-285750">
              <a:lnSpc>
                <a:spcPct val="100000"/>
              </a:lnSpc>
              <a:spcBef>
                <a:spcPts val="600"/>
              </a:spcBef>
              <a:buFont typeface="Arial" panose="020B0604020202020204" pitchFamily="34" charset="0"/>
              <a:buChar char="•"/>
            </a:pPr>
            <a:r>
              <a:rPr lang="en-US" sz="1600" dirty="0">
                <a:latin typeface="+mj-lt"/>
              </a:rPr>
              <a:t>Increase collaboration</a:t>
            </a:r>
          </a:p>
          <a:p>
            <a:pPr marL="285750" indent="-285750">
              <a:lnSpc>
                <a:spcPct val="100000"/>
              </a:lnSpc>
              <a:spcBef>
                <a:spcPts val="600"/>
              </a:spcBef>
              <a:buFont typeface="Arial" panose="020B0604020202020204" pitchFamily="34" charset="0"/>
              <a:buChar char="•"/>
            </a:pPr>
            <a:r>
              <a:rPr lang="en-US" sz="1600" dirty="0">
                <a:latin typeface="+mj-lt"/>
              </a:rPr>
              <a:t>Investigate small amounts of funding</a:t>
            </a:r>
          </a:p>
          <a:p>
            <a:pPr marL="285750" indent="-285750">
              <a:lnSpc>
                <a:spcPct val="100000"/>
              </a:lnSpc>
              <a:spcBef>
                <a:spcPts val="600"/>
              </a:spcBef>
              <a:buFont typeface="Arial" panose="020B0604020202020204" pitchFamily="34" charset="0"/>
              <a:buChar char="•"/>
            </a:pPr>
            <a:r>
              <a:rPr lang="en-US" sz="1600" dirty="0">
                <a:latin typeface="+mj-lt"/>
              </a:rPr>
              <a:t>Real-time or synthetic challenge?</a:t>
            </a:r>
          </a:p>
          <a:p>
            <a:pPr marL="285750" indent="-285750">
              <a:lnSpc>
                <a:spcPct val="100000"/>
              </a:lnSpc>
              <a:spcBef>
                <a:spcPts val="600"/>
              </a:spcBef>
              <a:buFont typeface="Arial" panose="020B0604020202020204" pitchFamily="34" charset="0"/>
              <a:buChar char="•"/>
            </a:pPr>
            <a:endParaRPr lang="en-US" sz="1600" dirty="0">
              <a:latin typeface="+mj-lt"/>
            </a:endParaRPr>
          </a:p>
          <a:p>
            <a:pPr marL="285750" indent="-285750">
              <a:buFont typeface="Arial" panose="020B0604020202020204" pitchFamily="34" charset="0"/>
              <a:buChar char="•"/>
            </a:pPr>
            <a:endParaRPr lang="en-US" sz="1600" dirty="0">
              <a:latin typeface="+mj-lt"/>
            </a:endParaRPr>
          </a:p>
          <a:p>
            <a:endParaRPr lang="en-US" dirty="0">
              <a:latin typeface="+mj-lt"/>
            </a:endParaRPr>
          </a:p>
          <a:p>
            <a:pPr lvl="1" indent="0">
              <a:buNone/>
            </a:pPr>
            <a:endParaRPr lang="en-US" dirty="0">
              <a:latin typeface="+mj-lt"/>
            </a:endParaRPr>
          </a:p>
        </p:txBody>
      </p:sp>
      <p:sp>
        <p:nvSpPr>
          <p:cNvPr id="4" name="Content Placeholder 1">
            <a:extLst>
              <a:ext uri="{FF2B5EF4-FFF2-40B4-BE49-F238E27FC236}">
                <a16:creationId xmlns:a16="http://schemas.microsoft.com/office/drawing/2014/main" id="{0A3B7DCF-3EC2-4C9A-AC0D-6C18D71692C9}"/>
              </a:ext>
            </a:extLst>
          </p:cNvPr>
          <p:cNvSpPr txBox="1">
            <a:spLocks/>
          </p:cNvSpPr>
          <p:nvPr/>
        </p:nvSpPr>
        <p:spPr bwMode="gray">
          <a:xfrm>
            <a:off x="4729392" y="1612734"/>
            <a:ext cx="4414607" cy="3530766"/>
          </a:xfrm>
          <a:prstGeom prst="rect">
            <a:avLst/>
          </a:prstGeom>
        </p:spPr>
        <p:txBody>
          <a:bodyPr vert="horz" lIns="18000" tIns="0" rIns="18000" bIns="0" rtlCol="0">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latin typeface="+mj-lt"/>
              </a:rPr>
              <a:t>Tackle other challenges:</a:t>
            </a:r>
          </a:p>
          <a:p>
            <a:pPr marL="646113" lvl="1" indent="-285750"/>
            <a:r>
              <a:rPr lang="en-US" dirty="0">
                <a:latin typeface="+mj-lt"/>
              </a:rPr>
              <a:t>Engage and understand needs of countries? (How is this helpful?)</a:t>
            </a:r>
          </a:p>
          <a:p>
            <a:pPr marL="646113" lvl="1" indent="-285750"/>
            <a:r>
              <a:rPr lang="en-US" dirty="0">
                <a:latin typeface="+mj-lt"/>
              </a:rPr>
              <a:t>Standardization of coding and outputs</a:t>
            </a:r>
          </a:p>
          <a:p>
            <a:pPr marL="646113" lvl="1" indent="-285750"/>
            <a:r>
              <a:rPr lang="en-US" dirty="0">
                <a:latin typeface="+mj-lt"/>
              </a:rPr>
              <a:t>Reach consensus</a:t>
            </a:r>
          </a:p>
          <a:p>
            <a:pPr marL="646113" lvl="1" indent="-285750"/>
            <a:r>
              <a:rPr lang="en-US" dirty="0">
                <a:latin typeface="+mj-lt"/>
              </a:rPr>
              <a:t>Advocate for and increase modeling literacy</a:t>
            </a:r>
          </a:p>
          <a:p>
            <a:pPr marL="646113" lvl="1" indent="-285750"/>
            <a:r>
              <a:rPr lang="en-US" dirty="0">
                <a:latin typeface="+mj-lt"/>
              </a:rPr>
              <a:t>Communicating outputs and uncertainty</a:t>
            </a:r>
          </a:p>
          <a:p>
            <a:pPr marL="646113" lvl="1" indent="-285750"/>
            <a:r>
              <a:rPr lang="en-US" dirty="0">
                <a:latin typeface="+mj-lt"/>
              </a:rPr>
              <a:t>Monitoring and evaluation (measure performance and contributions to policy)</a:t>
            </a:r>
          </a:p>
          <a:p>
            <a:pPr marL="646113" lvl="1" indent="-285750"/>
            <a:r>
              <a:rPr lang="en-US" dirty="0">
                <a:latin typeface="+mj-lt"/>
              </a:rPr>
              <a:t>Keep modelers engaged</a:t>
            </a:r>
          </a:p>
          <a:p>
            <a:pPr lvl="1" indent="0">
              <a:buNone/>
            </a:pPr>
            <a:endParaRPr lang="en-US" dirty="0">
              <a:latin typeface="+mj-lt"/>
            </a:endParaRPr>
          </a:p>
          <a:p>
            <a:pPr marL="646113" lvl="1" indent="-285750"/>
            <a:endParaRPr lang="en-US" dirty="0">
              <a:latin typeface="+mj-lt"/>
            </a:endParaRPr>
          </a:p>
        </p:txBody>
      </p:sp>
    </p:spTree>
    <p:extLst>
      <p:ext uri="{BB962C8B-B14F-4D97-AF65-F5344CB8AC3E}">
        <p14:creationId xmlns:p14="http://schemas.microsoft.com/office/powerpoint/2010/main" val="4270998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7EA097-8855-47F0-A5FF-188F6EA4EE8E}"/>
              </a:ext>
            </a:extLst>
          </p:cNvPr>
          <p:cNvSpPr>
            <a:spLocks noGrp="1"/>
          </p:cNvSpPr>
          <p:nvPr>
            <p:ph sz="half" idx="2"/>
          </p:nvPr>
        </p:nvSpPr>
        <p:spPr>
          <a:xfrm>
            <a:off x="370734" y="1292824"/>
            <a:ext cx="4078841" cy="3177900"/>
          </a:xfrm>
        </p:spPr>
        <p:txBody>
          <a:bodyPr/>
          <a:lstStyle/>
          <a:p>
            <a:r>
              <a:rPr lang="en-US" sz="1600" b="1" dirty="0">
                <a:latin typeface="+mj-lt"/>
              </a:rPr>
              <a:t>Contact:</a:t>
            </a:r>
          </a:p>
          <a:p>
            <a:r>
              <a:rPr lang="en-US" sz="1600" dirty="0" err="1">
                <a:latin typeface="+mj-lt"/>
              </a:rPr>
              <a:t>Kaat</a:t>
            </a:r>
            <a:r>
              <a:rPr lang="en-US" sz="1600" dirty="0">
                <a:latin typeface="+mj-lt"/>
              </a:rPr>
              <a:t> </a:t>
            </a:r>
            <a:r>
              <a:rPr lang="en-US" sz="1600" dirty="0" err="1">
                <a:latin typeface="+mj-lt"/>
              </a:rPr>
              <a:t>Vandemaele</a:t>
            </a:r>
            <a:r>
              <a:rPr lang="en-US" sz="1600" dirty="0">
                <a:latin typeface="+mj-lt"/>
              </a:rPr>
              <a:t> (</a:t>
            </a:r>
            <a:r>
              <a:rPr lang="en-US" sz="1600" dirty="0">
                <a:latin typeface="+mj-lt"/>
                <a:hlinkClick r:id="rId3"/>
              </a:rPr>
              <a:t>vandemaelek@who.int</a:t>
            </a:r>
            <a:r>
              <a:rPr lang="en-US" sz="1600" dirty="0">
                <a:latin typeface="+mj-lt"/>
              </a:rPr>
              <a:t>),</a:t>
            </a:r>
          </a:p>
          <a:p>
            <a:r>
              <a:rPr lang="en-US" sz="1600" dirty="0">
                <a:latin typeface="+mj-lt"/>
              </a:rPr>
              <a:t>myself (</a:t>
            </a:r>
            <a:r>
              <a:rPr lang="en-US" sz="1600" dirty="0">
                <a:latin typeface="+mj-lt"/>
                <a:hlinkClick r:id="rId4"/>
              </a:rPr>
              <a:t>hammonda@who.int</a:t>
            </a:r>
            <a:r>
              <a:rPr lang="en-US" sz="1600" dirty="0">
                <a:latin typeface="+mj-lt"/>
              </a:rPr>
              <a:t>) or </a:t>
            </a:r>
          </a:p>
          <a:p>
            <a:r>
              <a:rPr lang="en-US" sz="1600" dirty="0">
                <a:latin typeface="+mj-lt"/>
              </a:rPr>
              <a:t>Steven Riley (</a:t>
            </a:r>
            <a:r>
              <a:rPr lang="en-US" sz="1600" dirty="0">
                <a:latin typeface="+mj-lt"/>
                <a:hlinkClick r:id="rId5"/>
              </a:rPr>
              <a:t>s.riley@imperial.ac.uk</a:t>
            </a:r>
            <a:r>
              <a:rPr lang="en-US" sz="1600" dirty="0">
                <a:latin typeface="+mj-lt"/>
              </a:rPr>
              <a:t>)</a:t>
            </a:r>
          </a:p>
          <a:p>
            <a:endParaRPr lang="en-US" sz="1600" dirty="0">
              <a:latin typeface="+mj-lt"/>
            </a:endParaRPr>
          </a:p>
        </p:txBody>
      </p:sp>
      <p:sp>
        <p:nvSpPr>
          <p:cNvPr id="4" name="Text Placeholder 3">
            <a:extLst>
              <a:ext uri="{FF2B5EF4-FFF2-40B4-BE49-F238E27FC236}">
                <a16:creationId xmlns:a16="http://schemas.microsoft.com/office/drawing/2014/main" id="{6302CA59-8299-4936-931E-064DEBEF00DA}"/>
              </a:ext>
            </a:extLst>
          </p:cNvPr>
          <p:cNvSpPr>
            <a:spLocks noGrp="1"/>
          </p:cNvSpPr>
          <p:nvPr>
            <p:ph type="body" sz="quarter" idx="13"/>
          </p:nvPr>
        </p:nvSpPr>
        <p:spPr>
          <a:xfrm>
            <a:off x="370734" y="903033"/>
            <a:ext cx="6120000" cy="216694"/>
          </a:xfrm>
        </p:spPr>
        <p:txBody>
          <a:bodyPr>
            <a:normAutofit fontScale="92500" lnSpcReduction="20000"/>
          </a:bodyPr>
          <a:lstStyle/>
          <a:p>
            <a:r>
              <a:rPr lang="en-US" dirty="0"/>
              <a:t>How to get involved</a:t>
            </a:r>
          </a:p>
        </p:txBody>
      </p:sp>
      <p:pic>
        <p:nvPicPr>
          <p:cNvPr id="12" name="Picture 11" descr="Screen Clipping">
            <a:extLst>
              <a:ext uri="{FF2B5EF4-FFF2-40B4-BE49-F238E27FC236}">
                <a16:creationId xmlns:a16="http://schemas.microsoft.com/office/drawing/2014/main" id="{0E45268E-02BF-4E4B-BC7F-BC51CDC4DD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6201" y="2562389"/>
            <a:ext cx="4972692" cy="1626891"/>
          </a:xfrm>
          <a:prstGeom prst="rect">
            <a:avLst/>
          </a:prstGeom>
          <a:ln w="3175">
            <a:noFill/>
          </a:ln>
        </p:spPr>
      </p:pic>
    </p:spTree>
    <p:extLst>
      <p:ext uri="{BB962C8B-B14F-4D97-AF65-F5344CB8AC3E}">
        <p14:creationId xmlns:p14="http://schemas.microsoft.com/office/powerpoint/2010/main" val="4205936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68544A-FCA0-48C1-BD22-152FA53C4774}"/>
              </a:ext>
            </a:extLst>
          </p:cNvPr>
          <p:cNvSpPr>
            <a:spLocks noGrp="1"/>
          </p:cNvSpPr>
          <p:nvPr>
            <p:ph idx="1"/>
          </p:nvPr>
        </p:nvSpPr>
        <p:spPr/>
        <p:txBody>
          <a:bodyPr/>
          <a:lstStyle/>
          <a:p>
            <a:r>
              <a:rPr lang="en-US" sz="1800" dirty="0">
                <a:latin typeface="+mj-lt"/>
              </a:rPr>
              <a:t>Katelijn </a:t>
            </a:r>
            <a:r>
              <a:rPr lang="en-US" sz="1800" dirty="0" err="1">
                <a:latin typeface="+mj-lt"/>
              </a:rPr>
              <a:t>Vandemaele</a:t>
            </a:r>
            <a:r>
              <a:rPr lang="en-US" sz="1800" dirty="0">
                <a:latin typeface="+mj-lt"/>
              </a:rPr>
              <a:t>, GIP</a:t>
            </a:r>
          </a:p>
          <a:p>
            <a:r>
              <a:rPr lang="en-US" sz="1800" dirty="0">
                <a:latin typeface="+mj-lt"/>
              </a:rPr>
              <a:t>Julia </a:t>
            </a:r>
            <a:r>
              <a:rPr lang="en-US" sz="1800" dirty="0" err="1">
                <a:latin typeface="+mj-lt"/>
              </a:rPr>
              <a:t>Fitzner</a:t>
            </a:r>
            <a:r>
              <a:rPr lang="en-US" sz="1800" dirty="0">
                <a:latin typeface="+mj-lt"/>
              </a:rPr>
              <a:t>, GIP</a:t>
            </a:r>
          </a:p>
          <a:p>
            <a:r>
              <a:rPr lang="en-US" sz="1800" dirty="0">
                <a:latin typeface="+mj-lt"/>
              </a:rPr>
              <a:t>Wenqing Zhang, coordinator of the Global Influenza </a:t>
            </a:r>
            <a:r>
              <a:rPr lang="en-US" sz="1800" dirty="0" err="1">
                <a:latin typeface="+mj-lt"/>
              </a:rPr>
              <a:t>Programme</a:t>
            </a:r>
            <a:endParaRPr lang="en-US" sz="1800" dirty="0">
              <a:latin typeface="+mj-lt"/>
            </a:endParaRPr>
          </a:p>
          <a:p>
            <a:r>
              <a:rPr lang="en-US" sz="1800" dirty="0">
                <a:latin typeface="+mj-lt"/>
              </a:rPr>
              <a:t>Steven Riley and Natsuko Imai, Imperial College London, WHO CC </a:t>
            </a:r>
          </a:p>
          <a:p>
            <a:r>
              <a:rPr lang="en-US" sz="1800" dirty="0">
                <a:latin typeface="+mj-lt"/>
              </a:rPr>
              <a:t>All the participants in the IIAG TCs and discussions in 2017-2018</a:t>
            </a:r>
          </a:p>
          <a:p>
            <a:endParaRPr lang="en-US" sz="1800" dirty="0">
              <a:latin typeface="+mj-lt"/>
            </a:endParaRPr>
          </a:p>
        </p:txBody>
      </p:sp>
      <p:sp>
        <p:nvSpPr>
          <p:cNvPr id="3" name="Text Placeholder 2">
            <a:extLst>
              <a:ext uri="{FF2B5EF4-FFF2-40B4-BE49-F238E27FC236}">
                <a16:creationId xmlns:a16="http://schemas.microsoft.com/office/drawing/2014/main" id="{2F817D22-F1DA-4E0B-8128-BC624E611BA0}"/>
              </a:ext>
            </a:extLst>
          </p:cNvPr>
          <p:cNvSpPr>
            <a:spLocks noGrp="1"/>
          </p:cNvSpPr>
          <p:nvPr>
            <p:ph type="body" sz="quarter" idx="13"/>
          </p:nvPr>
        </p:nvSpPr>
        <p:spPr/>
        <p:txBody>
          <a:bodyPr>
            <a:normAutofit fontScale="92500" lnSpcReduction="20000"/>
          </a:bodyPr>
          <a:lstStyle/>
          <a:p>
            <a:r>
              <a:rPr lang="en-US" dirty="0"/>
              <a:t>Acknowledgements</a:t>
            </a:r>
          </a:p>
        </p:txBody>
      </p:sp>
    </p:spTree>
    <p:extLst>
      <p:ext uri="{BB962C8B-B14F-4D97-AF65-F5344CB8AC3E}">
        <p14:creationId xmlns:p14="http://schemas.microsoft.com/office/powerpoint/2010/main" val="882210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EF4E78F-3000-4020-85E8-B3DE0714059E}"/>
              </a:ext>
            </a:extLst>
          </p:cNvPr>
          <p:cNvSpPr>
            <a:spLocks noGrp="1"/>
          </p:cNvSpPr>
          <p:nvPr>
            <p:ph type="subTitle" idx="1"/>
          </p:nvPr>
        </p:nvSpPr>
        <p:spPr>
          <a:xfrm>
            <a:off x="1" y="2789618"/>
            <a:ext cx="9143999" cy="1530416"/>
          </a:xfrm>
        </p:spPr>
        <p:txBody>
          <a:bodyPr/>
          <a:lstStyle/>
          <a:p>
            <a:r>
              <a:rPr lang="en-US" dirty="0"/>
              <a:t>Thank you</a:t>
            </a:r>
          </a:p>
        </p:txBody>
      </p:sp>
    </p:spTree>
    <p:extLst>
      <p:ext uri="{BB962C8B-B14F-4D97-AF65-F5344CB8AC3E}">
        <p14:creationId xmlns:p14="http://schemas.microsoft.com/office/powerpoint/2010/main" val="874231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C3838C-9D68-451B-857B-B52F976D6B21}"/>
              </a:ext>
            </a:extLst>
          </p:cNvPr>
          <p:cNvSpPr>
            <a:spLocks noGrp="1"/>
          </p:cNvSpPr>
          <p:nvPr>
            <p:ph type="body" sz="quarter" idx="13"/>
          </p:nvPr>
        </p:nvSpPr>
        <p:spPr/>
        <p:txBody>
          <a:bodyPr>
            <a:normAutofit fontScale="92500" lnSpcReduction="20000"/>
          </a:bodyPr>
          <a:lstStyle/>
          <a:p>
            <a:r>
              <a:rPr lang="en-US" dirty="0"/>
              <a:t>Context</a:t>
            </a:r>
          </a:p>
        </p:txBody>
      </p:sp>
      <p:sp>
        <p:nvSpPr>
          <p:cNvPr id="2" name="Content Placeholder 1">
            <a:extLst>
              <a:ext uri="{FF2B5EF4-FFF2-40B4-BE49-F238E27FC236}">
                <a16:creationId xmlns:a16="http://schemas.microsoft.com/office/drawing/2014/main" id="{876A6AC8-61C9-405D-BD8E-6B0698382258}"/>
              </a:ext>
            </a:extLst>
          </p:cNvPr>
          <p:cNvSpPr>
            <a:spLocks noGrp="1"/>
          </p:cNvSpPr>
          <p:nvPr>
            <p:ph idx="1"/>
          </p:nvPr>
        </p:nvSpPr>
        <p:spPr>
          <a:xfrm>
            <a:off x="103508" y="1347535"/>
            <a:ext cx="5886325" cy="2379914"/>
          </a:xfrm>
        </p:spPr>
        <p:txBody>
          <a:bodyPr/>
          <a:lstStyle/>
          <a:p>
            <a:r>
              <a:rPr lang="en-US" sz="1800" b="1" dirty="0">
                <a:latin typeface="+mj-lt"/>
              </a:rPr>
              <a:t>WHO Health Emergencies </a:t>
            </a:r>
            <a:r>
              <a:rPr lang="en-US" sz="1800" b="1" dirty="0" err="1">
                <a:latin typeface="+mj-lt"/>
              </a:rPr>
              <a:t>Programme</a:t>
            </a:r>
            <a:r>
              <a:rPr lang="en-US" sz="1800" b="1" dirty="0">
                <a:latin typeface="+mj-lt"/>
              </a:rPr>
              <a:t> (2016)</a:t>
            </a:r>
            <a:r>
              <a:rPr lang="en-US" sz="1800" b="1" baseline="30000" dirty="0">
                <a:latin typeface="+mj-lt"/>
              </a:rPr>
              <a:t> </a:t>
            </a:r>
            <a:r>
              <a:rPr lang="en-US" sz="1800" b="1" dirty="0">
                <a:latin typeface="+mj-lt"/>
              </a:rPr>
              <a:t>mission:</a:t>
            </a:r>
          </a:p>
          <a:p>
            <a:pPr>
              <a:lnSpc>
                <a:spcPct val="100000"/>
              </a:lnSpc>
            </a:pPr>
            <a:r>
              <a:rPr lang="en-US" sz="1800" dirty="0"/>
              <a:t>Help countries, and to coordinate international action, to prevent, prepare for, detect, rapidly respond to and recover from outbreaks and emergencies.</a:t>
            </a:r>
          </a:p>
          <a:p>
            <a:endParaRPr lang="en-US" sz="1800" dirty="0">
              <a:latin typeface="+mj-lt"/>
            </a:endParaRPr>
          </a:p>
        </p:txBody>
      </p:sp>
      <p:sp>
        <p:nvSpPr>
          <p:cNvPr id="11" name="TextBox 10">
            <a:hlinkClick r:id="rId3"/>
            <a:extLst>
              <a:ext uri="{FF2B5EF4-FFF2-40B4-BE49-F238E27FC236}">
                <a16:creationId xmlns:a16="http://schemas.microsoft.com/office/drawing/2014/main" id="{0C693D85-C0D0-4797-9E09-D6F06870282E}"/>
              </a:ext>
            </a:extLst>
          </p:cNvPr>
          <p:cNvSpPr txBox="1"/>
          <p:nvPr/>
        </p:nvSpPr>
        <p:spPr>
          <a:xfrm>
            <a:off x="267895" y="4158336"/>
            <a:ext cx="8084993" cy="430887"/>
          </a:xfrm>
          <a:prstGeom prst="rect">
            <a:avLst/>
          </a:prstGeom>
          <a:noFill/>
        </p:spPr>
        <p:txBody>
          <a:bodyPr wrap="square" rtlCol="0">
            <a:spAutoFit/>
          </a:bodyPr>
          <a:lstStyle/>
          <a:p>
            <a:r>
              <a:rPr lang="en-US" sz="1100" dirty="0">
                <a:solidFill>
                  <a:srgbClr val="0092CC"/>
                </a:solidFill>
                <a:latin typeface="+mj-lt"/>
                <a:hlinkClick r:id="rId4"/>
              </a:rPr>
              <a:t>www.who.int/about/finances-accountability/budget/PB2018-2019_en_web.pdf?ua=1</a:t>
            </a:r>
            <a:endParaRPr lang="en-US" sz="1100" dirty="0">
              <a:solidFill>
                <a:srgbClr val="0092CC"/>
              </a:solidFill>
              <a:latin typeface="+mj-lt"/>
            </a:endParaRPr>
          </a:p>
          <a:p>
            <a:r>
              <a:rPr lang="en-US" sz="1100" dirty="0">
                <a:solidFill>
                  <a:srgbClr val="0092CC"/>
                </a:solidFill>
                <a:latin typeface="+mj-lt"/>
                <a:hlinkClick r:id="rId5"/>
              </a:rPr>
              <a:t>apps.who.int/iris/bitstream/handle/10665/252688/A69_30-en.pdf?sequence=1&amp;isAllowed=y</a:t>
            </a:r>
            <a:endParaRPr lang="en-US" sz="1100" dirty="0">
              <a:solidFill>
                <a:srgbClr val="0092CC"/>
              </a:solidFill>
              <a:latin typeface="+mj-lt"/>
            </a:endParaRPr>
          </a:p>
        </p:txBody>
      </p:sp>
      <p:pic>
        <p:nvPicPr>
          <p:cNvPr id="5" name="Picture 4" descr="Screen Clipping">
            <a:extLst>
              <a:ext uri="{FF2B5EF4-FFF2-40B4-BE49-F238E27FC236}">
                <a16:creationId xmlns:a16="http://schemas.microsoft.com/office/drawing/2014/main" id="{05E008A4-08ED-47CD-8AAC-2691ECFFD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3111" y="2237733"/>
            <a:ext cx="3565132" cy="1828136"/>
          </a:xfrm>
          <a:prstGeom prst="rect">
            <a:avLst/>
          </a:prstGeom>
        </p:spPr>
      </p:pic>
    </p:spTree>
    <p:extLst>
      <p:ext uri="{BB962C8B-B14F-4D97-AF65-F5344CB8AC3E}">
        <p14:creationId xmlns:p14="http://schemas.microsoft.com/office/powerpoint/2010/main" val="1800412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C3838C-9D68-451B-857B-B52F976D6B21}"/>
              </a:ext>
            </a:extLst>
          </p:cNvPr>
          <p:cNvSpPr>
            <a:spLocks noGrp="1"/>
          </p:cNvSpPr>
          <p:nvPr>
            <p:ph type="body" sz="quarter" idx="13"/>
          </p:nvPr>
        </p:nvSpPr>
        <p:spPr>
          <a:xfrm>
            <a:off x="360364" y="880728"/>
            <a:ext cx="6120000" cy="216694"/>
          </a:xfrm>
        </p:spPr>
        <p:txBody>
          <a:bodyPr>
            <a:normAutofit fontScale="92500" lnSpcReduction="20000"/>
          </a:bodyPr>
          <a:lstStyle/>
          <a:p>
            <a:r>
              <a:rPr lang="en-US" dirty="0"/>
              <a:t>Context</a:t>
            </a:r>
          </a:p>
        </p:txBody>
      </p:sp>
      <p:sp>
        <p:nvSpPr>
          <p:cNvPr id="2" name="Content Placeholder 1">
            <a:extLst>
              <a:ext uri="{FF2B5EF4-FFF2-40B4-BE49-F238E27FC236}">
                <a16:creationId xmlns:a16="http://schemas.microsoft.com/office/drawing/2014/main" id="{876A6AC8-61C9-405D-BD8E-6B0698382258}"/>
              </a:ext>
            </a:extLst>
          </p:cNvPr>
          <p:cNvSpPr>
            <a:spLocks noGrp="1"/>
          </p:cNvSpPr>
          <p:nvPr>
            <p:ph idx="1"/>
          </p:nvPr>
        </p:nvSpPr>
        <p:spPr>
          <a:xfrm>
            <a:off x="360364" y="1380426"/>
            <a:ext cx="8722760" cy="2996365"/>
          </a:xfrm>
        </p:spPr>
        <p:txBody>
          <a:bodyPr/>
          <a:lstStyle/>
          <a:p>
            <a:r>
              <a:rPr lang="en-US" sz="1800" b="1" dirty="0">
                <a:latin typeface="+mj-lt"/>
              </a:rPr>
              <a:t>WHO Health Emergencies </a:t>
            </a:r>
            <a:r>
              <a:rPr lang="en-US" sz="1800" b="1" dirty="0" err="1">
                <a:latin typeface="+mj-lt"/>
              </a:rPr>
              <a:t>Programme</a:t>
            </a:r>
            <a:r>
              <a:rPr lang="en-US" sz="1800" b="1" dirty="0">
                <a:latin typeface="+mj-lt"/>
              </a:rPr>
              <a:t>:</a:t>
            </a:r>
          </a:p>
          <a:p>
            <a:endParaRPr lang="en-US" dirty="0">
              <a:latin typeface="+mj-lt"/>
            </a:endParaRPr>
          </a:p>
        </p:txBody>
      </p:sp>
      <p:pic>
        <p:nvPicPr>
          <p:cNvPr id="5" name="Picture 4" descr="Screen Clipping">
            <a:extLst>
              <a:ext uri="{FF2B5EF4-FFF2-40B4-BE49-F238E27FC236}">
                <a16:creationId xmlns:a16="http://schemas.microsoft.com/office/drawing/2014/main" id="{98F06426-36E5-45DF-9113-4BD48F7522F0}"/>
              </a:ext>
            </a:extLst>
          </p:cNvPr>
          <p:cNvPicPr>
            <a:picLocks noChangeAspect="1"/>
          </p:cNvPicPr>
          <p:nvPr/>
        </p:nvPicPr>
        <p:blipFill rotWithShape="1">
          <a:blip r:embed="rId3">
            <a:extLst>
              <a:ext uri="{28A0092B-C50C-407E-A947-70E740481C1C}">
                <a14:useLocalDpi xmlns:a14="http://schemas.microsoft.com/office/drawing/2010/main" val="0"/>
              </a:ext>
            </a:extLst>
          </a:blip>
          <a:srcRect t="1" b="2815"/>
          <a:stretch/>
        </p:blipFill>
        <p:spPr>
          <a:xfrm>
            <a:off x="594089" y="1643721"/>
            <a:ext cx="7544853" cy="2620054"/>
          </a:xfrm>
          <a:prstGeom prst="rect">
            <a:avLst/>
          </a:prstGeom>
        </p:spPr>
      </p:pic>
      <p:sp>
        <p:nvSpPr>
          <p:cNvPr id="6" name="Oval 5">
            <a:extLst>
              <a:ext uri="{FF2B5EF4-FFF2-40B4-BE49-F238E27FC236}">
                <a16:creationId xmlns:a16="http://schemas.microsoft.com/office/drawing/2014/main" id="{26DA69D6-4E6C-4BEB-B8DC-2FCD7AE3CC26}"/>
              </a:ext>
            </a:extLst>
          </p:cNvPr>
          <p:cNvSpPr/>
          <p:nvPr/>
        </p:nvSpPr>
        <p:spPr>
          <a:xfrm>
            <a:off x="513708" y="3616503"/>
            <a:ext cx="1767155" cy="760288"/>
          </a:xfrm>
          <a:prstGeom prst="ellipse">
            <a:avLst/>
          </a:prstGeom>
          <a:noFill/>
          <a:ln>
            <a:solidFill>
              <a:srgbClr val="0092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7C2BBE2-A3CD-4F1B-B55A-E36882FF80FE}"/>
              </a:ext>
            </a:extLst>
          </p:cNvPr>
          <p:cNvSpPr txBox="1"/>
          <p:nvPr/>
        </p:nvSpPr>
        <p:spPr>
          <a:xfrm>
            <a:off x="249022" y="4428162"/>
            <a:ext cx="7312758" cy="261610"/>
          </a:xfrm>
          <a:prstGeom prst="rect">
            <a:avLst/>
          </a:prstGeom>
          <a:noFill/>
        </p:spPr>
        <p:txBody>
          <a:bodyPr wrap="square" rtlCol="0">
            <a:spAutoFit/>
          </a:bodyPr>
          <a:lstStyle/>
          <a:p>
            <a:r>
              <a:rPr lang="en-US" sz="1100" dirty="0">
                <a:latin typeface="+mj-lt"/>
                <a:hlinkClick r:id="rId4"/>
              </a:rPr>
              <a:t>www.who.int/about/finances-accountability/funding/financing-dialogue/whe-update.pdf</a:t>
            </a:r>
            <a:endParaRPr lang="en-US" sz="1100" dirty="0">
              <a:latin typeface="+mj-lt"/>
            </a:endParaRPr>
          </a:p>
        </p:txBody>
      </p:sp>
    </p:spTree>
    <p:extLst>
      <p:ext uri="{BB962C8B-B14F-4D97-AF65-F5344CB8AC3E}">
        <p14:creationId xmlns:p14="http://schemas.microsoft.com/office/powerpoint/2010/main" val="3379456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C3838C-9D68-451B-857B-B52F976D6B21}"/>
              </a:ext>
            </a:extLst>
          </p:cNvPr>
          <p:cNvSpPr>
            <a:spLocks noGrp="1"/>
          </p:cNvSpPr>
          <p:nvPr>
            <p:ph type="body" sz="quarter" idx="13"/>
          </p:nvPr>
        </p:nvSpPr>
        <p:spPr/>
        <p:txBody>
          <a:bodyPr>
            <a:normAutofit fontScale="92500" lnSpcReduction="20000"/>
          </a:bodyPr>
          <a:lstStyle/>
          <a:p>
            <a:r>
              <a:rPr lang="en-US" dirty="0"/>
              <a:t>Context</a:t>
            </a:r>
          </a:p>
        </p:txBody>
      </p:sp>
      <p:sp>
        <p:nvSpPr>
          <p:cNvPr id="2" name="Content Placeholder 1">
            <a:extLst>
              <a:ext uri="{FF2B5EF4-FFF2-40B4-BE49-F238E27FC236}">
                <a16:creationId xmlns:a16="http://schemas.microsoft.com/office/drawing/2014/main" id="{876A6AC8-61C9-405D-BD8E-6B0698382258}"/>
              </a:ext>
            </a:extLst>
          </p:cNvPr>
          <p:cNvSpPr>
            <a:spLocks noGrp="1"/>
          </p:cNvSpPr>
          <p:nvPr>
            <p:ph idx="1"/>
          </p:nvPr>
        </p:nvSpPr>
        <p:spPr>
          <a:xfrm>
            <a:off x="174659" y="1472893"/>
            <a:ext cx="8722760" cy="3530766"/>
          </a:xfrm>
        </p:spPr>
        <p:txBody>
          <a:bodyPr/>
          <a:lstStyle/>
          <a:p>
            <a:pPr>
              <a:lnSpc>
                <a:spcPct val="100000"/>
              </a:lnSpc>
            </a:pPr>
            <a:r>
              <a:rPr lang="en-US" sz="1800" dirty="0">
                <a:latin typeface="+mj-lt"/>
              </a:rPr>
              <a:t>The </a:t>
            </a:r>
            <a:r>
              <a:rPr lang="en-US" sz="1800" b="1" dirty="0">
                <a:latin typeface="+mj-lt"/>
              </a:rPr>
              <a:t>Infectious Hazard Management department </a:t>
            </a:r>
            <a:r>
              <a:rPr lang="en-US" sz="1800" dirty="0">
                <a:latin typeface="+mj-lt"/>
              </a:rPr>
              <a:t>provides technical support to countries and communities to prevent and control epidemics.</a:t>
            </a:r>
          </a:p>
          <a:p>
            <a:pPr marL="703263" lvl="1" indent="-342900">
              <a:lnSpc>
                <a:spcPct val="100000"/>
              </a:lnSpc>
            </a:pPr>
            <a:r>
              <a:rPr lang="en-US" sz="1800" dirty="0">
                <a:latin typeface="+mj-lt"/>
              </a:rPr>
              <a:t>Develop and manage expert networks at global level for forecasting and modelling, pathogen identification and virulence assessment... </a:t>
            </a:r>
          </a:p>
          <a:p>
            <a:pPr marL="703263" lvl="1" indent="-342900">
              <a:lnSpc>
                <a:spcPct val="100000"/>
              </a:lnSpc>
            </a:pPr>
            <a:r>
              <a:rPr lang="en-US" sz="1800" dirty="0">
                <a:latin typeface="+mj-lt"/>
              </a:rPr>
              <a:t>Provide technical expertise for risk assessment, event mitigation/control and response to new and evolving high-threat infectious hazards. </a:t>
            </a:r>
          </a:p>
          <a:p>
            <a:pPr marL="703263" lvl="1" indent="-342900">
              <a:lnSpc>
                <a:spcPct val="100000"/>
              </a:lnSpc>
            </a:pPr>
            <a:r>
              <a:rPr lang="en-US" sz="1800" dirty="0">
                <a:latin typeface="+mj-lt"/>
              </a:rPr>
              <a:t>Ensure wide access to adapted technical knowledge on new and evolving high-threat infectious hazards.</a:t>
            </a:r>
            <a:endParaRPr lang="en-US" sz="1800" b="1" dirty="0">
              <a:latin typeface="+mj-lt"/>
            </a:endParaRPr>
          </a:p>
          <a:p>
            <a:endParaRPr lang="en-US" sz="1800" dirty="0">
              <a:latin typeface="+mj-lt"/>
            </a:endParaRPr>
          </a:p>
        </p:txBody>
      </p:sp>
      <p:sp>
        <p:nvSpPr>
          <p:cNvPr id="11" name="TextBox 10">
            <a:hlinkClick r:id="rId3"/>
            <a:extLst>
              <a:ext uri="{FF2B5EF4-FFF2-40B4-BE49-F238E27FC236}">
                <a16:creationId xmlns:a16="http://schemas.microsoft.com/office/drawing/2014/main" id="{0C693D85-C0D0-4797-9E09-D6F06870282E}"/>
              </a:ext>
            </a:extLst>
          </p:cNvPr>
          <p:cNvSpPr txBox="1"/>
          <p:nvPr/>
        </p:nvSpPr>
        <p:spPr>
          <a:xfrm>
            <a:off x="267895" y="4425464"/>
            <a:ext cx="8084993" cy="261610"/>
          </a:xfrm>
          <a:prstGeom prst="rect">
            <a:avLst/>
          </a:prstGeom>
          <a:noFill/>
        </p:spPr>
        <p:txBody>
          <a:bodyPr wrap="square" rtlCol="0">
            <a:spAutoFit/>
          </a:bodyPr>
          <a:lstStyle/>
          <a:p>
            <a:r>
              <a:rPr lang="en-US" sz="1100" dirty="0">
                <a:solidFill>
                  <a:srgbClr val="0092CC"/>
                </a:solidFill>
                <a:latin typeface="+mj-lt"/>
                <a:hlinkClick r:id="rId4"/>
              </a:rPr>
              <a:t>www.who.int/about/finances-accountability/budget/PB2018-2019_en_web.pdf?ua=1</a:t>
            </a:r>
            <a:endParaRPr lang="en-US" sz="1100" dirty="0">
              <a:solidFill>
                <a:srgbClr val="0092CC"/>
              </a:solidFill>
              <a:latin typeface="+mj-lt"/>
            </a:endParaRPr>
          </a:p>
        </p:txBody>
      </p:sp>
    </p:spTree>
    <p:extLst>
      <p:ext uri="{BB962C8B-B14F-4D97-AF65-F5344CB8AC3E}">
        <p14:creationId xmlns:p14="http://schemas.microsoft.com/office/powerpoint/2010/main" val="3720532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D7652C-2431-4B50-B22A-302DA1CCD925}"/>
              </a:ext>
            </a:extLst>
          </p:cNvPr>
          <p:cNvSpPr>
            <a:spLocks noGrp="1"/>
          </p:cNvSpPr>
          <p:nvPr>
            <p:ph sz="half" idx="25"/>
          </p:nvPr>
        </p:nvSpPr>
        <p:spPr>
          <a:xfrm>
            <a:off x="360364" y="1589178"/>
            <a:ext cx="4104000" cy="2907900"/>
          </a:xfrm>
        </p:spPr>
        <p:txBody>
          <a:bodyPr/>
          <a:lstStyle/>
          <a:p>
            <a:pPr marL="646113" lvl="1">
              <a:lnSpc>
                <a:spcPct val="100000"/>
              </a:lnSpc>
              <a:buClr>
                <a:srgbClr val="0092CC"/>
              </a:buClr>
            </a:pPr>
            <a:endParaRPr lang="en-US" sz="1600" dirty="0"/>
          </a:p>
          <a:p>
            <a:endParaRPr lang="en-US" dirty="0"/>
          </a:p>
        </p:txBody>
      </p:sp>
      <p:sp>
        <p:nvSpPr>
          <p:cNvPr id="5" name="Text Placeholder 4">
            <a:extLst>
              <a:ext uri="{FF2B5EF4-FFF2-40B4-BE49-F238E27FC236}">
                <a16:creationId xmlns:a16="http://schemas.microsoft.com/office/drawing/2014/main" id="{B858BD94-C904-4687-9AC0-6C950A72C851}"/>
              </a:ext>
            </a:extLst>
          </p:cNvPr>
          <p:cNvSpPr>
            <a:spLocks noGrp="1"/>
          </p:cNvSpPr>
          <p:nvPr>
            <p:ph type="body" sz="quarter" idx="13"/>
          </p:nvPr>
        </p:nvSpPr>
        <p:spPr/>
        <p:txBody>
          <a:bodyPr>
            <a:normAutofit fontScale="92500" lnSpcReduction="20000"/>
          </a:bodyPr>
          <a:lstStyle/>
          <a:p>
            <a:r>
              <a:rPr lang="en-US" dirty="0"/>
              <a:t>IIAG development</a:t>
            </a:r>
          </a:p>
        </p:txBody>
      </p:sp>
      <p:sp>
        <p:nvSpPr>
          <p:cNvPr id="8" name="Content Placeholder 1">
            <a:extLst>
              <a:ext uri="{FF2B5EF4-FFF2-40B4-BE49-F238E27FC236}">
                <a16:creationId xmlns:a16="http://schemas.microsoft.com/office/drawing/2014/main" id="{76356AE0-D69E-4AE2-A923-B6E32CFE2679}"/>
              </a:ext>
            </a:extLst>
          </p:cNvPr>
          <p:cNvSpPr txBox="1">
            <a:spLocks/>
          </p:cNvSpPr>
          <p:nvPr/>
        </p:nvSpPr>
        <p:spPr>
          <a:xfrm>
            <a:off x="290556" y="1169938"/>
            <a:ext cx="8853444" cy="3746379"/>
          </a:xfrm>
          <a:prstGeom prst="rect">
            <a:avLst/>
          </a:prstGeom>
        </p:spPr>
        <p:txBody>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1800" b="1" dirty="0"/>
              <a:t>Objectives:</a:t>
            </a:r>
          </a:p>
          <a:p>
            <a:pPr marL="646113" lvl="1" indent="-285750">
              <a:buClr>
                <a:srgbClr val="0092CC"/>
              </a:buClr>
              <a:buFont typeface="Wingdings" panose="05000000000000000000" pitchFamily="2" charset="2"/>
              <a:buChar char="Ø"/>
            </a:pPr>
            <a:r>
              <a:rPr lang="en-US" dirty="0"/>
              <a:t>Establish a network of interested scientists and surveillance officers (and policy makers?)</a:t>
            </a:r>
          </a:p>
          <a:p>
            <a:pPr marL="646113" lvl="1" indent="-285750">
              <a:buClr>
                <a:srgbClr val="0092CC"/>
              </a:buClr>
              <a:buFont typeface="Wingdings" panose="05000000000000000000" pitchFamily="2" charset="2"/>
              <a:buChar char="Ø"/>
            </a:pPr>
            <a:r>
              <a:rPr lang="en-US" dirty="0"/>
              <a:t>Use publicly available global influenza incidence data provided in a standardized, machine-readable format conducive to advanced analytics</a:t>
            </a:r>
          </a:p>
          <a:p>
            <a:pPr marL="646113" lvl="1" indent="-285750">
              <a:buClr>
                <a:srgbClr val="0092CC"/>
              </a:buClr>
              <a:buFont typeface="Wingdings" panose="05000000000000000000" pitchFamily="2" charset="2"/>
              <a:buChar char="Ø"/>
            </a:pPr>
            <a:r>
              <a:rPr lang="en-US" dirty="0"/>
              <a:t>Develop a repository of models for real-time prediction which can be shared and adapted</a:t>
            </a:r>
          </a:p>
          <a:p>
            <a:pPr marL="760413" lvl="1" indent="-400050">
              <a:buAutoNum type="romanLcParenR"/>
            </a:pPr>
            <a:r>
              <a:rPr lang="en-US" dirty="0"/>
              <a:t>innovative visualizations with historical comparison;</a:t>
            </a:r>
          </a:p>
          <a:p>
            <a:pPr marL="760413" lvl="1" indent="-400050">
              <a:buAutoNum type="romanLcParenR"/>
            </a:pPr>
            <a:r>
              <a:rPr lang="en-US" dirty="0"/>
              <a:t> incidence forecasting; and</a:t>
            </a:r>
          </a:p>
          <a:p>
            <a:pPr marL="760413" lvl="1" indent="-400050">
              <a:buAutoNum type="romanLcParenR"/>
            </a:pPr>
            <a:r>
              <a:rPr lang="en-US" dirty="0"/>
              <a:t>traditional epidemiological analyses conducted in real time (comparisons of current age distribution of cases to prior years or to current neighboring countries)</a:t>
            </a:r>
          </a:p>
          <a:p>
            <a:pPr marL="646113" lvl="1" indent="-285750">
              <a:buClr>
                <a:srgbClr val="0092CC"/>
              </a:buClr>
              <a:buFont typeface="Wingdings" panose="05000000000000000000" pitchFamily="2" charset="2"/>
              <a:buChar char="Ø"/>
            </a:pPr>
            <a:r>
              <a:rPr lang="en-US" dirty="0"/>
              <a:t>Stimulating the generation of additional open source tools for the analysis of influenza incidence data</a:t>
            </a:r>
          </a:p>
          <a:p>
            <a:pPr marL="1112837" lvl="2">
              <a:lnSpc>
                <a:spcPct val="100000"/>
              </a:lnSpc>
              <a:buClr>
                <a:srgbClr val="0092CC"/>
              </a:buClr>
            </a:pPr>
            <a:endParaRPr lang="en-US" sz="1600" dirty="0">
              <a:latin typeface="+mj-lt"/>
            </a:endParaRPr>
          </a:p>
        </p:txBody>
      </p:sp>
    </p:spTree>
    <p:extLst>
      <p:ext uri="{BB962C8B-B14F-4D97-AF65-F5344CB8AC3E}">
        <p14:creationId xmlns:p14="http://schemas.microsoft.com/office/powerpoint/2010/main" val="1138035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C3838C-9D68-451B-857B-B52F976D6B21}"/>
              </a:ext>
            </a:extLst>
          </p:cNvPr>
          <p:cNvSpPr>
            <a:spLocks noGrp="1"/>
          </p:cNvSpPr>
          <p:nvPr>
            <p:ph type="body" sz="quarter" idx="13"/>
          </p:nvPr>
        </p:nvSpPr>
        <p:spPr/>
        <p:txBody>
          <a:bodyPr>
            <a:normAutofit fontScale="92500" lnSpcReduction="20000"/>
          </a:bodyPr>
          <a:lstStyle/>
          <a:p>
            <a:r>
              <a:rPr lang="en-US" dirty="0"/>
              <a:t>Data</a:t>
            </a:r>
          </a:p>
        </p:txBody>
      </p:sp>
      <p:sp>
        <p:nvSpPr>
          <p:cNvPr id="2" name="Content Placeholder 1">
            <a:extLst>
              <a:ext uri="{FF2B5EF4-FFF2-40B4-BE49-F238E27FC236}">
                <a16:creationId xmlns:a16="http://schemas.microsoft.com/office/drawing/2014/main" id="{876A6AC8-61C9-405D-BD8E-6B0698382258}"/>
              </a:ext>
            </a:extLst>
          </p:cNvPr>
          <p:cNvSpPr>
            <a:spLocks noGrp="1"/>
          </p:cNvSpPr>
          <p:nvPr>
            <p:ph idx="1"/>
          </p:nvPr>
        </p:nvSpPr>
        <p:spPr>
          <a:xfrm>
            <a:off x="360364" y="1216039"/>
            <a:ext cx="8722760" cy="3530766"/>
          </a:xfrm>
        </p:spPr>
        <p:txBody>
          <a:bodyPr/>
          <a:lstStyle/>
          <a:p>
            <a:pPr marL="285750" indent="-285750">
              <a:buFont typeface="Arial" panose="020B0604020202020204" pitchFamily="34" charset="0"/>
              <a:buChar char="•"/>
            </a:pPr>
            <a:r>
              <a:rPr lang="en-GB" b="1" dirty="0" err="1">
                <a:latin typeface="+mj-lt"/>
              </a:rPr>
              <a:t>FluNet</a:t>
            </a:r>
            <a:r>
              <a:rPr lang="en-GB" dirty="0">
                <a:latin typeface="+mj-lt"/>
              </a:rPr>
              <a:t> (1997), is a global web-based tool established with the aim of being an early-alert system to provide international and national authorities, the public and the media with access to real-time </a:t>
            </a:r>
            <a:r>
              <a:rPr lang="en-GB" dirty="0" err="1">
                <a:latin typeface="+mj-lt"/>
              </a:rPr>
              <a:t>virological</a:t>
            </a:r>
            <a:r>
              <a:rPr lang="en-GB" dirty="0">
                <a:latin typeface="+mj-lt"/>
              </a:rPr>
              <a:t> influenza data. </a:t>
            </a:r>
          </a:p>
          <a:p>
            <a:pPr marL="285750" indent="-285750">
              <a:buFont typeface="Arial" panose="020B0604020202020204" pitchFamily="34" charset="0"/>
              <a:buChar char="•"/>
            </a:pPr>
            <a:r>
              <a:rPr lang="en-GB" dirty="0">
                <a:latin typeface="+mj-lt"/>
              </a:rPr>
              <a:t>Number of countries: 58 countries (1997) to 136 countries (2016) </a:t>
            </a:r>
          </a:p>
          <a:p>
            <a:pPr marL="285750" indent="-285750">
              <a:buFont typeface="Arial" panose="020B0604020202020204" pitchFamily="34" charset="0"/>
              <a:buChar char="•"/>
            </a:pPr>
            <a:r>
              <a:rPr lang="en-GB" b="1" dirty="0" err="1">
                <a:latin typeface="+mj-lt"/>
              </a:rPr>
              <a:t>FluID</a:t>
            </a:r>
            <a:r>
              <a:rPr lang="en-GB" dirty="0">
                <a:latin typeface="+mj-lt"/>
              </a:rPr>
              <a:t> (2009) complements </a:t>
            </a:r>
            <a:r>
              <a:rPr lang="en-GB" dirty="0" err="1">
                <a:latin typeface="+mj-lt"/>
              </a:rPr>
              <a:t>FluNet</a:t>
            </a:r>
            <a:r>
              <a:rPr lang="en-GB" dirty="0">
                <a:latin typeface="+mj-lt"/>
              </a:rPr>
              <a:t> by providing influenza epidemiological data (</a:t>
            </a:r>
            <a:r>
              <a:rPr lang="en-GB" dirty="0"/>
              <a:t>ILI cases, ILI outpatients, SARI cases, SARI inpatients, and SARI deaths)</a:t>
            </a:r>
            <a:endParaRPr lang="en-GB" dirty="0">
              <a:latin typeface="+mj-lt"/>
            </a:endParaRPr>
          </a:p>
          <a:p>
            <a:pPr marL="285750" indent="-285750">
              <a:buFont typeface="Arial" panose="020B0604020202020204" pitchFamily="34" charset="0"/>
              <a:buChar char="•"/>
            </a:pPr>
            <a:r>
              <a:rPr lang="en-GB" dirty="0">
                <a:latin typeface="+mj-lt"/>
              </a:rPr>
              <a:t>Number of countries: 114 countries (2011) and 108 (2016)</a:t>
            </a:r>
          </a:p>
          <a:p>
            <a:pPr marL="285750" indent="-285750">
              <a:buFont typeface="Arial" panose="020B0604020202020204" pitchFamily="34" charset="0"/>
              <a:buChar char="•"/>
            </a:pPr>
            <a:r>
              <a:rPr lang="en-GB" dirty="0">
                <a:latin typeface="+mj-lt"/>
              </a:rPr>
              <a:t>Data is housed in </a:t>
            </a:r>
            <a:r>
              <a:rPr lang="en-GB" b="1" dirty="0" err="1">
                <a:latin typeface="+mj-lt"/>
              </a:rPr>
              <a:t>FluMart</a:t>
            </a:r>
            <a:endParaRPr lang="en-GB" b="1" i="1" dirty="0">
              <a:solidFill>
                <a:srgbClr val="0092CC"/>
              </a:solidFill>
              <a:latin typeface="+mj-lt"/>
              <a:hlinkClick r:id="rId3"/>
            </a:endParaRPr>
          </a:p>
          <a:p>
            <a:pPr>
              <a:lnSpc>
                <a:spcPct val="100000"/>
              </a:lnSpc>
              <a:spcBef>
                <a:spcPts val="0"/>
              </a:spcBef>
            </a:pPr>
            <a:r>
              <a:rPr lang="en-GB" sz="1050" dirty="0">
                <a:solidFill>
                  <a:srgbClr val="0092CC"/>
                </a:solidFill>
                <a:latin typeface="+mj-lt"/>
                <a:hlinkClick r:id="rId3"/>
              </a:rPr>
              <a:t>http://www.who.int/influenza/surveillance_monitoring/fluid/en/</a:t>
            </a:r>
            <a:r>
              <a:rPr lang="en-GB" sz="1050" dirty="0">
                <a:solidFill>
                  <a:srgbClr val="0092CC"/>
                </a:solidFill>
                <a:latin typeface="+mj-lt"/>
              </a:rPr>
              <a:t> </a:t>
            </a:r>
          </a:p>
          <a:p>
            <a:pPr>
              <a:lnSpc>
                <a:spcPct val="100000"/>
              </a:lnSpc>
              <a:spcBef>
                <a:spcPts val="0"/>
              </a:spcBef>
            </a:pPr>
            <a:r>
              <a:rPr lang="en-GB" sz="1050" dirty="0">
                <a:solidFill>
                  <a:srgbClr val="0092CC"/>
                </a:solidFill>
                <a:latin typeface="+mj-lt"/>
                <a:hlinkClick r:id="rId3"/>
              </a:rPr>
              <a:t>http://www.who.int/influenza/gisrs_laboratory/flunet/en/</a:t>
            </a:r>
            <a:endParaRPr lang="en-GB" sz="1050" dirty="0">
              <a:solidFill>
                <a:srgbClr val="0092CC"/>
              </a:solidFill>
              <a:latin typeface="+mj-lt"/>
            </a:endParaRPr>
          </a:p>
          <a:p>
            <a:pPr>
              <a:lnSpc>
                <a:spcPct val="100000"/>
              </a:lnSpc>
              <a:spcBef>
                <a:spcPts val="0"/>
              </a:spcBef>
            </a:pPr>
            <a:r>
              <a:rPr lang="en-GB" sz="1050" dirty="0">
                <a:solidFill>
                  <a:srgbClr val="0092CC"/>
                </a:solidFill>
                <a:latin typeface="+mj-lt"/>
                <a:hlinkClick r:id="rId4"/>
              </a:rPr>
              <a:t>www.who.int/influenza/resources/flumart/en/</a:t>
            </a:r>
            <a:endParaRPr lang="en-US" sz="1050" dirty="0">
              <a:solidFill>
                <a:srgbClr val="0092CC"/>
              </a:solidFill>
              <a:latin typeface="+mj-lt"/>
            </a:endParaRPr>
          </a:p>
          <a:p>
            <a:endParaRPr lang="en-US" sz="1800" dirty="0">
              <a:latin typeface="+mj-lt"/>
            </a:endParaRPr>
          </a:p>
        </p:txBody>
      </p:sp>
    </p:spTree>
    <p:extLst>
      <p:ext uri="{BB962C8B-B14F-4D97-AF65-F5344CB8AC3E}">
        <p14:creationId xmlns:p14="http://schemas.microsoft.com/office/powerpoint/2010/main" val="3156400225"/>
      </p:ext>
    </p:extLst>
  </p:cSld>
  <p:clrMapOvr>
    <a:masterClrMapping/>
  </p:clrMapOvr>
</p:sld>
</file>

<file path=ppt/theme/theme1.xml><?xml version="1.0" encoding="utf-8"?>
<a:theme xmlns:a="http://schemas.openxmlformats.org/drawingml/2006/main" name="Office Theme">
  <a:themeElements>
    <a:clrScheme name="WHO PPT color scheme 2016">
      <a:dk1>
        <a:sysClr val="windowText" lastClr="000000"/>
      </a:dk1>
      <a:lt1>
        <a:sysClr val="window" lastClr="FFFFFF"/>
      </a:lt1>
      <a:dk2>
        <a:srgbClr val="009CDE"/>
      </a:dk2>
      <a:lt2>
        <a:srgbClr val="F3F3F3"/>
      </a:lt2>
      <a:accent1>
        <a:srgbClr val="009CDE"/>
      </a:accent1>
      <a:accent2>
        <a:srgbClr val="183C5C"/>
      </a:accent2>
      <a:accent3>
        <a:srgbClr val="66C4EB"/>
      </a:accent3>
      <a:accent4>
        <a:srgbClr val="9B9B9B"/>
      </a:accent4>
      <a:accent5>
        <a:srgbClr val="CCEBF8"/>
      </a:accent5>
      <a:accent6>
        <a:srgbClr val="C9C9C9"/>
      </a:accent6>
      <a:hlink>
        <a:srgbClr val="009CDE"/>
      </a:hlink>
      <a:folHlink>
        <a:srgbClr val="B2B2B2"/>
      </a:folHlink>
    </a:clrScheme>
    <a:fontScheme name="WHO Fonts PPT 2016">
      <a:majorFont>
        <a:latin typeface="Ebrima"/>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WHO PPT color scheme 2016">
        <a:dk1>
          <a:sysClr val="windowText" lastClr="000000"/>
        </a:dk1>
        <a:lt1>
          <a:sysClr val="window" lastClr="FFFFFF"/>
        </a:lt1>
        <a:dk2>
          <a:srgbClr val="009CDE"/>
        </a:dk2>
        <a:lt2>
          <a:srgbClr val="F3F3F3"/>
        </a:lt2>
        <a:accent1>
          <a:srgbClr val="009CDE"/>
        </a:accent1>
        <a:accent2>
          <a:srgbClr val="183C5C"/>
        </a:accent2>
        <a:accent3>
          <a:srgbClr val="66C4EB"/>
        </a:accent3>
        <a:accent4>
          <a:srgbClr val="9B9B9B"/>
        </a:accent4>
        <a:accent5>
          <a:srgbClr val="CCEBF8"/>
        </a:accent5>
        <a:accent6>
          <a:srgbClr val="C9C9C9"/>
        </a:accent6>
        <a:hlink>
          <a:srgbClr val="009CDE"/>
        </a:hlink>
        <a:folHlink>
          <a:srgbClr val="B2B2B2"/>
        </a:folHlink>
      </a:clrScheme>
    </a:extraClrScheme>
  </a:extraClrSchemeLst>
  <a:custClrLst>
    <a:custClr name="WHO Blue">
      <a:srgbClr val="009CDE"/>
    </a:custClr>
    <a:custClr name="blank">
      <a:srgbClr val="FFFFFF"/>
    </a:custClr>
    <a:custClr name="blank">
      <a:srgbClr val="FFFFFF"/>
    </a:custClr>
    <a:custClr name="blank">
      <a:srgbClr val="FFFFFF"/>
    </a:custClr>
    <a:custClr name="WHO Indigo 01">
      <a:srgbClr val="09164D"/>
    </a:custClr>
    <a:custClr name="WHO Indigo 02">
      <a:srgbClr val="1A4164"/>
    </a:custClr>
    <a:custClr name="WHO Indigo 03">
      <a:srgbClr val="486783"/>
    </a:custClr>
    <a:custClr name="WHO Indigo 04">
      <a:srgbClr val="768DA2"/>
    </a:custClr>
    <a:custClr name="WHO Indigo 05">
      <a:srgbClr val="A3B3C1"/>
    </a:custClr>
    <a:custClr name="WHO Indigo 06">
      <a:srgbClr val="E8ECEF"/>
    </a:custClr>
    <a:custClr name="WHO Grey 01">
      <a:srgbClr val="9B9B9B"/>
    </a:custClr>
    <a:custClr name="WHO Grey 02">
      <a:srgbClr val="C9C9C9"/>
    </a:custClr>
    <a:custClr name="WHO Grey 03">
      <a:srgbClr val="F2F2F2"/>
    </a:custClr>
    <a:custClr name="blank">
      <a:srgbClr val="FFFFFF"/>
    </a:custClr>
    <a:custClr name="WHO Birchgreen 01">
      <a:srgbClr val="29811B"/>
    </a:custClr>
    <a:custClr name="WHO Birchgreen 02">
      <a:srgbClr val="7ABC32"/>
    </a:custClr>
    <a:custClr name="WHO Birchgreen 03">
      <a:srgbClr val="95C95B"/>
    </a:custClr>
    <a:custClr name="WHO Birchgreen 04">
      <a:srgbClr val="AFD784"/>
    </a:custClr>
    <a:custClr name="WHO Birchgreen 05">
      <a:srgbClr val="CAE4AD"/>
    </a:custClr>
    <a:custClr name="WHO Birchgreen 06">
      <a:srgbClr val="F2F8EA"/>
    </a:custClr>
    <a:custClr name="blank">
      <a:srgbClr val="FFFFFF"/>
    </a:custClr>
    <a:custClr name="blank">
      <a:srgbClr val="FFFFFF"/>
    </a:custClr>
    <a:custClr name="blank">
      <a:srgbClr val="FFFFFF"/>
    </a:custClr>
    <a:custClr name="blank">
      <a:srgbClr val="FFFFFF"/>
    </a:custClr>
    <a:custClr name="WHO Savannah 01">
      <a:srgbClr val="966100"/>
    </a:custClr>
    <a:custClr name="WHO Savannah 02">
      <a:srgbClr val="AF8100"/>
    </a:custClr>
    <a:custClr name="WHO Savannah 03">
      <a:srgbClr val="BF9A33"/>
    </a:custClr>
    <a:custClr name="WHO Savannah 04">
      <a:srgbClr val="CFB366"/>
    </a:custClr>
    <a:custClr name="WHO Savannah 05">
      <a:srgbClr val="DFCD99"/>
    </a:custClr>
    <a:custClr name="WHO Savannah 06">
      <a:srgbClr val="F7F2E5"/>
    </a:custClr>
    <a:custClr name="WHO Purple 01">
      <a:srgbClr val="761302"/>
    </a:custClr>
    <a:custClr name="WHO Purple 02">
      <a:srgbClr val="8F3807"/>
    </a:custClr>
    <a:custClr name="WHO Purple 03">
      <a:srgbClr val="A56039"/>
    </a:custClr>
    <a:custClr name="blank">
      <a:srgbClr val="FFFFFF"/>
    </a:custClr>
    <a:custClr name="WHO Heat 01">
      <a:srgbClr val="B54606"/>
    </a:custClr>
    <a:custClr name="WHO Heat 02">
      <a:srgbClr val="D46112"/>
    </a:custClr>
    <a:custClr name="WHO Heat 03">
      <a:srgbClr val="DD8141"/>
    </a:custClr>
    <a:custClr name="WHO Heat 04">
      <a:srgbClr val="E5A071"/>
    </a:custClr>
    <a:custClr name="WHO Heat 05">
      <a:srgbClr val="EEC0A0"/>
    </a:custClr>
    <a:custClr name="WHO Heat 06">
      <a:srgbClr val="FBEFE7"/>
    </a:custClr>
    <a:custClr name="WHO Purple 04">
      <a:srgbClr val="BC886A"/>
    </a:custClr>
    <a:custClr name="WHO Purple 05">
      <a:srgbClr val="D2AF9C"/>
    </a:custClr>
    <a:custClr name="WHO Purple 06">
      <a:srgbClr val="F4EBE6"/>
    </a:custClr>
    <a:custClr name="blank">
      <a:srgbClr val="FFFFFF"/>
    </a:custClr>
    <a:custClr name="WHO Wood 01">
      <a:srgbClr val="20521A"/>
    </a:custClr>
    <a:custClr name="WHO Wood 02">
      <a:srgbClr val="2F7D4F"/>
    </a:custClr>
    <a:custClr name="WHO Wood 03">
      <a:srgbClr val="599772"/>
    </a:custClr>
    <a:custClr name="WHO Wood 04">
      <a:srgbClr val="82B195"/>
    </a:custClr>
    <a:custClr name="WHO Wood 05">
      <a:srgbClr val="ACCBB9"/>
    </a:custClr>
    <a:custClr name="WHO Wood 06">
      <a:srgbClr val="EAF2ED"/>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F323B2C0523B343A976912E886CD392" ma:contentTypeVersion="" ma:contentTypeDescription="Create a new document." ma:contentTypeScope="" ma:versionID="fdcb4fe1ea9b431d5ab121bbcb4de93b">
  <xsd:schema xmlns:xsd="http://www.w3.org/2001/XMLSchema" xmlns:xs="http://www.w3.org/2001/XMLSchema" xmlns:p="http://schemas.microsoft.com/office/2006/metadata/properties" targetNamespace="http://schemas.microsoft.com/office/2006/metadata/properties" ma:root="true" ma:fieldsID="b2384c6cc0088fcedbaf6edaf557def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C5EC7F-53B5-4AE2-A8F2-0D992C148782}">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BB573F8-47B1-41C8-A270-8518DC60BC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2ED389C6-DAF3-471E-93AA-3F5DECDF74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7352</TotalTime>
  <Words>2070</Words>
  <Application>Microsoft Office PowerPoint</Application>
  <PresentationFormat>On-screen Show (16:9)</PresentationFormat>
  <Paragraphs>208</Paragraphs>
  <Slides>23</Slides>
  <Notes>18</Notes>
  <HiddenSlides>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Calibri</vt:lpstr>
      <vt:lpstr>Ebrima</vt:lpstr>
      <vt:lpstr>Arial</vt:lpstr>
      <vt:lpstr>Wingdings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Training</dc:subject>
  <dc:creator>Benedikt Fischer</dc:creator>
  <cp:lastModifiedBy>HAMMOND, Aspen</cp:lastModifiedBy>
  <cp:revision>672</cp:revision>
  <cp:lastPrinted>2017-10-26T08:21:37Z</cp:lastPrinted>
  <dcterms:created xsi:type="dcterms:W3CDTF">2016-09-26T17:27:22Z</dcterms:created>
  <dcterms:modified xsi:type="dcterms:W3CDTF">2018-08-30T10:37:02Z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0x010100BF323B2C0523B343A976912E886CD392</vt:lpwstr>
  </property>
</Properties>
</file>