
<file path=[Content_Types].xml><?xml version="1.0" encoding="utf-8"?>
<Types xmlns="http://schemas.openxmlformats.org/package/2006/content-types">
  <Default Extension="png" ContentType="image/png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  <p:sldMasterId id="2147483824" r:id="rId2"/>
  </p:sldMasterIdLst>
  <p:notesMasterIdLst>
    <p:notesMasterId r:id="rId19"/>
  </p:notesMasterIdLst>
  <p:handoutMasterIdLst>
    <p:handoutMasterId r:id="rId20"/>
  </p:handoutMasterIdLst>
  <p:sldIdLst>
    <p:sldId id="364" r:id="rId3"/>
    <p:sldId id="365" r:id="rId4"/>
    <p:sldId id="368" r:id="rId5"/>
    <p:sldId id="369" r:id="rId6"/>
    <p:sldId id="370" r:id="rId7"/>
    <p:sldId id="371" r:id="rId8"/>
    <p:sldId id="366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9A6"/>
    <a:srgbClr val="00853F"/>
    <a:srgbClr val="0E66AF"/>
    <a:srgbClr val="006A71"/>
    <a:srgbClr val="695E4A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7" autoAdjust="0"/>
    <p:restoredTop sz="94191" autoAdjust="0"/>
  </p:normalViewPr>
  <p:slideViewPr>
    <p:cSldViewPr snapToGrid="0">
      <p:cViewPr varScale="1">
        <p:scale>
          <a:sx n="91" d="100"/>
          <a:sy n="91" d="100"/>
        </p:scale>
        <p:origin x="786" y="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49386-1D81-C24F-9EFB-5F532C1B60DF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4BEB1-791F-F94F-926B-B81801954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61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734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5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7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91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75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3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42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891" indent="-342891">
              <a:buClr>
                <a:srgbClr val="005DAA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2" indent="-285744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2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2" indent="-285744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60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20" y="2746827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485900"/>
            <a:ext cx="8229600" cy="1257300"/>
          </a:xfrm>
          <a:prstGeom prst="rect">
            <a:avLst/>
          </a:prstGeom>
        </p:spPr>
        <p:txBody>
          <a:bodyPr/>
          <a:lstStyle>
            <a:lvl1pPr>
              <a:lnSpc>
                <a:spcPts val="2250"/>
              </a:lnSpc>
              <a:defRPr sz="21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3200400"/>
            <a:ext cx="6400800" cy="971550"/>
          </a:xfrm>
          <a:prstGeom prst="rect">
            <a:avLst/>
          </a:prstGeom>
        </p:spPr>
        <p:txBody>
          <a:bodyPr/>
          <a:lstStyle>
            <a:lvl1pPr algn="ctr">
              <a:lnSpc>
                <a:spcPts val="1500"/>
              </a:lnSpc>
              <a:buNone/>
              <a:defRPr sz="1350" baseline="0">
                <a:solidFill>
                  <a:schemeClr val="tx1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3306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50"/>
              </a:lnSpc>
              <a:defRPr sz="21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43250"/>
          </a:xfrm>
          <a:prstGeom prst="rect">
            <a:avLst/>
          </a:prstGeom>
        </p:spPr>
        <p:txBody>
          <a:bodyPr/>
          <a:lstStyle>
            <a:lvl1pPr marL="257175" indent="-257175">
              <a:buClr>
                <a:schemeClr val="accent1"/>
              </a:buClr>
              <a:buSzPct val="70000"/>
              <a:buFont typeface="Wingdings" pitchFamily="2" charset="2"/>
              <a:buChar char="§"/>
              <a:defRPr sz="1800" b="1" baseline="0">
                <a:solidFill>
                  <a:schemeClr val="bg2"/>
                </a:solidFill>
                <a:latin typeface="Calibri" pitchFamily="34" charset="0"/>
              </a:defRPr>
            </a:lvl1pPr>
            <a:lvl2pPr marL="557213" indent="-214313">
              <a:buClr>
                <a:schemeClr val="tx1"/>
              </a:buClr>
              <a:buSzPct val="100000"/>
              <a:buFont typeface="Arial" pitchFamily="34" charset="0"/>
              <a:buChar char="•"/>
              <a:defRPr sz="1500">
                <a:solidFill>
                  <a:schemeClr val="bg2"/>
                </a:solidFill>
              </a:defRPr>
            </a:lvl2pPr>
            <a:lvl3pPr marL="857250" indent="-171450">
              <a:buClr>
                <a:schemeClr val="tx1"/>
              </a:buClr>
              <a:buSzPct val="100000"/>
              <a:buFont typeface="Courier New" pitchFamily="49" charset="0"/>
              <a:buChar char="o"/>
              <a:defRPr sz="135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35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5pPr>
          </a:lstStyle>
          <a:p>
            <a:pPr lvl="0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57200" y="4514850"/>
            <a:ext cx="8229600" cy="285750"/>
          </a:xfrm>
          <a:prstGeom prst="rect">
            <a:avLst/>
          </a:prstGeom>
        </p:spPr>
        <p:txBody>
          <a:bodyPr anchor="b"/>
          <a:lstStyle>
            <a:lvl1pPr>
              <a:buNone/>
              <a:defRPr sz="825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* Citations, references, and credits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483512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6063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50"/>
              </a:lnSpc>
              <a:defRPr sz="21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43250"/>
          </a:xfrm>
          <a:prstGeom prst="rect">
            <a:avLst/>
          </a:prstGeom>
        </p:spPr>
        <p:txBody>
          <a:bodyPr/>
          <a:lstStyle>
            <a:lvl1pPr marL="257175" indent="-257175">
              <a:buClr>
                <a:schemeClr val="tx1"/>
              </a:buClr>
              <a:buSzPct val="70000"/>
              <a:buFont typeface="Arial" pitchFamily="34" charset="0"/>
              <a:buChar char="•"/>
              <a:defRPr sz="1800" b="1" baseline="0">
                <a:solidFill>
                  <a:schemeClr val="bg2"/>
                </a:solidFill>
                <a:latin typeface="Calibri" pitchFamily="34" charset="0"/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15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35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514850"/>
            <a:ext cx="8229600" cy="285750"/>
          </a:xfrm>
          <a:prstGeom prst="rect">
            <a:avLst/>
          </a:prstGeom>
        </p:spPr>
        <p:txBody>
          <a:bodyPr anchor="b"/>
          <a:lstStyle>
            <a:lvl1pPr>
              <a:buNone/>
              <a:defRPr sz="825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* Citations, references, and credits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486523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6637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3200400"/>
            <a:ext cx="6400800" cy="971550"/>
          </a:xfrm>
          <a:prstGeom prst="rect">
            <a:avLst/>
          </a:prstGeom>
        </p:spPr>
        <p:txBody>
          <a:bodyPr/>
          <a:lstStyle>
            <a:lvl1pPr algn="ctr">
              <a:lnSpc>
                <a:spcPts val="1500"/>
              </a:lnSpc>
              <a:buNone/>
              <a:defRPr sz="1350" baseline="0">
                <a:solidFill>
                  <a:schemeClr val="tx1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485900"/>
            <a:ext cx="8229600" cy="1257300"/>
          </a:xfrm>
          <a:prstGeom prst="rect">
            <a:avLst/>
          </a:prstGeom>
        </p:spPr>
        <p:txBody>
          <a:bodyPr/>
          <a:lstStyle>
            <a:lvl1pPr>
              <a:lnSpc>
                <a:spcPts val="2250"/>
              </a:lnSpc>
              <a:defRPr sz="21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485123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564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50"/>
              </a:lnSpc>
              <a:defRPr sz="21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43250"/>
          </a:xfrm>
          <a:prstGeom prst="rect">
            <a:avLst/>
          </a:prstGeom>
        </p:spPr>
        <p:txBody>
          <a:bodyPr/>
          <a:lstStyle>
            <a:lvl1pPr marL="257175" indent="-257175">
              <a:buClr>
                <a:schemeClr val="tx1"/>
              </a:buClr>
              <a:buSzPct val="70000"/>
              <a:buFont typeface="Arial" pitchFamily="34" charset="0"/>
              <a:buChar char="•"/>
              <a:defRPr sz="1800" b="1" baseline="0">
                <a:solidFill>
                  <a:schemeClr val="bg2"/>
                </a:solidFill>
                <a:latin typeface="Calibri" pitchFamily="34" charset="0"/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15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35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133600" y="4514850"/>
            <a:ext cx="6553200" cy="285750"/>
          </a:xfrm>
          <a:prstGeom prst="rect">
            <a:avLst/>
          </a:prstGeom>
        </p:spPr>
        <p:txBody>
          <a:bodyPr anchor="b"/>
          <a:lstStyle>
            <a:lvl1pPr>
              <a:buNone/>
              <a:defRPr sz="825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* Citations, references, and credits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48696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8421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953263"/>
            <a:ext cx="7772400" cy="1021556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ts val="2850"/>
              </a:lnSpc>
              <a:defRPr sz="2700" b="1" cap="all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2057401"/>
            <a:ext cx="7772400" cy="112514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lnSpc>
                <a:spcPts val="1650"/>
              </a:lnSpc>
              <a:buNone/>
              <a:defRPr sz="1500" baseline="0">
                <a:solidFill>
                  <a:schemeClr val="bg2"/>
                </a:solidFill>
                <a:latin typeface="Calibri" pitchFamily="34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4858236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4972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138613"/>
          </a:xfrm>
          <a:prstGeom prst="rect">
            <a:avLst/>
          </a:prstGeom>
        </p:spPr>
        <p:txBody>
          <a:bodyPr anchor="ctr" anchorCtr="0"/>
          <a:lstStyle>
            <a:lvl1pPr marL="257175" indent="-257175">
              <a:buClr>
                <a:schemeClr val="tx1"/>
              </a:buClr>
              <a:buSzPct val="70000"/>
              <a:buFont typeface="Wingdings" pitchFamily="2" charset="2"/>
              <a:buChar char="§"/>
              <a:defRPr sz="1800" b="1">
                <a:solidFill>
                  <a:schemeClr val="bg2"/>
                </a:solidFill>
                <a:latin typeface="Calibri" pitchFamily="34" charset="0"/>
              </a:defRPr>
            </a:lvl1pPr>
            <a:lvl2pPr marL="557213" indent="-214313">
              <a:buClr>
                <a:schemeClr val="tx1"/>
              </a:buClr>
              <a:buSzPct val="100000"/>
              <a:buFont typeface="Arial" pitchFamily="34" charset="0"/>
              <a:buChar char="•"/>
              <a:defRPr sz="1500">
                <a:solidFill>
                  <a:schemeClr val="bg2"/>
                </a:solidFill>
              </a:defRPr>
            </a:lvl2pPr>
            <a:lvl3pPr marL="857250" indent="-171450">
              <a:buClr>
                <a:schemeClr val="tx1"/>
              </a:buClr>
              <a:buSzPct val="100000"/>
              <a:buFont typeface="Courier New" pitchFamily="49" charset="0"/>
              <a:buChar char="o"/>
              <a:defRPr sz="135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35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2670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aseline="0">
                <a:solidFill>
                  <a:schemeClr val="bg2"/>
                </a:solidFill>
                <a:latin typeface="Calibri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514850"/>
            <a:ext cx="8229600" cy="285750"/>
          </a:xfrm>
          <a:prstGeom prst="rect">
            <a:avLst/>
          </a:prstGeom>
        </p:spPr>
        <p:txBody>
          <a:bodyPr anchor="b"/>
          <a:lstStyle>
            <a:lvl1pPr>
              <a:buNone/>
              <a:defRPr sz="825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* Citations, references, and credits</a:t>
            </a:r>
            <a:endParaRPr lang="en-US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3160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 baseline="0"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2400">
                <a:latin typeface="Calibri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aseline="0">
                <a:solidFill>
                  <a:schemeClr val="bg2"/>
                </a:solidFill>
                <a:latin typeface="Calibri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endParaRPr lang="en-US" dirty="0" smtClean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5148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1485900"/>
            <a:ext cx="6400800" cy="15430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192102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baseline="0">
                <a:solidFill>
                  <a:schemeClr val="bg2"/>
                </a:solidFill>
                <a:effectLst/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71600" y="3200400"/>
            <a:ext cx="6400800" cy="971550"/>
          </a:xfrm>
          <a:prstGeom prst="rect">
            <a:avLst/>
          </a:prstGeom>
        </p:spPr>
        <p:txBody>
          <a:bodyPr/>
          <a:lstStyle>
            <a:lvl1pPr algn="ctr">
              <a:lnSpc>
                <a:spcPts val="1500"/>
              </a:lnSpc>
              <a:buNone/>
              <a:defRPr sz="1351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485900"/>
            <a:ext cx="8229600" cy="1257300"/>
          </a:xfrm>
          <a:prstGeom prst="rect">
            <a:avLst/>
          </a:prstGeom>
        </p:spPr>
        <p:txBody>
          <a:bodyPr/>
          <a:lstStyle>
            <a:lvl1pPr>
              <a:lnSpc>
                <a:spcPts val="2251"/>
              </a:lnSpc>
              <a:defRPr sz="2100" b="1" baseline="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0" y="4711446"/>
            <a:ext cx="5105400" cy="137160"/>
          </a:xfrm>
          <a:prstGeom prst="rect">
            <a:avLst/>
          </a:prstGeom>
        </p:spPr>
        <p:txBody>
          <a:bodyPr/>
          <a:lstStyle>
            <a:lvl1pPr>
              <a:buNone/>
              <a:defRPr sz="75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0" y="4855464"/>
            <a:ext cx="5105400" cy="171450"/>
          </a:xfrm>
          <a:prstGeom prst="rect">
            <a:avLst/>
          </a:prstGeom>
        </p:spPr>
        <p:txBody>
          <a:bodyPr/>
          <a:lstStyle>
            <a:lvl1pPr>
              <a:buNone/>
              <a:defRPr sz="75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2093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3" y="4749850"/>
            <a:ext cx="548699" cy="39352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006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25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1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485731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910D-E44A-4FD6-8232-7C36C5C50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0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</p:sldLayoutIdLst>
  <p:transition>
    <p:fade/>
  </p:transition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57200" y="1134767"/>
            <a:ext cx="8229600" cy="86683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2017–18 season pilots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endParaRPr lang="en-US" alt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2061701"/>
            <a:ext cx="6400800" cy="1211512"/>
          </a:xfrm>
        </p:spPr>
        <p:txBody>
          <a:bodyPr/>
          <a:lstStyle/>
          <a:p>
            <a:endParaRPr lang="en-US" sz="1600" b="0" i="1" dirty="0" smtClean="0"/>
          </a:p>
          <a:p>
            <a:endParaRPr lang="en-US" sz="1600" b="0" i="1" dirty="0"/>
          </a:p>
          <a:p>
            <a:endParaRPr lang="en-US" sz="1600" b="0" i="1" dirty="0" smtClean="0"/>
          </a:p>
          <a:p>
            <a:endParaRPr lang="en-US" sz="1600" b="0" i="1" dirty="0"/>
          </a:p>
          <a:p>
            <a:endParaRPr lang="en-US" sz="1600" b="0" i="1" dirty="0" smtClean="0"/>
          </a:p>
          <a:p>
            <a:r>
              <a:rPr lang="en-US" sz="1600" b="0" i="1" dirty="0" smtClean="0"/>
              <a:t>Matthew Biggerstaff, </a:t>
            </a:r>
            <a:r>
              <a:rPr lang="en-US" sz="1600" b="0" i="1" dirty="0"/>
              <a:t>ScD, </a:t>
            </a:r>
            <a:r>
              <a:rPr lang="en-US" sz="1600" b="0" i="1" dirty="0" smtClean="0"/>
              <a:t>MPH (mbiggerstaff@cdc.gov) </a:t>
            </a:r>
            <a:endParaRPr lang="en-US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3914775"/>
            <a:ext cx="6400800" cy="971551"/>
          </a:xfrm>
        </p:spPr>
        <p:txBody>
          <a:bodyPr/>
          <a:lstStyle/>
          <a:p>
            <a:r>
              <a:rPr lang="en-US" sz="1400" dirty="0" err="1" smtClean="0"/>
              <a:t>FluSight</a:t>
            </a:r>
            <a:r>
              <a:rPr lang="en-US" sz="1400" dirty="0" smtClean="0"/>
              <a:t> annual meeting</a:t>
            </a:r>
            <a:endParaRPr lang="en-US" sz="1400" dirty="0"/>
          </a:p>
          <a:p>
            <a:r>
              <a:rPr lang="en-US" sz="1400" dirty="0" smtClean="0"/>
              <a:t>August 31, 2018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7172" name="Picture 6" descr="Logos of the United States Department of Health and Human Services and Centers for Disease Control and Preven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886326"/>
            <a:ext cx="190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0783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>
          <a:xfrm>
            <a:off x="1371600" y="903311"/>
            <a:ext cx="6400800" cy="2794260"/>
          </a:xfrm>
        </p:spPr>
        <p:txBody>
          <a:bodyPr/>
          <a:lstStyle/>
          <a:p>
            <a:pPr lvl="1">
              <a:spcBef>
                <a:spcPts val="432"/>
              </a:spcBef>
              <a:buClr>
                <a:schemeClr val="tx1"/>
              </a:buClr>
              <a:buSzPct val="100000"/>
              <a:buChar char="•"/>
            </a:pPr>
            <a:r>
              <a:rPr lang="en-US" sz="1650" b="1" dirty="0">
                <a:solidFill>
                  <a:schemeClr val="bg2"/>
                </a:solidFill>
                <a:latin typeface="Calibri" pitchFamily="34" charset="0"/>
              </a:rPr>
              <a:t>Purpose</a:t>
            </a: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Determine accuracy of state-level forecasts of </a:t>
            </a:r>
            <a:r>
              <a:rPr lang="en-US" sz="1500" dirty="0" err="1">
                <a:solidFill>
                  <a:schemeClr val="bg2"/>
                </a:solidFill>
                <a:latin typeface="+mj-lt"/>
              </a:rPr>
              <a:t>ILINet</a:t>
            </a:r>
            <a:endParaRPr lang="en-US" sz="1500" dirty="0">
              <a:solidFill>
                <a:schemeClr val="bg2"/>
              </a:solidFill>
              <a:latin typeface="+mj-lt"/>
            </a:endParaRP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Explore the use of forecasting at the state-level (with CSTE)</a:t>
            </a: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Determine if state-level data impacts regional- and national-level accuracy</a:t>
            </a:r>
          </a:p>
          <a:p>
            <a:pPr lvl="1">
              <a:spcBef>
                <a:spcPts val="432"/>
              </a:spcBef>
              <a:buClr>
                <a:schemeClr val="tx1"/>
              </a:buClr>
              <a:buSzPct val="100000"/>
              <a:buChar char="•"/>
            </a:pPr>
            <a:r>
              <a:rPr lang="en-US" sz="1650" b="1" dirty="0">
                <a:solidFill>
                  <a:schemeClr val="bg2"/>
                </a:solidFill>
                <a:latin typeface="Calibri" pitchFamily="34" charset="0"/>
              </a:rPr>
              <a:t>Targets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</a:rPr>
              <a:t>Peak week, peak % and % 1–4 weeks ahead</a:t>
            </a:r>
          </a:p>
          <a:p>
            <a:pPr lvl="1">
              <a:spcBef>
                <a:spcPts val="432"/>
              </a:spcBef>
              <a:buClr>
                <a:schemeClr val="tx1"/>
              </a:buClr>
              <a:buSzPct val="100000"/>
              <a:buChar char="•"/>
            </a:pPr>
            <a:r>
              <a:rPr lang="en-US" sz="1650" b="1" dirty="0">
                <a:solidFill>
                  <a:schemeClr val="bg2"/>
                </a:solidFill>
                <a:latin typeface="Calibri" pitchFamily="34" charset="0"/>
              </a:rPr>
              <a:t>Shared data</a:t>
            </a: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Historic (back to 2010–11 season) </a:t>
            </a:r>
            <a:r>
              <a:rPr lang="en-US" sz="1500" dirty="0" err="1">
                <a:solidFill>
                  <a:schemeClr val="bg2"/>
                </a:solidFill>
                <a:latin typeface="+mj-lt"/>
              </a:rPr>
              <a:t>ILINet</a:t>
            </a:r>
            <a:r>
              <a:rPr lang="en-US" sz="1500" dirty="0">
                <a:solidFill>
                  <a:schemeClr val="bg2"/>
                </a:solidFill>
                <a:latin typeface="+mj-lt"/>
              </a:rPr>
              <a:t> and </a:t>
            </a:r>
            <a:r>
              <a:rPr lang="en-US" sz="1500" dirty="0" err="1">
                <a:solidFill>
                  <a:schemeClr val="bg2"/>
                </a:solidFill>
                <a:latin typeface="+mj-lt"/>
              </a:rPr>
              <a:t>virologic</a:t>
            </a:r>
            <a:r>
              <a:rPr lang="en-US" sz="1500" dirty="0">
                <a:solidFill>
                  <a:schemeClr val="bg2"/>
                </a:solidFill>
                <a:latin typeface="+mj-lt"/>
              </a:rPr>
              <a:t> data for 36 jurisdictions, plus ongoing access to their data in </a:t>
            </a:r>
            <a:r>
              <a:rPr lang="en-US" sz="1500" b="1" dirty="0">
                <a:solidFill>
                  <a:schemeClr val="bg2"/>
                </a:solidFill>
                <a:latin typeface="+mj-lt"/>
              </a:rPr>
              <a:t>real time</a:t>
            </a:r>
            <a:endParaRPr lang="en-US" sz="1500" dirty="0">
              <a:solidFill>
                <a:schemeClr val="bg2"/>
              </a:solidFill>
              <a:latin typeface="+mj-lt"/>
            </a:endParaRPr>
          </a:p>
          <a:p>
            <a:pPr lvl="1">
              <a:spcBef>
                <a:spcPts val="432"/>
              </a:spcBef>
              <a:buClr>
                <a:schemeClr val="tx1"/>
              </a:buClr>
              <a:buSzPct val="100000"/>
              <a:buChar char="•"/>
            </a:pPr>
            <a:r>
              <a:rPr lang="en-US" sz="1650" b="1" dirty="0">
                <a:solidFill>
                  <a:schemeClr val="bg2"/>
                </a:solidFill>
                <a:latin typeface="Calibri" pitchFamily="34" charset="0"/>
              </a:rPr>
              <a:t>Timeline</a:t>
            </a: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Pilot of state-level forecasts for 2017–18 season </a:t>
            </a: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Draft guidance available</a:t>
            </a:r>
          </a:p>
          <a:p>
            <a:pPr lvl="2">
              <a:spcBef>
                <a:spcPts val="432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Should we focus on a core set of states for evaluation?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85900" y="205979"/>
            <a:ext cx="6172200" cy="764177"/>
          </a:xfrm>
        </p:spPr>
        <p:txBody>
          <a:bodyPr anchor="ctr"/>
          <a:lstStyle/>
          <a:p>
            <a:r>
              <a:rPr lang="en-US" sz="2775" b="1" dirty="0">
                <a:latin typeface="Calibri" panose="020F0502020204030204" pitchFamily="34" charset="0"/>
              </a:rPr>
              <a:t>State Forecasts Pilot</a:t>
            </a:r>
          </a:p>
        </p:txBody>
      </p:sp>
    </p:spTree>
    <p:extLst>
      <p:ext uri="{BB962C8B-B14F-4D97-AF65-F5344CB8AC3E}">
        <p14:creationId xmlns:p14="http://schemas.microsoft.com/office/powerpoint/2010/main" val="427808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Scores (Overall)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35" y="1158874"/>
            <a:ext cx="4448385" cy="33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1048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Scores (California)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4" y="1063229"/>
            <a:ext cx="4482276" cy="346567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50"/>
          <a:stretch/>
        </p:blipFill>
        <p:spPr>
          <a:xfrm>
            <a:off x="4372303" y="1704113"/>
            <a:ext cx="4103309" cy="215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8037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Scores (Kentucky)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819" y="1417066"/>
            <a:ext cx="4545981" cy="2283944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0" y="1158875"/>
            <a:ext cx="3955729" cy="298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8707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00"/>
                </a:solidFill>
              </a:rPr>
              <a:t>This represented a lot of work. THANK YOU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What </a:t>
            </a:r>
            <a:r>
              <a:rPr lang="en-US" dirty="0">
                <a:solidFill>
                  <a:srgbClr val="000000"/>
                </a:solidFill>
              </a:rPr>
              <a:t>did we learn?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What were barriers of participation?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Should this </a:t>
            </a:r>
            <a:r>
              <a:rPr lang="en-US" dirty="0">
                <a:solidFill>
                  <a:srgbClr val="000000"/>
                </a:solidFill>
              </a:rPr>
              <a:t>continue?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What is needed to continue?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What should change?</a:t>
            </a:r>
          </a:p>
          <a:p>
            <a:pPr>
              <a:lnSpc>
                <a:spcPct val="150000"/>
              </a:lnSpc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74237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>
          <a:xfrm>
            <a:off x="1371600" y="934019"/>
            <a:ext cx="6400800" cy="2794260"/>
          </a:xfrm>
        </p:spPr>
        <p:txBody>
          <a:bodyPr/>
          <a:lstStyle/>
          <a:p>
            <a:pPr lvl="1">
              <a:spcBef>
                <a:spcPct val="20000"/>
              </a:spcBef>
              <a:buClr>
                <a:schemeClr val="tx1"/>
              </a:buClr>
              <a:buSzPct val="100000"/>
              <a:buChar char="•"/>
            </a:pPr>
            <a:r>
              <a:rPr lang="en-US" sz="1800" b="1" dirty="0">
                <a:solidFill>
                  <a:schemeClr val="bg2"/>
                </a:solidFill>
                <a:latin typeface="Calibri" pitchFamily="34" charset="0"/>
              </a:rPr>
              <a:t>Purpose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Determine accuracy of forecasts of lab-confirmed rates of influenza hospitalizations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Compare with </a:t>
            </a:r>
            <a:r>
              <a:rPr lang="en-US" sz="1500" dirty="0" err="1">
                <a:solidFill>
                  <a:schemeClr val="bg2"/>
                </a:solidFill>
                <a:latin typeface="+mj-lt"/>
              </a:rPr>
              <a:t>ILINet</a:t>
            </a:r>
            <a:r>
              <a:rPr lang="en-US" sz="1500" dirty="0">
                <a:solidFill>
                  <a:schemeClr val="bg2"/>
                </a:solidFill>
                <a:latin typeface="+mj-lt"/>
              </a:rPr>
              <a:t> (non lab-confirmed)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Evaluate utility to inform influenza severity/burden estimates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  <a:buSzPct val="100000"/>
              <a:buChar char="•"/>
            </a:pPr>
            <a:r>
              <a:rPr lang="en-US" sz="1800" b="1" dirty="0">
                <a:solidFill>
                  <a:schemeClr val="bg2"/>
                </a:solidFill>
                <a:latin typeface="Calibri" pitchFamily="34" charset="0"/>
              </a:rPr>
              <a:t>Targets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Rates 1–4 weeks ahead of publication, peak week, peak </a:t>
            </a:r>
            <a:r>
              <a:rPr lang="en-US" sz="1500" dirty="0" smtClean="0">
                <a:solidFill>
                  <a:schemeClr val="bg2"/>
                </a:solidFill>
                <a:latin typeface="+mj-lt"/>
              </a:rPr>
              <a:t>rate (overall and for five age groups)</a:t>
            </a:r>
            <a:endParaRPr lang="en-US" sz="1500" dirty="0">
              <a:solidFill>
                <a:schemeClr val="bg2"/>
              </a:solidFill>
              <a:latin typeface="+mj-lt"/>
            </a:endParaRPr>
          </a:p>
          <a:p>
            <a:pPr lvl="1">
              <a:spcBef>
                <a:spcPct val="20000"/>
              </a:spcBef>
              <a:buClr>
                <a:schemeClr val="tx1"/>
              </a:buClr>
              <a:buSzPct val="100000"/>
              <a:buChar char="•"/>
            </a:pPr>
            <a:r>
              <a:rPr lang="en-US" sz="1800" b="1" dirty="0">
                <a:solidFill>
                  <a:schemeClr val="bg2"/>
                </a:solidFill>
                <a:latin typeface="Calibri" pitchFamily="34" charset="0"/>
              </a:rPr>
              <a:t>Shared data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  <a:latin typeface="+mj-lt"/>
              </a:rPr>
              <a:t>Initial AND revised rates and census population estimates for catchment 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  <a:buSzPct val="100000"/>
              <a:buChar char="•"/>
            </a:pPr>
            <a:r>
              <a:rPr lang="en-US" sz="1800" b="1" dirty="0">
                <a:solidFill>
                  <a:schemeClr val="bg2"/>
                </a:solidFill>
                <a:latin typeface="Calibri" pitchFamily="34" charset="0"/>
              </a:rPr>
              <a:t>Timeline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</a:rPr>
              <a:t>Limited pilot of retrospective forecasts; pilot of prospective forecasts for 2017–18 season 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1500" dirty="0">
                <a:solidFill>
                  <a:schemeClr val="bg2"/>
                </a:solidFill>
              </a:rPr>
              <a:t>Guidance available for comment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85900" y="205979"/>
            <a:ext cx="6172200" cy="764177"/>
          </a:xfrm>
        </p:spPr>
        <p:txBody>
          <a:bodyPr anchor="ctr"/>
          <a:lstStyle/>
          <a:p>
            <a:r>
              <a:rPr lang="en-US" sz="2775" b="1" dirty="0">
                <a:latin typeface="Calibri" panose="020F0502020204030204" pitchFamily="34" charset="0"/>
              </a:rPr>
              <a:t>Hospitalization Forecasting</a:t>
            </a:r>
          </a:p>
        </p:txBody>
      </p:sp>
    </p:spTree>
    <p:extLst>
      <p:ext uri="{BB962C8B-B14F-4D97-AF65-F5344CB8AC3E}">
        <p14:creationId xmlns:p14="http://schemas.microsoft.com/office/powerpoint/2010/main" val="7102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Scores (overall)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00" y="1158875"/>
            <a:ext cx="5338165" cy="273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9207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(peak intensity)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993" y="1158875"/>
            <a:ext cx="6089811" cy="32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517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(1-week ahead)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20" y="1158875"/>
            <a:ext cx="5271825" cy="307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0891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00"/>
                </a:solidFill>
              </a:rPr>
              <a:t>This represented a lot of work. THANK YOU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What </a:t>
            </a:r>
            <a:r>
              <a:rPr lang="en-US" dirty="0">
                <a:solidFill>
                  <a:srgbClr val="000000"/>
                </a:solidFill>
              </a:rPr>
              <a:t>did we learn?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What were barriers of participation?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Should this </a:t>
            </a:r>
            <a:r>
              <a:rPr lang="en-US" dirty="0">
                <a:solidFill>
                  <a:srgbClr val="000000"/>
                </a:solidFill>
              </a:rPr>
              <a:t>continue?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What is needed to continue?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What should change?</a:t>
            </a:r>
          </a:p>
          <a:p>
            <a:pPr>
              <a:lnSpc>
                <a:spcPct val="150000"/>
              </a:lnSpc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7251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57200" y="1134767"/>
            <a:ext cx="8229600" cy="86683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Setting the research priorities </a:t>
            </a:r>
            <a:endParaRPr lang="en-US" alt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2061701"/>
            <a:ext cx="6400800" cy="1211512"/>
          </a:xfrm>
        </p:spPr>
        <p:txBody>
          <a:bodyPr/>
          <a:lstStyle/>
          <a:p>
            <a:endParaRPr lang="en-US" sz="1600" b="0" i="1" dirty="0" smtClean="0"/>
          </a:p>
          <a:p>
            <a:endParaRPr lang="en-US" sz="1600" b="0" i="1" dirty="0"/>
          </a:p>
          <a:p>
            <a:endParaRPr lang="en-US" sz="1600" b="0" i="1" dirty="0" smtClean="0"/>
          </a:p>
          <a:p>
            <a:endParaRPr lang="en-US" sz="1600" b="0" i="1" dirty="0"/>
          </a:p>
          <a:p>
            <a:endParaRPr lang="en-US" sz="1600" b="0" i="1" dirty="0" smtClean="0"/>
          </a:p>
          <a:p>
            <a:r>
              <a:rPr lang="en-US" sz="1600" b="0" i="1" dirty="0" smtClean="0"/>
              <a:t>Matthew Biggerstaff, </a:t>
            </a:r>
            <a:r>
              <a:rPr lang="en-US" sz="1600" b="0" i="1" dirty="0"/>
              <a:t>ScD, </a:t>
            </a:r>
            <a:r>
              <a:rPr lang="en-US" sz="1600" b="0" i="1" dirty="0" smtClean="0"/>
              <a:t>MPH (mbiggerstaff@cdc.gov) </a:t>
            </a:r>
            <a:endParaRPr lang="en-US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3914775"/>
            <a:ext cx="6400800" cy="971551"/>
          </a:xfrm>
        </p:spPr>
        <p:txBody>
          <a:bodyPr/>
          <a:lstStyle/>
          <a:p>
            <a:r>
              <a:rPr lang="en-US" sz="1400" dirty="0" err="1" smtClean="0"/>
              <a:t>FluSight</a:t>
            </a:r>
            <a:r>
              <a:rPr lang="en-US" sz="1400" dirty="0" smtClean="0"/>
              <a:t> annual meeting</a:t>
            </a:r>
            <a:endParaRPr lang="en-US" sz="1400" dirty="0"/>
          </a:p>
          <a:p>
            <a:r>
              <a:rPr lang="en-US" sz="1400" dirty="0" smtClean="0"/>
              <a:t>August 31, 2018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7172" name="Picture 6" descr="Logos of the United States Department of Health and Human Services and Centers for Disease Control and Preven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886326"/>
            <a:ext cx="190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2268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Demonstrating causal improvements in forecast accuracy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“Vintage” models, models with and without certain data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Methods to incorporate additional data or approaches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Genetic and/or “World” data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Deconstruct 2017-18 season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Systematically test data sources/approaches to see if we can improve</a:t>
            </a:r>
          </a:p>
          <a:p>
            <a:r>
              <a:rPr lang="en-US" dirty="0">
                <a:solidFill>
                  <a:srgbClr val="000000"/>
                </a:solidFill>
              </a:rPr>
              <a:t>Studying behavioral responses to </a:t>
            </a:r>
            <a:r>
              <a:rPr lang="en-US" dirty="0" smtClean="0">
                <a:solidFill>
                  <a:srgbClr val="000000"/>
                </a:solidFill>
              </a:rPr>
              <a:t>forecasts/what </a:t>
            </a:r>
            <a:r>
              <a:rPr lang="en-US" dirty="0">
                <a:solidFill>
                  <a:srgbClr val="000000"/>
                </a:solidFill>
              </a:rPr>
              <a:t>people need to </a:t>
            </a:r>
            <a:r>
              <a:rPr lang="en-US" dirty="0" smtClean="0">
                <a:solidFill>
                  <a:srgbClr val="000000"/>
                </a:solidFill>
              </a:rPr>
              <a:t>use them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Surveying forecast end users (Columbia has a recent paper)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77085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</a:rPr>
              <a:t>What do we need to move forward on these priorities?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</a:rPr>
              <a:t>Should we formalize the recommendations?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0000"/>
                </a:solidFill>
              </a:rPr>
              <a:t>Who wants to help?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1626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457200" y="1134767"/>
            <a:ext cx="8229600" cy="86683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2018-19 </a:t>
            </a:r>
            <a:r>
              <a:rPr lang="en-US" altLang="en-US" dirty="0" err="1" smtClean="0"/>
              <a:t>FluSight</a:t>
            </a:r>
            <a:r>
              <a:rPr lang="en-US" altLang="en-US" dirty="0" smtClean="0"/>
              <a:t> priorities </a:t>
            </a:r>
            <a:endParaRPr lang="en-US" alt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2061701"/>
            <a:ext cx="6400800" cy="1211512"/>
          </a:xfrm>
        </p:spPr>
        <p:txBody>
          <a:bodyPr/>
          <a:lstStyle/>
          <a:p>
            <a:endParaRPr lang="en-US" sz="1600" b="0" i="1" dirty="0" smtClean="0"/>
          </a:p>
          <a:p>
            <a:endParaRPr lang="en-US" sz="1600" b="0" i="1" dirty="0"/>
          </a:p>
          <a:p>
            <a:endParaRPr lang="en-US" sz="1600" b="0" i="1" dirty="0" smtClean="0"/>
          </a:p>
          <a:p>
            <a:endParaRPr lang="en-US" sz="1600" b="0" i="1" dirty="0"/>
          </a:p>
          <a:p>
            <a:endParaRPr lang="en-US" sz="1600" b="0" i="1" dirty="0" smtClean="0"/>
          </a:p>
          <a:p>
            <a:r>
              <a:rPr lang="en-US" sz="1600" b="0" i="1" dirty="0" smtClean="0"/>
              <a:t>Matthew Biggerstaff, </a:t>
            </a:r>
            <a:r>
              <a:rPr lang="en-US" sz="1600" b="0" i="1" dirty="0"/>
              <a:t>ScD, </a:t>
            </a:r>
            <a:r>
              <a:rPr lang="en-US" sz="1600" b="0" i="1" dirty="0" smtClean="0"/>
              <a:t>MPH (mbiggerstaff@cdc.gov) </a:t>
            </a:r>
            <a:endParaRPr lang="en-US" sz="1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3914775"/>
            <a:ext cx="6400800" cy="971551"/>
          </a:xfrm>
        </p:spPr>
        <p:txBody>
          <a:bodyPr/>
          <a:lstStyle/>
          <a:p>
            <a:r>
              <a:rPr lang="en-US" sz="1400" dirty="0" err="1" smtClean="0"/>
              <a:t>FluSight</a:t>
            </a:r>
            <a:r>
              <a:rPr lang="en-US" sz="1400" dirty="0" smtClean="0"/>
              <a:t> annual meeting</a:t>
            </a:r>
            <a:endParaRPr lang="en-US" sz="1400" dirty="0"/>
          </a:p>
          <a:p>
            <a:r>
              <a:rPr lang="en-US" sz="1400" dirty="0" smtClean="0"/>
              <a:t>August 31, 2018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7172" name="Picture 6" descr="Logos of the United States Department of Health and Human Services and Centers for Disease Control and Preven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886326"/>
            <a:ext cx="190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921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season priorities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Continue </a:t>
            </a:r>
            <a:r>
              <a:rPr lang="en-US" smtClean="0"/>
              <a:t>FluSight</a:t>
            </a:r>
            <a:endParaRPr lang="en-US" dirty="0" smtClean="0"/>
          </a:p>
          <a:p>
            <a:r>
              <a:rPr lang="en-US" dirty="0" smtClean="0"/>
              <a:t>Improve visualization </a:t>
            </a:r>
          </a:p>
          <a:p>
            <a:r>
              <a:rPr lang="en-US" dirty="0" smtClean="0"/>
              <a:t>Improve communication</a:t>
            </a:r>
          </a:p>
          <a:p>
            <a:r>
              <a:rPr lang="en-US" dirty="0" smtClean="0"/>
              <a:t>Increase in season collaboration and information sharing among forecasters and public health</a:t>
            </a:r>
          </a:p>
          <a:p>
            <a:r>
              <a:rPr lang="en-US" dirty="0" smtClean="0"/>
              <a:t>Increase state and local partner outreach </a:t>
            </a:r>
            <a:r>
              <a:rPr lang="en-US" dirty="0" smtClean="0"/>
              <a:t>and awareness</a:t>
            </a:r>
          </a:p>
          <a:p>
            <a:r>
              <a:rPr lang="en-US" dirty="0" smtClean="0"/>
              <a:t>Explore </a:t>
            </a:r>
            <a:r>
              <a:rPr lang="en-US" dirty="0" smtClean="0"/>
              <a:t>how to “pilot” state forecasting </a:t>
            </a:r>
            <a:r>
              <a:rPr lang="en-US" dirty="0" smtClean="0"/>
              <a:t>beyond </a:t>
            </a:r>
            <a:r>
              <a:rPr lang="en-US" dirty="0" err="1" smtClean="0"/>
              <a:t>ILINet</a:t>
            </a:r>
            <a:r>
              <a:rPr lang="en-US" dirty="0" smtClean="0"/>
              <a:t> with </a:t>
            </a:r>
            <a:r>
              <a:rPr lang="en-US" dirty="0" smtClean="0"/>
              <a:t>states</a:t>
            </a:r>
          </a:p>
          <a:p>
            <a:r>
              <a:rPr lang="en-US" dirty="0" smtClean="0"/>
              <a:t>Think </a:t>
            </a:r>
            <a:r>
              <a:rPr lang="en-US" dirty="0" smtClean="0"/>
              <a:t>about/refine targets (end week?)</a:t>
            </a:r>
            <a:endParaRPr lang="en-US" dirty="0" smtClean="0"/>
          </a:p>
          <a:p>
            <a:r>
              <a:rPr lang="en-US" dirty="0" smtClean="0"/>
              <a:t>Advocate for resources</a:t>
            </a:r>
          </a:p>
          <a:p>
            <a:r>
              <a:rPr lang="en-US" dirty="0" smtClean="0"/>
              <a:t>What else????</a:t>
            </a:r>
          </a:p>
        </p:txBody>
      </p:sp>
    </p:spTree>
    <p:extLst>
      <p:ext uri="{BB962C8B-B14F-4D97-AF65-F5344CB8AC3E}">
        <p14:creationId xmlns:p14="http://schemas.microsoft.com/office/powerpoint/2010/main" val="41426991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DC_OD_PPT_light([1]">
  <a:themeElements>
    <a:clrScheme name="CDC Light Branding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0039A6"/>
      </a:accent1>
      <a:accent2>
        <a:srgbClr val="007D57"/>
      </a:accent2>
      <a:accent3>
        <a:srgbClr val="9A3B26"/>
      </a:accent3>
      <a:accent4>
        <a:srgbClr val="7F7F7F"/>
      </a:accent4>
      <a:accent5>
        <a:srgbClr val="4983F2"/>
      </a:accent5>
      <a:accent6>
        <a:srgbClr val="AFCAFF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4005</TotalTime>
  <Words>471</Words>
  <Application>Microsoft Office PowerPoint</Application>
  <PresentationFormat>On-screen Show (16:9)</PresentationFormat>
  <Paragraphs>98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Myriad Web Pro</vt:lpstr>
      <vt:lpstr>Wingdings</vt:lpstr>
      <vt:lpstr>NCEH_ATSDR_combined</vt:lpstr>
      <vt:lpstr>CDC_OD_PPT_light([1]</vt:lpstr>
      <vt:lpstr>2017–18 season pilots  </vt:lpstr>
      <vt:lpstr>State Forecasts Pilot</vt:lpstr>
      <vt:lpstr>Scores (Overall)</vt:lpstr>
      <vt:lpstr>Scores (California)</vt:lpstr>
      <vt:lpstr>Scores (Kentucky)</vt:lpstr>
      <vt:lpstr>Discussion</vt:lpstr>
      <vt:lpstr>Hospitalization Forecasting</vt:lpstr>
      <vt:lpstr>Scores (overall)</vt:lpstr>
      <vt:lpstr>Score (peak intensity)</vt:lpstr>
      <vt:lpstr>Score (1-week ahead)</vt:lpstr>
      <vt:lpstr>Discussion</vt:lpstr>
      <vt:lpstr>Setting the research priorities </vt:lpstr>
      <vt:lpstr>Ideas?</vt:lpstr>
      <vt:lpstr>How?</vt:lpstr>
      <vt:lpstr>2018-19 FluSight priorities </vt:lpstr>
      <vt:lpstr>Next season priorities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(CDC/OID/NCIRD)</cp:lastModifiedBy>
  <cp:revision>325</cp:revision>
  <dcterms:created xsi:type="dcterms:W3CDTF">2011-03-17T17:43:16Z</dcterms:created>
  <dcterms:modified xsi:type="dcterms:W3CDTF">2018-08-31T01:37:22Z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