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8"/>
  </p:notesMasterIdLst>
  <p:handoutMasterIdLst>
    <p:handoutMasterId r:id="rId19"/>
  </p:handoutMasterIdLst>
  <p:sldIdLst>
    <p:sldId id="257" r:id="rId2"/>
    <p:sldId id="349" r:id="rId3"/>
    <p:sldId id="262" r:id="rId4"/>
    <p:sldId id="451" r:id="rId5"/>
    <p:sldId id="264" r:id="rId6"/>
    <p:sldId id="263" r:id="rId7"/>
    <p:sldId id="802" r:id="rId8"/>
    <p:sldId id="260" r:id="rId9"/>
    <p:sldId id="266" r:id="rId10"/>
    <p:sldId id="801" r:id="rId11"/>
    <p:sldId id="267" r:id="rId12"/>
    <p:sldId id="261" r:id="rId13"/>
    <p:sldId id="259" r:id="rId14"/>
    <p:sldId id="258" r:id="rId15"/>
    <p:sldId id="800" r:id="rId16"/>
    <p:sldId id="727" r:id="rId17"/>
  </p:sldIdLst>
  <p:sldSz cx="9144000" cy="5143500" type="screen16x9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95E4A"/>
    <a:srgbClr val="0039A6"/>
    <a:srgbClr val="0E66AF"/>
    <a:srgbClr val="006A71"/>
    <a:srgbClr val="00853F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69" autoAdjust="0"/>
    <p:restoredTop sz="84786" autoAdjust="0"/>
  </p:normalViewPr>
  <p:slideViewPr>
    <p:cSldViewPr snapToGrid="0">
      <p:cViewPr>
        <p:scale>
          <a:sx n="150" d="100"/>
          <a:sy n="150" d="100"/>
        </p:scale>
        <p:origin x="608" y="-4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49386-1D81-C24F-9EFB-5F532C1B60DF}" type="datetimeFigureOut">
              <a:rPr lang="en-US" smtClean="0"/>
              <a:t>8/30/18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4BEB1-791F-F94F-926B-B81801954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61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8/30/18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84AA2-EDF3-41B6-9BD5-4D1331E35CE7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12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Target example: age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20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presence? Seasonality?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97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60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7346"/>
          <a:stretch/>
        </p:blipFill>
        <p:spPr>
          <a:xfrm>
            <a:off x="1" y="0"/>
            <a:ext cx="9157648" cy="891734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0" baseline="0">
                <a:solidFill>
                  <a:srgbClr val="0039A6"/>
                </a:solidFill>
                <a:effectLst/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en-US" dirty="0"/>
              <a:t>Bottom band: OD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9A3B26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0" baseline="0">
                <a:solidFill>
                  <a:srgbClr val="0039A6"/>
                </a:solidFill>
                <a:effectLst/>
                <a:latin typeface="Cambria" panose="0204050305040603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71"/>
          <a:stretch/>
        </p:blipFill>
        <p:spPr>
          <a:xfrm>
            <a:off x="0" y="4263916"/>
            <a:ext cx="9144000" cy="879584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0" y="3802250"/>
            <a:ext cx="8803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5240" y="4380542"/>
            <a:ext cx="5366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  <a:t>TTY:  1-888-232-6348    www.cdc.gov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0FABB3-7AB4-2F48-AD5D-5F8F3B22F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0" baseline="0">
                <a:solidFill>
                  <a:srgbClr val="0039A6"/>
                </a:solidFill>
                <a:effectLst/>
                <a:latin typeface="Cambria" panose="02040503050406030204" pitchFamily="18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0" baseline="0">
                <a:solidFill>
                  <a:srgbClr val="D9531E"/>
                </a:solidFill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Bottom band: NCEZID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8"/>
          <a:stretch/>
        </p:blipFill>
        <p:spPr>
          <a:xfrm>
            <a:off x="0" y="5019310"/>
            <a:ext cx="9144000" cy="124190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E25423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8D8B00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006A71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4394024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 b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986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3789887"/>
            <a:ext cx="6639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04D9B5-40AB-A74F-B6DC-B12F7BD9FA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0" baseline="0">
                <a:solidFill>
                  <a:srgbClr val="0039A6"/>
                </a:solidFill>
                <a:effectLst/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en-US" dirty="0"/>
              <a:t>Bottom band: OD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97833D7-3838-1B4F-9D4B-99FE7C0975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9A3B26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781A46-F5D6-3B41-B13C-A0DC14D97224}"/>
              </a:ext>
            </a:extLst>
          </p:cNvPr>
          <p:cNvSpPr/>
          <p:nvPr userDrawn="1"/>
        </p:nvSpPr>
        <p:spPr>
          <a:xfrm>
            <a:off x="127218" y="43699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2"/>
                </a:solidFill>
                <a:latin typeface="Calibri" panose="020F0502020204030204" pitchFamily="34" charset="0"/>
              </a:rPr>
              <a:t>TTY:  1-888-232-6348    </a:t>
            </a:r>
            <a:r>
              <a:rPr lang="en-US" sz="1200" dirty="0" err="1">
                <a:solidFill>
                  <a:schemeClr val="bg2"/>
                </a:solidFill>
                <a:latin typeface="Calibri" panose="020F0502020204030204" pitchFamily="34" charset="0"/>
              </a:rPr>
              <a:t>www.cdc.gov</a:t>
            </a:r>
            <a:endParaRPr lang="en-US" sz="1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5698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  <p:sldLayoutId id="2147483825" r:id="rId6"/>
    <p:sldLayoutId id="2147483826" r:id="rId7"/>
    <p:sldLayoutId id="2147483827" r:id="rId8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433529" y="1117942"/>
            <a:ext cx="7433931" cy="86683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000" b="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Epidemic Prediction Initiative</a:t>
            </a:r>
            <a:endParaRPr lang="en-US" altLang="en-US" sz="1600" b="0" i="1" dirty="0">
              <a:solidFill>
                <a:schemeClr val="accent5">
                  <a:lumMod val="75000"/>
                </a:schemeClr>
              </a:solidFill>
              <a:latin typeface="+mj-lt"/>
              <a:ea typeface="Calibri" charset="0"/>
              <a:cs typeface="Calibri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3530" y="1837852"/>
            <a:ext cx="6400800" cy="395953"/>
          </a:xfrm>
        </p:spPr>
        <p:txBody>
          <a:bodyPr/>
          <a:lstStyle/>
          <a:p>
            <a:r>
              <a:rPr lang="en-US" dirty="0"/>
              <a:t>Michael A Johansson</a:t>
            </a:r>
          </a:p>
        </p:txBody>
      </p:sp>
    </p:spTree>
    <p:extLst>
      <p:ext uri="{BB962C8B-B14F-4D97-AF65-F5344CB8AC3E}">
        <p14:creationId xmlns:p14="http://schemas.microsoft.com/office/powerpoint/2010/main" val="352278263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dirty="0"/>
              <a:t>Connect forecasting research to decision making needs</a:t>
            </a:r>
          </a:p>
          <a:p>
            <a:pPr>
              <a:spcBef>
                <a:spcPts val="300"/>
              </a:spcBef>
            </a:pPr>
            <a:r>
              <a:rPr lang="en-US" dirty="0"/>
              <a:t>Facilitate applied forecasting research</a:t>
            </a:r>
          </a:p>
          <a:p>
            <a:pPr>
              <a:spcBef>
                <a:spcPts val="300"/>
              </a:spcBef>
            </a:pPr>
            <a:r>
              <a:rPr lang="en-US" dirty="0"/>
              <a:t>Evaluate forecast skill</a:t>
            </a:r>
          </a:p>
          <a:p>
            <a:pPr>
              <a:spcBef>
                <a:spcPts val="300"/>
              </a:spcBef>
            </a:pPr>
            <a:r>
              <a:rPr lang="en-US" dirty="0"/>
              <a:t>Operationalize forecasting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91914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203D6-8C25-C243-97C0-02FCB844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 funding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BE166-FC0A-8249-B22F-CFE8931C49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CDC Influenza Division</a:t>
            </a:r>
          </a:p>
          <a:p>
            <a:r>
              <a:rPr lang="en-US" dirty="0"/>
              <a:t>CDC Division of Vector-Borne Diseases</a:t>
            </a:r>
          </a:p>
          <a:p>
            <a:r>
              <a:rPr lang="en-US" dirty="0"/>
              <a:t>Department of Health and Human Services Idea Lab</a:t>
            </a:r>
          </a:p>
          <a:p>
            <a:r>
              <a:rPr lang="en-US" dirty="0"/>
              <a:t>CDC Office of Public Health Preparedness and Response (3 years)</a:t>
            </a:r>
          </a:p>
          <a:p>
            <a:pPr lvl="1"/>
            <a:r>
              <a:rPr lang="en-US" dirty="0"/>
              <a:t>Web application development</a:t>
            </a:r>
          </a:p>
          <a:p>
            <a:pPr lvl="1"/>
            <a:r>
              <a:rPr lang="en-US" dirty="0"/>
              <a:t>Stakeholder engagement</a:t>
            </a:r>
          </a:p>
          <a:p>
            <a:pPr lvl="2"/>
            <a:r>
              <a:rPr lang="en-US" dirty="0"/>
              <a:t>Talks (scientific, data science, open data, training)</a:t>
            </a:r>
          </a:p>
          <a:p>
            <a:pPr lvl="2"/>
            <a:r>
              <a:rPr lang="en-US" dirty="0"/>
              <a:t>Workshops</a:t>
            </a:r>
          </a:p>
          <a:p>
            <a:pPr lvl="2"/>
            <a:r>
              <a:rPr lang="en-US" dirty="0"/>
              <a:t>CSTE</a:t>
            </a:r>
          </a:p>
          <a:p>
            <a:r>
              <a:rPr lang="en-US" dirty="0"/>
              <a:t>Future funding…</a:t>
            </a:r>
          </a:p>
        </p:txBody>
      </p:sp>
    </p:spTree>
    <p:extLst>
      <p:ext uri="{BB962C8B-B14F-4D97-AF65-F5344CB8AC3E}">
        <p14:creationId xmlns:p14="http://schemas.microsoft.com/office/powerpoint/2010/main" val="147367413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AAB1-C20E-9B41-A52E-EB588961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Dengue forecasting challenge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8422E-2AFD-DA4E-8516-142DCC48B5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Manuscript</a:t>
            </a:r>
          </a:p>
          <a:p>
            <a:r>
              <a:rPr lang="en-US" dirty="0"/>
              <a:t>Correlates of accuracy:</a:t>
            </a:r>
          </a:p>
          <a:p>
            <a:pPr lvl="1"/>
            <a:r>
              <a:rPr lang="en-US" dirty="0"/>
              <a:t>Forecast week</a:t>
            </a:r>
          </a:p>
          <a:p>
            <a:pPr lvl="1"/>
            <a:r>
              <a:rPr lang="en-US" dirty="0"/>
              <a:t>Early peak</a:t>
            </a:r>
          </a:p>
          <a:p>
            <a:pPr lvl="1"/>
            <a:r>
              <a:rPr lang="en-US" dirty="0"/>
              <a:t>Low incidence (season &amp; peak)</a:t>
            </a:r>
          </a:p>
          <a:p>
            <a:r>
              <a:rPr lang="en-US" dirty="0"/>
              <a:t>Model type:</a:t>
            </a:r>
          </a:p>
          <a:p>
            <a:pPr lvl="1"/>
            <a:r>
              <a:rPr lang="en-US" dirty="0"/>
              <a:t>Statistical</a:t>
            </a:r>
          </a:p>
          <a:p>
            <a:pPr lvl="1"/>
            <a:r>
              <a:rPr lang="en-US" dirty="0"/>
              <a:t>No climate data</a:t>
            </a:r>
          </a:p>
          <a:p>
            <a:pPr lvl="1"/>
            <a:r>
              <a:rPr lang="en-US" dirty="0"/>
              <a:t>No vector component</a:t>
            </a:r>
          </a:p>
          <a:p>
            <a:pPr lvl="1"/>
            <a:r>
              <a:rPr lang="en-US" dirty="0"/>
              <a:t>Ensembles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A0236-B339-CC41-B0E1-B5900FD965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58875"/>
            <a:ext cx="4151949" cy="332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4800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DC2C9-BAC0-7147-A7E7-6CE7624B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Zika data repository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0153CC5-FEB8-5342-AB52-6E696314EA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23850" y="434566"/>
            <a:ext cx="3462950" cy="4065997"/>
          </a:xfrm>
        </p:spPr>
        <p:txBody>
          <a:bodyPr/>
          <a:lstStyle/>
          <a:p>
            <a:r>
              <a:rPr lang="en-US" dirty="0"/>
              <a:t>20 contributors from academia and government</a:t>
            </a:r>
          </a:p>
          <a:p>
            <a:r>
              <a:rPr lang="en-US" dirty="0"/>
              <a:t>1,000s of clones</a:t>
            </a:r>
          </a:p>
          <a:p>
            <a:r>
              <a:rPr lang="en-US" dirty="0"/>
              <a:t>150+ stars</a:t>
            </a:r>
          </a:p>
          <a:p>
            <a:r>
              <a:rPr lang="en-US" dirty="0"/>
              <a:t>100+ forks</a:t>
            </a:r>
          </a:p>
          <a:p>
            <a:r>
              <a:rPr lang="en-US" dirty="0"/>
              <a:t>10+ citations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A06060-A18B-134E-9E2D-21158F4849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1" r="40330"/>
          <a:stretch/>
        </p:blipFill>
        <p:spPr>
          <a:xfrm>
            <a:off x="576917" y="1490053"/>
            <a:ext cx="4207253" cy="33624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C226ED-9597-534A-9FAC-C831D9019F90}"/>
              </a:ext>
            </a:extLst>
          </p:cNvPr>
          <p:cNvSpPr/>
          <p:nvPr/>
        </p:nvSpPr>
        <p:spPr>
          <a:xfrm>
            <a:off x="1331744" y="1151499"/>
            <a:ext cx="26975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900+ reports, 1,500+ locations</a:t>
            </a:r>
          </a:p>
        </p:txBody>
      </p:sp>
      <p:sp>
        <p:nvSpPr>
          <p:cNvPr id="7" name="AutoShape 1" descr="kaggle.com">
            <a:extLst>
              <a:ext uri="{FF2B5EF4-FFF2-40B4-BE49-F238E27FC236}">
                <a16:creationId xmlns:a16="http://schemas.microsoft.com/office/drawing/2014/main" id="{BB8689CC-E99C-0841-B917-972E09B676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7980" y="2875570"/>
            <a:ext cx="154470" cy="15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AutoShape 2" descr="coursera.org">
            <a:extLst>
              <a:ext uri="{FF2B5EF4-FFF2-40B4-BE49-F238E27FC236}">
                <a16:creationId xmlns:a16="http://schemas.microsoft.com/office/drawing/2014/main" id="{4E758EDD-6917-E442-8557-23B80A66CA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7980" y="2875570"/>
            <a:ext cx="154470" cy="15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" name="AutoShape 3" descr="metabiota.atlassian.net">
            <a:extLst>
              <a:ext uri="{FF2B5EF4-FFF2-40B4-BE49-F238E27FC236}">
                <a16:creationId xmlns:a16="http://schemas.microsoft.com/office/drawing/2014/main" id="{C7B2C957-20A6-7B4A-A863-E9A6AA380F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7980" y="2875570"/>
            <a:ext cx="154470" cy="15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" name="AutoShape 4" descr="cran.r-project.org">
            <a:extLst>
              <a:ext uri="{FF2B5EF4-FFF2-40B4-BE49-F238E27FC236}">
                <a16:creationId xmlns:a16="http://schemas.microsoft.com/office/drawing/2014/main" id="{725F84E0-2FBC-E446-9A66-C826201000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7980" y="2875570"/>
            <a:ext cx="154470" cy="15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" name="AutoShape 5" descr="canvas.harvard.edu">
            <a:extLst>
              <a:ext uri="{FF2B5EF4-FFF2-40B4-BE49-F238E27FC236}">
                <a16:creationId xmlns:a16="http://schemas.microsoft.com/office/drawing/2014/main" id="{590C7F6C-5ABB-C34B-AE67-D998E3EBD2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7980" y="2875570"/>
            <a:ext cx="154470" cy="15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12" name="Picture 15" descr="https://cdn-images-1.medium.com/max/1200/1*ErQpF8e8pDOZSlxZBDdt_Q.png">
            <a:extLst>
              <a:ext uri="{FF2B5EF4-FFF2-40B4-BE49-F238E27FC236}">
                <a16:creationId xmlns:a16="http://schemas.microsoft.com/office/drawing/2014/main" id="{41AD8FDA-CEF8-6244-B549-32F5AF283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524" y="3407435"/>
            <a:ext cx="1081795" cy="216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9" descr="Image result for kaggle">
            <a:extLst>
              <a:ext uri="{FF2B5EF4-FFF2-40B4-BE49-F238E27FC236}">
                <a16:creationId xmlns:a16="http://schemas.microsoft.com/office/drawing/2014/main" id="{FB120939-8BE8-9A46-A443-64F347CCE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317" y="4125505"/>
            <a:ext cx="843586" cy="32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1" descr="Related image">
            <a:extLst>
              <a:ext uri="{FF2B5EF4-FFF2-40B4-BE49-F238E27FC236}">
                <a16:creationId xmlns:a16="http://schemas.microsoft.com/office/drawing/2014/main" id="{733D5271-B72C-934C-82B0-5C13BC164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855" y="3708267"/>
            <a:ext cx="1074394" cy="33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1" descr="Image result for r cran">
            <a:extLst>
              <a:ext uri="{FF2B5EF4-FFF2-40B4-BE49-F238E27FC236}">
                <a16:creationId xmlns:a16="http://schemas.microsoft.com/office/drawing/2014/main" id="{CFCF18A8-3BD7-2940-9AE1-1DA7B7B95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97" y="4107637"/>
            <a:ext cx="714066" cy="55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F23FFFD-0BC3-E54E-9315-1E49C2EAFB5F}"/>
              </a:ext>
            </a:extLst>
          </p:cNvPr>
          <p:cNvSpPr txBox="1"/>
          <p:nvPr/>
        </p:nvSpPr>
        <p:spPr>
          <a:xfrm>
            <a:off x="5799527" y="2923268"/>
            <a:ext cx="2447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Common referring sites:</a:t>
            </a:r>
          </a:p>
        </p:txBody>
      </p:sp>
      <p:pic>
        <p:nvPicPr>
          <p:cNvPr id="17" name="Picture 2" descr="Image result for github">
            <a:extLst>
              <a:ext uri="{FF2B5EF4-FFF2-40B4-BE49-F238E27FC236}">
                <a16:creationId xmlns:a16="http://schemas.microsoft.com/office/drawing/2014/main" id="{C6A9B6DC-F63C-0143-9836-C1EBD5E60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t="17908" r="6685" b="22252"/>
          <a:stretch/>
        </p:blipFill>
        <p:spPr bwMode="auto">
          <a:xfrm>
            <a:off x="5925136" y="3357201"/>
            <a:ext cx="999000" cy="38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4099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F693-99EE-2841-81F3-C4F39FAF6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Council of State and Territorial Epidemiologists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9D480-B8D6-3948-88C0-4A1A248441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Seminars </a:t>
            </a:r>
          </a:p>
          <a:p>
            <a:pPr lvl="1"/>
            <a:r>
              <a:rPr lang="en-US" dirty="0"/>
              <a:t>November 2017</a:t>
            </a:r>
          </a:p>
          <a:p>
            <a:pPr lvl="1"/>
            <a:r>
              <a:rPr lang="en-US" dirty="0"/>
              <a:t>100+ participants each</a:t>
            </a:r>
          </a:p>
          <a:p>
            <a:r>
              <a:rPr lang="en-US" dirty="0"/>
              <a:t>Working group</a:t>
            </a:r>
          </a:p>
          <a:p>
            <a:pPr lvl="1"/>
            <a:r>
              <a:rPr lang="en-US" dirty="0"/>
              <a:t>Jennifer Myers, California Department of Health </a:t>
            </a:r>
          </a:p>
          <a:p>
            <a:pPr lvl="1"/>
            <a:r>
              <a:rPr lang="en-US" dirty="0"/>
              <a:t>Greg </a:t>
            </a:r>
            <a:r>
              <a:rPr lang="en-US" dirty="0" err="1"/>
              <a:t>Danyluk</a:t>
            </a:r>
            <a:r>
              <a:rPr lang="en-US" dirty="0"/>
              <a:t>, Florida Department of Health in Polk County</a:t>
            </a:r>
          </a:p>
          <a:p>
            <a:pPr lvl="1"/>
            <a:r>
              <a:rPr lang="en-US" dirty="0"/>
              <a:t>50+ participants</a:t>
            </a:r>
          </a:p>
          <a:p>
            <a:pPr lvl="1"/>
            <a:r>
              <a:rPr lang="en-US" dirty="0"/>
              <a:t>Sub-groups: influenza, vector-borne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1528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F693-99EE-2841-81F3-C4F39FAF6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Council of State and Territorial Epidemiologists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9D480-B8D6-3948-88C0-4A1A248441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CSTE/CDC Epidemic Forecasting Workshop: </a:t>
            </a:r>
          </a:p>
          <a:p>
            <a:pPr lvl="1"/>
            <a:r>
              <a:rPr lang="en-US" dirty="0"/>
              <a:t>June 2018</a:t>
            </a:r>
          </a:p>
          <a:p>
            <a:pPr lvl="1"/>
            <a:r>
              <a:rPr lang="en-US" dirty="0"/>
              <a:t>~60 applications</a:t>
            </a:r>
          </a:p>
          <a:p>
            <a:pPr lvl="1"/>
            <a:r>
              <a:rPr lang="en-US" dirty="0"/>
              <a:t>30+ participants </a:t>
            </a:r>
          </a:p>
          <a:p>
            <a:r>
              <a:rPr lang="en-US" dirty="0"/>
              <a:t>CSTE/CDC Seasonal Influenza Forecasting (“</a:t>
            </a:r>
            <a:r>
              <a:rPr lang="en-US" dirty="0" err="1"/>
              <a:t>FluSight</a:t>
            </a:r>
            <a:r>
              <a:rPr lang="en-US" dirty="0"/>
              <a:t>”) Workshop </a:t>
            </a:r>
          </a:p>
          <a:p>
            <a:r>
              <a:rPr lang="en-US" dirty="0"/>
              <a:t>White paper</a:t>
            </a:r>
          </a:p>
        </p:txBody>
      </p:sp>
    </p:spTree>
    <p:extLst>
      <p:ext uri="{BB962C8B-B14F-4D97-AF65-F5344CB8AC3E}">
        <p14:creationId xmlns:p14="http://schemas.microsoft.com/office/powerpoint/2010/main" val="212705085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F917-7B76-7F43-8BBA-0343ED60D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88BD6-E5E9-5340-AABB-4C9887C91A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predict.phiresearchlab.org</a:t>
            </a:r>
            <a:r>
              <a:rPr lang="en-US" dirty="0"/>
              <a:t> → </a:t>
            </a:r>
            <a:r>
              <a:rPr lang="en-US" dirty="0" err="1"/>
              <a:t>predict.cdc.gov</a:t>
            </a:r>
            <a:endParaRPr lang="en-US" dirty="0"/>
          </a:p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Institutional, security, stability</a:t>
            </a:r>
          </a:p>
          <a:p>
            <a:r>
              <a:rPr lang="en-US" dirty="0"/>
              <a:t>Challenges:</a:t>
            </a:r>
          </a:p>
          <a:p>
            <a:pPr lvl="1"/>
            <a:r>
              <a:rPr lang="en-US" dirty="0"/>
              <a:t>Not up-to-date, bugs, testing</a:t>
            </a:r>
          </a:p>
          <a:p>
            <a:r>
              <a:rPr lang="en-US" dirty="0"/>
              <a:t>Future:</a:t>
            </a:r>
          </a:p>
          <a:p>
            <a:pPr lvl="1"/>
            <a:r>
              <a:rPr lang="en-US" dirty="0"/>
              <a:t>Updated client/server side processing</a:t>
            </a:r>
          </a:p>
          <a:p>
            <a:pPr lvl="1"/>
            <a:r>
              <a:rPr lang="en-US" dirty="0"/>
              <a:t>API</a:t>
            </a:r>
          </a:p>
          <a:p>
            <a:pPr lvl="1"/>
            <a:r>
              <a:rPr lang="en-US" dirty="0"/>
              <a:t>JSON</a:t>
            </a:r>
          </a:p>
          <a:p>
            <a:pPr lvl="1"/>
            <a:r>
              <a:rPr lang="en-US" dirty="0"/>
              <a:t>Visualizations</a:t>
            </a:r>
          </a:p>
        </p:txBody>
      </p:sp>
    </p:spTree>
    <p:extLst>
      <p:ext uri="{BB962C8B-B14F-4D97-AF65-F5344CB8AC3E}">
        <p14:creationId xmlns:p14="http://schemas.microsoft.com/office/powerpoint/2010/main" val="17528568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D3ECB-37AD-BD4B-A982-90673C86A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forecast formats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EDC3E-8775-6941-A86E-199C2B3238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Excel → csv → JSON</a:t>
            </a:r>
          </a:p>
          <a:p>
            <a:r>
              <a:rPr lang="en-US" dirty="0"/>
              <a:t>Challenges:</a:t>
            </a:r>
          </a:p>
          <a:p>
            <a:pPr lvl="1"/>
            <a:r>
              <a:rPr lang="en-US" dirty="0"/>
              <a:t>Upload/transfer speed</a:t>
            </a:r>
          </a:p>
          <a:p>
            <a:pPr lvl="1"/>
            <a:r>
              <a:rPr lang="en-US" dirty="0"/>
              <a:t>Target flexibility</a:t>
            </a:r>
          </a:p>
          <a:p>
            <a:pPr lvl="1"/>
            <a:r>
              <a:rPr lang="en-US" dirty="0"/>
              <a:t>Alternative distribution types</a:t>
            </a:r>
          </a:p>
          <a:p>
            <a:pPr lvl="1"/>
            <a:r>
              <a:rPr lang="en-US" dirty="0"/>
              <a:t>Modeler-side verification and evaluation</a:t>
            </a:r>
          </a:p>
          <a:p>
            <a:r>
              <a:rPr lang="en-US" dirty="0"/>
              <a:t>Software package?</a:t>
            </a:r>
          </a:p>
        </p:txBody>
      </p:sp>
    </p:spTree>
    <p:extLst>
      <p:ext uri="{BB962C8B-B14F-4D97-AF65-F5344CB8AC3E}">
        <p14:creationId xmlns:p14="http://schemas.microsoft.com/office/powerpoint/2010/main" val="246865457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2694B-3AC7-2C42-9801-25B844230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csv ↔ nested </a:t>
            </a:r>
            <a:r>
              <a:rPr lang="en-US" dirty="0" err="1"/>
              <a:t>data.frame</a:t>
            </a:r>
            <a:r>
              <a:rPr lang="en-US" dirty="0"/>
              <a:t> ↔ JSON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A5675-08DF-224D-B7BF-ED746BBF3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035" y="1202286"/>
            <a:ext cx="4665930" cy="34994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D88EF0-281E-1545-BF01-4EBDA2E8B252}"/>
              </a:ext>
            </a:extLst>
          </p:cNvPr>
          <p:cNvSpPr/>
          <p:nvPr/>
        </p:nvSpPr>
        <p:spPr>
          <a:xfrm>
            <a:off x="6778937" y="4840792"/>
            <a:ext cx="24352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github.com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jennybc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lego-rstats</a:t>
            </a:r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43279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3A47-6EAB-4C46-A533-DE024AB0D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guidelines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5A88005E-F4BE-964A-98CE-BAF51F021D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guide to setting up new forecasting challenges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Establish objectives and </a:t>
            </a:r>
            <a:r>
              <a:rPr lang="en-US" dirty="0">
                <a:solidFill>
                  <a:srgbClr val="C00000"/>
                </a:solidFill>
              </a:rPr>
              <a:t>targets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Identify, acquire, or simulate </a:t>
            </a:r>
            <a:r>
              <a:rPr lang="en-US" dirty="0">
                <a:solidFill>
                  <a:srgbClr val="C00000"/>
                </a:solidFill>
              </a:rPr>
              <a:t>data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Construct </a:t>
            </a:r>
            <a:r>
              <a:rPr lang="en-US" dirty="0">
                <a:solidFill>
                  <a:srgbClr val="C00000"/>
                </a:solidFill>
              </a:rPr>
              <a:t>models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Evaluate</a:t>
            </a:r>
            <a:r>
              <a:rPr lang="en-US" dirty="0"/>
              <a:t> predictions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Forecast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Communicate </a:t>
            </a:r>
            <a:r>
              <a:rPr lang="en-US" dirty="0"/>
              <a:t>forecasts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47628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2720-B09E-5F49-A6DD-B25D557B3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Aedes</a:t>
            </a:r>
            <a:r>
              <a:rPr lang="en-US" dirty="0"/>
              <a:t> forecasting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2A5D8-F5B1-AB45-BC0D-D84928FD1B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3209453" cy="3341688"/>
          </a:xfrm>
        </p:spPr>
        <p:txBody>
          <a:bodyPr/>
          <a:lstStyle/>
          <a:p>
            <a:r>
              <a:rPr lang="en-US" i="1" dirty="0" err="1"/>
              <a:t>Aedes</a:t>
            </a:r>
            <a:r>
              <a:rPr lang="en-US" i="1" dirty="0"/>
              <a:t> aegypti </a:t>
            </a:r>
            <a:r>
              <a:rPr lang="en-US" dirty="0"/>
              <a:t>and </a:t>
            </a:r>
            <a:r>
              <a:rPr lang="en-US" i="1" dirty="0" err="1"/>
              <a:t>Aedes</a:t>
            </a:r>
            <a:r>
              <a:rPr lang="en-US" i="1" dirty="0"/>
              <a:t> </a:t>
            </a:r>
            <a:r>
              <a:rPr lang="en-US" i="1" dirty="0" err="1"/>
              <a:t>albopictus</a:t>
            </a:r>
            <a:endParaRPr lang="en-US" i="1" dirty="0"/>
          </a:p>
          <a:p>
            <a:r>
              <a:rPr lang="en-US" dirty="0"/>
              <a:t>Vectors of chikungunya, dengue, yellow fever, and Zika viruses</a:t>
            </a:r>
          </a:p>
          <a:p>
            <a:r>
              <a:rPr lang="en-US" dirty="0"/>
              <a:t>Limited surveillance</a:t>
            </a:r>
          </a:p>
          <a:p>
            <a:r>
              <a:rPr lang="en-US" dirty="0"/>
              <a:t>Need for vector control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15CA11-6646-684C-846E-6FB4D3EE1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574" y="1243144"/>
            <a:ext cx="4740226" cy="31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8000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1B6F-D5B1-3846-BB57-5C07CF1D4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“ESTIMATED range”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EA11DC-39EF-494D-B018-8E246309B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0" y="1217541"/>
            <a:ext cx="4479283" cy="28474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61DD4F-3965-D54D-BDB3-48FB926EC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018" y="1217540"/>
            <a:ext cx="4429893" cy="27561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C96D0D-009A-D242-941D-CDE852ADB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518" y="4219319"/>
            <a:ext cx="3175000" cy="533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462ACA-2DA9-8344-A889-04661625ED02}"/>
              </a:ext>
            </a:extLst>
          </p:cNvPr>
          <p:cNvSpPr txBox="1"/>
          <p:nvPr/>
        </p:nvSpPr>
        <p:spPr>
          <a:xfrm>
            <a:off x="5794218" y="4760840"/>
            <a:ext cx="3349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CDC 2016</a:t>
            </a:r>
          </a:p>
        </p:txBody>
      </p:sp>
    </p:spTree>
    <p:extLst>
      <p:ext uri="{BB962C8B-B14F-4D97-AF65-F5344CB8AC3E}">
        <p14:creationId xmlns:p14="http://schemas.microsoft.com/office/powerpoint/2010/main" val="221849131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EF53F-670B-474E-A5A2-7D400516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“ESTIMATED potential range”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EF8C0-99F1-A44D-98DD-B46E9F239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" y="1235075"/>
            <a:ext cx="4483100" cy="340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C2F5C0-859B-2842-B4EC-6E7435E80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350" y="1158875"/>
            <a:ext cx="4470400" cy="3479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7E4543-B6D0-364D-8ACA-66DB403A5C76}"/>
              </a:ext>
            </a:extLst>
          </p:cNvPr>
          <p:cNvSpPr txBox="1"/>
          <p:nvPr/>
        </p:nvSpPr>
        <p:spPr>
          <a:xfrm>
            <a:off x="5794218" y="4760840"/>
            <a:ext cx="3349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CDC 2017, Johnson et al. 2017</a:t>
            </a:r>
          </a:p>
        </p:txBody>
      </p:sp>
    </p:spTree>
    <p:extLst>
      <p:ext uri="{BB962C8B-B14F-4D97-AF65-F5344CB8AC3E}">
        <p14:creationId xmlns:p14="http://schemas.microsoft.com/office/powerpoint/2010/main" val="181936249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the next pandemic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855177"/>
            <a:ext cx="8229600" cy="2645386"/>
          </a:xfrm>
        </p:spPr>
        <p:txBody>
          <a:bodyPr/>
          <a:lstStyle/>
          <a:p>
            <a:r>
              <a:rPr lang="en-US" dirty="0"/>
              <a:t>Tools</a:t>
            </a:r>
          </a:p>
          <a:p>
            <a:pPr lvl="1"/>
            <a:r>
              <a:rPr lang="en-US" dirty="0"/>
              <a:t>Framework, data and forecast pipelines, evaluation metrics, visualizations, evidence base</a:t>
            </a:r>
          </a:p>
          <a:p>
            <a:r>
              <a:rPr lang="en-US" dirty="0"/>
              <a:t>Community</a:t>
            </a:r>
          </a:p>
          <a:p>
            <a:pPr lvl="1"/>
            <a:r>
              <a:rPr lang="en-US" dirty="0"/>
              <a:t>Researchers and public health professionals experienced in developing, producing, and interpreting real-time forecasts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0007" y="1213339"/>
            <a:ext cx="800398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“It is difficult to make predictions, especially about the future.”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5134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732F8-7910-AE4D-848F-F1E18BAB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Acknowledgements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5B715-9232-ED42-9B47-9A7F299B5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3032" y="1138626"/>
            <a:ext cx="3801339" cy="2315845"/>
          </a:xfrm>
        </p:spPr>
        <p:txBody>
          <a:bodyPr numCol="1"/>
          <a:lstStyle/>
          <a:p>
            <a:pPr marL="0" indent="0">
              <a:buNone/>
            </a:pPr>
            <a:r>
              <a:rPr lang="en-US" dirty="0"/>
              <a:t>The Epidemic Prediction Initiative community</a:t>
            </a:r>
          </a:p>
          <a:p>
            <a:pPr marL="0" indent="0">
              <a:buNone/>
            </a:pPr>
            <a:r>
              <a:rPr lang="en-US" dirty="0"/>
              <a:t>CDC Epidemic Prediction Initiative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4B6617-7605-2745-A9AB-0BCD093B2A46}"/>
              </a:ext>
            </a:extLst>
          </p:cNvPr>
          <p:cNvSpPr/>
          <p:nvPr/>
        </p:nvSpPr>
        <p:spPr>
          <a:xfrm>
            <a:off x="3573201" y="4522564"/>
            <a:ext cx="19975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mjohansson@cdc.gov</a:t>
            </a:r>
            <a:endParaRPr lang="en-US" sz="16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859A52D-5DA4-AE46-9743-06D5FC0D7A10}"/>
              </a:ext>
            </a:extLst>
          </p:cNvPr>
          <p:cNvSpPr txBox="1">
            <a:spLocks/>
          </p:cNvSpPr>
          <p:nvPr/>
        </p:nvSpPr>
        <p:spPr bwMode="auto">
          <a:xfrm>
            <a:off x="393032" y="2206808"/>
            <a:ext cx="2457638" cy="102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Matt Biggerstaff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Craig McGowan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Juan Sanchez Montalvo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Luis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Mier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-y-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Teran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Romero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Dania Rodriguez Vargas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F. Scott Dahlgren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855B715-9232-ED42-9B47-9A7F299B5812}"/>
              </a:ext>
            </a:extLst>
          </p:cNvPr>
          <p:cNvSpPr txBox="1">
            <a:spLocks/>
          </p:cNvSpPr>
          <p:nvPr/>
        </p:nvSpPr>
        <p:spPr bwMode="auto">
          <a:xfrm>
            <a:off x="4442597" y="1138626"/>
            <a:ext cx="4244203" cy="162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dirty="0"/>
              <a:t>Office of Public Health Preparedness and Response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/>
              <a:t>Influenza Division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/>
              <a:t>Division of Vector-Borne Diseases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4209961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18565</TotalTime>
  <Words>453</Words>
  <Application>Microsoft Macintosh PowerPoint</Application>
  <PresentationFormat>On-screen Show (16:9)</PresentationFormat>
  <Paragraphs>117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Courier New</vt:lpstr>
      <vt:lpstr>Myriad Web Pro</vt:lpstr>
      <vt:lpstr>Wingdings</vt:lpstr>
      <vt:lpstr>NCEH_ATSDR_combined</vt:lpstr>
      <vt:lpstr>Epidemic Prediction Initiative</vt:lpstr>
      <vt:lpstr>Objectives</vt:lpstr>
      <vt:lpstr>EPI funding</vt:lpstr>
      <vt:lpstr>Dengue forecasting challenge</vt:lpstr>
      <vt:lpstr>Zika data repository</vt:lpstr>
      <vt:lpstr>Council of State and Territorial Epidemiologists</vt:lpstr>
      <vt:lpstr>Council of State and Territorial Epidemiologists</vt:lpstr>
      <vt:lpstr>Web application</vt:lpstr>
      <vt:lpstr>Improving forecast formats</vt:lpstr>
      <vt:lpstr>csv ↔ nested data.frame ↔ JSON</vt:lpstr>
      <vt:lpstr>Challenge guidelines</vt:lpstr>
      <vt:lpstr>Aedes forecasting</vt:lpstr>
      <vt:lpstr>“ESTIMATED range”</vt:lpstr>
      <vt:lpstr>“ESTIMATED potential range”</vt:lpstr>
      <vt:lpstr>Preparing for the next pandemic</vt:lpstr>
      <vt:lpstr>Acknowledgements</vt:lpstr>
    </vt:vector>
  </TitlesOfParts>
  <Company>CDC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Michael</cp:lastModifiedBy>
  <cp:revision>446</cp:revision>
  <dcterms:created xsi:type="dcterms:W3CDTF">2011-03-17T17:43:16Z</dcterms:created>
  <dcterms:modified xsi:type="dcterms:W3CDTF">2018-08-31T02:37:15Z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