
<file path=[Content_Types].xml><?xml version="1.0" encoding="utf-8"?>
<Types xmlns="http://schemas.openxmlformats.org/package/2006/content-types">
  <Default Extension="png" ContentType="image/png"/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19"/>
  </p:notesMasterIdLst>
  <p:handoutMasterIdLst>
    <p:handoutMasterId r:id="rId20"/>
  </p:handoutMasterIdLst>
  <p:sldIdLst>
    <p:sldId id="257" r:id="rId2"/>
    <p:sldId id="356" r:id="rId3"/>
    <p:sldId id="788" r:id="rId4"/>
    <p:sldId id="789" r:id="rId5"/>
    <p:sldId id="800" r:id="rId6"/>
    <p:sldId id="801" r:id="rId7"/>
    <p:sldId id="799" r:id="rId8"/>
    <p:sldId id="460" r:id="rId9"/>
    <p:sldId id="792" r:id="rId10"/>
    <p:sldId id="791" r:id="rId11"/>
    <p:sldId id="796" r:id="rId12"/>
    <p:sldId id="793" r:id="rId13"/>
    <p:sldId id="794" r:id="rId14"/>
    <p:sldId id="461" r:id="rId15"/>
    <p:sldId id="802" r:id="rId16"/>
    <p:sldId id="795" r:id="rId17"/>
    <p:sldId id="798" r:id="rId18"/>
  </p:sldIdLst>
  <p:sldSz cx="9144000" cy="5143500" type="screen16x9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95E4A"/>
    <a:srgbClr val="0039A6"/>
    <a:srgbClr val="0E66AF"/>
    <a:srgbClr val="006A71"/>
    <a:srgbClr val="00853F"/>
    <a:srgbClr val="EC881D"/>
    <a:srgbClr val="781D7E"/>
    <a:srgbClr val="008BB0"/>
    <a:srgbClr val="006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0" autoAdjust="0"/>
    <p:restoredTop sz="84786" autoAdjust="0"/>
  </p:normalViewPr>
  <p:slideViewPr>
    <p:cSldViewPr snapToGrid="0">
      <p:cViewPr varScale="1">
        <p:scale>
          <a:sx n="141" d="100"/>
          <a:sy n="141" d="100"/>
        </p:scale>
        <p:origin x="888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49386-1D81-C24F-9EFB-5F532C1B60DF}" type="datetimeFigureOut">
              <a:rPr lang="en-US" smtClean="0"/>
              <a:t>8/30/18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4BEB1-791F-F94F-926B-B8180195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61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8/30/18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1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skill not necessarily a worse forecast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525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22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26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Objective: maximize the probability assigned to the outcome AND minimize the probability that we’re wrong.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54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overconfident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06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</a:t>
            </a:r>
            <a:r>
              <a:rPr lang="en-US" baseline="0" dirty="0"/>
              <a:t> better calibrated, the latter is a better forecast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96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skill not necessarily a worse forecast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37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Vice Chairman Berkshire Hathaway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32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7346"/>
          <a:stretch/>
        </p:blipFill>
        <p:spPr>
          <a:xfrm>
            <a:off x="1" y="0"/>
            <a:ext cx="9157648" cy="89173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956741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57200" y="206170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876702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0039A6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7200" y="90152"/>
            <a:ext cx="69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Centers for Disease Control and Prevention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2" b="-5052"/>
          <a:stretch/>
        </p:blipFill>
        <p:spPr>
          <a:xfrm>
            <a:off x="6438" y="5018218"/>
            <a:ext cx="9144001" cy="18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3044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0" baseline="0">
                <a:solidFill>
                  <a:srgbClr val="0039A6"/>
                </a:solidFill>
                <a:effectLst/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Bottom band: OD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2" b="-5052"/>
          <a:stretch/>
        </p:blipFill>
        <p:spPr>
          <a:xfrm>
            <a:off x="6438" y="5018218"/>
            <a:ext cx="9144001" cy="186744"/>
          </a:xfrm>
          <a:prstGeom prst="rect">
            <a:avLst/>
          </a:prstGeom>
        </p:spPr>
      </p:pic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005DAA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532E63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9A3B26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852743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2 column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0" baseline="0">
                <a:solidFill>
                  <a:srgbClr val="0039A6"/>
                </a:solidFill>
                <a:effectLst/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4"/>
          <a:stretch/>
        </p:blipFill>
        <p:spPr>
          <a:xfrm>
            <a:off x="0" y="5039853"/>
            <a:ext cx="9144000" cy="11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5104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0E66AF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0960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71"/>
          <a:stretch/>
        </p:blipFill>
        <p:spPr>
          <a:xfrm>
            <a:off x="0" y="4263916"/>
            <a:ext cx="9144000" cy="87958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0" y="3802250"/>
            <a:ext cx="8803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5240" y="4380542"/>
            <a:ext cx="5366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TTY:  1-888-232-6348    www.cdc.gov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0FABB3-7AB4-2F48-AD5D-5F8F3B22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0" baseline="0">
                <a:solidFill>
                  <a:srgbClr val="0039A6"/>
                </a:solidFill>
                <a:effectLst/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84295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0" baseline="0">
                <a:solidFill>
                  <a:srgbClr val="D9531E"/>
                </a:solidFill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5019310"/>
            <a:ext cx="9144000" cy="124190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394024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 b="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5986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5" r:id="rId3"/>
    <p:sldLayoutId id="2147483823" r:id="rId4"/>
    <p:sldLayoutId id="2147483822" r:id="rId5"/>
    <p:sldLayoutId id="2147483825" r:id="rId6"/>
    <p:sldLayoutId id="2147483826" r:id="rId7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>
          <a:xfrm>
            <a:off x="433530" y="1117942"/>
            <a:ext cx="6462220" cy="86683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4000" b="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Forecast calibration</a:t>
            </a:r>
            <a:endParaRPr lang="en-US" altLang="en-US" sz="1600" b="0" i="1" dirty="0">
              <a:solidFill>
                <a:schemeClr val="accent5">
                  <a:lumMod val="75000"/>
                </a:schemeClr>
              </a:solidFill>
              <a:latin typeface="+mj-lt"/>
              <a:ea typeface="Calibri" charset="0"/>
              <a:cs typeface="Calibri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3530" y="1262256"/>
            <a:ext cx="6400800" cy="97155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Michael A Johansson</a:t>
            </a:r>
          </a:p>
        </p:txBody>
      </p:sp>
    </p:spTree>
    <p:extLst>
      <p:ext uri="{BB962C8B-B14F-4D97-AF65-F5344CB8AC3E}">
        <p14:creationId xmlns:p14="http://schemas.microsoft.com/office/powerpoint/2010/main" val="352278263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2017-18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8B0E0-D7A7-5945-9287-051CBD6B5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01" y="1150354"/>
            <a:ext cx="7784849" cy="38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5409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metric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1800" dirty="0"/>
              <a:t>Single metric to characterize calibration</a:t>
            </a:r>
          </a:p>
          <a:p>
            <a:r>
              <a:rPr lang="en-US" sz="1800" dirty="0"/>
              <a:t>Squared error metric comparing binned (</a:t>
            </a:r>
            <a:r>
              <a:rPr lang="en-US" sz="1800" i="1" dirty="0"/>
              <a:t>k</a:t>
            </a:r>
            <a:r>
              <a:rPr lang="en-US" sz="1800" dirty="0"/>
              <a:t>) predictions (</a:t>
            </a:r>
            <a:r>
              <a:rPr lang="en-US" sz="1800" i="1" dirty="0"/>
              <a:t>p</a:t>
            </a:r>
            <a:r>
              <a:rPr lang="en-US" sz="1800" dirty="0"/>
              <a:t>) to observations (</a:t>
            </a:r>
            <a:r>
              <a:rPr lang="en-US" sz="1800" i="1" dirty="0"/>
              <a:t>o</a:t>
            </a:r>
            <a:r>
              <a:rPr lang="en-US" sz="1800" dirty="0"/>
              <a:t>)</a:t>
            </a:r>
          </a:p>
          <a:p>
            <a:r>
              <a:rPr lang="en-US" sz="1800" dirty="0"/>
              <a:t>Sub-component of Brier Score</a:t>
            </a:r>
          </a:p>
          <a:p>
            <a:r>
              <a:rPr lang="en-US" sz="1800" dirty="0"/>
              <a:t>Closer to 0 is better</a:t>
            </a:r>
          </a:p>
          <a:p>
            <a:r>
              <a:rPr lang="en-US" sz="1800" dirty="0"/>
              <a:t>All individual bins included → many low-probability predictions → low numbers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7"/>
          <a:stretch/>
        </p:blipFill>
        <p:spPr>
          <a:xfrm>
            <a:off x="826316" y="1063229"/>
            <a:ext cx="2648474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070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calibration = Better Log Scores</a:t>
            </a:r>
          </a:p>
        </p:txBody>
      </p:sp>
      <p:sp>
        <p:nvSpPr>
          <p:cNvPr id="4" name="AutoShape 2" descr="data:image/png;base64,iVBORw0KGgoAAAANSUhEUgAABUAAAAPACAMAAADDuCPrAAAB8lBMVEUAAAAAADoAAGYAOjoAOmYAOpAAZrYAujgZGT8ZGWIZPz8ZP2IZP4EZYp8aGhozMzM6AAA6OgA6Ojo6OmY6ZmY6ZpA6ZrY6kJA6kLY6kNs/GRk/Pxk/Pz8/P2I/YmI/YoE/Yp8/gZ8/gb1NTU1NTW5NTY5Nbo5NbqtNjshhnP9iGRliPxliPz9iYj9igYFigZ9in71in9lmAABmADpmOgBmOjpmZgBmZjpmZmZmZpBmkGZmkJBmkLZmkNtmtrZmtttmtv9uTU1ubo5ujqtujshuq+SBPxmBYj+BgWKBgZ+Bn72BvdmOTU2Obk2Obm6OyOSOyP+QOgCQOjqQZgCQZjqQZmaQZpCQkGaQkLaQtraQttuQ29uQ2/+fYhmfYj+fgT+fgWKfgYGfn4Gfvb2fvdmf2dmrbk2rjm6ryOSr5P+2ZgC2Zjq2kDq2kGa2kJC2tpC2tra2ttu229u22/+2//+9gT+9n2K9n4G9n5+9vZ+9vdm92dnIjk3Ijm7IyKvI5P/I///Zn2LZvYHZvZ/Zvb3Z2Z/Z2b3Z2dnbkDrbkGbbtmbbtpDbtrbb27bb29vb2//b/7bb///kq27kyI7kyKvk///r6+vy8vL4dm3/tmb/yI7/25D/27b/29v/5Kv/5Mj/5OT//7b//8j//9v//+T///9An3LVAAAACXBIWXMAAB2HAAAdhwGP5fFlAAAgAElEQVR4nO29/4Mt1XXld5948DQj+/kBAhtlnHHU2FLLyYzFoIwm1kRgS3biQR6R4MQhwpNkHBQ1KPYISU4ibAnbEj0wjAYydLrhAYbm/p+5Vbe+1zlV5+yq2rVqn7V+gNf33l3r7lpVnz6nvvVuT1EURYm0W/sLUBRFbVUEKEVRlFAEKEVRlFAEKEVRlFAEKEVRlFAEKEVRlFAEKEVRlFAEKEVRlFAEKEVRlFAEKEVRlFAEKEVRlFAEKEVRlFAEKEVRlFAEKEVRlFAEKEVRlFCKAH33zq6hez797Ju+T3742O7Gt6r/9XX99G73xFCJt3KqFlswRVEb1GoAPeimD0UzAvT1L83KOwKUoqhaawLUy6LZAHr44Ly8I0ApiqqlC9B7q1n79euPHwh6n/uTY5hyANRdOTvvCFCKomqtBdADBc+8Q1AClKKoLWg9gOZT+kecnyRAKYraglYEaIZBApSiqO0KBKB3nzkMR2889NLxp/5JpNez93f3fOXnVeUT+ze+lJV8z1Vy/F951urGt1rcO2vR97x5JPas+EZ3n7k/sysXXquxoDe+1PzK2bd67YHDCw+/WS2lKccSr7+bvfTgs/UrnUUevtoT1y/c2d148Fv9dURR1PqCmMJfv1Cel384/0AXoHcfr87b5+jLAXpevPSQo6QL0CbTDu994vv1t2j+WFTXX2d3s4Or6itlX6H5lesveeNbfYC6lvhvy4sSypXSW2QG0LPyaoXuOqIoan2teBLp6V0PRsVosAPQw//bVz5lBV+uXsoXOgLQhvdV5+R/Y0B6dVzYWeNKqyZr9+6vdG9J8LLkv+wB1LHEc/8CylcOH3mg/LG3jiiKWl9rAfS9fP56REHGkocPk/P3skFWhp4OQLPT9V99M5vzFmPWI03ufakY9vVLGpyrGF1MvXvHTxtAPbI04272dfbvvbjrorDxlXbZZPqN0j9/JRsbvpZTu13lWGL20s1ni4FltYD2InPG/sqb+/d+7lhHFEWtr1UvpL+ZD8ayoVeBtKvjAK1Hw8b7GYNzgB6pl10M5SxpAzQD0CPlt2iPKuvPFLP5xlHR8+5wr/hw4+hD4Z+98tX8lbuP9RDnWOLZrvxtcn78V3+ROTQfqXw764iiqPW1JkAfqghSUeo4BmxjsKBmpsMrJUBLiBRoGQNoNfztMbFma/HWeUl2h4oF1vgr/RuLvXIB9GbvUEAJRO8is7LyjFV/HVEUtb7We5jIb5dnU5pAuMrZ472Vsxgjti6AOnOU9AFazuEdV0CVbC3fygC4+/T/9HNXD8cFthZylrGt+UrGvzZA+0ts/FLYl9+vs8hqbOpeRxRFra81joFev3gYWn2l5Efz9EhxisQJ0Ot//2d/dGdXAbTiybmjpA/QcpzZm8HXbG2CNNeDf9w7331cYOuL5SzsXifVJlx/id0zWY5FNoedjnVEUdT6Wuck0tWBhP2rd6oz0D2AvpFfRZmrAGiLNiEALWb/547hWzGkq95qfKObz7Y/OgDQmsuOy5i6S/QdXG0scgig9/bITlHUClrpLPxVTYFxgNaXgboAGjgCPWDtOPnu30l0ZGvzrbvPVH6us/DRAO0tkQClKAta6zKm82oiGvJsukwPfPq3/81/eEw8hT+OM7sX8x+Vs7Uzq37v//xSfsy2zVsHQHP/4Sl8f4nDAK3PZjUAyhNHFAWn1R5nl42pjkzo86aNwfPiMtD9lJNIxTjTNYMv2Oo4uX3duxA05CSS/x7/eonNk0jn3QU0TiI1rlDliSOKgtNqdyK9e6e8FKlxsrk4DtnGYAMeV/VJpLLksJw+OV0AzcaZ/7P7AcuH5d37H8pJeBdlDoA2v3LAZUyOJTYuYyre7S+yc/loZx1RFLW+1ruVs5rENx5r56JhY0D3buMsfOOET7bUAIAewPbLj7kPH57vbvyPlUsDVr3BZMCF9B86L6TvLrG+7POqXkD/QvoSoP11RFHU+lr3XvjjKCy7ifHm94pbNTNk9Eag+RQ+v4uxBmh+Z2P+XPsneiUlOFsAPFY5B2/5Jaollo53WWbfNLur0n3bkv9WzvwbOW7l7CyxupXzxeYCerdyNq+eb68jiqLW18pPY8ph0jzHnL/QxmD7Avz8yUSth4nksPEDtDrWmo95PYO3s+ap7fOmn/te+KGHiTgw7Vhi2MNEKlT21hFFUetrRYDWk/jr6hqf48PeOhisWHPjvz4eL2w9zu7IIzdAj/cANY8AeAZvV7vmKaTqSXOHoW/7c9WCP6wureo+zm730H/fH+c6lvha93F2vUW2TtV31xFFUetrTYA2zsS/kT8wuXy4cBeDx0cJP3iYBB+Zcjzv8nr+QGXnM5jrY5+vZVfg/0rt57kY6MP2Q0Lf+27+HLkHe3+6vnFQ9fXsoqR7ug9Uznpw3azuWGL/gcqdRXaudWqvI4qi1pciQFdXh5JLiRdtUlQqSgmgvRvQZ1T7kfc8TU5RSSghgDpv45xL5/W5neY1mxRFWVY6AM2e/b4c2LKzUNllRvs3numfhKcoyqYSAWhxKdSChyabf/aIA1CKSkOJAPR4keWSA8P6MiP+2UyKSkWJADSbv9/z1fHPTVHxp99/m5dpUlQqSgSgFEVR84sApSiKEooApSiKEooApSiKEooApSiKEooApSiKEooApSiKEooApSiKEooApSiKEooApSiKEooApSiKEooApSiKEooApSiKEooApSiKEooApSiKEooApSiKEkoNoK9S6YjZpystoICIAKXmF7NPV1pAAREBSs0vZp+utIACIgKUml/MPl1pAQVEBCg1v5h9utICCogIUGp+Mft0pQUUEBGg1Pxi9ulKCyggIkCp+cXs05UWUEBEgFLzi9mnKy2ggIgApeYXs09XWkABEQFKzS9mn660gAIiApSaX8w+XWkBBUQEKDW/mH260gIKiAhQan4x+3SlBRQQEaDU/GL26UoLKCAiQKn5xezTlRZQQESARumnX/jFxk9//Zlf+NHxX8/9vf+9/f5Pv3A7V/F6/uHjK5/81T/NfvzB7c/qfOU1ZCf7//v3D7F98h/+afvVXniDaf70C9VWkMBGoAUUEBGgUXrudgOgP/u92wVAK25W75d7Sh+gB33xVZv7TiUr2R8SLvQPf9R8fTJADW8EWkABEQEaoZ89d7sJ0B/cLgH615/5bOf9V5ofLD5z/PDf/kmDqkZlJPuf/ubtT/7j/+cQ2f/ymTJp0WKaADW/EWgBBUQEaLj+4jdvNwGajSaK3eoHn/wXnfef640tqvn+YVjzRYVvu6aMZP9chc2/+c3eL8RwOQBqeCPQAgqICNBgHQacv/bDej867AL/qNwdnsv+33z/Z7+XI7WpxgHTDK757O2521/84X9ymB/mB8T+5j8/8Pcf/JZCJ4vLRvZ//ZnmAZgs0Fduf/aHn7n9qX9xnHr/7E9u3/7Un/7Anearf5HF+ff/8Y/cALW7EWgBBUQEaLB+8Kk/aM7Mn7v9i+XucDwE2nz/p1/4hf/tMB791cbJh87go9h3/kF1pLQ8PCYf6eDIRvatI5Q58F65/Z/m0478neMB0k/+Fw0S1mm++ie3qzj9I1CLG4EWUEBEgEapBugrh/2o3B3++jNf7LxfnSyo52nlhw/jluN4Nd93bv/ij149DGq+mO1R/9nh5b/4TG/oukGZyL49y87yPvznOKkvRp2f/INsbt8AaJXm4ZOHN1999Ye3D3E6AGp4I9ACCogI0ChVAP3pFw7beLk7/KDa3sv3D3var/3o1b/9/dv1nlCfgP1UNi4t9p18AdnoJl+gFZnIvp1IPp9/pcgzC6/g6yHWz/bTLI+B5x9ynoU3uxFoAQVEBGiUXmmdJCoA+rPfq07Rlu//oPh/41xSve988rderfadXyw/fdjVPvWv1fpYWCayb3Dv1QqgxW/MQ3jlb8/mwcwqzVx/+3/9N7952wdQsxuBFlBARIBGqQZktvcU+1Dj6vru1Uuv1Je/VLO34xzvB41xSr7L/SAfl/y38qtlgGQie+cItAZovSl81pFmPrcvDuK4pvB2NwItoICIAI1Ssdccz8mWu8Mr9bGyLkAbJ3LrE7D5btjf5bJTsbfzqf/mZSJ75zHQGprDAM2Gmp/81X/0r3tTePMbgRZQQESARumVcrpV6bBv/KCe6vUB2huBFnPD/r5z2GX/1+wiFgM3p9jI3nUWvgnQejTaS/MA3188Ht3xAdTsRqAFFBARoFFyAbRxCLR8vxq8NIAasO9klf9qyj0vKLKRves60BqgrmOgVZrl9P+nX4gG6Ksb3wi0gAIiAjRK7RHmcXf46Rc+23v/uQ5IXx2dvZV7a2PMul0Zyf6547nyV6s7kZoALbI9IHIAoK/czs+th07hLWwEWkABEQEaJRdAG4dAm9eB/tqPst2u3hGqneKHn/FM+n7hsLf+ze9t+SLqUkayP2RS3Qv/qYxsneOeB0i2rwPtTOEPI0kfQO1uBFpAAREBGiUXQJ9rXO1SvV9M8v/enzY+XE37G9dQt0875OdgDTxkwkr2P/v99tOYWgB13IlUp/lKkfS/yoejrqcxWd0ItIACIgI0Sg6ANg+BNt7Pbmr+ZPNkarXv/OofVDeztC98yR49md88vXnZyb79PNAWQIt74Z3HQI9Plvn7v5XP1F0AtbsRaAEFRAQoNb9Syv45q49VEkoLKCAiQKn5lUL2xQkfC3dfziotoICIAKXmVwrZ//QL+Xmi5zZ8xdEi0gIKiAhQan4lkf0Pi5vaOQBtSQsoICJAqfmVRvbZI5N7f28ueWkBBUQEKDW/mH260gIKiAhQan4x+3SlBRQQEaDU/GL26UoLKCAiQKn5xezTlRZQQESAUvOL2acrLaCAiACl5hezT1daQAERAUrNL2afrrSAAiIClJpfzD5daQEFRAQoNb+YfbrSAgqI1AB64ZLn5VHJyrbh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gvI/jSXxFpQA7Z6TLtpAQVEBCiam4XmxrM/PZUS1MDqMe2mBRQQEaBobhaaG83+9FRMUAOrx7SbFlBARICiuVlobiz701M5QQ2sHtNuWkABEQGK5mahubHsT0/lCDWweky7aQEFRAQompuF5sayP51AUAOrx7SbFlBARICiuVlobiz7DkBPb92KsI79rsU3EpXRLdpNCyggIkDR3Cw0N5r9BIIaWD2m3bSAAiICFM3NQnPj2fcAGkxQA6vHtJsWUEBEgKK5WWhuPPtbPYCGEtTA6jHtpgUUEBGgaG4WmhvN/lZ/BEqA2nDTAgqICFA0NwvNjWbvGIASoDbctIACIgIUzc1Cc6PZ3+rzkwC14aYFFBARoGhuFpobzf6WmJ8WVo9pNy2ggIgARXOz0Nx49h168jImM25aQAERAYrmZqG50eyb48+LKH5aWD2m3bSAAiICFM3NQnNj2ctv5DSxeky7aQEFRAQompuF5say7wCUU3hDblpAAREBiuZmobmx7NsA5UkkS25aQAERAYrmZqG5sewdFzHxMiYjblpAAREBiuZmobnR7B38DCWogdVj2k0LKCAiQNHcLDQ3nn13Ak+AWnHTAgqICFA0NwvNBWTfOoNEgNpx0wIKiAhQNDcLzYVkX17BRIDactMCCojUAEpRbR0Amv+/5OfKX4eiBOIIFM3NQnMB2TeuoedlTJbctIACIgIUzc1CcwHZN29C4oX0hty0gAIiAhTNzUJzAdmLbuPMly2oAVs9pt20gAKitQF6eVDjhcCdysKGBmK36kmkY9Z8mIglNy2ggGhlgF5etggaOiyxsKGB2K0L0PjHgVpYPabdtIAConUBenlZEjQHZ/DzeSxsaCB2awH0snUvUsR03sDqMe2mBRQQrQrQy0qnba0TPYabhebGs29FfivmgKiB1WPaTQsoIFoZoNl+0+cnAapntxpAe6EHEtTA6jHtpgUUEK0L0ON+09+V1okew81Cc+PZOwEaRFADq8e0mxZQQLQqQB27EAFqobnx7B3HbQhQE25aQAHRmgAV89PEhgZiB3ASiQC15KYFFBAhAnSt6DHcLDQ3nr07/CBrwdcFWz2m3bSAAiIsgPJCenW7lQDaTL36I/Fh1oKvC7Z6TLtpAQVEWADlpSzqdusAtBN58Y+gC+oNrB7TblpAARHcSaSwEKNjP0YrKiNAo93Gsm8HXv4j7JYkA6vHtJsWUEC07p1IPA62ut36AC1jD3yusoHVY9pNCyggWvleeCFBLWxoIHarA7RU6JPpDawe025aQAHR2k9jcp1JCggxPvcLtA0NxA4GoKcEqAk3LaCAaHWA9nemkBDjc79A29BA7NY/iUSAmnLTAgqI1gdob2cKCTE69spNUqfqZqG58ewJUKtuWkAB0foAlczhLWxoIHYrATSP/ZYToGPWcc9fDvvC/jpZVcJuWkABESJAeSunot2KAL11qx162GVMkc9fDvvC/jpZVcJuWkABESRA+TARPbsVp/C3mgTNXgznZzRBoVaPaTctoIAICaCXwQS1sKGB2K13EulWE6Ctv4w1oNCLnSK/sL9OVpWwmxZQQLQ6QBv8JEBXsFvxMqYKoJedPy04IAIU3U0LKCBaG6BNfhKgK9itCNDqLNItAtSOmxZQQARzJ1LvCbv60WO4WWhuLPtTB0HDjAlQdDctoIAICqDBBLWwoYHYrQvQkqPhPORJJHA3LaCACAagt26Vf904gKAWNjQQu/VOIh1/bZYAjSTozF/YXyerSthNCyggAgJovlOEEdTChgZit+JlTPVx7xgm8kJ6bDctoIAI5SRSYxciQDXtVgLoReu4t3ta7t4EDKwe025aQAHR2gC9PO3tQQSopt1aAL3YXzYOe7sI6tkGDKwe025aQAHR6gC9bOw/BKi+3doAbQ1BmwT1bQQGVo9pNy2ggGh9gF5edi9N4UkkRTsMgF7c6iLU+2vUwOox7aYFFBAhAtQ3eVs6egw3C80FZd8CaO/6JAJ0o25aQAHR2gC9aBK0en2EnyY2NBC79QC6bwO0Q1ACdKNuWkAB0eoAbRA0fynoIhULGxqI3YoAvWicRcpeaU1ECNCNumkBBUTrA7QiaP5K2GXSFjY0ELs1AZpHf9GgpIugKl/YX0e3SDctoIAIAKBNBd6oZ2FDA7FbFaC5mpjsE3S+Lyy7AF/qJqsz4KYFFBDBADTfvHunk3whxabedYurU3Wz0FxU9qcugt66mPtC+rC5zVxuojITblpAAREKQG91NBJSdOxtt8g6VTcLzUVl3xlpjm0Bwi8cOLeZyQ0pDGU3LaCACASg2abdvKCaANWyWx+gkQSVfeHQX83zuEGFoeymBRQQYQC05Gfon2a0sKGB2OEBtH9RfbtO8HUJUD03LaCACAag5UlXnkQy0FxM9hft00i5hmBHgGK7aQEFRCgArS/7C9nILWxoIHaQAB0ahBKg2G5aQAERCEBPWwAdDzE29ZZbdJ2qm4XmQrJvQNNxvZIfeDyJhO2mBRQQYQD0ggBdy24tgDYPfDqv+PQRVPqFRfy0EIaymxZQQESABtSpullobjz79n1GzkvmPYNQ8ReW8NNCGMpuWkABERxAg7ZyCxsaiN06AO3c6e6+58hNUAOrx7SbFlBABALQiyh+mtjQQOyAAeqexhtYPabdtIACIhSAXsTw08SGBmIHDVAXQg2sHtNuWkABEQxAR58B2qoL/aDXLapO1c1Cc6PZn7YJ6jyLVKhLUAOrx7SbFlBAhAPQqBBlVZtws9DcePYugnoW1hmEGlg9pt20gAIiAhTNzUJzAdm3CToE0A5BDawe025aQAERGEAD5/GB0XeWhrWhgditBdCLcIC2EWpg9Zh20wIKiLAAOnQsrFUXFHV3aVgbGojdJgDaJKiB1WPaTQsoIIICaOvM7GBIIUn3loa1oYHYAQF0MPcKoQZWj2k3LaCACAmgnWtbhkIKCLq/NKwNDcRuNYDuAy9kKiV8GkjYF/bX0S3STQsoICJAx0WAxrqFZd9MJyT2KQSFWj2m3bSAAiICdFwEaKxbYPaNcIJynzAIhVo9pt20gAKi9QFa7zbxAB36LAG6nlto9rUCD36LCQq1eky7aQEFRKsDtLnfxJ5EGv40TyKt5haYfVMLExRq9Zh20wIKiCAAGjeRuyijH+Nt912sDQ3EblWAXl5WP4ZGL5zGQ60e025aQAHR2gDtQDBsJzpGPz7j77yHtaGB2K0J0MtMZUqBABU+Wx5q9Zh20wIKiNYGaPi0vVWX/Sf8kGntJhIBGusWmP3lUccIgwEqmsZDrR7TblpAAdHqAL2UEJQAnc1uRYBeVsoyDAeoZBoPtXpMu2kBBUSrA/Ti8rKJwbDdggCdzQ5gBHpZbQLBx7+jCQq1eky7aQEFROsD9KIahF6WO8Z4iPl/Y8euWBsaiN26Z+EbCA0dgh6XFktQqNVj2k0LKCBCAGhN0NDdIugypujoR9xiqwjQgOxrgsYBNHYaD7V6TLtpAQVEEACtBpOhBG2WzRf9mFtkFQEakP0h89Y0PsC6/EcUQaFWj2k3LaCACASgzT8qFwHQOGFtaCB2KwM0C751HHTcuvpXDEGhVo9pNy2ggAgFoB2CjoUYGXrPLa5O1c1CczHZn1YIjQVozDQeavWYdtMCCohgAFqfVCdANe1WB2hN0GiARgxCoVaPaTctoIAIB6BNgvrCKfcVCxsaiN36AM0VPodvLy34tCPS6jHtpgUUEAEBtEbopfPDjYucLGxoIHYgAL0QAjR0Gg+1eky7aQEFRFAArQehzk/Xu4qFDQ3EDgWgwQTtLS2IoFCrx7SbFlBAhAXQwUHorXqwYWFDA7GDAWh1OfClbwJS1PVeCSEo1Oox7aYFFBChAXSAoAToEnZAAC0IejlMUMfSAqbxUKvHtJsWUECEA9By+68I2t2NCNAl7JAAelECdIigzqWNEhRq9Zh20wIKiGAA2tj+PYNQAnQJO0yADhDUtbTGpiH7wlFuAVUJu2kBBUQAAD2eOGjuACMEtbGhgdjhAXSEoENTeD9CoVaPaTctoIBofYC2buEcnsbPfRlT2M3XBGi0W2j2PdUA9SLUfxJpiKBQq8e0mxZQQLQ6QKsLl1o7wKl7EFoSb57ow647JEDj3QKz76sJUA9BRwHqJCjU6jHtpgUUEK0N0IqULYI2HrHb3I8q4oVE398FPZftjy6JAI11C8ve8WILoG6EjgP01q3R7INlIAxlNy2ggAgIoI09ofWQ8mpXqD/ZWZpr2OHYA9tfouU8vEmMfcBdRYCOZO94sQNQF0KHAHrhJSjU6jHtpgUUEEEB1EfQ477Q+Gh7aa6Jm2sHJEC13MKyd7xYBj6A0IGTSBftLaj9gcEv7O9EVoUUhrKbFlBAhAXQi9YQojON9wHUdejLuf8RoFpuYdk3fypz6AO0S1DX0hobQHMe73g7VgbCUHbTAgqI1gZo70ikfxDqAajz5AEBuqpbYPa1qiAcAO1Oxl0La8Zfb0GdF8bbcnxLSRFWGMpuWkAB0eoA7Z8Lb03CGgSdGaA8ibScW2j2peoo6jm8J8TxL3zZ2SKcG0ioDISh7KYFFBCtD9D+1ZitEYSDoBfzAJSXMS3mFpz9UY1fjRVA8zecKY59t8sOQQlQVTctoIAIAKB9tbb4HkEvAgAacBLpghfSL+YWmX3zaErnt1o/x/EvfNlA6AUBquymBRQQQQK0c9iqTdBe9O7dw3X0DGpDA7HDAuit/rSgS9CAL3zZQigBquqmBRQQgQLUOQitd6O947PdJfRP4GJtaCB2YAC91f/z8J1BaMgXzj/eI2hAYf9bSoqwwlB20wIKiFABOkzQff+zM0TvrZNVEaDB2df8vHWrC9DurZ3hX7hD0OC61reUVSGFoeymBRQQwQK0PTWvCXq5XPTeOlU3C81FZ1/zswvQMvZLQfa3mgova31LWRVSGMpuWkABETBAW4PQNkEtbGggdhgAvaj4eat9ELSO/VKSfbUFQa0e025aQAERMkBbg9DTJkItbGggdiAAbYwUmwA9bcZ+Kci+XCrU6jHtpgUUEGEDtDkIbe5KFjY0EDsQgF50gi5ePe0TNPILcwqv7KYFFBCBA7Q3Mjkde2D5hOi9dbIqAjQq+/Zco3ixBqj7qvoQTSKogTCU3bSAAqKJAP2Pf3hy8ujv/rjxykdPneT69Z+0PykKI1ON0NZoZIHovXWyKgI0LvvWCcPitSZAVyGogTCU3aYBZXOaBtC/PMLy0e/UL73/5MwAjR6Edq8jjHNz1cmqCFBZ9qcugh5/mkhQAUINhKHsNgko29MkgL5z8ui/3O8/eL5Jy3dOPu/8rCiMoxwEHRiEts/ixrs56mRVBKgwe8dp+PInIUHlg1ADYSi7TQHKBjUFoB8/f/LN7P+HWfs3qxdfPvm688OiMEpFTOPbQxaRW69OVkWACrNv59cJcyJBYxFqIAxlt8I91cwAACAASURBVAlA2aKmAPSjp4qRZwOaHz/fnM83JAqjVug0vnXQTOzWqZNVEaDC7L1TiFyyQeheSFADYSi7TQDKFjXLWfgGQD966nN/9Y2Tk9/5cfczojCaCpvGE6AIbtOyHwboXkTQg5sIoQbCUHabAygb0hwA/eipetRZnkOqJ/W/dNR0m2oH2DcJetn+UA3Q6YbUOhrLr74kNE71BkRRM2kOgL7VOG/0zsnJ197e/9236zPzswG03gMGCDojQLmrraWx/C6JUApEMwD0neZlTCVMe+eSRNOBrnrnkvqTudlOItXTPU7hY93207IfnMPnZTVCg75u5RY9jTcQhrLbdKBsStMB+s6Tj37T8erJ595uvSAKo6eAc0kzXcbU2NMI0Fi3zsYQuwh/hBflF44laOUWSVADYSi7TQbKtiQB6DvNo5xvnThPu7//ZOdKelEYDrkHoc1PeHc+ySmrbE8jQGPdOhtD7CICABp7X1LtFjcINRCGspsAKFvWVID+pZufB4AuMgK9CCGoP1qBCwEqcOtsDNGLGCJoVRZF0KZbDEENhKHsJgDKljVtCv/xyye/0RpoltfW929IEoXhlpSgBKiW235i9kEAjboktOUWQVADYSi7TQLK9jQNoC93j3QeXsnBWYG0kigMj7qD0MDdiADVcttPzT4MoBEIbbuFT+MNhKHsNgko29MkgL7V42d2HejX3t5/8I3eO6IwvCGJCMqTSFpu+6nZhwI0mKBdt1CCGghD2W0KUDaoabdynpT6fIbO/GjoW8XDmLq3IonC8IbUncYH7Ua8jEnLbXL2wQANPRLacwskqIEwlN0mAGWLmgLQd04cAN1/kD0i9GvdkencAK32gAiCRrpVuxcBGus2MfuBa3n7XziMoH23sGm8gTCU3SYAZYtCfyK9J6TsP65TSYO7EdaGBmIHCNDTKICGIdTlFkJQA2Eou2kBBUQbBmg0QbE2NBA7PICexgI0hKBOtwCCGghD2U0LKCDaMkDLPeA0EKFYGxqIHQRAm7Q8jQdoAELdX2J8Gm8gDGU3LaCAaNsAjSMo1oYGYocA0BYuRQAdJajvC48R1EAYym5aQAHRxgEaNY3H2tBA7AAA2ubl6QhBfc7DBPV+4RGCGghD2U0LKCDaOkA9g9DF3CKqCNCw7Du8lAJ0mKD+Lzw8jTcQhrKbFlBAtH2AdhHq342wNjQQOziAjs3hB5wHCDr0hYcIaiAMZTctoIDIAkCLXaBD0P5+hLWhgdjhAXTkNPyQs38QOviFBwhqIAxlNy2ggGibAO1t7UEExdrQQOwAAXo8Ke8j6KCz8JenfxpvIAxlNy2ggGiTAHVt7AEIxdrQQOzWB6jnxiMRQL1n48dWj4+gBsJQdtMCCoi2CFD3xj5OUKwNDcQOAKCep9d5CDryhT0EHV09nkGogTCU3bSAAqINAvSWZ1t3ErS5H2FtaCB2CAB1/xEBGUA9CB1fPe7NykAYym5aQAGRIYAe3xkgKNaGBmIHAVCnpAB1/r2kkNXj2q4MhKHspgUUEJkC6MggFGtDA7EDB2ifoCFfuI/QoNXj2LJWCmPg0v4F3OKqCNCmbAF0eBCKtaGB2OEC1DMEDfrCPYKGrZ7+prVOGN7NexG3yCoCtKkNAnT47rsmQTtXtWBtaCB2NgHaOxIaunq6BF0ljMENfHa32CoCtKktAnT4F7SfoFgbGoidVYB2CBq+etoIXSOMwSnW7G7RVQRoU5sE6MghIhdCp7gRoLFu82Q/DaDtq+pjVk8TXwRorJsWUEC0TYCOlHkGoVgbGogdOkB7BI35wsLsG/wiQGPdtIACIpMA9RAUa0MDsQMGqHsIGvWFhdnXBCNAY920gAIimwDNN8IeQS+hNjQQO9sAFWdfIownkWLdtIACog0DtHuzSVuNQWjon74ddIuvIkCnZu8HaHiY0uwjIdYWL2NKRtsF6Ohu4RyESt16Gl0YATo5ey9Ao7IUZj8wj14s+6osCt1Q0ROgC0kUhjeksb/gcJSHoO5bBAfdeho3J0AnZ+88ixSYfUNzD0KXy95A9AToQhKF4Q3Jeb9zXw2C1nud5xbBIbeeAswJ0OnZuwEaln1TsxJ0wewNRE+ALiRRGN6QgnciB0FPYwna/5Ih7gTo9OznAuhUgjYRumT2BqInQBeSKAxvSOE7UWMQum8jNMKtKwJUEaCdoEQArbIPrziqT1ACdOz9pGQeoI1B6L4i6CUBuqjbXNnPCNB9fE1e1yMoATr2flLaKkBjJmU1QeutnwBd0m227B0EjT+JVLiJCLrvTeMJ0LH3k9JmARp1KUtJ0FuNzX8KQHkSaVWAxl3GVLkJBq65m4egI24SGYieAF1IojC8IWX/idkVHNczhe9GvIwp1m2+7N0Ajcq+dpNM/bP/OAk66iaQgegJ0IUkCsMbUnxJ/2x88H7kdButJ0DnyN4D0GgVbtEIPZZ1pvGLZW8gegJ0IYnC8IYkqKmn8c6/ODezGwE6T/YzAzSaoKXblh/voeumBRQQpQPQiqDZ/hi1HxGgsW7zZd8/CDr1C8chtCqLekISVBjKblpAAVFCAL3YCwlKgMa6zZj97ACV/vKMIShUGMpuWkABUVIA3bsGocu5icpM7EUzZj8/QKMQ2iwLRyhUGMpuWkABUVoAdU7jl3Mbl+uCfgN70YzZLwHQCIK2yoIJChWGspsWUECUGECb55Kq/WhBtxE57yk1sBfNmP0iAA3/7dkpC0QoVBjKblpAAVFyAK0Jeit0N1pss24MhzXs3HVLuM2YfW8NzfSFAweh3bIwgkKFoeymBRQQpQfQilvBBF1qs66OJ8x5nU503RJuc2a/EEDF2YcQFCoMZTctoIAoRYDWBL0VNBCZOt71fYIADdFiAJVmHzAIhQpD2U0LKCDCBejQJjo1+jiCTj7i6vkEARqi7hqa8QtLsx8lKFQYym5aQAERLEAHN9HJ0dcEDUCo3M19kLPzJQjQQS0I0ACEusvGCAoVhrKbFlBAhArQ4U10evT1qaRxgordPITsfYmZ7GR1S7hNy76jzjqa9wsLsx+ZxkOFoeymBRQQgQL01vAWOkP0DYKOIXQxgPIyphAtCtAxhMp+w0OFoeymBRQQJQvQCIIuB1BeSB+iZQEqzX5oA4UKQ9lNCyggShegbYIOXdSyIECdhVI7Wd0SbpOy72lhgEqzH9hEocJQdtMCCohsAjRws3YOQuPd3Bo/ieQrFNuJ6pZwm5R9T4sDVJq9dxuFCkPZTQsoIAIF6LSTSMGbddggdMKGJuCnhb1oWvZdtVfiMqvHR9DhMt9WChWGspsWUECECtAplzFFbNZugnb2oykbWjw/LexFE7PvSgGgvt+eQb+qe9saVBjKblpAAREsQOUX0nun/y630xZC3QTV3awt7EVTs+9IA6Aego6WObc1qDCU3bSAAiJcgA6GNPRmFEB9Z+Ob+xEBGus2c/YqAHX/9hwvc21tUGEou2kBBUQEaHsQ6iLovvvpsO9IgM6VvQ5AnQQNKHNsb1BhKLtpAQVEBKh3Gl/tR/veZ4O+IwE6V/atlb7k6ukjNKist8FBhaHspgUUEBkEqODc6PC5pH3/gyHfkQCdLXstgPZ/e4aVdX9nQ4Wh7KYFFBBZBGj4ZUyVTocQuu9/LICgBOh82asBtIfQwLIOQaHCUHbTAgqITAI09EL6pgYISoDGus2dvSJAOwQNLmsRFCoMZTctoIDIJkB90Q692yZo86oWAjTWbfbsG+t8+dVz6cx+VA2EQoWh7KYFFBARoJWaBG3dl0SAxrrNnr0qQJsEjXKrCAoVhrKbFlBARICWOmz47kEoTyJFu82ffb3WVVbPpSP7AJUEhQpD2U0LKCAiQAvlG753EFqJlzGFuM2fvTJAw//ucVu+K+gCZSB6AnQhicLwhiSrGgVom6DOJzSF8pMAnSH7emWrA1RI0KA/2umVgegJ0IUkCsMbkqxqHKAdgtY3Js3sNlgoq8JZlbMBtDHcr/+ptnqE2U8hqIHoCdCFJArDG5KsKgCgXoTO6zZYKKvCWZVzAbR1wFkfoFMJKkCogegJ0IUkCsMbkqxq7CTScbOfaRBKgE7Mvn3JwwoA1R+EGoieAF1IojC8IcmqhsuqjX4eghKgE7MHAKg2QQ1ET4AuJFEY3pBkVSNl1SbfIahsGk+ATsweAaAXe1n2wmm8gegJ0IUkCsMbkqwqvGwGghKgE7N3ADT7l/bqEWYvIqiB6AnQhSQKwxuSrCqirDMI9f7NnHnc2oWyKqRVOU/2rZNIF2sB1P/3kobdJAQ1ED0BupBEYXhDklXFlE2exhOgk7Nv8nNFgMYPQnM3wTTeQPQE6EISheENSVYVVeYjaOhuRIBOz77BzzUBGk3Qwi2aoAaiJ0AXkigMb0iyqriyLkEjEUqAzpv9mgCNPRtfusUS1ED0BOhCEoXhDUlWFVs2aRBKgM6bfTmfX2f1CH95Rk7jDURPgC4kURjekGRV0WVeggbsRwTozNmvCtA4hDbcoghqIHoCdCGJwvCGJKuKL5swjSdAZ85+ZYDGELTpFkNQA9EToAtJFIY3JFmVoKy6lCZ6EEqAzpx9EcSKqycYoS23iGm8gegJ0IUkCsMbkqxKVNYdhIbuRgTozNmvD9BggnbcgglqIHoCdCF5VnbsPR5FXXzJhXhD603jw65qIUDnzv4Yw7qrJwyhXbdQghqIngBdSO6VHXmBclUXXXGMVlTWn8YHEZQAnTt7BICGEbTnFjiNNxA9AbqQnCs77uq6RkixBUW0orKL/al3ELqAm4W9aKHsEQAa9MUdbkEEXb23Gdy0gAKiVQEac1VQO6TIz5fRisoytx5Bx2/tJEBnzx4DoAGDUJdbCEHX7226mxZQQESAhrn1B6FjX50AnT17EICOD0KdbgHTeITeprppAQVEBGigW5+gIwglQGfPvrwZSaCZV8/Il/e4jRLUQPQE6EJyrestAdRxLmmYoATo/NnDAHSEoD63sUGogegJ0IXkXNlCfq60oVUEDUIoATp/9jgAHUao122EoAaiJ0AXkntly/i52oYWQ1ACdP7skQA6RNABt0GEGoieAF1InpUt4ud6G1pF0HGEEqDzZw8F0AGEDrkNEdRA9AToQhKF4Q1JVjWDWzhBCdD5s5efRVpm9fgIOuzmR6iB6AnQhSQKwxuSrGoOt5qgveeLzONmYS9aLHswgPqO5I64eQlqIHoCdCGJwvCGJKuaxe3UPwidxc3CXrRY9nAAdRN01M1DUAPRE6ALSRSGNyRZ1Txup2GDUAJ0gezFc/gFV4+DoONu7kGogegJ0IUkCsMbkqxqJrchgtb7EQG6QPaIAHUMQkPcXAQ1ED0BupBEYXhDklXN5eYiaG8QSoAukb2UoIuuHtkvT8cg1ED0BOhCEoXhDUlWNZ9bwCCUAF0ie0iA9s7Gh7nd6iHUQPQE6EISheENSVY1o9v4IJQAXSR7SIB2CRrq1iWogegJ0IUkCsMbkqxqTrdBgl5OcENobqrbgtljArSD0GC3ziDUQPQEKBWmkqCn2Q89hK797cyqWuVouhRFXxN0oa9FLSuOQOVuw9N4h1vY4AmjuUluC2YvPAiqsXrqMWiMW3MMaiB6jkAXkigMb0iyqrndTocQ2ncL3PdBmpvitmT2uAC9GPrlOaAaoQaiJ0AXkigMb0iyqtnd3AQtENota35WZjdYhbQql8weGKA1QiPLqml8XFkhqOgJ0IUkCsMbkqxqAbcWFbuDUOcnR/d+nObEbktmDw3Q4L8c35HrqvpgQUVPgC4kURjekGRVS7gNDkKdHyRAQxbh1egqdIJIbfVMJKgEoVDRE6ALSRSGNyRZ1TJugYNQAjRqEV6NrUM3h/RWz6X6IBQqegJ0IYnC8IYkq1rIrQ1G3yCUAI1ahH/Zw+vQwyHF1aNOUKjoCdCFJArDG5Ksaim3QYJeuj81wc5dhbQqF81+cCXWB1FmcpMUCREqncZDRU+ALiRRGN6QZFXLubXZ6BmE8jKmiEX4l40P0Iu96iAUKnoCdCGJwvCGJKta0G2QoJeND81j56hCWpWLZr8FgO5lJ5P2IoJCRU+ALiRRGN6QZFVLunXm595zSTPZ9auQVuWi2Q8O5GEAKiLoXjSNh4qeAF1IojC8IcmqFnXzENRxQdMsdr0qpFW5bPZBQ9DZ3ERVeVk8QbOyeIJCRU+ALiRRGN6QZFXLunUIupcSFLK5OLdlsw85DT+fm6jqWBZN0LwsmqBQ0ROgC0kUhjckWdXCbu3T7HspQTGbi3JbNvuAC0FndBNVlWWRBD2WxU7joaInQBeSKAxvSLKqpd1aBN3vhdN40OZi3BbOPuxqhrncJFVVWdwgtCyLIyhU9AToQhKF4Q1JVrW4W5Og++YBrZjdCLW5CLeFs98QQOMIWpVFERQqegJ0IYnC8IYkq1rerXG30b51QCsCobDNhbstnX08QddbPTFn4+uygGl89S5U9AToQhKF4Q1JVqXhVhF03zmgFbwbATcX6rZ09lsCaAxBm2VjBK3fhYqeAF1IojC8IcmqVNyqQWj3gFbofoTcXKDb0tlvCqARCG2VDRO08S5U9AToQhKF4Q1JVqXj1ntoSOQgFLq5MLelsw+8KXYmN0FVpyyUoO2yoWn8rcabUNEToAtJFIY3JFmVllvvsSFRg9BZmgs/AzGHW//thbPfGEBDEdot8xOUAAURAbqE26RB6BzNhZ/DJUDH3eKr+mVBBO2VeQlKgIKIAF3GzUvQ8WtCZ2hu/BTunG6utxfOfnsADUJov8w3jSdAQUSALuTmncYXCJ3ZrtXcLd9ut4ib8+2Fs98iQAMI6iobIajXLeBbyqoI0KYI0KXchgk6u12CAI0hKMaWFj8CvRgh6JDbmAjQGUSALuc2MI1fwq7+t32ARg9BQbY00dEbT5rVKyC9Ve8nJQJ0QbeBQegSdnE2s7k53146+40CNEOowG04TpjeiveTEgG6pFuPoCG36PEk0sXQw/sbAI0g6Ma3tMFAsXrTAgqICNBF3foEHYfbHM0F8xMUoAN8TBKgg794sXrTAgqICNCF3eIHobM0F8pPTIA6fu/Udc2PhH3bEbfBOlnVAm7+rQarNy2ggIgAXdotehC6pea8b0/KvroPwQXIVAHq32qwetMCCogI0MXdBgjqROimmvO9PSn7EIBGnkaCWj1CN99Wg9WbFlBARIAu7xZJ0G0153l7UvYEqEfurQarNy2ggIgA1XCLQujWmnO+PSl7AtQn50aD1ZsWUEBEgKq4xRB0c8253p6WfcBJpMiDoFCrZ4Kba6vB6k0LKCAiQHXcXEjwIHR7zTnenpj96GVMF5FDUKjVM8mtv9Vg9aYFFBARoEpu4QTdYHP9t6dm74dj6gDt32eG1ZsWUEBEgKq5uaalLoJusrnu2wrZpwrQHkGxeosFw91n7ux2uwefbf1846GXyp/fyN9/4CtvBnz8w8d2j1x/9/7d7p7y44uLANVzCxyEbrO5ztsK2ScL0O7vXazeIrnw2q7Qze/nP5+XPz+c/3j9Qvt938dv/PPspwNAf/nx1vuLiwBVdHOeG+kf0prLLqxuCTeV7KPOIkGtnuluZqbw797Z3XsYPV6/uNvdl/18AGI2mnzvhYKgh58fPgwm7z5+fN/x8ZvfO4xSD28/sc8BekDpm/u7T+92j0xGVpAIUE23QYJW+8NsdkF1S7jpZJ8wQFv36mL1FoeF890njkPFs/wfB0DeV75x41s5EY8/H/5x75u9jxevHoj6dPlzDtLs53t1JvEEqKrbMEFvzW0XUreEm072SQM022w03eqqmQGacbLxYwHIDIEHdF6VbxeE7H28/PFA3kcaQC0AqyACVNltHKEbbq5+WyP7mDk81Oox7RaHhavsDND3yp+O1DzqrD2GPBKx/fEGJo9D1WrA2iDxwiJAtd1GCbrl5qq3NbInQBHdIrlwPEl0z1d+nv2QTcFrlQh8740//6P7ix9bH29M1I//zM7CH38mQIdDklVhuI0RdNPNlW+rZB9BUKjVY9otFgyvf6k4bf6sE6Cv3d/mafPjvQErARoaoqwKxM19o2Lv+ui57EbqlnBTyp4ABXQTsOGNP8op+URjCl7ogMjsItAv//HPGwc1q49zBIoVvZ7bCELnthusk1VBADTiNBLU6jHtJsNDdmHSvW/2Tp4XVzHtu2eFjh93HQMlQINClFXhuHmeljGBoEDNEaApu0VRoTEJz2F4Vp1Wz1laA/WAxsPb3Y+fF1ct5WeXHiFAw0OUVQG5jRA0HqFIzRGgCbvFYeG8cZ3SgZXZhfJHYl615+jnu/ZlTNWUvXsdKAEaFKKsCsntdOZBKFRzWtmHHwSFWj2m3eKwcEDeja9mtxo9fRxMnhenh45T9HIKn91pVF5Y3/t4cSfSI3sCNDxEWRWW27yDUKjm1LInQOHcIrnw7p3yLPsRfdW98PnQ8sPizvbdQy8eien7eHUvPAEaFKKsCszNMwiVERSqObXsCVA4t1gwXH/3gezKzod/Xvx895n7G49byp+tlF07X56g7388expT8SMBGhqirArNzU3QvWgaD9WcWvYEKJybFlBARICu6uYi6F40CIVqTi17AhTOTQsoICJA13VzEDSviyYoVHNq2QefRYJaPabdtIACIgJ0bbceQY91sQSFak4vewIUzU0LKCAiQC9GMbXwZt0l6L7+WhEIhViV9dta2ROgaG5aQAERATpOqaU36w5Bq7oogiKsysbbWtkToGhuWkABUfIADaDU4pt1m6B1XcwgFGBVNt/Wyp4ARXPTAgqIUgdoyDOQlt+sW6eSGnURT2haf1W23tbKPvQsEtTqMe2mBRQQEaAIAG0RtFUXTND1V2XrbbXsCVAwNy2ggIgAhQBok6DtutBB6PqrsvW2WvYEKJibFlBARIBiALRxV1K3Loyg66/K1ttq2ROgYG5aQAFR6gCFOIl0VEnQfl0IQgFWZfNtvezDCAq1eky7aQEFRMkDFOAyplKeh4tcBBEUYVU23tbLngDFcovDwv8XodlYNKcI0NUvpK/lJ+g4QiFWZf22YvZBBIVaPabd4rBAgIZKFIY3JFkVitvlQe535ASFae74tmL22wKoP/sl3IbrFnGLwwIBGipRGN6QZFUgbpeX4wSNRihKc8XbitlvCqBD2W99uy7fjxEBGipRGN6QZFUYbpeXg3uRkKAgzZVvK2YfdC09yOoZyX7T23X1fowI0FCJwvCGJKuCcLu8FBN0CKEYzVVva2a/HYCOZb/l7bp+P0YEaKhEYXhDklVBuI0CdC8iKEZz1dua2ROgojICdA4RoNpu4wANGoSG2o1+TVkVASpxI0C7IkBDJQrDG5KsCsItBKCCaTxGc9XbmtkToKIyAnQOEaDqbiP8PNoNENQ9CAVprnxbM/uQs0ggq4cnkToiQEMlCsMbkqwKxG2Yn4VdLEFRmiveVs1+OwDlZUwdEaChEoXhDUlWheI2yM/KLoCgDYTCNHd8WzX7DQGUF9K3RYCGShSGNyRZ1SbcarsBgvYHoVDNKWcfMIeHWj2m3eKwQICGShSGNyRZ1SbcGnYhBC0RCtWccvYEKJBbHBYI0FCJwvCGJKvahFvTLoKgUM1pZz9OUKjVY9otDgu2AXr98/mMRGF4Q5JVbcKtZTd0Kqk9jQ+xcy2JAI12C6hK2C0OCzKAvv6l3e7GQy8df7h+5s5uV/5w0IeP3dcwePfOvW+2HMNqP3xsl+sT3x9pwA/QzOgT3//wn3zlTe9HYiQKwxuSrGoTbm27IILeCrNzLskEQMdPI20jewtucVgQAfSFI9xufCv7oUBdTbqzXQOg10/v2gANrH33zkSAXr9wLD9Y3BxbRpBEYXhDklVtwq1jdxo4CB23cy+IAI13G69K2C0OCy5QZhcqDAH0anfjq/v93aePdDvb3ftS9kPByeuzXROg57s2QENrr5oLGZIPoIdF3fyv7nzi+9f/XecbSCUKwxuSrGoTbl27MILeGrU7dS+IAI13G69K2C0OCx5+OglalBwGlU9k/z+M7Z7Ihoo5Cj987DimfP3xXROg2UCyia/g2rPdI2ENeAB6tdt99bDgbPmv3Tl6TpQoDG9IsqpNuPme1zZG0LE/fGwfoEME3Ub2FtzisODjp4ugRckRS/sCcucF8s5z4h0GnA+/VgP0wMvfbh0DDa29fvrI1HF5AJovv3A7Dx3NDkoUhjckWdUm3Lz3Kk5EqGmAjg5Bt5G9Bbc4LDSROaTWMdBCOaTOiuHdcc59fvPZ5uz7bHdf7yRSUO2Hj937Z4fx6IMvOUrbcgP0COACoMVAd6JEYXhDklVtwm3gNPMkghKg87mNViXsFoeFCQDNZ97VULEGZQ3Qq8P03Q3QsdryHNL45NsN0CM6C4BWw95JEoXhDUlWtQm3oTnqLAQNcBv/jgToYFXCbnFYmADQfGY8BNCckm6AjtVeHabzb+7fe2Y3OpMnQNHchgjhhUQQQg1fxkSAwrjFYUEO0Kscbg0IlpS6ap0IcgJ0tLY8bDl+Lsk3hc/GrgU5r2Y5DS8KwxuSrGoTbl67QIQOLNlVbQmgAwTdRvYW3OKwIAbo1Z0b2fR6YBR5nnPLBdDx2uqTo+zznETKCXwE6AGmPImk6Oa3GyTofh94Nj7UbbgKDaBjQ9BtZG/BLQ4LgsuYcp0Xk2s/BN+9k79zfP2qeURzvLbS+PkfD0DfvbN7+M0coHcfHz8OECJRGN6QZFWbcBuwGyLowS70gqZAt8EqAnSwKmG3OCw4ODl6If0+u5+ohFL7THrjX+e7Sp/4fhOgAbWVPOfwG/JdSJ/ZP3DnxqfvP/w/8JLSYYnC8IYkq9qE25DdAEFzOwFBCVCJ21hVwm5xWHCB0qeq6Pqsvj3yvMDTeYUpF0D3cbXl9fYBNyR574X/t+WJ/Hn4SYDOY+dF6NEufhBKgErcxqoSdovDggigZ40jk527ifZd6HXHkGG1+HDgJgAAIABJREFUZx2Q+uV/mMh7333gQM97Hhq/ljRIojC8IcmqNuE2YucjaGEXTVBTAPUTdBvZW3CLw4IEoOfNMzsHxt1s3s8+AtDA2vwQZnb4cvT8OZ8HiuY2ZuchaGUXSVArAB0Zgm4jewtucVgQALR80lxx4/rd7hOVhgAaXFscAPjE6PDRdyvnXAPPSqIwvCHJqjbhNmrnuaOoKosbhBKgIreRqoTd4rAgAOjVrgXB/d1nDv96qKbkEEDDa+9mjw19ePz6Td+F9LM8QKQpURjekGRVm3ALsHMRtGkXQ1BbAPUSdBvZW3CLw4JkCg+loTuRZpUoDG9IsqpNuIXYOQahLbsIghKgIreRqoTd4rBgFKChT3P66KmTXL/+k/q1j7/95MnJ7/64+1FRGN6QZFWbcAuy6xO0bRc+jTcD0GGCbiN7C27h7MlkFKDZyaqQg6DvP9kDaMHUJlJzicLwhiSr2oRboF2XoF27UIISoDK34aqE3WLoYxeg7724293z6S8X+me+Y6nvnHy++9LLJ5/78f6D508+93b7dVEY3pBkVZtwC7XrELRnFzgItQPQwdNI28jeglscf4wCtHG2f/AvK7188vXOK+8/mY89P3rq0e+03xCF4Q1JVrUJt3C7FkH7dmEPuSNAhW6DVQm7xfEnbYB+/HwXk/u3ijHpW120isLwhiSr2oRbhF2ToC67EIQSoEK3waqE3eL4YxSggfroqc/91TdOTn6nccbo5ZNv5v/vTe5FYXhDklVtwi3GrkFQp92tcYRaA+hp76WF3AarEnaLQ0jaAC3PIRXQ3DfGpO8/WR4E/aWjpvhQPhUE9X+gJqjel1pNvXUxtnaotZU2QN85Ofna2/u/+/ZJNZMnQJV1OobQlAjaXROjK4daW4YBmj9M5MYDX/m5v7g84FmfS2oAtHMhk2g64J0myKo24RZpV0PC94nhabyhKXz3IGh1sezpVrK34BbHH7sArR+nN/44u3eqi5YcI9BCojC8IcmqNuEWa1cR1P+RIYISoFK3oaqE3eL4YxagGT/v+fSX/6nrgcrvdA58NoabBOhkt2i7/m2dffkJag6gp50fCVBdNzmLNin/n/QobkW6+3TvT3o4AFrRkmfhp7oJ7AIQ6h2EWgLoBQG6vpsQRFuV73F29ZNE/X9U7uPn+7Qsr//kdaCKAJ0yCDUM0OZq2Ub2Ftzi+GN0Ct96mIj/Dyu9fARnBdI970Sa7iayiyFoG6H2ANoj6FJuA1UJu8XxxyhAW4+z8z/b7v0ns8uYPvhG48b3A0x/g/fCT3GT2Z0GINRJUNMA5YX0+m5x/EkboIeJ+vHRS9mtSO8/mQ86P+DTmKa5Se2E03hTAPU/kWkb2Vtwi+OPUYC2/hrd1cBfVvrgD09OHv1aPtgsALr/4NsHfv7u291PisLwhiSr2oSb2E42CCVA5W7+qoTd4vhjFKBhJ5GiJArDG5KsahNucrsQgvYGobYA6n2gyDayt+AWhwWrAH33zu7m9/J/vfF47zImkURheEOSVW3CbYqdgKAE6AQ3b1XCbnFYsArQ441IDzzwQNitSAESheENSVa1CbdJdvHTeIsAdXS/jewtuMVhwSxA96/dKe7kvPHVWYxEYXhDklVtwm2iXewg1BhAfUPQbWRvwS0OC3YBur9+/Z8eRqCffnb8TyMHSRSGNyRZ1SbcptpFXhJKgE5x81Ul7BaHBcMAnVmiMLwhyao24TbZLoqgtwjQKW6+qoTd4rBAgIZKFIY3JFnVJtxmsAsgaMQfPh5zc769WvYE6MpucVgwD9B/P5eRKAxvSLKqTbjNYRdFUAlCwQHa73wb2Vtwi8OCXYBef/fB7+d/Xe6hkD8QPy5RGN6QZFWbcJvFLoSgUwahuAD1DEG3kb0FtzgsmAXo1Z38b3Fmf57zxhOez0RJFIY3JFnVJtzmsQsiqByhhZv3MfcrZk+ArusWhwWrAH33zu54L9K/e+YOL6RXdZvJblmCHt38j7lfMXsCdF23OCzIAPr6lw7junJqfH1AVHOe/OFj95X/cP1V9rDa/fULh3fuGb+E03sr581yqbyVc5MADToZfyFFaO7mr1wzewJ0Xbc4LIgA+kJxhXo+sCswWVPyrOTVu3ccAA2svVvA9+GxBnxPY2o9D9T7NKYIicLwhiSr2oTbbHZhBN2LCJq5DZyFWjN7d9PbyN6CWxwWXKDMNqkhgF7lN/fcffoIvrPsb2ccfige3nF9tisheOUY+QXWHkaNhxHk9Yvjs+9pj7OLkCgMb0iyqk24zWcXRND90Ehy0A0UoO4h6Dayt+AWhwUPP50ELUrKR8Udho9PVMO7csj3+uO7CqBn/ZvQQ2uvilHp+ejsmyNQNLcZ7ULujG/OxcMRSoAOVyXsFocFHz9dBC1KqgFdDsgScec5Lc8Pk+7XqlFkf/gYWNt6nOewvMdA73P+Wy5RGN6QZFWbcJvVbpyg9en0GILCA7Tb8Tayt+AWh4UmMofUOgZaKIfgWYG643z9/Oaz1cz9w8fu/bPDmPJB52WYw7URk24PQK92u4d+nv/rvRd2wTQekigMb0iyqk24zWs3OggtyiIJinISydUZAbqqWxwWJgA0nyZXw8z6L7eVAC3PIbnwNVKbvfDa/bvdAalj8l0HepadqXrggQfu1IcUpkkUhjckWdUm3Ga2GyNoWRY3jQe5jMndmevVbWRvwS0OCxMAmk/ABwB6GAQ+/Ob+vWdcJ4JGag8vPHOE7+ijPH0AvX5xVz7O7p+PLSNIojC8IcmqNuE2u90wQeuyGIJiXEjv6SwIoIGdWt7Stg3QqxyMDQiWs+6r6sjm8f+Oc0ljtVe7HL7XL0jPwmcqHmf3x3yc3cYBOjwIbZRFDEJHmtPJ/tTXWABAgxuVfcdNbGmbBujVnfwOyYERaPXJ3t90G629Koee4+d/+DQmNLcl7AYI2iwLJ+jWARreqOw7bmJLQwFo5GVMuc6LsWEAQLPx5VXzaOh47bt3eu/4RICiuS1i5yeoGyxjZNk4QG8F/6qwvKWBAnT0Qvp9dj9RObdun0lv/+uoDIJNgAbUVnP68Us4RwB6/e/+/N8MfyJUojC8IcmqNuG2jJ2XoM6p7ShZNgDQ9osEqJZbHBZcoPSpKro+290suXZeTLbPqyOdV51rOdtADawtGDv0J92P8gL07v9wqPwwuzb/5hzPEiFA17bzwKZXFsQWCID6fysQoOu5xWFBBNDGH13v3k20r4F55rwoPqrWdQKqI/9f5cyWfeZ4molQojC8IcmqNuG2mJ0bN/2yELpgANT7NzgJ0PXc4rAgAeh5c1h4vGu9vp+9dR3ow2/u7z7eGkSG1z700pSz8Fc5Ng+LuffNu4/N8neNRWF4Q5JVbcJtOTsnQV1l43gBAajzQvqLcYDyJNJybnFYEAC0fEpdcYX63e4Tlaop+3nxMKbGrUjBtVfHq/DHn4XsvZUzg/Lxcqnx4wAhEoXhDUlWtQm3Be1cBHWWjY7QUADq0ShAeRnTYm5xWBAA9GrXguD+bnbN+0M1oupjnnezR38+3IRXRG32pFD3baAtuQFaHEQ9YpRPY1J1W9Suj1BP2QhBtwDQ9u+JblkYP01vaRsFKJaGHmd3GO/etydALQG0T1Bv2SBCwQHaH4JuI3sLbnFYMA3Qd+/k568IUFW3he26BPWXDRGUAB2uStgtDgtGAXqcwhdX7PMYqKrb0nYdgg6V+RG6CYA2CbqN7C24xWHBKECz66Cy0+8ZOXkW3hZAO39vbrDMS1ACdLgqYbc4LFgFaHXr0/UzO/5VTlU3BbvmIHSkzENQdID2CLqN7C24xWHBKkCP11Ddl59I4t+FV3XTsGsQdKzMPQglQIerEnaLw4JZgO7v/tE/yx7H/OE/eWj8WqgQicLwhiSr2oSbil1N0PEyF0HhAdo9jbSN7C24xWHBLkDnligMb0iyqk246dhVBA0ocxCUAB2uStgtDgsEaKhEYXhDklVtwk3Lzvskjr7603gCdLgqYbc4LBCgoRKF4Q1JVrUJNzW7CIL2BqEbAWjjfoFNZG/BLQ4LBGioRGF4Q5JVgbiNUEutOQlBbwW5IWRPgK7jFocFAjRUojC8IcmqMNzGqKXXnJygBOhwVcJuWkABEQGq7TZKLc3mpNN4AnS4KmE3LaCAiABVdjs9HYOWanPCQSgBOlyVsFscFjiFD5UoDG9IsioENzCARhG0HoRuBaD1M1MQsk/CLQ4LBGioRGF4Q5JVIbihAXQ/+n2aqgah+AC9IEBXcYvDAgEaKlEY3pBkVQhucAAVTuNH/uYcQPYE6CpucVggQEMlCsMbkqwKwg3qJNLRTTYIHfybcwDZt1rCyD4FtzgsEKChEoXhDUlWheGGcxlT5TY3QSGyJ0BXcYvDAgEaKlEY3pBkVSBuI6RapTkZQf1/cw4h+2ZHKNnbd4vDAgEaKlEY3pBkVZtwW6k50dl4/9+cQ8ieAF3DLQ4LBGioRGF4Q5JVbcJtteZiCLofRihI9gToCm5xWCBAQyUKwxuSrGoTbus1F0HQg9vQEBQkewJ0Bbc4LBCgoRKF4Q1JVrUJtxWbCydo7oY+hW/O4beRvQW3OCwQoKESheENSVa1Cbc1mwsm6NENHaAXBKi+WxwWCNBQicLwhiSr2oTbqs2FnkrawK2cmQhQfbc4LBCgoRKF4Q1JVrUJt3WbCyQoATpclbBbHBYI0FCJwvCGJKvahNvKzYURlAAdrkrYLQ4LBGioRGF4Q5JVbcJt7eaCCLolgJ5quTWqEnaLw4IMoK9/abe7Uf654Otn7ux2jb8d/OFj9xX/un7h8M49X207htReP70r9YnvDzdAgKK5rd9cAEI3AtALAlTdLQ4LIoC+cGTbjW9lP3z4WAd0Z7sCoHeP7+webhoG1RKgK7lF/N21OexaVTM2N07Q7QBU062uStgtDgsuUGab3hBAr3Y3DqPKu08f4Xa2u/el7Id738zfvD7bFQA9UPDmS/vrFwtYRtUWevdOs9YpAnRGt9al5RsGaMATozYCULqpu8VhwcNPJ0GLkgMYn8j+fxg+PpExLkfhh48dUff647sSglfF6PG8AcXQ2urTj4w1QIDO5xb1hyun23WqZm3udAShBCjdvO/HyMdPF0GLkg8fK6bVZxneSjye56w7P0zYX6um4U/07AJrC52XQ9MBEaCzuXVuD980QMcGoQQo3bzvx6iJzCG1joEWyiF4VmDyKkff+c1ni3/VrHRquPao4zB1RATobG62ADo8CCVA6eZ9P0YTAJrPvK+fLo5SvnunHC0WEMxeeO3+3e6Axb5Gao86bx8QdYsAnc3NGEAHx6AEKN2878doAkBzvg0C9JnjiXTHccyR2lzlodFhEaCzuVkD6NCt8QQo3bzvx0gO0Kv87HoDguWMvYDgVXYB05v76xd2fQ6O1Rb/Hj8CSoDO6WboJNJR/jEoAUo37/sxEgP06s6N7AClfxR5VQ49z3oz8dHa/d5zEqovAnRGNzOXMR1Vb76xbglmT7fq/RgJLmPKdV6MK4em8I13ro6T+ScCa48vjl1Dn4sAndPNyIX0hQhQusW7xWHBwcnRC+n32f1E5by8fSa98a8KgNk/mgANqO38c0gEKJobTnMEKN3i3eKw4AKlT1XR9dnuZjk6PC8m6ufVuaKr8jrQgpPtY5lBtZnOxi+iz0SAornhNEeA0i3eLQ4LIoCeNZDYuZtoX0PwrPp/k4RhtQ3+jogARXMDao4nkegW7RaHBQlAWzcIHe94r+9nryH47p3sOUuds/CBtWPX4dciQNHckJrjZUx0i3WLw4IAoMUjlHbFjet3u09UqiB4def44KXGyfTg2saJpWERoGhuUM15+EmA0s3/fowEAL3atSC4v5tdL/9QTbsagnezp30++FLDLrw27CpQAhTPzUJzzD5dtzgsSKbwUCJA0dwsNMfs03WLwwIBGipRGN6QZFWbcLPQHLNP1y0OCwRoqERheEOSVW3CzUJzzD5dtzgsEKChEoXhDUlWtQk3C80x+3Td4rBAgIZKFIY3JFnVJtwsNMfs03WLwwIBGipRGN6QZFWbcLPQHLNP1y0OCwRoqERheEOSVW3CzUJzzD5dtzgsEKChEoXhDUlWtQk3C80x+3Td4rBAgIZKFIY3JFnVJtwsNMfs03WLwwIBGipRGN6QZFWbcLPQHLNP1y0OCwRoqERheEOSVW3CzUJzzD5dtzgsEKChEoXhDUlWtQk3C80x+3TdtIACIgIUzc1Cc8w+XTctoICIAEVzs9Acs0/XTQsoICJA0dwsNMfs03XTAgqICFA0NwvNMft03bSAAiICFM3NQnPMPl03LaCAiABFc7PQHLNP100LKCAiQNHcLDTH7NN10wIKiAhQNDcLzTH7dN20gAIiAhTNzUJzzD5dNy2ggIgARXOz0ByzT9dNCyggIkDR3Cw0x+zTddMCCojUAEpRFGVNHIG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FMA+vHzJ6V+/Sflix891X3lKFEY3pBkVZtws9Dcntkn6zYBKFvU7AB9/0kCdJKbheb2zD5ZtwlA2aLmmMK//+Sj36l+eOfk884PicLwhiSr2oSbheaYfbpuMwBlS5oBoIeB6Nfrn15u/tCQKAxvSLKqTbhZaI7Zp+s2HSib0gwAfevkc29XP3z8fGM02pQoDG9IsqpNuFlojtmn6zYdKJvSdIB+9NTJN5s/fe6vvnFy8js/7n5MFIY3JFnVJtwsNMfs03WbDJRtaTpA32od9CzPIdVQ/aWjJvtQFEWBaTJAP3qqNWd/5+Tka2/v/+7bJ9WrBChFUUY1GaDvNI+A1uPR3rkk0XTAO02QVW3CzUJze2afrNtUoGxMUwH68fPNI6C1OlzlToRqR4DSbVa3iUDZmiQAfadxlPP9J7tXzB/Ve10UhjckWdUm3Cw019kYJIvwL1tWRTclNwFQtqypAPVdN//+kxyBytwsNNfZGCSL8C9bVkU3JTcBULasqVP4zrHOakbfA6soDG9IsqpNuFlobs/sk3WbCJStaSJAe9fNv3wEZ//QqCgMb0iyqk24WWhuz+yTdZsGlM1pIkA/eqpzqPP9J7PLmD74RvccEnciUDsClG6zuk0DyuY0EaCNQ53FI0XeKh7G1L0VSRSGNyRZ1SbcLDTH7NN1mwaUzWkiQBtXK5XPZPrgD09OHv3a291PisLwhiSr2oSbheaYfbpu04CyOfGJ9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JAPT0ID23uooAXT97uqm7aQEFRPYBenpaEhRrQwOxI0DpNqubFlBAZB6gp6cVQbE2NBA7ApRus7ppAQVE1gF6eloTFGtDA7EjQOk2q5sWUEBEgM7p1qoiQFfOnm5ruGkBBUQE6JxurSoCdOXs6baGmxZQQESAzunWqiJAV86ebmu4aQEFRNYBypNIa7iBZE+3Fdy0gAIi8wDlZUwruKFkTzd9Ny2ggMg+QHkhvb4bTPZ0U3fTAgqIEgDoxtwsNMfs03XTAgqICFA0NwvNMft03bSAAiICFM3NQnPMPl03LaCAiABFc7PQHLNP100LKCAiQNHcLDTH7NN10wIKiAhQNDcLzTH7dN20gAIiAhTNzUJzzD5dNy2ggIgARXOz0ByzT9dNCyggIkDR3Cw0x+zTddMCCogIUDQ3C80x+3TdtIACIgIUzc1Cc8w+XTctoICIAEVzs9Acs0/XTQsoICJA0dwsNMfs03XTAgqICFA0NwvNMft03bSAAiICFM3NQnPMPl03LaCAiABFc7PQHLNP100LKCAiQNHcLDTH7NN10wIKiAhQNDcLzTH7dN20gAIiAhTNzUJzzD5dNy2ggIgARXOz0ByzT9dNCyggIkDR3Cw0x+zTddMCCogIUDQ3C80x+3TdtIACIgIUzc1Cc8w+XTctoICIAEVzs9Acs0/XTQsoICJA0dwsNMfs03XTAgqICFA0NwvNMft03bSAAiICFM3NQnPMPl03LaCAiABFc7PQHLNP100LKCAiQNHcLDTH7NN10wIKiAhQNDcLzTH7dN20gAIiAhTNzUJzzD5dNy2ggIgARXOz0ByzT9dNCyggIkDR3Cw0x+zTddMCCojUAEpRFGVNHIGiuVlojtmn66YFFBARoGhuFppj9um6aQEFRAQompuF5ph9um5aQAERAYrmZqE5Zp+umxZQQESAorlZaI7Zp+umBRQQEaBobhaaY/bpumkBBUQEKJqbheaYfbpuWkABEQHbs8OLAAAKzElEQVSK5mahOWafrpsWUEBEgKK5WWiO2afrpgUUEBGgaG4WmmP26bppAQVEBCiam4XmmH26blpAAREBiuZmoTlmn66bFlBARICiuVlojtmn66YFFBARoGhuFppj9um6aQEFRAQompuF5ph9um5aQAERAYrmZqE5Zp+umxZQQESAorlZaI7Zp+umBRQQEaBobhaaY/bpumkBBUQEKJqbheaYfbpuWkABEQGK5mahOWafrpsWUEBEgKK5WWiO2afrpgUUEBGgaG4WmmP26bppAQVEBCiam4XmmH26blpAAREBiuZmoTlmn66bFlBARICiuVlojtmn66YFFBARoGhuFppj9um6aQEFRAQompuF5ph9um5aQAERAYrmZqE5Zp+umxZQQESAorlZaI7Zp+umBRQQEaBobhaaY/bpumkBBUQEKJqbheaYfbpuWkABEQGK5mahOWafrpsWUEBEgKK5WWiO2afrpgUUEG0VoKcHRVdBbWggdgQo3WZ10wIKiDYK0NNTAUGxNjQQOwKUbrO6aQEFRNsE6OmphKBYGxqIHQFKt1ndtIACok0C9PRURFCsDQ3EjgCl26xuWkABEQEaUCerIkCXyN7C6jHtpgUUEBGgAXWyKgJ0iewtrB7TblpAAREBGlAnqyJAl8jewuox7aYFFBBtEqA8iTSfHQFKt1ndtIACom0ClJcxzWZHgNJtVjctoIBoowDlhfRz2RGgdJvVTQsoINoqQEVVm3Cz0ByzT9dNCyggIkDR3Cw0x+zTddMCCogIUDQ3C80x+3TdtIACIgIUzc1Cc8w+XTctoICIAEVzs9Acs0/XTQsoICJA0dwsNMfs03XTAgqICFA0NwvNMft03bSAAiICFM3NQnPMPl03LaCAiABFc7PQHLNP100LKCAiQNHcLDTH7NN10wIKiAhQNDcLzTH7dN20gAIiAhTNzUJzzD5dNy2ggIgARXOz0ByzT9dNCyggIkDR3Cw0x+zTddMCCogIUDQ3C80x+3TdtIACIgIUzc1Cc8w+XTctoICIAEVzs9Acs0/XTQsoICJA0dwsNMfs03XTAgqICFA0NwvNMft03bSAAiICFM3NQnPMPl03LaCAiABFc7PQHLNP100LKCAiQNHcLDTH7NN10wIKiAhQNDcLzTH7dN20gAIiAhTNzUJzzD5dNy2ggIgARXOz0ByzT9dNCyggIkDR3Cw0x+zTddMCCogIUDQ3C80x+3TdtIACIgIUzc1Cc8w+XTctoICIAEVzs9Acs0/XTQsoICJA0dwsNMfs03XTAgqI1ADq1C/9Et02aTeD2+a+MN1WcIMXAWrDbXvNbe4L020FN3gRoDbcttfc5r4w3VZwgxcBasNte81t7gvTbQU3eBGgNty219zmvjDdVnCDFwFqw217zW3uC9NtBTd4EaA23LbX3Oa+MN1WcIPXugClKIrasAhQiqIooQhQiqIooQhQiqIooQhQiqIooQhQiqIooQhQiqIooQhQiqIooVQA+vG3nzw5+d0fe1/y/7C020dPneT69Z8s5ZabfN7/4QXtlm/uP/7hycmjw8Exe/+Hl3ODiD4JaQC0SLMZZusl/w+Lu73/5MQNbcwt08snn/d+eEm7xZv7y+PyH/2O58MBi2D2i7ghRJ+GNAD68snnfrz/4PmTz73tfsn/w+Ju75RbnFRjboffzi+flCaTe4uzW7q5d04e/Zf77Id8z3E3x+znyn5z0achBYC+/2S+lj966vjrqveS/4fF3Q7Rf13cV4jbYarzjZNys57cW5zd0s19/PzJN/f5D9n/3c0x+7my31z0iUgBoG8Vqb5Vh9p6yf/D4m4fPz8x8zG3w39Pvvb/Vq9M7C3ObunmPnqqmLO97A+O2c+V/eaiT0QKAH35+NuqOa1oveT/YXG3j5763F8dfm//jvjw95jb/q3f+D+qNyf3Fme3fHPVi1/3Ncfs58p+c9EnouUBWv02fP/J8hhJ6yX/D4u7Vcfaiy1gdrfjS8WGNbm3ODul5qpJnas5Zj9X9puLPhWlDdB3DtOet/d/9+0T4YwHGqA6zRUzuO0BdFvZby76VKQK0PI6h9ZL/h8Wd6uO3kiPuY+5HV/q70TCCz6i7JSay07IfsfXHLOfK/vNRZ+K0h6BlnpHeAUG9Ai01MLNPfnoN93vBCyC2S/iVmnF6FMRAXr8YfK4ABegizb3VjFL3C5At5H95qJPRWmfhS8ljj7obKXiWXjX4pds7i+ro2ybOwtfaiPZby76RKRyHejXW//vvuT/YWm38npgefRjbq2lT+4tyk6huY9fPvmNn/g/HLAIZr+EG0T0iSjtO5Fe7mxws7vlqi8uWf5OpH1z0LN0cy83DrFt7k6kjWW/uegTkQJADzH+RudW2dZL/h8Wd3v/yexyjw++sZhbrnKzntxbnN3izb3VXLK7OWY/V/abiz4RaTxM5IPGw1refzL/NdV8aeCHxd3eKh5aI75lY8wtUzWRmtxbnN3CzZWPTCvuwHY3x+znyn5z0achDYDuP/j2YfX+bv7rqQij+dLQD8u7ZY81/NqCbvvmkajJvUXaLdrcOyetvcjTHLPvf1jDDSD6JKQCUIqiKIsiQCmKooQiQCmKooQiQCmKooQiQCmKooQiQCmKooQiQCmKooQiQCmKooQiQCmKooQiQCmKooQiQCmKooQiQCmKooQiQCmKooQiQCmKooQiQCmKooQiQCmKooQiQKlZdLa79836fx19+NjuEdenKWrjIkCpWUSAUimKAKVmEQFKpSgClJpFg0gkQCmjIkCpWUSAUimKAKVmEQFKpSgClArX9dO7J15/fLe751uHH+4+c2e3u/HQS8e3usdA38je3T3wlfynDKDXLxxeePDZ1qe7C6GojYkApcJ1AOiXD1jcfeL7+/35rtDD+VttgF6/UL578/DRDKAPPXb8+QjOEqCdhVDUxkSAUuE6AHR341v7u8/m6MvGje+9UMCvDdDDuw8f/n/3MFq9b58DNH8h4+p9+9bHWguhqI2JAKXClQH0ifxf7945kjCD4I1sQt8C6AGYx3cP/yh+Lg6Ctj7dWwhFbUwEKBWuA0Cz2fs+I17xj+y1jIItgF6VPCwKDgAtPl6g9fix3kIoamMiQKlwHTh3PHbZBN4Rhp4L6c9KgN7X/3R/IRS1MRGgVLgq5H342K6hjJF9gL73xp//0f27EqDlZUxn9af7C6GojYkApcIVDtDX7m++efj4E8UizglQypAIUCpcTYB2jlm2AJqdbNrtHvjyH//8bHgEygOf1LZFgFLhqgBaHQyt1AJocRXTvnEM9JHW58pjoDzwSW1bBCgVrvq0z1l13VGBwSZAazIWp9+Lq5n2FUpLjHYWQlEbEwFKhasG6Lt3SuJdHS8NdQP0vDoGWhwEPetcB9peCEVtTAQoFa7GhUcHNN589vDKi7vW2aPWFP6Nx3f5nUvH00W/8ub+7jPFBfX1nUithVDUxkSAUuFqXrlZ3cbeuru9uBPp8eK9h17Mh5YHgP7yY44757sLoaiNiQClwtW6YejuM9mlSp3nK5UPE/nu/dlDlr5XnGmvn8b0vdanuwuhqI2JAKUoihKKAKUoihKKAKUoihKKAKUoihKKAKUoihKKAKUoihKKAKUoihKKAKUoihKKAKUoihKKAKUoihKKAKUoihKKAKUoihKKAKUoihKKAKUoihLq/weMDLTyi2BOv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7" t="40584" b="38183"/>
          <a:stretch/>
        </p:blipFill>
        <p:spPr>
          <a:xfrm>
            <a:off x="5506118" y="1365240"/>
            <a:ext cx="1049879" cy="9815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11288" r="55610" b="4587"/>
          <a:stretch/>
        </p:blipFill>
        <p:spPr>
          <a:xfrm>
            <a:off x="3212984" y="1365240"/>
            <a:ext cx="2189525" cy="32024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60806" y="4567676"/>
            <a:ext cx="1076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Calibration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2562742" y="2725365"/>
            <a:ext cx="961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Log score</a:t>
            </a:r>
          </a:p>
        </p:txBody>
      </p:sp>
    </p:spTree>
    <p:extLst>
      <p:ext uri="{BB962C8B-B14F-4D97-AF65-F5344CB8AC3E}">
        <p14:creationId xmlns:p14="http://schemas.microsoft.com/office/powerpoint/2010/main" val="250573264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Correlates of reliability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4002856" cy="3341688"/>
          </a:xfrm>
        </p:spPr>
        <p:txBody>
          <a:bodyPr/>
          <a:lstStyle/>
          <a:p>
            <a:r>
              <a:rPr lang="en-US" dirty="0"/>
              <a:t>Experienced teams not significantly better than new teams</a:t>
            </a:r>
          </a:p>
          <a:p>
            <a:r>
              <a:rPr lang="en-US" dirty="0"/>
              <a:t>Ensembles not necessarily better than single models</a:t>
            </a:r>
          </a:p>
          <a:p>
            <a:r>
              <a:rPr lang="en-US" dirty="0"/>
              <a:t>Calibration worst in mid-season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15585" r="45937" b="16158"/>
          <a:stretch/>
        </p:blipFill>
        <p:spPr>
          <a:xfrm>
            <a:off x="4793054" y="1232217"/>
            <a:ext cx="3238151" cy="31207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7" t="40584" b="38183"/>
          <a:stretch/>
        </p:blipFill>
        <p:spPr>
          <a:xfrm>
            <a:off x="8031205" y="1158875"/>
            <a:ext cx="1049879" cy="9815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7460" y="4336386"/>
            <a:ext cx="1314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Week of season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4130702" y="2492206"/>
            <a:ext cx="966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Calibration</a:t>
            </a:r>
          </a:p>
        </p:txBody>
      </p:sp>
    </p:spTree>
    <p:extLst>
      <p:ext uri="{BB962C8B-B14F-4D97-AF65-F5344CB8AC3E}">
        <p14:creationId xmlns:p14="http://schemas.microsoft.com/office/powerpoint/2010/main" val="340399533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maters to public health</a:t>
            </a:r>
          </a:p>
        </p:txBody>
      </p:sp>
      <p:sp>
        <p:nvSpPr>
          <p:cNvPr id="5" name="Rectangle 4"/>
          <p:cNvSpPr/>
          <p:nvPr/>
        </p:nvSpPr>
        <p:spPr>
          <a:xfrm>
            <a:off x="1103152" y="1569076"/>
            <a:ext cx="7143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is an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90%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chance that the epidemic will peak between week 1 and week 3.</a:t>
            </a:r>
          </a:p>
        </p:txBody>
      </p:sp>
      <p:sp>
        <p:nvSpPr>
          <p:cNvPr id="9" name="Rectangle 8"/>
          <p:cNvSpPr/>
          <p:nvPr/>
        </p:nvSpPr>
        <p:spPr>
          <a:xfrm>
            <a:off x="1103152" y="2696087"/>
            <a:ext cx="7143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is an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20%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chance that the epidemic will peak between week 1 and week 3.</a:t>
            </a:r>
          </a:p>
        </p:txBody>
      </p:sp>
    </p:spTree>
    <p:extLst>
      <p:ext uri="{BB962C8B-B14F-4D97-AF65-F5344CB8AC3E}">
        <p14:creationId xmlns:p14="http://schemas.microsoft.com/office/powerpoint/2010/main" val="195630658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9E2FD0D-76AC-6147-9687-9A3B0C6BB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skill 2017-18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66589E-AA80-AF4C-BD67-CA25E7046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39" y="1063229"/>
            <a:ext cx="5839690" cy="19465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1CF859-2E64-C744-B8AB-6EC3C2370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39" y="3009792"/>
            <a:ext cx="7852770" cy="192613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11FA0A-CA25-364A-8BEB-24E59F4B55D8}"/>
              </a:ext>
            </a:extLst>
          </p:cNvPr>
          <p:cNvSpPr txBox="1"/>
          <p:nvPr/>
        </p:nvSpPr>
        <p:spPr>
          <a:xfrm>
            <a:off x="6685266" y="1152211"/>
            <a:ext cx="15661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Top team overall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57511F-5627-6F4A-8111-6A681FDDA8BE}"/>
              </a:ext>
            </a:extLst>
          </p:cNvPr>
          <p:cNvSpPr txBox="1"/>
          <p:nvPr/>
        </p:nvSpPr>
        <p:spPr>
          <a:xfrm>
            <a:off x="6685266" y="1368906"/>
            <a:ext cx="2054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Unweighted ensemble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95432F-34E3-5A4B-8C80-F475452B6A3B}"/>
              </a:ext>
            </a:extLst>
          </p:cNvPr>
          <p:cNvCxnSpPr>
            <a:stCxn id="19" idx="1"/>
          </p:cNvCxnSpPr>
          <p:nvPr/>
        </p:nvCxnSpPr>
        <p:spPr>
          <a:xfrm flipH="1">
            <a:off x="6348845" y="1538183"/>
            <a:ext cx="336421" cy="0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7CD56AF-FC05-AB48-932A-E359268D4D9E}"/>
              </a:ext>
            </a:extLst>
          </p:cNvPr>
          <p:cNvCxnSpPr>
            <a:stCxn id="18" idx="1"/>
          </p:cNvCxnSpPr>
          <p:nvPr/>
        </p:nvCxnSpPr>
        <p:spPr>
          <a:xfrm flipH="1">
            <a:off x="6338455" y="1321488"/>
            <a:ext cx="34681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04612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Pay attention to calibration</a:t>
            </a:r>
          </a:p>
          <a:p>
            <a:r>
              <a:rPr lang="en-US" dirty="0"/>
              <a:t>Even models with low accuracy can be well calibrated</a:t>
            </a:r>
          </a:p>
          <a:p>
            <a:r>
              <a:rPr lang="en-US" dirty="0"/>
              <a:t>Better calibration will improve log scores</a:t>
            </a:r>
          </a:p>
          <a:p>
            <a:r>
              <a:rPr lang="en-US" dirty="0"/>
              <a:t>Calibration is necessary for reliability and public health utility</a:t>
            </a:r>
          </a:p>
          <a:p>
            <a:r>
              <a:rPr lang="en-US" dirty="0"/>
              <a:t>BUT calibration alone does not make a forecast useful</a:t>
            </a:r>
          </a:p>
        </p:txBody>
      </p:sp>
    </p:spTree>
    <p:extLst>
      <p:ext uri="{BB962C8B-B14F-4D97-AF65-F5344CB8AC3E}">
        <p14:creationId xmlns:p14="http://schemas.microsoft.com/office/powerpoint/2010/main" val="55530228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428750"/>
            <a:ext cx="7924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“It is remarkable how much long-term advantage people like us have gotten by trying to be consistently not stupid, instead of trying to be very intelligent.”</a:t>
            </a:r>
          </a:p>
          <a:p>
            <a:endParaRPr lang="en-US" sz="2800" dirty="0">
              <a:solidFill>
                <a:schemeClr val="tx1"/>
              </a:solidFill>
              <a:latin typeface="+mn-lt"/>
            </a:endParaRP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					</a:t>
            </a:r>
            <a:r>
              <a:rPr lang="en-US" sz="2800" i="1" dirty="0">
                <a:solidFill>
                  <a:schemeClr val="accent4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- Charlie Munger</a:t>
            </a:r>
          </a:p>
        </p:txBody>
      </p:sp>
    </p:spTree>
    <p:extLst>
      <p:ext uri="{BB962C8B-B14F-4D97-AF65-F5344CB8AC3E}">
        <p14:creationId xmlns:p14="http://schemas.microsoft.com/office/powerpoint/2010/main" val="266532268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428750"/>
            <a:ext cx="79248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“It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ain’t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 what you don’t know that gets you into trouble. It’s what you know for sure that just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ain’t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Cambria" charset="0"/>
                <a:ea typeface="Cambria" charset="0"/>
                <a:cs typeface="Cambria" charset="0"/>
              </a:rPr>
              <a:t> so.” </a:t>
            </a:r>
          </a:p>
          <a:p>
            <a:endParaRPr lang="en-US" sz="2800" dirty="0">
              <a:solidFill>
                <a:schemeClr val="tx1"/>
              </a:solidFill>
              <a:latin typeface="+mn-lt"/>
            </a:endParaRP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						</a:t>
            </a:r>
            <a:r>
              <a:rPr lang="en-US" sz="2800" i="1" dirty="0">
                <a:solidFill>
                  <a:schemeClr val="accent4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- Mark Twain</a:t>
            </a:r>
          </a:p>
        </p:txBody>
      </p:sp>
    </p:spTree>
    <p:extLst>
      <p:ext uri="{BB962C8B-B14F-4D97-AF65-F5344CB8AC3E}">
        <p14:creationId xmlns:p14="http://schemas.microsoft.com/office/powerpoint/2010/main" val="202995705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9E2FD0D-76AC-6147-9687-9A3B0C6BB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skill 2017-18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66589E-AA80-AF4C-BD67-CA25E7046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39" y="1063229"/>
            <a:ext cx="5839690" cy="19465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1CF859-2E64-C744-B8AB-6EC3C2370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39" y="3009792"/>
            <a:ext cx="7852770" cy="192613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11FA0A-CA25-364A-8BEB-24E59F4B55D8}"/>
              </a:ext>
            </a:extLst>
          </p:cNvPr>
          <p:cNvSpPr txBox="1"/>
          <p:nvPr/>
        </p:nvSpPr>
        <p:spPr>
          <a:xfrm>
            <a:off x="6685266" y="1152211"/>
            <a:ext cx="15661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Top team overall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57511F-5627-6F4A-8111-6A681FDDA8BE}"/>
              </a:ext>
            </a:extLst>
          </p:cNvPr>
          <p:cNvSpPr txBox="1"/>
          <p:nvPr/>
        </p:nvSpPr>
        <p:spPr>
          <a:xfrm>
            <a:off x="6685266" y="1368906"/>
            <a:ext cx="2054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Unweighted ensemble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95432F-34E3-5A4B-8C80-F475452B6A3B}"/>
              </a:ext>
            </a:extLst>
          </p:cNvPr>
          <p:cNvCxnSpPr>
            <a:stCxn id="19" idx="1"/>
          </p:cNvCxnSpPr>
          <p:nvPr/>
        </p:nvCxnSpPr>
        <p:spPr>
          <a:xfrm flipH="1">
            <a:off x="6348845" y="1538183"/>
            <a:ext cx="336421" cy="0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7CD56AF-FC05-AB48-932A-E359268D4D9E}"/>
              </a:ext>
            </a:extLst>
          </p:cNvPr>
          <p:cNvCxnSpPr>
            <a:stCxn id="18" idx="1"/>
          </p:cNvCxnSpPr>
          <p:nvPr/>
        </p:nvCxnSpPr>
        <p:spPr>
          <a:xfrm flipH="1">
            <a:off x="6338455" y="1321488"/>
            <a:ext cx="34681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78412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C2AF48F-A8B2-314B-977C-6DF61BABD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891" y="818395"/>
            <a:ext cx="6311114" cy="4207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ILINet</a:t>
            </a:r>
            <a:r>
              <a:rPr lang="en-US" dirty="0"/>
              <a:t> 1997-2018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010C19-1AD5-5D47-BF85-FE3EDB94FD94}"/>
              </a:ext>
            </a:extLst>
          </p:cNvPr>
          <p:cNvSpPr txBox="1"/>
          <p:nvPr/>
        </p:nvSpPr>
        <p:spPr>
          <a:xfrm>
            <a:off x="7061703" y="258928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2009</a:t>
            </a:r>
          </a:p>
        </p:txBody>
      </p:sp>
    </p:spTree>
    <p:extLst>
      <p:ext uri="{BB962C8B-B14F-4D97-AF65-F5344CB8AC3E}">
        <p14:creationId xmlns:p14="http://schemas.microsoft.com/office/powerpoint/2010/main" val="83479802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C2AF48F-A8B2-314B-977C-6DF61BABD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891" y="818395"/>
            <a:ext cx="6311114" cy="4207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ILINet</a:t>
            </a:r>
            <a:r>
              <a:rPr lang="en-US" dirty="0"/>
              <a:t> 1997-2018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CD4362-791A-7A46-9DCD-CF2B1089F3AF}"/>
              </a:ext>
            </a:extLst>
          </p:cNvPr>
          <p:cNvCxnSpPr/>
          <p:nvPr/>
        </p:nvCxnSpPr>
        <p:spPr>
          <a:xfrm>
            <a:off x="2390115" y="3929203"/>
            <a:ext cx="32683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E010C19-1AD5-5D47-BF85-FE3EDB94FD94}"/>
              </a:ext>
            </a:extLst>
          </p:cNvPr>
          <p:cNvSpPr txBox="1"/>
          <p:nvPr/>
        </p:nvSpPr>
        <p:spPr>
          <a:xfrm>
            <a:off x="7061703" y="258928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2009</a:t>
            </a:r>
          </a:p>
        </p:txBody>
      </p:sp>
    </p:spTree>
    <p:extLst>
      <p:ext uri="{BB962C8B-B14F-4D97-AF65-F5344CB8AC3E}">
        <p14:creationId xmlns:p14="http://schemas.microsoft.com/office/powerpoint/2010/main" val="370350691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C2AF48F-A8B2-314B-977C-6DF61BABD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891" y="818395"/>
            <a:ext cx="6311114" cy="4207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ILINet</a:t>
            </a:r>
            <a:r>
              <a:rPr lang="en-US" dirty="0"/>
              <a:t> 1997-2018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CD4362-791A-7A46-9DCD-CF2B1089F3AF}"/>
              </a:ext>
            </a:extLst>
          </p:cNvPr>
          <p:cNvCxnSpPr/>
          <p:nvPr/>
        </p:nvCxnSpPr>
        <p:spPr>
          <a:xfrm>
            <a:off x="2390115" y="3929203"/>
            <a:ext cx="32683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E010C19-1AD5-5D47-BF85-FE3EDB94FD94}"/>
              </a:ext>
            </a:extLst>
          </p:cNvPr>
          <p:cNvSpPr txBox="1"/>
          <p:nvPr/>
        </p:nvSpPr>
        <p:spPr>
          <a:xfrm>
            <a:off x="7061703" y="258928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2009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84ED740-D068-6F4A-8660-0F615617B776}"/>
              </a:ext>
            </a:extLst>
          </p:cNvPr>
          <p:cNvCxnSpPr>
            <a:cxnSpLocks/>
          </p:cNvCxnSpPr>
          <p:nvPr/>
        </p:nvCxnSpPr>
        <p:spPr>
          <a:xfrm flipV="1">
            <a:off x="2390115" y="3612333"/>
            <a:ext cx="1557196" cy="583193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14EE73D-9769-F84C-81D0-ACC44B5855DE}"/>
              </a:ext>
            </a:extLst>
          </p:cNvPr>
          <p:cNvCxnSpPr>
            <a:cxnSpLocks/>
          </p:cNvCxnSpPr>
          <p:nvPr/>
        </p:nvCxnSpPr>
        <p:spPr>
          <a:xfrm>
            <a:off x="3947311" y="3612334"/>
            <a:ext cx="1711105" cy="583192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04812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83DFB-99A3-884D-A2D9-E50BCF8ED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calibrate \ ˈka-</a:t>
            </a:r>
            <a:r>
              <a:rPr lang="en-US" dirty="0" err="1"/>
              <a:t>lə</a:t>
            </a:r>
            <a:r>
              <a:rPr lang="en-US" dirty="0"/>
              <a:t>-ˌ</a:t>
            </a:r>
            <a:r>
              <a:rPr lang="en-US" dirty="0" err="1"/>
              <a:t>brāt</a:t>
            </a:r>
            <a:r>
              <a:rPr lang="en-US" dirty="0"/>
              <a:t> \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9865F-F557-8348-9394-3684492F8B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: </a:t>
            </a:r>
            <a:r>
              <a:rPr lang="en-US" dirty="0"/>
              <a:t>to standardize (something, such as a measuring instrument) by determining the deviation from a standard so as to ascertain the proper correction factors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1C651E-2A46-1648-B140-B842911A4F1C}"/>
              </a:ext>
            </a:extLst>
          </p:cNvPr>
          <p:cNvSpPr/>
          <p:nvPr/>
        </p:nvSpPr>
        <p:spPr>
          <a:xfrm>
            <a:off x="7215780" y="4768146"/>
            <a:ext cx="19282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www.merriam-webster.com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7114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calibration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7564" y="1427365"/>
            <a:ext cx="1423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Well-calibrated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85086" y="1427365"/>
            <a:ext cx="1419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Over-confident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30451" y="1427365"/>
            <a:ext cx="1548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Under-confident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649" y="1427365"/>
            <a:ext cx="13053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resolution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8" y="1765919"/>
            <a:ext cx="8748584" cy="17497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52686" y="1427365"/>
            <a:ext cx="1377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confidence</a:t>
            </a:r>
          </a:p>
        </p:txBody>
      </p:sp>
    </p:spTree>
    <p:extLst>
      <p:ext uri="{BB962C8B-B14F-4D97-AF65-F5344CB8AC3E}">
        <p14:creationId xmlns:p14="http://schemas.microsoft.com/office/powerpoint/2010/main" val="59227783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2014-15 to 2016-17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77E45-9A7C-3049-9D0F-E061724A65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780"/>
          <a:stretch/>
        </p:blipFill>
        <p:spPr>
          <a:xfrm>
            <a:off x="4867935" y="1262888"/>
            <a:ext cx="3954667" cy="3314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3BEE21-6E4F-B542-ABAB-ECD33CB5D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55" y="1262888"/>
            <a:ext cx="464058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3872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EH_ATSDR_combined">
  <a:themeElements>
    <a:clrScheme name="Custom 2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18582</TotalTime>
  <Words>318</Words>
  <Application>Microsoft Macintosh PowerPoint</Application>
  <PresentationFormat>On-screen Show (16:9)</PresentationFormat>
  <Paragraphs>75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Courier New</vt:lpstr>
      <vt:lpstr>Myriad Web Pro</vt:lpstr>
      <vt:lpstr>Wingdings</vt:lpstr>
      <vt:lpstr>NCEH_ATSDR_combined</vt:lpstr>
      <vt:lpstr>Forecast calibration</vt:lpstr>
      <vt:lpstr>PowerPoint Presentation</vt:lpstr>
      <vt:lpstr>Forecast skill 2017-18</vt:lpstr>
      <vt:lpstr>ILINet 1997-2018</vt:lpstr>
      <vt:lpstr>ILINet 1997-2018</vt:lpstr>
      <vt:lpstr>ILINet 1997-2018</vt:lpstr>
      <vt:lpstr>calibrate \ ˈka-lə-ˌbrāt \</vt:lpstr>
      <vt:lpstr>Forecast calibration</vt:lpstr>
      <vt:lpstr>Calibration 2014-15 to 2016-17</vt:lpstr>
      <vt:lpstr>Calibration 2017-18</vt:lpstr>
      <vt:lpstr>Calibration metric</vt:lpstr>
      <vt:lpstr>Better calibration = Better Log Scores</vt:lpstr>
      <vt:lpstr>Correlates of reliability</vt:lpstr>
      <vt:lpstr>Calibration maters to public health</vt:lpstr>
      <vt:lpstr>Forecast skill 2017-18</vt:lpstr>
      <vt:lpstr>Conclusions</vt:lpstr>
      <vt:lpstr>PowerPoint Presentation</vt:lpstr>
    </vt:vector>
  </TitlesOfParts>
  <Company>CDC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Michael</cp:lastModifiedBy>
  <cp:revision>437</cp:revision>
  <dcterms:created xsi:type="dcterms:W3CDTF">2011-03-17T17:43:16Z</dcterms:created>
  <dcterms:modified xsi:type="dcterms:W3CDTF">2018-08-31T02:17:34Z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