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58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DBD8"/>
    <a:srgbClr val="009999"/>
    <a:srgbClr val="102B62"/>
    <a:srgbClr val="273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34" autoAdjust="0"/>
    <p:restoredTop sz="83755" autoAdjust="0"/>
  </p:normalViewPr>
  <p:slideViewPr>
    <p:cSldViewPr>
      <p:cViewPr varScale="1">
        <p:scale>
          <a:sx n="139" d="100"/>
          <a:sy n="139" d="100"/>
        </p:scale>
        <p:origin x="936" y="168"/>
      </p:cViewPr>
      <p:guideLst>
        <p:guide orient="horz" pos="152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1" d="100"/>
          <a:sy n="71" d="100"/>
        </p:scale>
        <p:origin x="216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8F377-1D4D-4E55-BA23-B4C88B08AE04}" type="datetimeFigureOut">
              <a:rPr lang="en-US" smtClean="0"/>
              <a:t>8/30/18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D02E8-D589-462B-8871-E4027AEEA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8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C232C-A669-41A2-B224-8DB9E51725EC}" type="datetimeFigureOut">
              <a:rPr lang="en-US" smtClean="0"/>
              <a:t>8/30/18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72B32-1A00-43DB-BBB8-B81738A487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93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2B32-1A00-43DB-BBB8-B81738A487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52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2B32-1A00-43DB-BBB8-B81738A487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170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2B32-1A00-43DB-BBB8-B81738A487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62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72B32-1A00-43DB-BBB8-B81738A487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17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74031"/>
            <a:ext cx="7772400" cy="1102519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102B62"/>
                </a:solidFill>
              </a:defRPr>
            </a:lvl1pPr>
          </a:lstStyle>
          <a:p>
            <a:r>
              <a:rPr lang="en-US" dirty="0"/>
              <a:t>Title, Arial Bold, 32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23850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400" b="1" baseline="0">
                <a:solidFill>
                  <a:srgbClr val="102B6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  <a:br>
              <a:rPr lang="en-US" dirty="0"/>
            </a:br>
            <a:r>
              <a:rPr lang="en-US" dirty="0"/>
              <a:t>Month DD, YYYY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297913"/>
            <a:ext cx="1968549" cy="8498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352550"/>
          </a:xfrm>
          <a:prstGeom prst="rect">
            <a:avLst/>
          </a:prstGeom>
        </p:spPr>
      </p:pic>
      <p:pic>
        <p:nvPicPr>
          <p:cNvPr id="9" name="Picture 8" descr="Department of Health and Human Services logo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66675"/>
            <a:ext cx="1219200" cy="1219200"/>
          </a:xfrm>
          <a:prstGeom prst="rect">
            <a:avLst/>
          </a:prstGeom>
        </p:spPr>
      </p:pic>
      <p:pic>
        <p:nvPicPr>
          <p:cNvPr id="10" name="Picture 9" descr="Assistant Secretary for Preparedness and Response logo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4200" y="438150"/>
            <a:ext cx="1968549" cy="49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53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 baseline="0">
                <a:solidFill>
                  <a:srgbClr val="102B62"/>
                </a:solidFill>
              </a:defRPr>
            </a:lvl1pPr>
          </a:lstStyle>
          <a:p>
            <a:r>
              <a:rPr lang="en-US" dirty="0"/>
              <a:t>Different title per slide,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23950"/>
            <a:ext cx="8229600" cy="3276599"/>
          </a:xfrm>
        </p:spPr>
        <p:txBody>
          <a:bodyPr/>
          <a:lstStyle>
            <a:lvl1pPr marL="342900" indent="-342900">
              <a:buSzPct val="125000"/>
              <a:buFont typeface="Arial" panose="020B0604020202020204" pitchFamily="34" charset="0"/>
              <a:buChar char="•"/>
              <a:defRPr sz="2200">
                <a:solidFill>
                  <a:srgbClr val="102B62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2000">
                <a:solidFill>
                  <a:srgbClr val="102B62"/>
                </a:solidFill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102B62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52950"/>
            <a:ext cx="9144000" cy="609600"/>
          </a:xfrm>
          <a:prstGeom prst="rect">
            <a:avLst/>
          </a:prstGeom>
        </p:spPr>
      </p:pic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29600" y="4781550"/>
            <a:ext cx="533400" cy="194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5E4B45-3C0D-4DB7-A4A8-89FEB5CAB5B2}" type="slidenum">
              <a:rPr lang="en-US" sz="1000" smtClean="0">
                <a:solidFill>
                  <a:schemeClr val="bg1"/>
                </a:solidFill>
              </a:rPr>
              <a:pPr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" name="Picture 9" descr="Assistant Secretary for Preparedness and Response logo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4705350"/>
            <a:ext cx="1220532" cy="3048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1219200" y="4781550"/>
            <a:ext cx="6779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Saving Lives. Protecting Americans.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07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52950"/>
            <a:ext cx="91440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102B62"/>
                </a:solidFill>
              </a:defRPr>
            </a:lvl1pPr>
          </a:lstStyle>
          <a:p>
            <a:r>
              <a:rPr lang="en-US" dirty="0"/>
              <a:t>Different title per slide,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3950"/>
            <a:ext cx="4038600" cy="3276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>
                <a:solidFill>
                  <a:srgbClr val="102B62"/>
                </a:solidFill>
              </a:defRPr>
            </a:lvl1pPr>
            <a:lvl2pPr marL="742950" indent="-285750">
              <a:buFont typeface="Wingdings" panose="05000000000000000000" pitchFamily="2" charset="2"/>
              <a:buChar char="§"/>
              <a:defRPr sz="2000">
                <a:solidFill>
                  <a:srgbClr val="102B62"/>
                </a:solidFill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102B62"/>
                </a:solidFill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3950"/>
            <a:ext cx="4038600" cy="3276600"/>
          </a:xfr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en-US" sz="2200" kern="1200" dirty="0" smtClean="0">
                <a:solidFill>
                  <a:srgbClr val="102B6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lang="en-US" sz="2000" kern="1200" dirty="0" smtClean="0">
                <a:solidFill>
                  <a:srgbClr val="102B6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lang="en-US" sz="1800" kern="1200" dirty="0" smtClean="0">
                <a:solidFill>
                  <a:srgbClr val="102B62"/>
                </a:solidFill>
                <a:latin typeface="+mn-lt"/>
                <a:ea typeface="+mn-ea"/>
                <a:cs typeface="+mn-cs"/>
              </a:defRPr>
            </a:lvl3pPr>
            <a:lvl4pPr>
              <a:defRPr sz="1800">
                <a:solidFill>
                  <a:srgbClr val="002060"/>
                </a:solidFill>
              </a:defRPr>
            </a:lvl4pPr>
            <a:lvl5pPr>
              <a:defRPr sz="1800">
                <a:solidFill>
                  <a:srgbClr val="00206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229600" y="4781550"/>
            <a:ext cx="533400" cy="194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5E4B45-3C0D-4DB7-A4A8-89FEB5CAB5B2}" type="slidenum">
              <a:rPr lang="en-US" sz="1000" smtClean="0">
                <a:solidFill>
                  <a:schemeClr val="bg1"/>
                </a:solidFill>
              </a:rPr>
              <a:pPr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3" name="Picture 12" descr="Assistant Secretary for Preparedness and Response logo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4705350"/>
            <a:ext cx="1220532" cy="3048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219200" y="4781550"/>
            <a:ext cx="6779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Saving Lives. Protecting Americans.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3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52950"/>
            <a:ext cx="9144000" cy="60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 b="1">
                <a:solidFill>
                  <a:srgbClr val="102B62"/>
                </a:solidFill>
              </a:defRPr>
            </a:lvl1pPr>
          </a:lstStyle>
          <a:p>
            <a:r>
              <a:rPr lang="en-US" dirty="0"/>
              <a:t>Different title per slide,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229600" y="4781550"/>
            <a:ext cx="533400" cy="194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5E4B45-3C0D-4DB7-A4A8-89FEB5CAB5B2}" type="slidenum">
              <a:rPr lang="en-US" sz="1000" smtClean="0">
                <a:solidFill>
                  <a:schemeClr val="bg1"/>
                </a:solidFill>
              </a:rPr>
              <a:pPr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Picture 10" descr="Assistant Secretary for Preparedness and Response logo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4705350"/>
            <a:ext cx="1220532" cy="304800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219200" y="4781550"/>
            <a:ext cx="6779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Saving Lives. Protecting Americans.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52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52950"/>
            <a:ext cx="9144000" cy="609600"/>
          </a:xfrm>
          <a:prstGeom prst="rect">
            <a:avLst/>
          </a:prstGeom>
        </p:spPr>
      </p:pic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229600" y="4781550"/>
            <a:ext cx="533400" cy="194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5E4B45-3C0D-4DB7-A4A8-89FEB5CAB5B2}" type="slidenum">
              <a:rPr lang="en-US" sz="1000" smtClean="0">
                <a:solidFill>
                  <a:schemeClr val="bg1"/>
                </a:solidFill>
              </a:rPr>
              <a:pPr/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0" name="Picture 9" descr="Assistant Secretary for Preparedness and Response logo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4705350"/>
            <a:ext cx="1220532" cy="304800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1219200" y="4781550"/>
            <a:ext cx="67791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1" u="none" strike="noStrike" kern="1200" baseline="300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Saving Lives. Protecting Americans.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991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Different title per slide, Arial 28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592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2800" b="1" kern="1200" baseline="0">
          <a:solidFill>
            <a:srgbClr val="273D77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125000"/>
        <a:buFont typeface="Arial" panose="020B0604020202020204" pitchFamily="34" charset="0"/>
        <a:buChar char="•"/>
        <a:defRPr sz="2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0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ü"/>
        <a:defRPr sz="18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png"/><Relationship Id="rId4" Type="http://schemas.openxmlformats.org/officeDocument/2006/relationships/image" Target="../media/image13.tiff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i="1" dirty="0"/>
              <a:t>BARDA-DQA</a:t>
            </a:r>
            <a:br>
              <a:rPr lang="en-US" dirty="0"/>
            </a:br>
            <a:r>
              <a:rPr lang="en-US" dirty="0"/>
              <a:t>CDC</a:t>
            </a:r>
            <a:r>
              <a:rPr lang="en-US" i="1" dirty="0"/>
              <a:t> </a:t>
            </a:r>
            <a:r>
              <a:rPr lang="en-US" dirty="0"/>
              <a:t>State-ILI Forecasting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Carlos J. Arguello, Ph.D.</a:t>
            </a:r>
          </a:p>
          <a:p>
            <a:r>
              <a:rPr lang="en-US" dirty="0"/>
              <a:t>Jason Asher, Ph.D.</a:t>
            </a:r>
          </a:p>
          <a:p>
            <a:r>
              <a:rPr lang="en-US" dirty="0"/>
              <a:t>Jessica </a:t>
            </a:r>
            <a:r>
              <a:rPr lang="en-US" dirty="0" err="1"/>
              <a:t>Appler</a:t>
            </a:r>
            <a:r>
              <a:rPr lang="en-US" dirty="0"/>
              <a:t>, Ph.D.</a:t>
            </a:r>
          </a:p>
          <a:p>
            <a:r>
              <a:rPr lang="en-US" dirty="0"/>
              <a:t>August 30, 2018</a:t>
            </a:r>
          </a:p>
        </p:txBody>
      </p:sp>
    </p:spTree>
    <p:extLst>
      <p:ext uri="{BB962C8B-B14F-4D97-AF65-F5344CB8AC3E}">
        <p14:creationId xmlns:p14="http://schemas.microsoft.com/office/powerpoint/2010/main" val="131441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4AA4-3B52-CB47-95BF-655BAF928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4CDE3F-F009-614A-B065-5CFB35747EA2}"/>
              </a:ext>
            </a:extLst>
          </p:cNvPr>
          <p:cNvGrpSpPr/>
          <p:nvPr/>
        </p:nvGrpSpPr>
        <p:grpSpPr>
          <a:xfrm>
            <a:off x="3397278" y="1895339"/>
            <a:ext cx="5448018" cy="2421212"/>
            <a:chOff x="3397278" y="1895339"/>
            <a:chExt cx="5448018" cy="242121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404505D-3075-AB4E-AFC4-478ADC01B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56" y="2938126"/>
              <a:ext cx="5410200" cy="1378425"/>
            </a:xfrm>
            <a:prstGeom prst="rect">
              <a:avLst/>
            </a:prstGeom>
          </p:spPr>
        </p:pic>
        <p:sp>
          <p:nvSpPr>
            <p:cNvPr id="5" name="Text Placeholder 3">
              <a:extLst>
                <a:ext uri="{FF2B5EF4-FFF2-40B4-BE49-F238E27FC236}">
                  <a16:creationId xmlns:a16="http://schemas.microsoft.com/office/drawing/2014/main" id="{1634D2DE-AB6D-B04E-BA17-FE683BCEF492}"/>
                </a:ext>
              </a:extLst>
            </p:cNvPr>
            <p:cNvSpPr txBox="1">
              <a:spLocks/>
            </p:cNvSpPr>
            <p:nvPr/>
          </p:nvSpPr>
          <p:spPr>
            <a:xfrm>
              <a:off x="3397278" y="2008169"/>
              <a:ext cx="5289522" cy="518779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125000"/>
                <a:buFont typeface="Arial" panose="020B0604020202020204" pitchFamily="34" charset="0"/>
                <a:buChar char="•"/>
                <a:defRPr sz="22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ü"/>
                <a:defRPr sz="18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200" dirty="0" err="1"/>
                <a:t>ILINet</a:t>
              </a:r>
              <a:r>
                <a:rPr lang="en-US" sz="1200" dirty="0"/>
                <a:t> (lagged, backfill) (State level)</a:t>
              </a:r>
            </a:p>
            <a:p>
              <a:pPr marL="0" indent="0">
                <a:buNone/>
              </a:pPr>
              <a:r>
                <a:rPr lang="en-US" sz="1200" dirty="0"/>
                <a:t>Quasi real-time Influenza (A, B) diagnostics tests (</a:t>
              </a:r>
              <a:r>
                <a:rPr lang="en-US" sz="1200" b="1" dirty="0" err="1"/>
                <a:t>Quidel</a:t>
              </a:r>
              <a:r>
                <a:rPr lang="en-US" sz="1200" b="1" dirty="0"/>
                <a:t> </a:t>
              </a:r>
              <a:r>
                <a:rPr lang="en-US" sz="1200" b="1" dirty="0" err="1"/>
                <a:t>Virena</a:t>
              </a:r>
              <a:r>
                <a:rPr lang="en-US" sz="1200" b="1" dirty="0"/>
                <a:t> data</a:t>
              </a:r>
              <a:r>
                <a:rPr lang="en-US" sz="1200" dirty="0"/>
                <a:t>)</a:t>
              </a:r>
            </a:p>
            <a:p>
              <a:pPr marL="0" indent="0">
                <a:buNone/>
              </a:pPr>
              <a:endParaRPr lang="en-US" sz="1200" dirty="0"/>
            </a:p>
            <a:p>
              <a:endParaRPr lang="en-US" sz="1200" dirty="0"/>
            </a:p>
            <a:p>
              <a:endParaRPr lang="en-US" sz="1200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C080DBC-2B3A-EA4B-A709-1DDB6D320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3817" y="1895339"/>
              <a:ext cx="2791479" cy="362892"/>
            </a:xfrm>
            <a:prstGeom prst="rect">
              <a:avLst/>
            </a:prstGeom>
            <a:ln w="25400">
              <a:solidFill>
                <a:schemeClr val="accent1">
                  <a:shade val="50000"/>
                </a:schemeClr>
              </a:solidFill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2703E1E-AA78-6D4A-B352-CDD2C8883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5506" y="2526949"/>
              <a:ext cx="4760312" cy="325801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DF0A633-1422-4D4F-8533-995B64E087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237" y="742950"/>
            <a:ext cx="2391438" cy="48337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71BA0D5-2B14-3247-8F0E-BB4CA2EA177C}"/>
              </a:ext>
            </a:extLst>
          </p:cNvPr>
          <p:cNvSpPr txBox="1"/>
          <p:nvPr/>
        </p:nvSpPr>
        <p:spPr>
          <a:xfrm>
            <a:off x="640387" y="865701"/>
            <a:ext cx="19752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Bayesian Optimal Filtering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1DE8878-9D8F-2E4C-A0E3-11B89C1F1469}"/>
              </a:ext>
            </a:extLst>
          </p:cNvPr>
          <p:cNvCxnSpPr>
            <a:cxnSpLocks/>
          </p:cNvCxnSpPr>
          <p:nvPr/>
        </p:nvCxnSpPr>
        <p:spPr>
          <a:xfrm>
            <a:off x="5620733" y="990600"/>
            <a:ext cx="5133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8F84A3-FF5F-8E48-9C4F-6347B5DD6A7C}"/>
              </a:ext>
            </a:extLst>
          </p:cNvPr>
          <p:cNvSpPr txBox="1"/>
          <p:nvPr/>
        </p:nvSpPr>
        <p:spPr>
          <a:xfrm>
            <a:off x="6134100" y="742950"/>
            <a:ext cx="29337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Kalman</a:t>
            </a:r>
            <a:r>
              <a:rPr lang="en-US" sz="1200" dirty="0"/>
              <a:t> Filter (Linearization.  Gaussian distributions, easy to compute) 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EEE06C1-8549-EB46-8C21-65C994CC2623}"/>
              </a:ext>
            </a:extLst>
          </p:cNvPr>
          <p:cNvCxnSpPr>
            <a:cxnSpLocks/>
          </p:cNvCxnSpPr>
          <p:nvPr/>
        </p:nvCxnSpPr>
        <p:spPr>
          <a:xfrm>
            <a:off x="2606870" y="1001097"/>
            <a:ext cx="5133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175FE05-9DE9-AD40-B744-FBDD09293772}"/>
              </a:ext>
            </a:extLst>
          </p:cNvPr>
          <p:cNvCxnSpPr/>
          <p:nvPr/>
        </p:nvCxnSpPr>
        <p:spPr>
          <a:xfrm>
            <a:off x="457200" y="1226326"/>
            <a:ext cx="838200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25B159-DAF1-7744-963C-9176296F1444}"/>
              </a:ext>
            </a:extLst>
          </p:cNvPr>
          <p:cNvGrpSpPr/>
          <p:nvPr/>
        </p:nvGrpSpPr>
        <p:grpSpPr>
          <a:xfrm>
            <a:off x="4391516" y="1414226"/>
            <a:ext cx="4345841" cy="286834"/>
            <a:chOff x="4391516" y="1414226"/>
            <a:chExt cx="4345841" cy="28683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85E8BF1-16AA-F44C-AC26-B94A1BB21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1439063"/>
              <a:ext cx="1702978" cy="261997"/>
            </a:xfrm>
            <a:prstGeom prst="rect">
              <a:avLst/>
            </a:prstGeom>
            <a:ln w="25400">
              <a:solidFill>
                <a:schemeClr val="accent1">
                  <a:shade val="50000"/>
                </a:schemeClr>
              </a:solidFill>
            </a:ln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3CD3AB9-0535-FE44-B8AD-ABC182259327}"/>
                </a:ext>
              </a:extLst>
            </p:cNvPr>
            <p:cNvCxnSpPr>
              <a:cxnSpLocks/>
            </p:cNvCxnSpPr>
            <p:nvPr/>
          </p:nvCxnSpPr>
          <p:spPr>
            <a:xfrm>
              <a:off x="4391516" y="1562241"/>
              <a:ext cx="5133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F5FC2B8-353D-8049-B9AB-C822C2560E21}"/>
                </a:ext>
              </a:extLst>
            </p:cNvPr>
            <p:cNvSpPr txBox="1"/>
            <p:nvPr/>
          </p:nvSpPr>
          <p:spPr>
            <a:xfrm>
              <a:off x="6947380" y="1414226"/>
              <a:ext cx="17899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Build ARIMA SS model.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1F19771-56C0-F843-8EB2-E4C4B0F1EBDE}"/>
              </a:ext>
            </a:extLst>
          </p:cNvPr>
          <p:cNvGrpSpPr/>
          <p:nvPr/>
        </p:nvGrpSpPr>
        <p:grpSpPr>
          <a:xfrm>
            <a:off x="244864" y="2611830"/>
            <a:ext cx="3039441" cy="1848555"/>
            <a:chOff x="244864" y="2611830"/>
            <a:chExt cx="3039441" cy="184855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D9C615D-6343-914D-A2E0-A9A77A89E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864" y="3067554"/>
              <a:ext cx="3039441" cy="139283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1E19F6-2D6B-9148-913C-19204CA44B48}"/>
                </a:ext>
              </a:extLst>
            </p:cNvPr>
            <p:cNvSpPr txBox="1"/>
            <p:nvPr/>
          </p:nvSpPr>
          <p:spPr>
            <a:xfrm>
              <a:off x="357788" y="2611830"/>
              <a:ext cx="28135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Quidel</a:t>
              </a:r>
              <a:r>
                <a:rPr lang="en-US" sz="1400" dirty="0"/>
                <a:t> for </a:t>
              </a:r>
              <a:r>
                <a:rPr lang="en-US" sz="1400" dirty="0" err="1"/>
                <a:t>ILINet</a:t>
              </a:r>
              <a:r>
                <a:rPr lang="en-US" sz="1400" dirty="0"/>
                <a:t> </a:t>
              </a:r>
              <a:r>
                <a:rPr lang="en-US" sz="1400" dirty="0" err="1"/>
                <a:t>nowcasting</a:t>
              </a:r>
              <a:r>
                <a:rPr lang="en-US" sz="1400" dirty="0"/>
                <a:t>…</a:t>
              </a:r>
            </a:p>
            <a:p>
              <a:r>
                <a:rPr lang="en-US" sz="1400" dirty="0"/>
                <a:t>Pretty cool at HHS regional level!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D8C0B3-C2FE-5F46-B18F-D79ABA252363}"/>
              </a:ext>
            </a:extLst>
          </p:cNvPr>
          <p:cNvGrpSpPr/>
          <p:nvPr/>
        </p:nvGrpSpPr>
        <p:grpSpPr>
          <a:xfrm>
            <a:off x="429158" y="1371867"/>
            <a:ext cx="3855593" cy="1244322"/>
            <a:chOff x="429158" y="1371867"/>
            <a:chExt cx="3855593" cy="124432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8ABE334-3CBE-0949-8308-92A3A27ADF3F}"/>
                </a:ext>
              </a:extLst>
            </p:cNvPr>
            <p:cNvGrpSpPr/>
            <p:nvPr/>
          </p:nvGrpSpPr>
          <p:grpSpPr>
            <a:xfrm>
              <a:off x="429158" y="1371867"/>
              <a:ext cx="3855593" cy="1244322"/>
              <a:chOff x="431816" y="3715153"/>
              <a:chExt cx="4549308" cy="149793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9B6B7C5-1958-7341-9469-CC59A5626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1816" y="3848871"/>
                <a:ext cx="2959100" cy="1231900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7ACC270-F336-6447-B6FE-E103DF86608A}"/>
                  </a:ext>
                </a:extLst>
              </p:cNvPr>
              <p:cNvSpPr/>
              <p:nvPr/>
            </p:nvSpPr>
            <p:spPr>
              <a:xfrm>
                <a:off x="811072" y="4559945"/>
                <a:ext cx="2200589" cy="653143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BB82311-E48F-5448-B131-98C7EC746ACC}"/>
                  </a:ext>
                </a:extLst>
              </p:cNvPr>
              <p:cNvSpPr/>
              <p:nvPr/>
            </p:nvSpPr>
            <p:spPr>
              <a:xfrm>
                <a:off x="801023" y="3745517"/>
                <a:ext cx="2200589" cy="653143"/>
              </a:xfrm>
              <a:prstGeom prst="rect">
                <a:avLst/>
              </a:prstGeom>
              <a:noFill/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6B8EBC0-2409-E94E-A9AF-4F2300A1A280}"/>
                  </a:ext>
                </a:extLst>
              </p:cNvPr>
              <p:cNvSpPr txBox="1"/>
              <p:nvPr/>
            </p:nvSpPr>
            <p:spPr>
              <a:xfrm>
                <a:off x="3456348" y="3715153"/>
                <a:ext cx="15247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70C0"/>
                    </a:solidFill>
                  </a:rPr>
                  <a:t>“Stable </a:t>
                </a:r>
                <a:r>
                  <a:rPr lang="en-US" sz="1200" dirty="0" err="1">
                    <a:solidFill>
                      <a:srgbClr val="0070C0"/>
                    </a:solidFill>
                  </a:rPr>
                  <a:t>ILINet</a:t>
                </a:r>
                <a:r>
                  <a:rPr lang="en-US" sz="1200" dirty="0">
                    <a:solidFill>
                      <a:srgbClr val="0070C0"/>
                    </a:solidFill>
                  </a:rPr>
                  <a:t>”</a:t>
                </a:r>
              </a:p>
              <a:p>
                <a:pPr algn="ctr"/>
                <a:r>
                  <a:rPr lang="en-US" sz="1200" dirty="0">
                    <a:solidFill>
                      <a:srgbClr val="0070C0"/>
                    </a:solidFill>
                  </a:rPr>
                  <a:t>(Forecasting target)</a:t>
                </a: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A384B29-0455-A642-8F5D-0BB840DE12AD}"/>
                </a:ext>
              </a:extLst>
            </p:cNvPr>
            <p:cNvSpPr/>
            <p:nvPr/>
          </p:nvSpPr>
          <p:spPr>
            <a:xfrm>
              <a:off x="2680801" y="2056223"/>
              <a:ext cx="83388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Sensors: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185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D11E-973B-8847-BD6E-7E3C10A1F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METHODOLOGY: </a:t>
            </a:r>
            <a:br>
              <a:rPr lang="en-US" dirty="0"/>
            </a:br>
            <a:r>
              <a:rPr lang="en-US" dirty="0"/>
              <a:t>NOWCASTING AND FORECASTING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4740DB-2F0B-164A-8B2D-AAE5B7CAA0EE}"/>
              </a:ext>
            </a:extLst>
          </p:cNvPr>
          <p:cNvGrpSpPr/>
          <p:nvPr/>
        </p:nvGrpSpPr>
        <p:grpSpPr>
          <a:xfrm>
            <a:off x="152400" y="990600"/>
            <a:ext cx="3962400" cy="3482837"/>
            <a:chOff x="152400" y="990600"/>
            <a:chExt cx="3962400" cy="3482837"/>
          </a:xfrm>
        </p:grpSpPr>
        <p:sp>
          <p:nvSpPr>
            <p:cNvPr id="10" name="Text Placeholder 3">
              <a:extLst>
                <a:ext uri="{FF2B5EF4-FFF2-40B4-BE49-F238E27FC236}">
                  <a16:creationId xmlns:a16="http://schemas.microsoft.com/office/drawing/2014/main" id="{9F42FF42-D40C-DE43-A2FF-BC8D5B60AE18}"/>
                </a:ext>
              </a:extLst>
            </p:cNvPr>
            <p:cNvSpPr txBox="1">
              <a:spLocks/>
            </p:cNvSpPr>
            <p:nvPr/>
          </p:nvSpPr>
          <p:spPr>
            <a:xfrm>
              <a:off x="152400" y="990600"/>
              <a:ext cx="3633215" cy="553008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125000"/>
                <a:buFont typeface="Arial" panose="020B0604020202020204" pitchFamily="34" charset="0"/>
                <a:buChar char="•"/>
                <a:defRPr sz="22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ü"/>
                <a:defRPr sz="18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200" dirty="0" err="1"/>
                <a:t>Nowcasting</a:t>
              </a:r>
              <a:r>
                <a:rPr lang="en-US" sz="1200" dirty="0"/>
                <a:t> at State level: Linearize </a:t>
              </a:r>
              <a:r>
                <a:rPr lang="en-US" sz="1200" dirty="0" err="1"/>
                <a:t>Quidel</a:t>
              </a:r>
              <a:r>
                <a:rPr lang="en-US" sz="1200" dirty="0"/>
                <a:t> signal, use </a:t>
              </a:r>
              <a:r>
                <a:rPr lang="en-US" sz="1200" dirty="0" err="1"/>
                <a:t>ILINet</a:t>
              </a:r>
              <a:r>
                <a:rPr lang="en-US" sz="1200" dirty="0"/>
                <a:t>. Run </a:t>
              </a:r>
              <a:r>
                <a:rPr lang="en-US" sz="1200" dirty="0" err="1"/>
                <a:t>Kalman</a:t>
              </a:r>
              <a:r>
                <a:rPr lang="en-US" sz="1200" dirty="0"/>
                <a:t> Filter + </a:t>
              </a:r>
              <a:r>
                <a:rPr lang="en-US" sz="1200" dirty="0" err="1"/>
                <a:t>Kalman</a:t>
              </a:r>
              <a:r>
                <a:rPr lang="en-US" sz="1200" dirty="0"/>
                <a:t> Smoother</a:t>
              </a:r>
            </a:p>
          </p:txBody>
        </p:sp>
        <p:pic>
          <p:nvPicPr>
            <p:cNvPr id="12" name="Table Placeholder 5">
              <a:extLst>
                <a:ext uri="{FF2B5EF4-FFF2-40B4-BE49-F238E27FC236}">
                  <a16:creationId xmlns:a16="http://schemas.microsoft.com/office/drawing/2014/main" id="{BB9AF931-6B1B-974C-8FBB-0904466AA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657350"/>
              <a:ext cx="3810000" cy="2816087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3FC41A9-B680-464C-A704-DFE1D358E51A}"/>
              </a:ext>
            </a:extLst>
          </p:cNvPr>
          <p:cNvGrpSpPr/>
          <p:nvPr/>
        </p:nvGrpSpPr>
        <p:grpSpPr>
          <a:xfrm>
            <a:off x="5075531" y="882574"/>
            <a:ext cx="3947012" cy="3605529"/>
            <a:chOff x="5075531" y="882574"/>
            <a:chExt cx="3947012" cy="3605529"/>
          </a:xfrm>
        </p:grpSpPr>
        <p:pic>
          <p:nvPicPr>
            <p:cNvPr id="11" name="Table Placeholder 4">
              <a:extLst>
                <a:ext uri="{FF2B5EF4-FFF2-40B4-BE49-F238E27FC236}">
                  <a16:creationId xmlns:a16="http://schemas.microsoft.com/office/drawing/2014/main" id="{EE14237C-395E-CE4C-99F4-7BBF94C6D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531" y="1649490"/>
              <a:ext cx="3839869" cy="2838613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FC9A55-01A3-2441-B989-B83BA0693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0362" y="1273629"/>
              <a:ext cx="2032181" cy="312644"/>
            </a:xfrm>
            <a:prstGeom prst="rect">
              <a:avLst/>
            </a:prstGeom>
          </p:spPr>
        </p:pic>
        <p:sp>
          <p:nvSpPr>
            <p:cNvPr id="14" name="Text Placeholder 3">
              <a:extLst>
                <a:ext uri="{FF2B5EF4-FFF2-40B4-BE49-F238E27FC236}">
                  <a16:creationId xmlns:a16="http://schemas.microsoft.com/office/drawing/2014/main" id="{6A357563-1BAE-EC4D-9617-200D8B54BAFB}"/>
                </a:ext>
              </a:extLst>
            </p:cNvPr>
            <p:cNvSpPr txBox="1">
              <a:spLocks/>
            </p:cNvSpPr>
            <p:nvPr/>
          </p:nvSpPr>
          <p:spPr>
            <a:xfrm>
              <a:off x="5075531" y="882574"/>
              <a:ext cx="3633215" cy="50471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SzPct val="125000"/>
                <a:buFont typeface="Arial" panose="020B0604020202020204" pitchFamily="34" charset="0"/>
                <a:buChar char="•"/>
                <a:defRPr sz="22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ü"/>
                <a:defRPr sz="1800" kern="1200">
                  <a:solidFill>
                    <a:srgbClr val="002060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sz="1200" dirty="0"/>
                <a:t>Method of Analogues – Use </a:t>
              </a:r>
              <a:r>
                <a:rPr lang="en-US" sz="1200" dirty="0" err="1"/>
                <a:t>Kalman</a:t>
              </a:r>
              <a:r>
                <a:rPr lang="en-US" sz="1200" dirty="0"/>
                <a:t> Smoother posterior distribution to assign likelihood of trajectories!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8041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BB71-BEED-7C4D-962B-349F24EE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CHALLENGES: ILINET BACKFILL AND STATE-ILI DYNAMICS VARIABILITY!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B3A2FF-2249-0346-A899-C3EC27AD8874}"/>
              </a:ext>
            </a:extLst>
          </p:cNvPr>
          <p:cNvCxnSpPr>
            <a:cxnSpLocks/>
          </p:cNvCxnSpPr>
          <p:nvPr/>
        </p:nvCxnSpPr>
        <p:spPr>
          <a:xfrm>
            <a:off x="228600" y="3136084"/>
            <a:ext cx="8685947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AA5944D-8712-3E42-8434-F617C393D93E}"/>
              </a:ext>
            </a:extLst>
          </p:cNvPr>
          <p:cNvGrpSpPr/>
          <p:nvPr/>
        </p:nvGrpSpPr>
        <p:grpSpPr>
          <a:xfrm>
            <a:off x="387161" y="3172245"/>
            <a:ext cx="8357652" cy="1372571"/>
            <a:chOff x="387161" y="3172245"/>
            <a:chExt cx="8357652" cy="13725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AE3760F-1B99-954A-AC76-CED70739A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161" y="3172245"/>
              <a:ext cx="4069080" cy="137257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A62A7F-2070-454B-969D-E2C4844DE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8122" y="3219530"/>
              <a:ext cx="3700769" cy="127799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939956-6579-8A49-B301-6299226A2496}"/>
                </a:ext>
              </a:extLst>
            </p:cNvPr>
            <p:cNvSpPr txBox="1"/>
            <p:nvPr/>
          </p:nvSpPr>
          <p:spPr>
            <a:xfrm>
              <a:off x="7673686" y="3174816"/>
              <a:ext cx="10711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ILINet</a:t>
              </a:r>
              <a:r>
                <a:rPr lang="en-US" sz="1400" dirty="0"/>
                <a:t> - CA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0C69256-D1C2-8B4D-BA0F-7C19B44BBEDE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>
              <a:off x="6391142" y="3534710"/>
              <a:ext cx="232801" cy="10069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38A344A-413E-8F42-9ACF-779B203AF6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91142" y="3604629"/>
              <a:ext cx="390658" cy="2606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FD4316-0B52-6E49-9B57-499829D6B342}"/>
                </a:ext>
              </a:extLst>
            </p:cNvPr>
            <p:cNvSpPr txBox="1"/>
            <p:nvPr/>
          </p:nvSpPr>
          <p:spPr>
            <a:xfrm>
              <a:off x="6623943" y="3396210"/>
              <a:ext cx="19546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Is this double peak real?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4EE6C2-2702-7347-81EB-A28F60F4883F}"/>
                </a:ext>
              </a:extLst>
            </p:cNvPr>
            <p:cNvSpPr txBox="1"/>
            <p:nvPr/>
          </p:nvSpPr>
          <p:spPr>
            <a:xfrm>
              <a:off x="3287247" y="3172245"/>
              <a:ext cx="1051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ILINet</a:t>
              </a:r>
              <a:r>
                <a:rPr lang="en-US" sz="1400" dirty="0"/>
                <a:t> - AK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1D94B6F-B393-774A-B5BE-A251C997AAE6}"/>
              </a:ext>
            </a:extLst>
          </p:cNvPr>
          <p:cNvGrpSpPr/>
          <p:nvPr/>
        </p:nvGrpSpPr>
        <p:grpSpPr>
          <a:xfrm>
            <a:off x="456099" y="952008"/>
            <a:ext cx="8458448" cy="2119824"/>
            <a:chOff x="456099" y="952008"/>
            <a:chExt cx="8458448" cy="211982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AA7C37F-ADE5-0E45-843F-5C1BD4C0F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099" y="1500423"/>
              <a:ext cx="2660294" cy="157140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96C1C0-A3B9-B044-BB81-54CB8D5C5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6952" y="1244246"/>
              <a:ext cx="1803861" cy="167435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22A9A2-E94B-904A-96EC-B8D653B02884}"/>
                </a:ext>
              </a:extLst>
            </p:cNvPr>
            <p:cNvSpPr txBox="1"/>
            <p:nvPr/>
          </p:nvSpPr>
          <p:spPr>
            <a:xfrm>
              <a:off x="6023172" y="1028258"/>
              <a:ext cx="2891375" cy="276999"/>
            </a:xfrm>
            <a:prstGeom prst="rect">
              <a:avLst/>
            </a:prstGeom>
            <a:noFill/>
            <a:ln w="127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Modeled as “colored” AR(1) Noise in KF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33FEAE-230B-D04C-BCD2-43B24A1A0D2C}"/>
                </a:ext>
              </a:extLst>
            </p:cNvPr>
            <p:cNvSpPr txBox="1"/>
            <p:nvPr/>
          </p:nvSpPr>
          <p:spPr>
            <a:xfrm>
              <a:off x="647758" y="952008"/>
              <a:ext cx="21066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/>
                <a:t>ILINet</a:t>
              </a:r>
              <a:r>
                <a:rPr lang="en-US" sz="1400" dirty="0"/>
                <a:t> – Backfill process</a:t>
              </a:r>
            </a:p>
            <a:p>
              <a:r>
                <a:rPr lang="en-US" sz="1400" dirty="0"/>
                <a:t>Time </a:t>
              </a:r>
              <a:r>
                <a:rPr lang="en-US" sz="1400" dirty="0" err="1"/>
                <a:t>persistance</a:t>
              </a:r>
              <a:endParaRPr lang="en-US" sz="14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99375E8-8FF4-3A4F-92F8-E6FBBD55F059}"/>
                </a:ext>
              </a:extLst>
            </p:cNvPr>
            <p:cNvSpPr txBox="1"/>
            <p:nvPr/>
          </p:nvSpPr>
          <p:spPr>
            <a:xfrm>
              <a:off x="2955670" y="969780"/>
              <a:ext cx="30011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Backfill process – Large covariance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03BC9C5-ECF3-D54C-8FD2-2C7485019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6307" y="1568864"/>
              <a:ext cx="2540000" cy="1435100"/>
            </a:xfrm>
            <a:prstGeom prst="rect">
              <a:avLst/>
            </a:prstGeom>
          </p:spPr>
        </p:pic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E31DB70-99D1-B94B-9A4E-E0331986E117}"/>
                </a:ext>
              </a:extLst>
            </p:cNvPr>
            <p:cNvCxnSpPr>
              <a:cxnSpLocks/>
            </p:cNvCxnSpPr>
            <p:nvPr/>
          </p:nvCxnSpPr>
          <p:spPr>
            <a:xfrm>
              <a:off x="5334000" y="2266950"/>
              <a:ext cx="5133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4966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2A8A5-B6BE-3C4D-B0E4-EC2FE4B9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LESSONS LEARNED – Near real time awareness… Great for operational purposes!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C7491F-3BE1-9645-B612-E618B40110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895350"/>
            <a:ext cx="4562826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4CE2AC-A947-AE42-8FB3-D1F67FEE52EE}"/>
              </a:ext>
            </a:extLst>
          </p:cNvPr>
          <p:cNvSpPr txBox="1"/>
          <p:nvPr/>
        </p:nvSpPr>
        <p:spPr>
          <a:xfrm>
            <a:off x="4876800" y="1123950"/>
            <a:ext cx="41541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Our Job: 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Provide leadership and decision makers with current, clean (and defensible!) influenza activity models.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/>
              <a:t>Moving away from purely symptomatic data (if possible)…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/>
              <a:t>Or cleverly separate Influenza from RSV, other confounders…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400" dirty="0">
                <a:solidFill>
                  <a:srgbClr val="FF0000"/>
                </a:solidFill>
              </a:rPr>
              <a:t>Or even better</a:t>
            </a:r>
            <a:r>
              <a:rPr lang="en-US" sz="1400">
                <a:solidFill>
                  <a:srgbClr val="FF0000"/>
                </a:solidFill>
              </a:rPr>
              <a:t>, 1+2 + Real time data!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BACDEA-CD5C-3C45-8007-C936740EFC55}"/>
              </a:ext>
            </a:extLst>
          </p:cNvPr>
          <p:cNvSpPr txBox="1"/>
          <p:nvPr/>
        </p:nvSpPr>
        <p:spPr>
          <a:xfrm>
            <a:off x="5149661" y="4139684"/>
            <a:ext cx="3074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DATA!!! Extra data sources!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45AADA-F492-BC41-9A0D-1D211189E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982266"/>
            <a:ext cx="2489200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93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A515D46-C0C6-4B49-BC62-3A21C4D5C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657350"/>
            <a:ext cx="8229600" cy="857250"/>
          </a:xfrm>
        </p:spPr>
        <p:txBody>
          <a:bodyPr/>
          <a:lstStyle/>
          <a:p>
            <a:r>
              <a:rPr lang="en-US" dirty="0"/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764697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F938-E015-EF45-BC40-70F8AD3C1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62150"/>
            <a:ext cx="8229600" cy="857250"/>
          </a:xfrm>
        </p:spPr>
        <p:txBody>
          <a:bodyPr/>
          <a:lstStyle/>
          <a:p>
            <a:r>
              <a:rPr lang="en-US" dirty="0"/>
              <a:t>BACK-UP SLIDES</a:t>
            </a:r>
          </a:p>
        </p:txBody>
      </p:sp>
    </p:spTree>
    <p:extLst>
      <p:ext uri="{BB962C8B-B14F-4D97-AF65-F5344CB8AC3E}">
        <p14:creationId xmlns:p14="http://schemas.microsoft.com/office/powerpoint/2010/main" val="51480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DE33-B4CD-9F4F-AF00-97E4CFFD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Quidel</a:t>
            </a:r>
            <a:r>
              <a:rPr lang="en-US" dirty="0"/>
              <a:t> Dataset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08C20E-EBC6-F545-BF25-02FCE1D04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022328" cy="53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E155B5-85C1-3447-8A8E-47C3D60F967E}"/>
              </a:ext>
            </a:extLst>
          </p:cNvPr>
          <p:cNvSpPr txBox="1"/>
          <p:nvPr/>
        </p:nvSpPr>
        <p:spPr>
          <a:xfrm>
            <a:off x="667751" y="1429316"/>
            <a:ext cx="451384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Daily counts, naturally modeled after Binomial or Poisson distributions.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High granularity (zip code level!)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Relatively clean (a bit of duplication ~ 3% of records).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00" dirty="0"/>
              <a:t>Easy for the most part to identify.</a:t>
            </a:r>
          </a:p>
          <a:p>
            <a:endParaRPr lang="en-US" sz="1000" dirty="0"/>
          </a:p>
          <a:p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DDF3F-FD3E-B343-A68C-1E119C405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516" y="1428750"/>
            <a:ext cx="3261828" cy="311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20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30618C4-950E-0B42-953C-14B3406D31C0}"/>
              </a:ext>
            </a:extLst>
          </p:cNvPr>
          <p:cNvSpPr txBox="1">
            <a:spLocks/>
          </p:cNvSpPr>
          <p:nvPr/>
        </p:nvSpPr>
        <p:spPr>
          <a:xfrm>
            <a:off x="347952" y="3911424"/>
            <a:ext cx="3797901" cy="43545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125000"/>
              <a:buFont typeface="Arial" panose="020B0604020202020204" pitchFamily="34" charset="0"/>
              <a:buChar char="•"/>
              <a:defRPr sz="22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§"/>
              <a:defRPr sz="20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anose="05000000000000000000" pitchFamily="2" charset="2"/>
              <a:buChar char="ü"/>
              <a:defRPr sz="1800" kern="120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Which sensors can we use?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E4C1BF-2A4A-F44B-8AA4-EA78652AC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6" y="1007175"/>
            <a:ext cx="2391438" cy="48337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0B63B93-E6D0-F044-ADB5-4C2A7D5D1566}"/>
              </a:ext>
            </a:extLst>
          </p:cNvPr>
          <p:cNvGrpSpPr/>
          <p:nvPr/>
        </p:nvGrpSpPr>
        <p:grpSpPr>
          <a:xfrm>
            <a:off x="124341" y="2170443"/>
            <a:ext cx="4347220" cy="1496539"/>
            <a:chOff x="431816" y="3716549"/>
            <a:chExt cx="4347220" cy="14965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B048C98-DA11-B445-89D5-4A09E0D6F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1816" y="3848871"/>
              <a:ext cx="2959100" cy="12319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497851D-59D3-9A48-8F4A-751C8EF7AB2A}"/>
                </a:ext>
              </a:extLst>
            </p:cNvPr>
            <p:cNvSpPr/>
            <p:nvPr/>
          </p:nvSpPr>
          <p:spPr>
            <a:xfrm>
              <a:off x="811072" y="4559945"/>
              <a:ext cx="2200589" cy="653143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C1AB07-4703-714F-9238-B4E89E216BA8}"/>
                </a:ext>
              </a:extLst>
            </p:cNvPr>
            <p:cNvSpPr/>
            <p:nvPr/>
          </p:nvSpPr>
          <p:spPr>
            <a:xfrm>
              <a:off x="801023" y="3745517"/>
              <a:ext cx="2200589" cy="653143"/>
            </a:xfrm>
            <a:prstGeom prst="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B32D64E-861E-4646-8337-A268554DFAA1}"/>
                </a:ext>
              </a:extLst>
            </p:cNvPr>
            <p:cNvSpPr txBox="1"/>
            <p:nvPr/>
          </p:nvSpPr>
          <p:spPr>
            <a:xfrm>
              <a:off x="3254260" y="3716549"/>
              <a:ext cx="15247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70C0"/>
                  </a:solidFill>
                </a:rPr>
                <a:t>“Stable </a:t>
              </a:r>
              <a:r>
                <a:rPr lang="en-US" sz="1200" dirty="0" err="1">
                  <a:solidFill>
                    <a:srgbClr val="0070C0"/>
                  </a:solidFill>
                </a:rPr>
                <a:t>ILINet</a:t>
              </a:r>
              <a:r>
                <a:rPr lang="en-US" sz="1200" dirty="0">
                  <a:solidFill>
                    <a:srgbClr val="0070C0"/>
                  </a:solidFill>
                </a:rPr>
                <a:t>”</a:t>
              </a:r>
            </a:p>
            <a:p>
              <a:pPr algn="ctr"/>
              <a:r>
                <a:rPr lang="en-US" sz="1200" dirty="0">
                  <a:solidFill>
                    <a:srgbClr val="0070C0"/>
                  </a:solidFill>
                </a:rPr>
                <a:t>(Forecasting target)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97EAEE-87AB-DF44-BE3F-C98C99605C94}"/>
                </a:ext>
              </a:extLst>
            </p:cNvPr>
            <p:cNvSpPr txBox="1"/>
            <p:nvPr/>
          </p:nvSpPr>
          <p:spPr>
            <a:xfrm>
              <a:off x="3368823" y="4695450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“Sensors”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38DBBBC-E4C3-0C4A-9A89-1FCAF33A5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56" y="1443008"/>
            <a:ext cx="3742690" cy="5578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CDA2CD1-2388-584B-9B3D-A80C5825BD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9817" y="785606"/>
            <a:ext cx="2978285" cy="15070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5CF1EB-0362-3B45-9AC5-FDEE98254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654" y="2557099"/>
            <a:ext cx="2275346" cy="2690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0A6A0D-7339-2547-BDC1-E37938B1AEB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015" y="2840585"/>
            <a:ext cx="2644087" cy="16345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AC3232-F58B-4241-AC49-D2F9A9BDA1D7}"/>
              </a:ext>
            </a:extLst>
          </p:cNvPr>
          <p:cNvSpPr txBox="1"/>
          <p:nvPr/>
        </p:nvSpPr>
        <p:spPr>
          <a:xfrm>
            <a:off x="4847178" y="2339107"/>
            <a:ext cx="26452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Example: Online Regression: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6AD6DE6-3AF2-D24E-AB8C-E6A0702789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684" y="2792557"/>
            <a:ext cx="1702978" cy="26199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85D397E-F7E1-6C4A-96D8-AFC53F218732}"/>
              </a:ext>
            </a:extLst>
          </p:cNvPr>
          <p:cNvSpPr txBox="1"/>
          <p:nvPr/>
        </p:nvSpPr>
        <p:spPr>
          <a:xfrm>
            <a:off x="341856" y="727413"/>
            <a:ext cx="19752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Bayesian Optimal Filtering</a:t>
            </a:r>
          </a:p>
        </p:txBody>
      </p:sp>
    </p:spTree>
    <p:extLst>
      <p:ext uri="{BB962C8B-B14F-4D97-AF65-F5344CB8AC3E}">
        <p14:creationId xmlns:p14="http://schemas.microsoft.com/office/powerpoint/2010/main" val="78285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R1">
      <a:dk1>
        <a:srgbClr val="102B62"/>
      </a:dk1>
      <a:lt1>
        <a:sysClr val="window" lastClr="FFFFFF"/>
      </a:lt1>
      <a:dk2>
        <a:srgbClr val="1F497D"/>
      </a:dk2>
      <a:lt2>
        <a:srgbClr val="EEECE1"/>
      </a:lt2>
      <a:accent1>
        <a:srgbClr val="5482E1"/>
      </a:accent1>
      <a:accent2>
        <a:srgbClr val="C9C9C9"/>
      </a:accent2>
      <a:accent3>
        <a:srgbClr val="00BCB8"/>
      </a:accent3>
      <a:accent4>
        <a:srgbClr val="C15853"/>
      </a:accent4>
      <a:accent5>
        <a:srgbClr val="BACCF3"/>
      </a:accent5>
      <a:accent6>
        <a:srgbClr val="B7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C2BB780FAC6B47A69E358D24FE010E" ma:contentTypeVersion="1" ma:contentTypeDescription="Create a new document." ma:contentTypeScope="" ma:versionID="f3263647ef17b0f2f91484e5c4a5715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d944f400e5ce67ccaa158313eb572c1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FD5D6A-9A71-4509-9198-53A4BAD76D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F847EF-B67A-4F59-803E-7BA1D94D076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D0FBFF6-B324-4F32-BBB1-72F70CD8FA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746</TotalTime>
  <Words>320</Words>
  <Application>Microsoft Macintosh PowerPoint</Application>
  <PresentationFormat>On-screen Show (16:9)</PresentationFormat>
  <Paragraphs>60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 Theme</vt:lpstr>
      <vt:lpstr>BARDA-DQA CDC State-ILI Forecasting challenge</vt:lpstr>
      <vt:lpstr>METHODOLOGY</vt:lpstr>
      <vt:lpstr>METHODOLOGY:  NOWCASTING AND FORECASTING</vt:lpstr>
      <vt:lpstr>CHALLENGES: ILINET BACKFILL AND STATE-ILI DYNAMICS VARIABILITY!</vt:lpstr>
      <vt:lpstr>LESSONS LEARNED – Near real time awareness… Great for operational purposes!</vt:lpstr>
      <vt:lpstr>THANK YOU!!!</vt:lpstr>
      <vt:lpstr>BACK-UP SLIDES</vt:lpstr>
      <vt:lpstr>Quidel Dataset</vt:lpstr>
      <vt:lpstr>METHODOLOGY</vt:lpstr>
    </vt:vector>
  </TitlesOfParts>
  <Company>DHHS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ASPR PowerPoint Slide Template</dc:title>
  <dc:subject>ASPR PowerPoint Template</dc:subject>
  <dc:creator>Mary Radebach</dc:creator>
  <cp:lastModifiedBy>Carlos Jose Arguello</cp:lastModifiedBy>
  <cp:revision>94</cp:revision>
  <dcterms:created xsi:type="dcterms:W3CDTF">2018-01-29T20:56:18Z</dcterms:created>
  <dcterms:modified xsi:type="dcterms:W3CDTF">2018-08-30T05:12:12Z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0x010100BCC2BB780FAC6B47A69E358D24FE010E</vt:lpwstr>
  </property>
</Properties>
</file>