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256" r:id="rId2"/>
    <p:sldId id="277" r:id="rId3"/>
    <p:sldId id="278" r:id="rId4"/>
    <p:sldId id="291" r:id="rId5"/>
    <p:sldId id="292" r:id="rId6"/>
    <p:sldId id="279" r:id="rId7"/>
    <p:sldId id="286" r:id="rId8"/>
    <p:sldId id="275" r:id="rId9"/>
    <p:sldId id="288" r:id="rId10"/>
    <p:sldId id="289" r:id="rId11"/>
    <p:sldId id="290" r:id="rId12"/>
    <p:sldId id="282" r:id="rId13"/>
    <p:sldId id="281" r:id="rId14"/>
    <p:sldId id="276" r:id="rId15"/>
    <p:sldId id="269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88326" autoAdjust="0"/>
  </p:normalViewPr>
  <p:slideViewPr>
    <p:cSldViewPr snapToGrid="0">
      <p:cViewPr varScale="1">
        <p:scale>
          <a:sx n="104" d="100"/>
          <a:sy n="104" d="100"/>
        </p:scale>
        <p:origin x="6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917F0C-BC05-4E23-9F52-A290C5AF1455}" type="datetimeFigureOut">
              <a:rPr lang="en-US" smtClean="0"/>
              <a:t>8/27/2018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7F6107-F8A5-4989-BF2C-A64766735A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3426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F6107-F8A5-4989-BF2C-A64766735A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757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F6107-F8A5-4989-BF2C-A64766735AA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0564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Label if score.st –score.reg &gt; 0.25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F6107-F8A5-4989-BF2C-A64766735A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7370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Label if score.st –score.reg &gt; 0.25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F6107-F8A5-4989-BF2C-A64766735A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50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CU_DYN = </a:t>
            </a:r>
            <a:r>
              <a:rPr lang="en-US" dirty="0" err="1" smtClean="0"/>
              <a:t>CU_Vixen</a:t>
            </a:r>
            <a:endParaRPr lang="en-US" dirty="0" smtClean="0"/>
          </a:p>
          <a:p>
            <a:r>
              <a:rPr lang="en-US" dirty="0" smtClean="0"/>
              <a:t>CU_SENS = </a:t>
            </a:r>
            <a:r>
              <a:rPr lang="en-US" dirty="0" err="1" smtClean="0"/>
              <a:t>CU_Puffins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F6107-F8A5-4989-BF2C-A64766735AA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053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7F6107-F8A5-4989-BF2C-A64766735AA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293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C554C8-E0EE-43C6-9C42-43FBAAE41F3F}" type="datetime1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435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2B0E7-799C-4EBF-83EF-47569B65DE90}" type="datetime1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15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858C2-DC8A-4B69-8B92-A8EBAF547960}" type="datetime1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593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19A37-7B10-4D64-973E-D39C48645CE3}" type="datetime1">
              <a:rPr lang="en-US" smtClean="0"/>
              <a:t>8/27/2018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05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89B1D-EB2F-40E6-B200-36A8D3A5008A}" type="datetime1">
              <a:rPr lang="en-US" smtClean="0"/>
              <a:t>8/27/2018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34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C3609-34C6-4A23-A3A4-350885408EB1}" type="datetime1">
              <a:rPr lang="en-US" smtClean="0"/>
              <a:t>8/27/2018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354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6871BC-5619-4862-B444-8C3DEF783490}" type="datetime1">
              <a:rPr lang="en-US" smtClean="0"/>
              <a:t>8/27/2018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982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3DAB1C-488D-4846-A70A-03F961D4F117}" type="datetime1">
              <a:rPr lang="en-US" smtClean="0"/>
              <a:t>8/27/2018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591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0F8CF-2F15-42DA-A543-D00EE440F613}" type="datetime1">
              <a:rPr lang="en-US" smtClean="0"/>
              <a:t>8/27/2018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941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408892-F36F-4262-ABB2-561BC801A5E9}" type="datetime1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545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192A9-F970-4161-B3CE-477A3649705D}" type="datetime1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433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5A2B59-90A7-4EB0-9626-5A741E581776}" type="datetime1">
              <a:rPr lang="en-US" smtClean="0"/>
              <a:t>8/27/2018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AF0259-1500-46D7-ACDF-93EF842F4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622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2638" y="2380932"/>
            <a:ext cx="9144000" cy="2571287"/>
          </a:xfrm>
        </p:spPr>
        <p:txBody>
          <a:bodyPr>
            <a:normAutofit/>
          </a:bodyPr>
          <a:lstStyle/>
          <a:p>
            <a:pPr algn="r"/>
            <a:r>
              <a:rPr lang="en-US" sz="2800" dirty="0" err="1" smtClean="0">
                <a:latin typeface="Cambria" panose="02040503050406030204" pitchFamily="18" charset="0"/>
              </a:rPr>
              <a:t>FluSight</a:t>
            </a:r>
            <a:r>
              <a:rPr lang="en-US" sz="2800" dirty="0" smtClean="0">
                <a:latin typeface="Cambria" panose="02040503050406030204" pitchFamily="18" charset="0"/>
              </a:rPr>
              <a:t> Collaborative 2017/18</a:t>
            </a:r>
            <a:r>
              <a:rPr lang="en-US" sz="3200" dirty="0" smtClean="0">
                <a:latin typeface="Cambria" panose="02040503050406030204" pitchFamily="18" charset="0"/>
              </a:rPr>
              <a:t/>
            </a:r>
            <a:br>
              <a:rPr lang="en-US" sz="3200" dirty="0" smtClean="0">
                <a:latin typeface="Cambria" panose="02040503050406030204" pitchFamily="18" charset="0"/>
              </a:rPr>
            </a:br>
            <a:r>
              <a:rPr lang="en-US" sz="3200" dirty="0" smtClean="0">
                <a:latin typeface="Cambria" panose="02040503050406030204" pitchFamily="18" charset="0"/>
              </a:rPr>
              <a:t/>
            </a:r>
            <a:br>
              <a:rPr lang="en-US" sz="3200" dirty="0" smtClean="0">
                <a:latin typeface="Cambria" panose="02040503050406030204" pitchFamily="18" charset="0"/>
              </a:rPr>
            </a:br>
            <a:r>
              <a:rPr lang="en-US" sz="2400" dirty="0" smtClean="0">
                <a:latin typeface="Cambria" panose="02040503050406030204" pitchFamily="18" charset="0"/>
              </a:rPr>
              <a:t>Columbia University</a:t>
            </a:r>
            <a:r>
              <a:rPr lang="en-US" sz="3200" dirty="0" smtClean="0">
                <a:latin typeface="Cambria" panose="02040503050406030204" pitchFamily="18" charset="0"/>
              </a:rPr>
              <a:t/>
            </a:r>
            <a:br>
              <a:rPr lang="en-US" sz="3200" dirty="0" smtClean="0">
                <a:latin typeface="Cambria" panose="02040503050406030204" pitchFamily="18" charset="0"/>
              </a:rPr>
            </a:br>
            <a:r>
              <a:rPr lang="en-US" sz="2000" i="1" dirty="0" smtClean="0">
                <a:latin typeface="Cambria" panose="02040503050406030204" pitchFamily="18" charset="0"/>
              </a:rPr>
              <a:t>J. Shaman, T. Yamana, S. Pei, H. Morita, S. </a:t>
            </a:r>
            <a:r>
              <a:rPr lang="en-US" sz="2000" i="1" dirty="0" err="1" smtClean="0">
                <a:latin typeface="Cambria" panose="02040503050406030204" pitchFamily="18" charset="0"/>
              </a:rPr>
              <a:t>Kandula</a:t>
            </a:r>
            <a:endParaRPr lang="en-US" sz="3200" i="1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77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7893"/>
          </a:xfrm>
        </p:spPr>
        <p:txBody>
          <a:bodyPr>
            <a:normAutofit/>
          </a:bodyPr>
          <a:lstStyle/>
          <a:p>
            <a:r>
              <a:rPr lang="en-US" sz="3000" dirty="0" smtClean="0">
                <a:latin typeface="Cambria" panose="02040503050406030204" pitchFamily="18" charset="0"/>
              </a:rPr>
              <a:t>Overview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4691"/>
            <a:ext cx="10515600" cy="4782272"/>
          </a:xfrm>
        </p:spPr>
        <p:txBody>
          <a:bodyPr>
            <a:normAutofit/>
          </a:bodyPr>
          <a:lstStyle/>
          <a:p>
            <a:r>
              <a:rPr lang="en-US" sz="2000" dirty="0" smtClean="0">
                <a:latin typeface="Cambria" panose="02040503050406030204" pitchFamily="18" charset="0"/>
              </a:rPr>
              <a:t>Data source </a:t>
            </a:r>
          </a:p>
          <a:p>
            <a:pPr lvl="1"/>
            <a:r>
              <a:rPr lang="en-US" sz="1800" dirty="0" smtClean="0">
                <a:latin typeface="Cambria" panose="02040503050406030204" pitchFamily="18" charset="0"/>
              </a:rPr>
              <a:t>Use of </a:t>
            </a:r>
            <a:r>
              <a:rPr lang="en-US" sz="1800" dirty="0">
                <a:latin typeface="Cambria" panose="02040503050406030204" pitchFamily="18" charset="0"/>
              </a:rPr>
              <a:t>Google search trends </a:t>
            </a:r>
            <a:r>
              <a:rPr lang="en-US" sz="1800" dirty="0" smtClean="0">
                <a:latin typeface="Cambria" panose="02040503050406030204" pitchFamily="18" charset="0"/>
              </a:rPr>
              <a:t>based </a:t>
            </a:r>
            <a:r>
              <a:rPr lang="en-US" sz="1800" i="1" dirty="0" smtClean="0">
                <a:latin typeface="Cambria" panose="02040503050406030204" pitchFamily="18" charset="0"/>
              </a:rPr>
              <a:t>nowcast</a:t>
            </a:r>
          </a:p>
          <a:p>
            <a:endParaRPr lang="en-US" sz="2000" i="1" dirty="0" smtClean="0">
              <a:latin typeface="Cambria" panose="02040503050406030204" pitchFamily="18" charset="0"/>
            </a:endParaRPr>
          </a:p>
          <a:p>
            <a:r>
              <a:rPr lang="en-US" sz="2000" dirty="0" smtClean="0">
                <a:latin typeface="Cambria" panose="02040503050406030204" pitchFamily="18" charset="0"/>
              </a:rPr>
              <a:t>New model for regional forecasts</a:t>
            </a:r>
          </a:p>
          <a:p>
            <a:pPr lvl="1"/>
            <a:r>
              <a:rPr lang="en-US" sz="1800" dirty="0" smtClean="0">
                <a:latin typeface="Cambria" panose="02040503050406030204" pitchFamily="18" charset="0"/>
              </a:rPr>
              <a:t>Human mobility informed network model</a:t>
            </a:r>
          </a:p>
          <a:p>
            <a:pPr lvl="1"/>
            <a:r>
              <a:rPr lang="en-US" sz="1800" dirty="0" smtClean="0">
                <a:latin typeface="Cambria" panose="02040503050406030204" pitchFamily="18" charset="0"/>
              </a:rPr>
              <a:t>CU-Network</a:t>
            </a:r>
          </a:p>
          <a:p>
            <a:pPr lvl="1"/>
            <a:endParaRPr lang="en-US" sz="1800" dirty="0">
              <a:latin typeface="Cambria" panose="02040503050406030204" pitchFamily="18" charset="0"/>
            </a:endParaRPr>
          </a:p>
          <a:p>
            <a:r>
              <a:rPr lang="en-US" sz="2000" dirty="0">
                <a:latin typeface="Cambria" panose="02040503050406030204" pitchFamily="18" charset="0"/>
              </a:rPr>
              <a:t>Comparison of forecast quality – state vs regional </a:t>
            </a:r>
          </a:p>
          <a:p>
            <a:pPr lvl="1"/>
            <a:r>
              <a:rPr lang="en-US" sz="1800" dirty="0">
                <a:latin typeface="Cambria" panose="02040503050406030204" pitchFamily="18" charset="0"/>
              </a:rPr>
              <a:t>State level </a:t>
            </a:r>
            <a:r>
              <a:rPr lang="en-US" sz="1800" dirty="0" err="1">
                <a:latin typeface="Cambria" panose="02040503050406030204" pitchFamily="18" charset="0"/>
              </a:rPr>
              <a:t>ILINet</a:t>
            </a:r>
            <a:r>
              <a:rPr lang="en-US" sz="1800" dirty="0">
                <a:latin typeface="Cambria" panose="02040503050406030204" pitchFamily="18" charset="0"/>
              </a:rPr>
              <a:t> data for Washington DC</a:t>
            </a:r>
          </a:p>
          <a:p>
            <a:pPr lvl="1"/>
            <a:endParaRPr lang="en-US" sz="1800" dirty="0">
              <a:latin typeface="Cambria" panose="02040503050406030204" pitchFamily="18" charset="0"/>
            </a:endParaRPr>
          </a:p>
          <a:p>
            <a:endParaRPr lang="en-US" sz="2000" dirty="0">
              <a:latin typeface="Cambria" panose="020405030504060302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0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/>
          <p:cNvSpPr/>
          <p:nvPr/>
        </p:nvSpPr>
        <p:spPr>
          <a:xfrm>
            <a:off x="903434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1078363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1250640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427659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1602588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/>
          <p:cNvSpPr/>
          <p:nvPr/>
        </p:nvSpPr>
        <p:spPr>
          <a:xfrm>
            <a:off x="1777517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1949794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2299652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2474581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2646858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823877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2998806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3173735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3346012" y="1742975"/>
            <a:ext cx="174929" cy="135172"/>
          </a:xfrm>
          <a:prstGeom prst="rect">
            <a:avLst/>
          </a:prstGeom>
          <a:noFill/>
          <a:ln>
            <a:solidFill>
              <a:schemeClr val="bg2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3695870" y="1742975"/>
            <a:ext cx="174929" cy="1351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870799" y="1742975"/>
            <a:ext cx="174929" cy="1351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4043076" y="1742975"/>
            <a:ext cx="174929" cy="1351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4220095" y="1742975"/>
            <a:ext cx="174929" cy="1351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395024" y="1742975"/>
            <a:ext cx="174929" cy="1351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569953" y="1742975"/>
            <a:ext cx="174929" cy="1351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742230" y="1742975"/>
            <a:ext cx="174929" cy="1351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5" name="Group 54"/>
          <p:cNvGrpSpPr/>
          <p:nvPr/>
        </p:nvGrpSpPr>
        <p:grpSpPr>
          <a:xfrm>
            <a:off x="5110942" y="1742975"/>
            <a:ext cx="1230236" cy="135172"/>
            <a:chOff x="5110942" y="1486731"/>
            <a:chExt cx="1230236" cy="135172"/>
          </a:xfrm>
        </p:grpSpPr>
        <p:sp>
          <p:nvSpPr>
            <p:cNvPr id="10" name="Rectangle 9"/>
            <p:cNvSpPr/>
            <p:nvPr/>
          </p:nvSpPr>
          <p:spPr>
            <a:xfrm>
              <a:off x="5110942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285871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58148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35167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810096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985025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166249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Rectangle 16"/>
          <p:cNvSpPr/>
          <p:nvPr/>
        </p:nvSpPr>
        <p:spPr>
          <a:xfrm>
            <a:off x="6617207" y="1742975"/>
            <a:ext cx="174929" cy="135172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6090395" y="1900681"/>
            <a:ext cx="0" cy="305797"/>
          </a:xfrm>
          <a:prstGeom prst="straightConnector1">
            <a:avLst/>
          </a:prstGeom>
          <a:ln>
            <a:solidFill>
              <a:schemeClr val="accent6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6442474" y="1742975"/>
            <a:ext cx="174929" cy="13517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3599378" y="1515815"/>
            <a:ext cx="367911" cy="221599"/>
          </a:xfrm>
          <a:prstGeom prst="rect">
            <a:avLst/>
          </a:prstGeom>
          <a:noFill/>
        </p:spPr>
        <p:txBody>
          <a:bodyPr wrap="square" lIns="0" tIns="18288" rIns="0" bIns="18288" rtlCol="0">
            <a:spAutoFit/>
          </a:bodyPr>
          <a:lstStyle/>
          <a:p>
            <a:pPr algn="ctr"/>
            <a:r>
              <a:rPr lang="en-US" sz="1200" dirty="0" smtClean="0">
                <a:latin typeface="Cambria" panose="02040503050406030204" pitchFamily="18" charset="0"/>
              </a:rPr>
              <a:t>Sun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57417" y="1512928"/>
            <a:ext cx="367911" cy="221599"/>
          </a:xfrm>
          <a:prstGeom prst="rect">
            <a:avLst/>
          </a:prstGeom>
          <a:noFill/>
        </p:spPr>
        <p:txBody>
          <a:bodyPr wrap="square" lIns="0" tIns="18288" rIns="0" bIns="18288" rtlCol="0">
            <a:spAutoFit/>
          </a:bodyPr>
          <a:lstStyle/>
          <a:p>
            <a:pPr algn="ctr"/>
            <a:r>
              <a:rPr lang="en-US" sz="1200" dirty="0" smtClean="0">
                <a:latin typeface="Cambria" panose="02040503050406030204" pitchFamily="18" charset="0"/>
              </a:rPr>
              <a:t>Sat</a:t>
            </a:r>
            <a:endParaRPr lang="en-US" sz="1200" dirty="0">
              <a:latin typeface="Cambria" panose="020405030504060302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626424" y="1512929"/>
            <a:ext cx="367911" cy="221599"/>
          </a:xfrm>
          <a:prstGeom prst="rect">
            <a:avLst/>
          </a:prstGeom>
          <a:noFill/>
        </p:spPr>
        <p:txBody>
          <a:bodyPr wrap="square" lIns="0" tIns="18288" rIns="0" bIns="18288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Mon</a:t>
            </a:r>
            <a:endParaRPr lang="en-US" sz="12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06439" y="2157443"/>
            <a:ext cx="367911" cy="221599"/>
          </a:xfrm>
          <a:prstGeom prst="rect">
            <a:avLst/>
          </a:prstGeom>
          <a:noFill/>
        </p:spPr>
        <p:txBody>
          <a:bodyPr wrap="square" lIns="0" tIns="18288" rIns="0" bIns="18288" rtlCol="0">
            <a:spAutoFit/>
          </a:bodyPr>
          <a:lstStyle/>
          <a:p>
            <a:pPr algn="ctr"/>
            <a:r>
              <a:rPr lang="en-US" sz="1200" dirty="0" smtClean="0">
                <a:solidFill>
                  <a:srgbClr val="00B050"/>
                </a:solidFill>
                <a:latin typeface="Cambria" panose="02040503050406030204" pitchFamily="18" charset="0"/>
              </a:rPr>
              <a:t>Fri</a:t>
            </a:r>
            <a:endParaRPr lang="en-US" sz="1200" dirty="0">
              <a:solidFill>
                <a:srgbClr val="00B050"/>
              </a:solidFill>
              <a:latin typeface="Cambria" panose="02040503050406030204" pitchFamily="18" charset="0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5110942" y="1754242"/>
            <a:ext cx="1230236" cy="135172"/>
            <a:chOff x="5110942" y="1486731"/>
            <a:chExt cx="1230236" cy="135172"/>
          </a:xfrm>
        </p:grpSpPr>
        <p:sp>
          <p:nvSpPr>
            <p:cNvPr id="57" name="Rectangle 56"/>
            <p:cNvSpPr/>
            <p:nvPr/>
          </p:nvSpPr>
          <p:spPr>
            <a:xfrm>
              <a:off x="5110942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285871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>
              <a:off x="5458148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5635167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810096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985025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Rectangle 62"/>
            <p:cNvSpPr/>
            <p:nvPr/>
          </p:nvSpPr>
          <p:spPr>
            <a:xfrm>
              <a:off x="6166249" y="1486731"/>
              <a:ext cx="174929" cy="135172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4" name="Content Placeholder 2"/>
          <p:cNvSpPr txBox="1">
            <a:spLocks/>
          </p:cNvSpPr>
          <p:nvPr/>
        </p:nvSpPr>
        <p:spPr>
          <a:xfrm>
            <a:off x="832595" y="2780932"/>
            <a:ext cx="10515600" cy="290640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latin typeface="Cambria" panose="02040503050406030204" pitchFamily="18" charset="0"/>
              </a:rPr>
              <a:t>Submitted as 1-week ahead forecast</a:t>
            </a:r>
          </a:p>
          <a:p>
            <a:pPr lvl="1"/>
            <a:r>
              <a:rPr lang="en-US" sz="1800" dirty="0" smtClean="0">
                <a:latin typeface="Cambria" panose="02040503050406030204" pitchFamily="18" charset="0"/>
              </a:rPr>
              <a:t>Regional, State and Hospitalizations </a:t>
            </a:r>
          </a:p>
          <a:p>
            <a:r>
              <a:rPr lang="en-US" sz="2000" dirty="0" smtClean="0">
                <a:latin typeface="Cambria" panose="02040503050406030204" pitchFamily="18" charset="0"/>
              </a:rPr>
              <a:t>Used as an ‘observation’ in forecast models</a:t>
            </a:r>
          </a:p>
          <a:p>
            <a:r>
              <a:rPr lang="en-US" sz="2000" dirty="0" smtClean="0">
                <a:latin typeface="Cambria" panose="02040503050406030204" pitchFamily="18" charset="0"/>
              </a:rPr>
              <a:t>API was unavailable for 2 weeks (EW45, EW46)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66" name="TextBox 65"/>
          <p:cNvSpPr txBox="1"/>
          <p:nvPr/>
        </p:nvSpPr>
        <p:spPr>
          <a:xfrm>
            <a:off x="612328" y="6089224"/>
            <a:ext cx="112827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Kandula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S., D. J. Hsu and J. Shaman: Sub-regional nowcasts of seasonal influenza using search trends</a:t>
            </a:r>
            <a:r>
              <a:rPr lang="en-US" sz="1400" dirty="0" smtClean="0">
                <a:solidFill>
                  <a:schemeClr val="bg1">
                    <a:lumMod val="65000"/>
                  </a:schemeClr>
                </a:solidFill>
              </a:rPr>
              <a:t>. J Med Internet Res. 2017; 19(11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):e370</a:t>
            </a:r>
          </a:p>
          <a:p>
            <a:endParaRPr lang="en-US" dirty="0"/>
          </a:p>
        </p:txBody>
      </p:sp>
      <p:sp>
        <p:nvSpPr>
          <p:cNvPr id="67" name="Title 1"/>
          <p:cNvSpPr txBox="1">
            <a:spLocks/>
          </p:cNvSpPr>
          <p:nvPr/>
        </p:nvSpPr>
        <p:spPr>
          <a:xfrm>
            <a:off x="838200" y="365125"/>
            <a:ext cx="10515600" cy="80789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latin typeface="Cambria" panose="02040503050406030204" pitchFamily="18" charset="0"/>
              </a:rPr>
              <a:t>1. Nowcast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31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7.40741E-7 L -0.00078 -0.06389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" y="-31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835" y="332943"/>
            <a:ext cx="9526329" cy="6192114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14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835" y="332943"/>
            <a:ext cx="9526329" cy="6192114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06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487" y="301079"/>
            <a:ext cx="10058400" cy="653796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816360" y="802888"/>
            <a:ext cx="245327" cy="3017520"/>
          </a:xfrm>
          <a:prstGeom prst="rect">
            <a:avLst/>
          </a:prstGeom>
          <a:noFill/>
          <a:ln w="12700">
            <a:solidFill>
              <a:schemeClr val="accent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900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7893"/>
          </a:xfrm>
        </p:spPr>
        <p:txBody>
          <a:bodyPr>
            <a:normAutofit/>
          </a:bodyPr>
          <a:lstStyle/>
          <a:p>
            <a:r>
              <a:rPr lang="en-US" sz="3000" dirty="0" smtClean="0">
                <a:latin typeface="Cambria" panose="02040503050406030204" pitchFamily="18" charset="0"/>
              </a:rPr>
              <a:t>2. Network model for regional forecasts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4691"/>
            <a:ext cx="10515600" cy="4782272"/>
          </a:xfrm>
        </p:spPr>
        <p:txBody>
          <a:bodyPr>
            <a:normAutofit/>
          </a:bodyPr>
          <a:lstStyle/>
          <a:p>
            <a:r>
              <a:rPr lang="en-US" altLang="zh-CN" sz="2000" dirty="0" err="1">
                <a:latin typeface="Cambria" panose="02040503050406030204" pitchFamily="18" charset="0"/>
                <a:ea typeface="微软雅黑" panose="020B0503020204020204" pitchFamily="34" charset="-122"/>
              </a:rPr>
              <a:t>Metapopulation</a:t>
            </a:r>
            <a:r>
              <a:rPr lang="en-US" altLang="zh-CN" sz="2000" dirty="0">
                <a:latin typeface="Cambria" panose="02040503050406030204" pitchFamily="18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 smtClean="0">
                <a:latin typeface="Cambria" panose="02040503050406030204" pitchFamily="18" charset="0"/>
                <a:ea typeface="微软雅黑" panose="020B0503020204020204" pitchFamily="34" charset="-122"/>
              </a:rPr>
              <a:t>model</a:t>
            </a:r>
          </a:p>
          <a:p>
            <a:pPr lvl="1"/>
            <a:r>
              <a:rPr lang="en-US" altLang="zh-CN" sz="1800" dirty="0" smtClean="0">
                <a:latin typeface="Cambria" panose="02040503050406030204" pitchFamily="18" charset="0"/>
              </a:rPr>
              <a:t>Human mobility for connectedness</a:t>
            </a:r>
            <a:endParaRPr lang="en-US" altLang="zh-CN" sz="1800" dirty="0">
              <a:latin typeface="Cambria" panose="02040503050406030204" pitchFamily="18" charset="0"/>
            </a:endParaRPr>
          </a:p>
          <a:p>
            <a:endParaRPr lang="en-US" sz="2000" i="1" dirty="0" smtClean="0">
              <a:latin typeface="Cambria" panose="02040503050406030204" pitchFamily="18" charset="0"/>
            </a:endParaRPr>
          </a:p>
          <a:p>
            <a:r>
              <a:rPr lang="en-US" sz="2000" dirty="0" smtClean="0">
                <a:latin typeface="Cambria" panose="02040503050406030204" pitchFamily="18" charset="0"/>
              </a:rPr>
              <a:t>Two </a:t>
            </a:r>
            <a:r>
              <a:rPr lang="en-US" sz="2000" dirty="0">
                <a:latin typeface="Cambria" panose="02040503050406030204" pitchFamily="18" charset="0"/>
              </a:rPr>
              <a:t>types of mobility</a:t>
            </a:r>
          </a:p>
          <a:p>
            <a:pPr lvl="1"/>
            <a:r>
              <a:rPr lang="en-US" sz="1800" dirty="0">
                <a:latin typeface="Cambria" panose="02040503050406030204" pitchFamily="18" charset="0"/>
              </a:rPr>
              <a:t>Recurrent work commute</a:t>
            </a:r>
          </a:p>
          <a:p>
            <a:pPr lvl="1"/>
            <a:r>
              <a:rPr lang="en-US" sz="1800" dirty="0">
                <a:latin typeface="Cambria" panose="02040503050406030204" pitchFamily="18" charset="0"/>
              </a:rPr>
              <a:t>Diffusive random movement</a:t>
            </a:r>
          </a:p>
          <a:p>
            <a:endParaRPr lang="en-US" sz="2000" dirty="0" smtClean="0">
              <a:latin typeface="Cambria" panose="02040503050406030204" pitchFamily="18" charset="0"/>
            </a:endParaRPr>
          </a:p>
          <a:p>
            <a:endParaRPr lang="en-US" sz="2000" dirty="0">
              <a:latin typeface="Cambria" panose="020405030504060302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472627" y="3605016"/>
            <a:ext cx="4023360" cy="2496728"/>
            <a:chOff x="5782122" y="2349871"/>
            <a:chExt cx="5739985" cy="3678440"/>
          </a:xfrm>
        </p:grpSpPr>
        <p:pic>
          <p:nvPicPr>
            <p:cNvPr id="5" name="Picture 4" descr="model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82122" y="2349871"/>
              <a:ext cx="5739985" cy="3152128"/>
            </a:xfrm>
            <a:prstGeom prst="rect">
              <a:avLst/>
            </a:prstGeom>
          </p:spPr>
        </p:pic>
        <p:pic>
          <p:nvPicPr>
            <p:cNvPr id="6" name="Picture 5" descr="commuter.eps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4362" y="3547429"/>
              <a:ext cx="258543" cy="481785"/>
            </a:xfrm>
            <a:prstGeom prst="rect">
              <a:avLst/>
            </a:prstGeom>
          </p:spPr>
        </p:pic>
        <p:pic>
          <p:nvPicPr>
            <p:cNvPr id="7" name="Picture 6" descr="shopping-man.eps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69702" y="2596703"/>
              <a:ext cx="433206" cy="435206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7356275" y="5663429"/>
              <a:ext cx="2119158" cy="364882"/>
            </a:xfrm>
            <a:prstGeom prst="rect">
              <a:avLst/>
            </a:prstGeom>
          </p:spPr>
          <p:txBody>
            <a:bodyPr wrap="none" lIns="91448" tIns="45725" rIns="91448" bIns="45725">
              <a:spAutoFit/>
            </a:bodyPr>
            <a:lstStyle/>
            <a:p>
              <a:r>
                <a:rPr lang="en-US" altLang="zh-CN" sz="1200" b="1" dirty="0" smtClean="0">
                  <a:latin typeface="Cambria" panose="02040503050406030204" pitchFamily="18" charset="0"/>
                </a:rPr>
                <a:t>US Census Bureau </a:t>
              </a:r>
              <a:r>
                <a:rPr lang="en-US" altLang="zh-CN" sz="1200" b="1" dirty="0">
                  <a:latin typeface="Cambria" panose="02040503050406030204" pitchFamily="18" charset="0"/>
                </a:rPr>
                <a:t>data</a:t>
              </a:r>
              <a:endParaRPr lang="en-US" sz="1200" dirty="0">
                <a:latin typeface="Cambria" panose="02040503050406030204" pitchFamily="18" charset="0"/>
              </a:endParaRPr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0413" y="1301524"/>
            <a:ext cx="5473746" cy="43891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8200" y="6331185"/>
            <a:ext cx="87214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Pei, S et al. </a:t>
            </a:r>
            <a:r>
              <a:rPr lang="en-US" sz="1400" i="1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Forecasting the spatial transmission of influenza in the United </a:t>
            </a:r>
            <a:r>
              <a:rPr lang="en-US" sz="1400" i="1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States. </a:t>
            </a:r>
            <a:r>
              <a:rPr lang="en-US" sz="140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PNAS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 Feb </a:t>
            </a:r>
            <a:r>
              <a:rPr lang="en-US" sz="140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2018;Image: Sen </a:t>
            </a:r>
            <a:r>
              <a:rPr lang="en-US" sz="1400" dirty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P</a:t>
            </a:r>
            <a:r>
              <a:rPr lang="en-US" sz="1400" dirty="0" smtClean="0">
                <a:solidFill>
                  <a:schemeClr val="bg2">
                    <a:lumMod val="75000"/>
                  </a:schemeClr>
                </a:solidFill>
                <a:latin typeface="Cambria" panose="02040503050406030204" pitchFamily="18" charset="0"/>
              </a:rPr>
              <a:t>ei</a:t>
            </a:r>
            <a:endParaRPr lang="en-US" sz="1400" i="1" dirty="0" smtClean="0">
              <a:solidFill>
                <a:schemeClr val="bg2">
                  <a:lumMod val="75000"/>
                </a:schemeClr>
              </a:solidFill>
              <a:latin typeface="Cambria" panose="02040503050406030204" pitchFamily="18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61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70" y="0"/>
            <a:ext cx="1053726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22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892" y="906719"/>
            <a:ext cx="9144000" cy="5943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07429" y="5545355"/>
            <a:ext cx="15525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  <a:latin typeface="Cambria" panose="02040503050406030204" pitchFamily="18" charset="0"/>
              </a:rPr>
              <a:t>District of Columbia</a:t>
            </a:r>
            <a:endParaRPr lang="en-US" sz="1200" dirty="0">
              <a:solidFill>
                <a:srgbClr val="FF000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540828" y="226646"/>
            <a:ext cx="10515600" cy="80789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dirty="0" smtClean="0">
                <a:latin typeface="Cambria" panose="02040503050406030204" pitchFamily="18" charset="0"/>
              </a:rPr>
              <a:t>3. Comparison of State &amp; Regional forecasts</a:t>
            </a:r>
            <a:endParaRPr lang="en-US" sz="3000" dirty="0">
              <a:latin typeface="Cambria" panose="02040503050406030204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63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68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15" y="0"/>
            <a:ext cx="10550769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6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15" y="0"/>
            <a:ext cx="10550769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889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15" y="0"/>
            <a:ext cx="10550769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68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4318006"/>
              </p:ext>
            </p:extLst>
          </p:nvPr>
        </p:nvGraphicFramePr>
        <p:xfrm>
          <a:off x="844925" y="1565976"/>
          <a:ext cx="3094180" cy="4341092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23297"/>
                <a:gridCol w="1257745"/>
                <a:gridCol w="630832"/>
                <a:gridCol w="582306"/>
              </a:tblGrid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mbria" panose="02040503050406030204" pitchFamily="18" charset="0"/>
                        </a:rPr>
                        <a:t>Rank</a:t>
                      </a:r>
                      <a:endParaRPr lang="en-US" sz="12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mbria" panose="02040503050406030204" pitchFamily="18" charset="0"/>
                        </a:rPr>
                        <a:t>Team</a:t>
                      </a:r>
                      <a:endParaRPr lang="en-US" sz="12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mbria" panose="02040503050406030204" pitchFamily="18" charset="0"/>
                        </a:rPr>
                        <a:t>Score</a:t>
                      </a:r>
                      <a:endParaRPr lang="en-US" sz="12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mbria" panose="02040503050406030204" pitchFamily="18" charset="0"/>
                        </a:rPr>
                        <a:t>Skill</a:t>
                      </a:r>
                      <a:endParaRPr lang="en-US" sz="12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1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Delphi-</a:t>
                      </a:r>
                      <a:r>
                        <a:rPr lang="en-US" sz="1200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Epicast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-1.0962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0.3341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2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FluSightNetwork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-1.1037</a:t>
                      </a:r>
                      <a:endParaRPr lang="en-US" sz="12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0.3316</a:t>
                      </a:r>
                      <a:endParaRPr lang="en-US" sz="12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3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LANL-</a:t>
                      </a:r>
                      <a:r>
                        <a:rPr lang="en-US" sz="1200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DBMplus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-1.1166</a:t>
                      </a:r>
                      <a:endParaRPr lang="en-US" sz="12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0.3274</a:t>
                      </a:r>
                      <a:endParaRPr lang="en-US" sz="12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4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LANL-DBM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-1.1276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0.3238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5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CU-DYN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-1.1301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0.323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*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UnwghtAvg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-1.1559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0.3148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*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PPFST Crowd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-1.1573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0.3143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6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CU-Network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-1.169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0.3107</a:t>
                      </a:r>
                      <a:endParaRPr lang="en-US" sz="1200" b="0" i="0" u="none" strike="noStrike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7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CU-SEL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-1.1947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0.3028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8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Delphi-Stat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-1.204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0.3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9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smtClean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CU-SENS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-1.2196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0.2953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10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Kernel of Truth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-1.2422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0.2887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10078">
                <a:tc>
                  <a:txBody>
                    <a:bodyPr/>
                    <a:lstStyle/>
                    <a:p>
                      <a:pPr algn="r"/>
                      <a:r>
                        <a:rPr lang="en-US" sz="1400" dirty="0" smtClean="0"/>
                        <a:t>…</a:t>
                      </a:r>
                      <a:endParaRPr lang="en-US" sz="14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165212"/>
              </p:ext>
            </p:extLst>
          </p:nvPr>
        </p:nvGraphicFramePr>
        <p:xfrm>
          <a:off x="4553532" y="1565976"/>
          <a:ext cx="3020288" cy="2331767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07672"/>
                <a:gridCol w="1047411"/>
                <a:gridCol w="723153"/>
                <a:gridCol w="642052"/>
              </a:tblGrid>
              <a:tr h="275466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mbria" panose="02040503050406030204" pitchFamily="18" charset="0"/>
                        </a:rPr>
                        <a:t>Rank</a:t>
                      </a:r>
                      <a:endParaRPr lang="en-US" sz="12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mbria" panose="02040503050406030204" pitchFamily="18" charset="0"/>
                        </a:rPr>
                        <a:t>Team</a:t>
                      </a:r>
                      <a:endParaRPr lang="en-US" sz="12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mbria" panose="02040503050406030204" pitchFamily="18" charset="0"/>
                        </a:rPr>
                        <a:t>Score</a:t>
                      </a:r>
                      <a:endParaRPr lang="en-US" sz="12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mbria" panose="02040503050406030204" pitchFamily="18" charset="0"/>
                        </a:rPr>
                        <a:t>Skill</a:t>
                      </a:r>
                      <a:endParaRPr lang="en-US" sz="1200" dirty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</a:tr>
              <a:tr h="275466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1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Delphi-Stat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-1.2928</a:t>
                      </a:r>
                      <a:endParaRPr lang="en-US" sz="12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0.2745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5466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*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UnwghtAvg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-1.3759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0.2526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5466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2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err="1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ColumbiaU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-1.4659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0.2309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5466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3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KBSI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-1.5543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0.2113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75466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4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ColumbiaU1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-1.5726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0.2075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72898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5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Kernel of Truth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-1.7095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0.181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06073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…</a:t>
                      </a:r>
                      <a:endParaRPr lang="en-US" sz="1400" dirty="0" smtClean="0">
                        <a:latin typeface="Cambria" panose="020405030504060302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699391"/>
              </p:ext>
            </p:extLst>
          </p:nvPr>
        </p:nvGraphicFramePr>
        <p:xfrm>
          <a:off x="8118771" y="1565976"/>
          <a:ext cx="3149600" cy="198502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30865"/>
                <a:gridCol w="1080374"/>
                <a:gridCol w="778820"/>
                <a:gridCol w="659541"/>
              </a:tblGrid>
              <a:tr h="283575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mbria" panose="02040503050406030204" pitchFamily="18" charset="0"/>
                        </a:rPr>
                        <a:t>Rank</a:t>
                      </a:r>
                      <a:endParaRPr lang="en-US" sz="1200" dirty="0"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mbria" panose="02040503050406030204" pitchFamily="18" charset="0"/>
                        </a:rPr>
                        <a:t>Team</a:t>
                      </a:r>
                      <a:endParaRPr lang="en-US" sz="1200" dirty="0"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mbria" panose="02040503050406030204" pitchFamily="18" charset="0"/>
                        </a:rPr>
                        <a:t>Score</a:t>
                      </a:r>
                      <a:endParaRPr lang="en-US" sz="1200" dirty="0"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latin typeface="Cambria" panose="02040503050406030204" pitchFamily="18" charset="0"/>
                        </a:rPr>
                        <a:t>Skill</a:t>
                      </a:r>
                      <a:endParaRPr lang="en-US" sz="1200" dirty="0"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</a:tr>
              <a:tr h="283575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1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Delphi-Stat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-1.5995</a:t>
                      </a:r>
                      <a:endParaRPr lang="en-US" sz="12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0.202</a:t>
                      </a:r>
                      <a:endParaRPr lang="en-US" sz="12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3575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*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UnwghtAvg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-1.7127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0.1804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3575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rgbClr val="00B050"/>
                          </a:solidFill>
                          <a:latin typeface="Cambria" panose="02040503050406030204" pitchFamily="18" charset="0"/>
                        </a:rPr>
                        <a:t>2</a:t>
                      </a:r>
                      <a:endParaRPr lang="en-US" sz="1200" dirty="0">
                        <a:solidFill>
                          <a:srgbClr val="00B050"/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err="1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ColumbiaU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-1.7307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rgbClr val="00B050"/>
                          </a:solidFill>
                          <a:effectLst/>
                          <a:latin typeface="Cambria" panose="02040503050406030204" pitchFamily="18" charset="0"/>
                        </a:rPr>
                        <a:t>0.1772</a:t>
                      </a:r>
                      <a:endParaRPr lang="en-US" sz="1200" b="0" i="0" u="none" strike="noStrike" dirty="0">
                        <a:solidFill>
                          <a:srgbClr val="00B050"/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3575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3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Delphi-</a:t>
                      </a:r>
                      <a:r>
                        <a:rPr lang="en-US" sz="1200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Epicast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-2.1478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0.1167</a:t>
                      </a:r>
                      <a:endParaRPr lang="en-US" sz="12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3575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*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 err="1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Hist-Avg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-2.8993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0.0551</a:t>
                      </a:r>
                      <a:endParaRPr lang="en-US" sz="1200" b="0" i="0" u="none" strike="noStrike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283575"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Cambria" panose="02040503050406030204" pitchFamily="18" charset="0"/>
                        </a:rPr>
                        <a:t>4</a:t>
                      </a:r>
                      <a:endParaRPr lang="en-US" sz="1200" dirty="0">
                        <a:solidFill>
                          <a:schemeClr val="bg1">
                            <a:lumMod val="65000"/>
                          </a:schemeClr>
                        </a:solidFill>
                        <a:latin typeface="Cambria" panose="020405030504060302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02115_emms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-5.1919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 dirty="0">
                          <a:solidFill>
                            <a:schemeClr val="bg1">
                              <a:lumMod val="65000"/>
                            </a:schemeClr>
                          </a:solidFill>
                          <a:effectLst/>
                          <a:latin typeface="Cambria" panose="02040503050406030204" pitchFamily="18" charset="0"/>
                        </a:rPr>
                        <a:t>0.0056</a:t>
                      </a:r>
                      <a:endParaRPr lang="en-US" sz="1200" b="0" i="0" u="none" strike="noStrike" dirty="0">
                        <a:solidFill>
                          <a:schemeClr val="bg1">
                            <a:lumMod val="65000"/>
                          </a:schemeClr>
                        </a:solidFill>
                        <a:effectLst/>
                        <a:latin typeface="Cambria" panose="020405030504060302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53532" y="1154544"/>
            <a:ext cx="1500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State ILI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091069" y="1154544"/>
            <a:ext cx="150090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Hospitalizations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8200" y="1154544"/>
            <a:ext cx="28572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FF0000"/>
                </a:solidFill>
              </a:rPr>
              <a:t>National/Regional ILI</a:t>
            </a:r>
            <a:endParaRPr lang="en-US" sz="1600" dirty="0">
              <a:solidFill>
                <a:srgbClr val="FF0000"/>
              </a:solidFill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838200" y="532391"/>
            <a:ext cx="10515600" cy="54927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dirty="0" smtClean="0">
                <a:latin typeface="Cambria" panose="02040503050406030204" pitchFamily="18" charset="0"/>
              </a:rPr>
              <a:t>Standings</a:t>
            </a:r>
            <a:endParaRPr lang="en-US" sz="2200" dirty="0">
              <a:latin typeface="Cambria" panose="02040503050406030204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77875"/>
          </a:xfrm>
        </p:spPr>
        <p:txBody>
          <a:bodyPr>
            <a:normAutofit/>
          </a:bodyPr>
          <a:lstStyle/>
          <a:p>
            <a:r>
              <a:rPr lang="en-US" sz="3000" dirty="0" smtClean="0"/>
              <a:t>Methods</a:t>
            </a:r>
            <a:endParaRPr lang="en-US" sz="3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143001"/>
                <a:ext cx="7023410" cy="4943474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 smtClean="0"/>
                  <a:t>Model-Inference Methods</a:t>
                </a:r>
              </a:p>
              <a:p>
                <a:pPr lvl="1"/>
                <a:r>
                  <a:rPr lang="en-US" sz="1600" dirty="0" smtClean="0"/>
                  <a:t>SEIRS and SIRS </a:t>
                </a:r>
                <a:r>
                  <a:rPr lang="en-US" sz="1600" dirty="0"/>
                  <a:t>compartmental </a:t>
                </a:r>
                <a:r>
                  <a:rPr lang="en-US" sz="1600" dirty="0" smtClean="0"/>
                  <a:t>models</a:t>
                </a:r>
              </a:p>
              <a:p>
                <a:pPr lvl="1"/>
                <a:r>
                  <a:rPr lang="en-US" sz="1600" dirty="0" smtClean="0"/>
                  <a:t>3 filters</a:t>
                </a:r>
                <a:endParaRPr lang="en-US" sz="1600" dirty="0"/>
              </a:p>
              <a:p>
                <a:pPr lvl="2"/>
                <a:r>
                  <a:rPr lang="en-US" sz="1600" dirty="0"/>
                  <a:t>Ensemble Adjusted </a:t>
                </a:r>
                <a:r>
                  <a:rPr lang="en-US" sz="1600" dirty="0" err="1"/>
                  <a:t>Kalman</a:t>
                </a:r>
                <a:r>
                  <a:rPr lang="en-US" sz="1600" dirty="0"/>
                  <a:t> Filter w/ error correction</a:t>
                </a:r>
                <a:r>
                  <a:rPr lang="en-US" sz="1600" baseline="30000" dirty="0"/>
                  <a:t>1</a:t>
                </a:r>
                <a:r>
                  <a:rPr lang="en-US" sz="1600" dirty="0"/>
                  <a:t> (EAKF-C)</a:t>
                </a:r>
              </a:p>
              <a:p>
                <a:pPr lvl="3"/>
                <a:r>
                  <a:rPr lang="en-US" sz="1600" dirty="0"/>
                  <a:t>Correcting for error growth in S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𝑅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pPr lvl="2"/>
                <a:r>
                  <a:rPr lang="en-US" sz="1600" dirty="0" smtClean="0"/>
                  <a:t>Ensemble </a:t>
                </a:r>
                <a:r>
                  <a:rPr lang="en-US" sz="1600" dirty="0" err="1" smtClean="0"/>
                  <a:t>Kalman</a:t>
                </a:r>
                <a:r>
                  <a:rPr lang="en-US" sz="1600" dirty="0" smtClean="0"/>
                  <a:t> Filter (EKF)</a:t>
                </a:r>
              </a:p>
              <a:p>
                <a:pPr lvl="2"/>
                <a:r>
                  <a:rPr lang="en-US" sz="1600" dirty="0" smtClean="0"/>
                  <a:t>Rank Histogram Filter (RHF)</a:t>
                </a:r>
              </a:p>
              <a:p>
                <a:pPr marL="914400" lvl="2" indent="0">
                  <a:buNone/>
                </a:pPr>
                <a:endParaRPr lang="en-US" sz="1100" dirty="0" smtClean="0"/>
              </a:p>
              <a:p>
                <a:r>
                  <a:rPr lang="en-US" sz="2000" dirty="0" smtClean="0"/>
                  <a:t>Network model</a:t>
                </a:r>
                <a:r>
                  <a:rPr lang="en-US" sz="2000" baseline="30000" dirty="0" smtClean="0"/>
                  <a:t>2</a:t>
                </a:r>
              </a:p>
              <a:p>
                <a:pPr lvl="1"/>
                <a:r>
                  <a:rPr lang="en-US" sz="1600" dirty="0" smtClean="0"/>
                  <a:t>Connectivity between regions estimated from human mobility</a:t>
                </a:r>
              </a:p>
              <a:p>
                <a:pPr marL="457200" lvl="1" indent="0">
                  <a:buNone/>
                </a:pPr>
                <a:endParaRPr lang="en-US" sz="1600" baseline="30000" dirty="0" smtClean="0"/>
              </a:p>
              <a:p>
                <a:pPr marL="457200" lvl="1" indent="0">
                  <a:buNone/>
                </a:pPr>
                <a:endParaRPr lang="en-US" sz="1600" baseline="30000" dirty="0"/>
              </a:p>
              <a:p>
                <a:r>
                  <a:rPr lang="en-US" sz="2000" dirty="0" smtClean="0"/>
                  <a:t>Bayesian </a:t>
                </a:r>
                <a:r>
                  <a:rPr lang="en-US" sz="2000" dirty="0"/>
                  <a:t>Model Averaging (</a:t>
                </a:r>
                <a:r>
                  <a:rPr lang="en-US" sz="2000" dirty="0" smtClean="0"/>
                  <a:t>BMA)</a:t>
                </a:r>
                <a:r>
                  <a:rPr lang="en-US" sz="2000" baseline="30000" dirty="0" smtClean="0"/>
                  <a:t>3</a:t>
                </a:r>
                <a:endParaRPr lang="en-US" sz="1600" dirty="0"/>
              </a:p>
              <a:p>
                <a:pPr lvl="1"/>
                <a:r>
                  <a:rPr lang="en-US" sz="1600" dirty="0" smtClean="0"/>
                  <a:t>Super-ensemble</a:t>
                </a:r>
              </a:p>
              <a:p>
                <a:pPr lvl="1"/>
                <a:r>
                  <a:rPr lang="en-US" sz="1600" dirty="0" smtClean="0"/>
                  <a:t>Weighted historical outbreaks (BWO)</a:t>
                </a:r>
                <a:endParaRPr lang="en-US" sz="1200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143001"/>
                <a:ext cx="7023410" cy="4943474"/>
              </a:xfrm>
              <a:blipFill rotWithShape="0">
                <a:blip r:embed="rId2"/>
                <a:stretch>
                  <a:fillRect l="-781" t="-13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38200" y="6086475"/>
            <a:ext cx="10515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sz="1200" dirty="0"/>
              <a:t>Pei S, Shaman J. </a:t>
            </a:r>
            <a:r>
              <a:rPr lang="en-US" sz="1200" i="1" dirty="0"/>
              <a:t>Counteracting structural errors in ensemble forecast of influenza outbreaks</a:t>
            </a:r>
            <a:r>
              <a:rPr lang="en-US" sz="1200" dirty="0"/>
              <a:t>. Nature communications. 2017 Oct 13;8(1):925.</a:t>
            </a:r>
            <a:r>
              <a:rPr lang="en-US" sz="1200" i="1" dirty="0" smtClean="0"/>
              <a:t> </a:t>
            </a:r>
            <a:endParaRPr lang="en-US" sz="1200" dirty="0"/>
          </a:p>
          <a:p>
            <a:pPr marL="342900" indent="-342900">
              <a:buAutoNum type="arabicPeriod"/>
            </a:pPr>
            <a:r>
              <a:rPr lang="en-US" sz="1200" dirty="0" smtClean="0"/>
              <a:t>Pei, S et al. </a:t>
            </a:r>
            <a:r>
              <a:rPr lang="en-US" sz="1200" i="1" dirty="0"/>
              <a:t>Forecasting the spatial transmission of influenza in the United </a:t>
            </a:r>
            <a:r>
              <a:rPr lang="en-US" sz="1200" i="1" dirty="0" smtClean="0"/>
              <a:t>States. </a:t>
            </a:r>
            <a:r>
              <a:rPr lang="en-US" sz="1200" dirty="0" smtClean="0"/>
              <a:t>PNAS</a:t>
            </a:r>
            <a:r>
              <a:rPr lang="en-US" sz="1200" dirty="0"/>
              <a:t> Feb </a:t>
            </a:r>
            <a:r>
              <a:rPr lang="en-US" sz="1200" dirty="0" smtClean="0"/>
              <a:t>2018.</a:t>
            </a:r>
            <a:endParaRPr lang="en-US" sz="1200" i="1" dirty="0" smtClean="0"/>
          </a:p>
          <a:p>
            <a:pPr marL="342900" indent="-342900">
              <a:buAutoNum type="arabicPeriod"/>
            </a:pPr>
            <a:r>
              <a:rPr lang="en-US" sz="1200" dirty="0" smtClean="0"/>
              <a:t>Yamana et al. </a:t>
            </a:r>
            <a:r>
              <a:rPr lang="en-US" sz="1200" i="1" dirty="0" err="1"/>
              <a:t>Superensemble</a:t>
            </a:r>
            <a:r>
              <a:rPr lang="en-US" sz="1200" i="1" dirty="0"/>
              <a:t> forecasts of dengue outbreaks</a:t>
            </a:r>
            <a:r>
              <a:rPr lang="en-US" sz="1200" dirty="0"/>
              <a:t>. Journal of The Royal Society Interface. 2016;13(123):20160410</a:t>
            </a:r>
            <a:r>
              <a:rPr lang="en-US" sz="1200" dirty="0" smtClean="0"/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779" y="4494557"/>
            <a:ext cx="2743200" cy="55585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4579" y="5111764"/>
            <a:ext cx="2057400" cy="523632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18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208145" y="2950555"/>
            <a:ext cx="1476374" cy="370150"/>
            <a:chOff x="780473" y="752765"/>
            <a:chExt cx="1476374" cy="370150"/>
          </a:xfrm>
        </p:grpSpPr>
        <p:sp>
          <p:nvSpPr>
            <p:cNvPr id="3" name="Rectangle 2"/>
            <p:cNvSpPr/>
            <p:nvPr/>
          </p:nvSpPr>
          <p:spPr>
            <a:xfrm>
              <a:off x="780473" y="752765"/>
              <a:ext cx="548640" cy="3657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EKF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5" name="Straight Connector 4"/>
            <p:cNvCxnSpPr>
              <a:stCxn id="3" idx="3"/>
              <a:endCxn id="6" idx="1"/>
            </p:cNvCxnSpPr>
            <p:nvPr/>
          </p:nvCxnSpPr>
          <p:spPr>
            <a:xfrm>
              <a:off x="1329113" y="935645"/>
              <a:ext cx="379094" cy="439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1708207" y="757155"/>
              <a:ext cx="548640" cy="3657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SIRS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1208145" y="3503585"/>
            <a:ext cx="1476374" cy="370150"/>
            <a:chOff x="780473" y="752765"/>
            <a:chExt cx="1476374" cy="370150"/>
          </a:xfrm>
        </p:grpSpPr>
        <p:sp>
          <p:nvSpPr>
            <p:cNvPr id="31" name="Rectangle 30"/>
            <p:cNvSpPr/>
            <p:nvPr/>
          </p:nvSpPr>
          <p:spPr>
            <a:xfrm>
              <a:off x="780473" y="752765"/>
              <a:ext cx="548640" cy="3657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EKF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32" name="Straight Connector 31"/>
            <p:cNvCxnSpPr>
              <a:stCxn id="31" idx="3"/>
              <a:endCxn id="33" idx="1"/>
            </p:cNvCxnSpPr>
            <p:nvPr/>
          </p:nvCxnSpPr>
          <p:spPr>
            <a:xfrm>
              <a:off x="1329113" y="935645"/>
              <a:ext cx="379094" cy="439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/>
            <p:cNvSpPr/>
            <p:nvPr/>
          </p:nvSpPr>
          <p:spPr>
            <a:xfrm>
              <a:off x="1708207" y="757155"/>
              <a:ext cx="548640" cy="3657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SEIRS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1208144" y="4061510"/>
            <a:ext cx="1476374" cy="370150"/>
            <a:chOff x="780473" y="752765"/>
            <a:chExt cx="1476374" cy="370150"/>
          </a:xfrm>
        </p:grpSpPr>
        <p:sp>
          <p:nvSpPr>
            <p:cNvPr id="35" name="Rectangle 34"/>
            <p:cNvSpPr/>
            <p:nvPr/>
          </p:nvSpPr>
          <p:spPr>
            <a:xfrm>
              <a:off x="780473" y="752765"/>
              <a:ext cx="548640" cy="3657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RHF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36" name="Straight Connector 35"/>
            <p:cNvCxnSpPr>
              <a:stCxn id="35" idx="3"/>
              <a:endCxn id="37" idx="1"/>
            </p:cNvCxnSpPr>
            <p:nvPr/>
          </p:nvCxnSpPr>
          <p:spPr>
            <a:xfrm>
              <a:off x="1329113" y="935645"/>
              <a:ext cx="379094" cy="439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ectangle 36"/>
            <p:cNvSpPr/>
            <p:nvPr/>
          </p:nvSpPr>
          <p:spPr>
            <a:xfrm>
              <a:off x="1708207" y="757155"/>
              <a:ext cx="548640" cy="3657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SIRS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225231" y="4572680"/>
            <a:ext cx="1476374" cy="370150"/>
            <a:chOff x="780473" y="752765"/>
            <a:chExt cx="1476374" cy="370150"/>
          </a:xfrm>
        </p:grpSpPr>
        <p:sp>
          <p:nvSpPr>
            <p:cNvPr id="39" name="Rectangle 38"/>
            <p:cNvSpPr/>
            <p:nvPr/>
          </p:nvSpPr>
          <p:spPr>
            <a:xfrm>
              <a:off x="780473" y="752765"/>
              <a:ext cx="548640" cy="3657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RHF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40" name="Straight Connector 39"/>
            <p:cNvCxnSpPr>
              <a:stCxn id="39" idx="3"/>
              <a:endCxn id="41" idx="1"/>
            </p:cNvCxnSpPr>
            <p:nvPr/>
          </p:nvCxnSpPr>
          <p:spPr>
            <a:xfrm>
              <a:off x="1329113" y="935645"/>
              <a:ext cx="379094" cy="439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/>
            <p:cNvSpPr/>
            <p:nvPr/>
          </p:nvSpPr>
          <p:spPr>
            <a:xfrm>
              <a:off x="1708207" y="757155"/>
              <a:ext cx="548640" cy="3657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SEIRS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208144" y="5089805"/>
            <a:ext cx="1476374" cy="370150"/>
            <a:chOff x="780473" y="752765"/>
            <a:chExt cx="1476374" cy="370150"/>
          </a:xfrm>
        </p:grpSpPr>
        <p:sp>
          <p:nvSpPr>
            <p:cNvPr id="43" name="Rectangle 42"/>
            <p:cNvSpPr/>
            <p:nvPr/>
          </p:nvSpPr>
          <p:spPr>
            <a:xfrm>
              <a:off x="780473" y="752765"/>
              <a:ext cx="548640" cy="3657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EAKF-C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44" name="Straight Connector 43"/>
            <p:cNvCxnSpPr>
              <a:stCxn id="43" idx="3"/>
              <a:endCxn id="45" idx="1"/>
            </p:cNvCxnSpPr>
            <p:nvPr/>
          </p:nvCxnSpPr>
          <p:spPr>
            <a:xfrm>
              <a:off x="1329113" y="935645"/>
              <a:ext cx="379094" cy="439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44"/>
            <p:cNvSpPr/>
            <p:nvPr/>
          </p:nvSpPr>
          <p:spPr>
            <a:xfrm>
              <a:off x="1708207" y="757155"/>
              <a:ext cx="548640" cy="3657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SIRS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1208144" y="5582745"/>
            <a:ext cx="1476374" cy="370150"/>
            <a:chOff x="780473" y="752765"/>
            <a:chExt cx="1476374" cy="370150"/>
          </a:xfrm>
        </p:grpSpPr>
        <p:sp>
          <p:nvSpPr>
            <p:cNvPr id="47" name="Rectangle 46"/>
            <p:cNvSpPr/>
            <p:nvPr/>
          </p:nvSpPr>
          <p:spPr>
            <a:xfrm>
              <a:off x="780473" y="752765"/>
              <a:ext cx="548640" cy="3657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EAKF-C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48" name="Straight Connector 47"/>
            <p:cNvCxnSpPr>
              <a:stCxn id="47" idx="3"/>
              <a:endCxn id="49" idx="1"/>
            </p:cNvCxnSpPr>
            <p:nvPr/>
          </p:nvCxnSpPr>
          <p:spPr>
            <a:xfrm>
              <a:off x="1329113" y="935645"/>
              <a:ext cx="379094" cy="439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/>
            <p:cNvSpPr/>
            <p:nvPr/>
          </p:nvSpPr>
          <p:spPr>
            <a:xfrm>
              <a:off x="1708207" y="757155"/>
              <a:ext cx="548640" cy="365760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200" dirty="0" smtClean="0">
                  <a:solidFill>
                    <a:schemeClr val="tx1"/>
                  </a:solidFill>
                </a:rPr>
                <a:t>SEIRS</a:t>
              </a:r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51" name="Rectangle 50"/>
          <p:cNvSpPr/>
          <p:nvPr/>
        </p:nvSpPr>
        <p:spPr>
          <a:xfrm>
            <a:off x="1216083" y="2311034"/>
            <a:ext cx="1401704" cy="3657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Bayesian Weighted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Outbreaks (BWO)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702829" y="4060757"/>
            <a:ext cx="1401704" cy="3657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BMA</a:t>
            </a:r>
          </a:p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Super-ensemble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61" name="Elbow Connector 60"/>
          <p:cNvCxnSpPr>
            <a:stCxn id="6" idx="3"/>
          </p:cNvCxnSpPr>
          <p:nvPr/>
        </p:nvCxnSpPr>
        <p:spPr>
          <a:xfrm>
            <a:off x="2684519" y="3137825"/>
            <a:ext cx="1582681" cy="908170"/>
          </a:xfrm>
          <a:prstGeom prst="bentConnector3">
            <a:avLst>
              <a:gd name="adj1" fmla="val 99952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Elbow Connector 64"/>
          <p:cNvCxnSpPr>
            <a:stCxn id="33" idx="3"/>
          </p:cNvCxnSpPr>
          <p:nvPr/>
        </p:nvCxnSpPr>
        <p:spPr>
          <a:xfrm>
            <a:off x="2684519" y="3690855"/>
            <a:ext cx="1230256" cy="355140"/>
          </a:xfrm>
          <a:prstGeom prst="bentConnector3">
            <a:avLst>
              <a:gd name="adj1" fmla="val 99551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Elbow Connector 72"/>
          <p:cNvCxnSpPr>
            <a:stCxn id="37" idx="3"/>
            <a:endCxn id="53" idx="1"/>
          </p:cNvCxnSpPr>
          <p:nvPr/>
        </p:nvCxnSpPr>
        <p:spPr>
          <a:xfrm flipV="1">
            <a:off x="2684518" y="4243637"/>
            <a:ext cx="1018311" cy="5143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Elbow Connector 82"/>
          <p:cNvCxnSpPr>
            <a:stCxn id="41" idx="3"/>
          </p:cNvCxnSpPr>
          <p:nvPr/>
        </p:nvCxnSpPr>
        <p:spPr>
          <a:xfrm flipV="1">
            <a:off x="2701605" y="4471818"/>
            <a:ext cx="1379092" cy="288132"/>
          </a:xfrm>
          <a:prstGeom prst="bentConnector3">
            <a:avLst>
              <a:gd name="adj1" fmla="val 100419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0"/>
          <p:cNvCxnSpPr>
            <a:stCxn id="45" idx="3"/>
          </p:cNvCxnSpPr>
          <p:nvPr/>
        </p:nvCxnSpPr>
        <p:spPr>
          <a:xfrm flipV="1">
            <a:off x="2684518" y="4441475"/>
            <a:ext cx="1781493" cy="835600"/>
          </a:xfrm>
          <a:prstGeom prst="bentConnector3">
            <a:avLst>
              <a:gd name="adj1" fmla="val 99724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Elbow Connector 96"/>
          <p:cNvCxnSpPr/>
          <p:nvPr/>
        </p:nvCxnSpPr>
        <p:spPr>
          <a:xfrm flipV="1">
            <a:off x="2684518" y="4432905"/>
            <a:ext cx="2166938" cy="1249380"/>
          </a:xfrm>
          <a:prstGeom prst="bentConnector3">
            <a:avLst>
              <a:gd name="adj1" fmla="val 10011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Arrow Connector 111"/>
          <p:cNvCxnSpPr>
            <a:endCxn id="121" idx="1"/>
          </p:cNvCxnSpPr>
          <p:nvPr/>
        </p:nvCxnSpPr>
        <p:spPr>
          <a:xfrm flipV="1">
            <a:off x="2701605" y="5859907"/>
            <a:ext cx="3676833" cy="21645"/>
          </a:xfrm>
          <a:prstGeom prst="straightConnector1">
            <a:avLst/>
          </a:prstGeom>
          <a:ln w="15875">
            <a:solidFill>
              <a:schemeClr val="accent6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Arrow Connector 112"/>
          <p:cNvCxnSpPr>
            <a:stCxn id="53" idx="3"/>
            <a:endCxn id="122" idx="1"/>
          </p:cNvCxnSpPr>
          <p:nvPr/>
        </p:nvCxnSpPr>
        <p:spPr>
          <a:xfrm flipV="1">
            <a:off x="5104533" y="4234807"/>
            <a:ext cx="1273905" cy="8830"/>
          </a:xfrm>
          <a:prstGeom prst="straightConnector1">
            <a:avLst/>
          </a:prstGeom>
          <a:ln w="15875">
            <a:solidFill>
              <a:schemeClr val="accent6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TextBox 120"/>
          <p:cNvSpPr txBox="1"/>
          <p:nvPr/>
        </p:nvSpPr>
        <p:spPr>
          <a:xfrm>
            <a:off x="6378438" y="5675241"/>
            <a:ext cx="771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/>
                </a:solidFill>
              </a:rPr>
              <a:t>Vixen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378438" y="4050141"/>
            <a:ext cx="8610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/>
                </a:solidFill>
              </a:rPr>
              <a:t>Puffins</a:t>
            </a:r>
            <a:endParaRPr lang="en-US" dirty="0">
              <a:solidFill>
                <a:schemeClr val="accent6"/>
              </a:solidFill>
            </a:endParaRPr>
          </a:p>
        </p:txBody>
      </p:sp>
      <p:cxnSp>
        <p:nvCxnSpPr>
          <p:cNvPr id="154" name="Elbow Connector 153"/>
          <p:cNvCxnSpPr/>
          <p:nvPr/>
        </p:nvCxnSpPr>
        <p:spPr>
          <a:xfrm>
            <a:off x="2617786" y="2609850"/>
            <a:ext cx="1945083" cy="1435911"/>
          </a:xfrm>
          <a:prstGeom prst="bentConnector3">
            <a:avLst>
              <a:gd name="adj1" fmla="val 99949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Rectangle 171"/>
          <p:cNvSpPr/>
          <p:nvPr/>
        </p:nvSpPr>
        <p:spPr>
          <a:xfrm>
            <a:off x="7601943" y="4824302"/>
            <a:ext cx="1206636" cy="365760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200" dirty="0" smtClean="0">
                <a:solidFill>
                  <a:schemeClr val="tx1"/>
                </a:solidFill>
              </a:rPr>
              <a:t>Discretionary Selection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73" name="Straight Arrow Connector 172"/>
          <p:cNvCxnSpPr/>
          <p:nvPr/>
        </p:nvCxnSpPr>
        <p:spPr>
          <a:xfrm>
            <a:off x="8817493" y="5007182"/>
            <a:ext cx="650934" cy="0"/>
          </a:xfrm>
          <a:prstGeom prst="straightConnector1">
            <a:avLst/>
          </a:prstGeom>
          <a:ln w="15875">
            <a:solidFill>
              <a:schemeClr val="accent6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5" name="TextBox 174"/>
          <p:cNvSpPr txBox="1"/>
          <p:nvPr/>
        </p:nvSpPr>
        <p:spPr>
          <a:xfrm>
            <a:off x="9468427" y="4820464"/>
            <a:ext cx="7715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SEL</a:t>
            </a:r>
            <a:endParaRPr lang="en-US" dirty="0">
              <a:solidFill>
                <a:schemeClr val="accent6"/>
              </a:solidFill>
            </a:endParaRPr>
          </a:p>
        </p:txBody>
      </p:sp>
      <p:cxnSp>
        <p:nvCxnSpPr>
          <p:cNvPr id="181" name="Elbow Connector 180"/>
          <p:cNvCxnSpPr>
            <a:stCxn id="122" idx="3"/>
          </p:cNvCxnSpPr>
          <p:nvPr/>
        </p:nvCxnSpPr>
        <p:spPr>
          <a:xfrm>
            <a:off x="7239440" y="4234807"/>
            <a:ext cx="965821" cy="570075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Elbow Connector 183"/>
          <p:cNvCxnSpPr>
            <a:stCxn id="121" idx="3"/>
          </p:cNvCxnSpPr>
          <p:nvPr/>
        </p:nvCxnSpPr>
        <p:spPr>
          <a:xfrm flipV="1">
            <a:off x="7149963" y="5170642"/>
            <a:ext cx="1055298" cy="689265"/>
          </a:xfrm>
          <a:prstGeom prst="bentConnector2">
            <a:avLst/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Elbow Connector 65"/>
          <p:cNvCxnSpPr/>
          <p:nvPr/>
        </p:nvCxnSpPr>
        <p:spPr>
          <a:xfrm>
            <a:off x="2617787" y="2383041"/>
            <a:ext cx="5992813" cy="2417966"/>
          </a:xfrm>
          <a:prstGeom prst="bentConnector3">
            <a:avLst>
              <a:gd name="adj1" fmla="val 100066"/>
            </a:avLst>
          </a:prstGeom>
          <a:ln w="127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84" idx="3"/>
          </p:cNvCxnSpPr>
          <p:nvPr/>
        </p:nvCxnSpPr>
        <p:spPr>
          <a:xfrm flipV="1">
            <a:off x="2932285" y="1195181"/>
            <a:ext cx="6536142" cy="34503"/>
          </a:xfrm>
          <a:prstGeom prst="straightConnector1">
            <a:avLst/>
          </a:prstGeom>
          <a:ln w="12700">
            <a:solidFill>
              <a:schemeClr val="accent6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9468427" y="1010515"/>
            <a:ext cx="10006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6"/>
                </a:solidFill>
              </a:rPr>
              <a:t>Network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84" name="Picture 83" descr="model1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550" y="697628"/>
            <a:ext cx="1937735" cy="1064112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AF0259-1500-46D7-ACDF-93EF842F4EF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19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13241</TotalTime>
  <Words>419</Words>
  <Application>Microsoft Office PowerPoint</Application>
  <PresentationFormat>Widescreen</PresentationFormat>
  <Paragraphs>211</Paragraphs>
  <Slides>16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微软雅黑</vt:lpstr>
      <vt:lpstr>宋体</vt:lpstr>
      <vt:lpstr>Arial</vt:lpstr>
      <vt:lpstr>Calibri</vt:lpstr>
      <vt:lpstr>Calibri Light</vt:lpstr>
      <vt:lpstr>Cambria</vt:lpstr>
      <vt:lpstr>Cambria Math</vt:lpstr>
      <vt:lpstr>Office Theme</vt:lpstr>
      <vt:lpstr>FluSight Collaborative 2017/18  Columbia University J. Shaman, T. Yamana, S. Pei, H. Morita, S. Kandula</vt:lpstr>
      <vt:lpstr>Overview</vt:lpstr>
      <vt:lpstr>PowerPoint Presentation</vt:lpstr>
      <vt:lpstr>PowerPoint Presentation</vt:lpstr>
      <vt:lpstr>PowerPoint Presentation</vt:lpstr>
      <vt:lpstr>PowerPoint Presentation</vt:lpstr>
      <vt:lpstr>2. Network model for regional forecasts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Methods</vt:lpstr>
      <vt:lpstr>PowerPoint Presentation</vt:lpstr>
    </vt:vector>
  </TitlesOfParts>
  <Company>Columbia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Sasi</dc:creator>
  <cp:lastModifiedBy>Sasi</cp:lastModifiedBy>
  <cp:revision>207</cp:revision>
  <dcterms:created xsi:type="dcterms:W3CDTF">2017-07-28T18:14:45Z</dcterms:created>
  <dcterms:modified xsi:type="dcterms:W3CDTF">2018-08-27T20:59:58Z</dcterms:modified>
</cp:coreProperties>
</file>