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08f004a88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g408f004a88_1_97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dec130b4_3_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dec130b4_3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400">
                <a:solidFill>
                  <a:schemeClr val="dk2"/>
                </a:solidFill>
              </a:rPr>
              <a:t>We submitted two systems: a traditional Stat/ML method (a.k.a. Delphi-Stat) and a wisdom of the crowds method (a.k.a. Delphi-Epicast).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400">
                <a:solidFill>
                  <a:schemeClr val="dk2"/>
                </a:solidFill>
              </a:rPr>
              <a:t>This season was especially challenging to forecast, because it seemed to match previous seasons until EW52, but then diverged from those previous seasons.</a:t>
            </a:r>
            <a:endParaRPr sz="1400">
              <a:solidFill>
                <a:schemeClr val="dk2"/>
              </a:solidFill>
            </a:endParaRPr>
          </a:p>
          <a:p>
            <a:pPr indent="0" lvl="0" marL="0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dec130b4_3_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dec130b4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d976b546_0_0:notes"/>
          <p:cNvSpPr/>
          <p:nvPr>
            <p:ph idx="2" type="sldImg"/>
          </p:nvPr>
        </p:nvSpPr>
        <p:spPr>
          <a:xfrm>
            <a:off x="11433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d976b5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d976b546_6_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d976b546_6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08f004a88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408f004a88_1_91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08f004a88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408f004a88_1_94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08f004a88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408f004a88_1_15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08f004a88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408f004a88_1_18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08f004a88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g408f004a88_1_21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408f004a88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408f004a88_1_24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08f004a88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408f004a88_1_27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08f004a88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408f004a88_1_30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08f004a88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408f004a88_1_33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08f004a88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408f004a88_1_36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08f004a88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408f004a88_1_39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08f004a88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408f004a88_1_42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08f004a88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408f004a88_1_45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08f004a88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408f004a88_1_48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08f004a88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408f004a88_1_138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8f004a88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408f004a88_1_54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08f004a88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408f004a88_1_57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408f004a88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408f004a88_1_119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408f004a88_1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408f004a88_1_122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408f004a88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g408f004a88_1_125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08f004a88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408f004a88_1_69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408f004a88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g408f004a88_1_72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408f004a88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408f004a88_1_75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08f004a88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g408f004a88_1_78:notes"/>
          <p:cNvSpPr/>
          <p:nvPr>
            <p:ph idx="2" type="sldImg"/>
          </p:nvPr>
        </p:nvSpPr>
        <p:spPr>
          <a:xfrm>
            <a:off x="1714753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471488" y="6356351"/>
            <a:ext cx="15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2271713" y="6356351"/>
            <a:ext cx="2314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4843463" y="6356351"/>
            <a:ext cx="15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71488" y="365126"/>
            <a:ext cx="5915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71488" y="1825625"/>
            <a:ext cx="5915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71488" y="6356351"/>
            <a:ext cx="15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271713" y="6356351"/>
            <a:ext cx="2314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843463" y="6356351"/>
            <a:ext cx="15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109292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Introduction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156450"/>
            <a:ext cx="8520600" cy="51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Two systems:</a:t>
            </a:r>
            <a:endParaRPr sz="2000"/>
          </a:p>
          <a:p>
            <a: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Statistical ML (“Delphi-Stat”)</a:t>
            </a:r>
            <a:endParaRPr sz="2000"/>
          </a:p>
          <a:p>
            <a:pPr indent="-355600" lvl="1" marL="914400" rtl="0">
              <a:spcBef>
                <a:spcPts val="100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Wisdom of Crowds (“Delphi-Epicast”)</a:t>
            </a:r>
            <a:endParaRPr sz="2000"/>
          </a:p>
          <a:p>
            <a:pPr indent="-355600" lvl="0" marL="457200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" sz="2000"/>
              <a:t>This season: challenging to forecast!</a:t>
            </a:r>
            <a:endParaRPr sz="2000"/>
          </a:p>
        </p:txBody>
      </p:sp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4849" y="3240750"/>
            <a:ext cx="6734297" cy="285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35500" y="136167"/>
            <a:ext cx="8520600" cy="76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Wisdom of the Crowds vs. Stat/ML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83350"/>
            <a:ext cx="3948600" cy="49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WOC outperformed Stat/ML in short-term forecasts.</a:t>
            </a:r>
            <a:endParaRPr/>
          </a:p>
          <a:p>
            <a:pPr indent="-342900" lvl="0" marL="457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Both systems predicted decrease every week starting MW52, even though national peak was not until MW57.</a:t>
            </a:r>
            <a:endParaRPr/>
          </a:p>
          <a:p>
            <a:pPr indent="-342900" lvl="0" marL="4572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Stat/ML outperformed WOC in the seasonal forecasts.</a:t>
            </a:r>
            <a:endParaRPr/>
          </a:p>
          <a:p>
            <a:pPr indent="-342900" lvl="0" marL="4572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"/>
              <a:t>Tail weight and use of ensemble helped Stat/ML this season.</a:t>
            </a:r>
            <a:endParaRPr/>
          </a:p>
        </p:txBody>
      </p:sp>
      <p:pic>
        <p:nvPicPr>
          <p:cNvPr id="77" name="Google Shape;7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0300" y="1183352"/>
            <a:ext cx="4572000" cy="25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60300" y="1183352"/>
            <a:ext cx="4572000" cy="2504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0300" y="3687477"/>
            <a:ext cx="4572000" cy="250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76700"/>
            <a:ext cx="8839199" cy="39621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>
            <p:ph type="title"/>
          </p:nvPr>
        </p:nvSpPr>
        <p:spPr>
          <a:xfrm>
            <a:off x="235500" y="196175"/>
            <a:ext cx="68928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</a:rPr>
              <a:t>Wisdom of the Crowds (Delphi-Epicast)</a:t>
            </a:r>
            <a:endParaRPr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136300" y="1065325"/>
            <a:ext cx="8565300" cy="18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Around influenza peak weeks in this season, Mechanical Turk (Mturk) does much worse than we did, even though Mturk has 200+ inputs and we have less than 20. In most of the targets, Mturk’s forecast has much larger variance and error (up to 17) than our forecast.</a:t>
            </a:r>
            <a:endParaRPr/>
          </a:p>
          <a:p>
            <a:pPr indent="-317500" lvl="0" marL="457200" rtl="0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Mturk users tend to think of the current peak as the peak of the year, rather than expecting it to go up later; this contributes the large error during peak week forecast.</a:t>
            </a:r>
            <a:endParaRPr/>
          </a:p>
          <a:p>
            <a:pPr indent="-317500" lvl="0" marL="457200" rtl="0">
              <a:spcBef>
                <a:spcPts val="1000"/>
              </a:spcBef>
              <a:spcAft>
                <a:spcPts val="1000"/>
              </a:spcAft>
              <a:buSzPts val="1400"/>
              <a:buChar char="●"/>
            </a:pPr>
            <a:r>
              <a:rPr lang="en"/>
              <a:t>Our next step is to create better incentive for long-term users: users make better forecasts by learning from the errors they made in the past.</a:t>
            </a:r>
            <a:br>
              <a:rPr lang="en" sz="1200"/>
            </a:br>
            <a:endParaRPr sz="1200"/>
          </a:p>
        </p:txBody>
      </p:sp>
      <p:pic>
        <p:nvPicPr>
          <p:cNvPr id="91" name="Google Shape;91;p19"/>
          <p:cNvPicPr preferRelativeResize="0"/>
          <p:nvPr/>
        </p:nvPicPr>
        <p:blipFill rotWithShape="1">
          <a:blip r:embed="rId3">
            <a:alphaModFix/>
          </a:blip>
          <a:srcRect b="0" l="4609" r="7763" t="5338"/>
          <a:stretch/>
        </p:blipFill>
        <p:spPr>
          <a:xfrm>
            <a:off x="669675" y="3061950"/>
            <a:ext cx="3620125" cy="29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9"/>
          <p:cNvPicPr preferRelativeResize="0"/>
          <p:nvPr/>
        </p:nvPicPr>
        <p:blipFill rotWithShape="1">
          <a:blip r:embed="rId4">
            <a:alphaModFix/>
          </a:blip>
          <a:srcRect b="0" l="4926" r="7415" t="5811"/>
          <a:stretch/>
        </p:blipFill>
        <p:spPr>
          <a:xfrm>
            <a:off x="4572000" y="3069724"/>
            <a:ext cx="3620125" cy="29174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9"/>
          <p:cNvSpPr txBox="1"/>
          <p:nvPr>
            <p:ph type="title"/>
          </p:nvPr>
        </p:nvSpPr>
        <p:spPr>
          <a:xfrm>
            <a:off x="159300" y="196175"/>
            <a:ext cx="68928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3F3F3"/>
                </a:solidFill>
              </a:rPr>
              <a:t>Mechanical Turk vs. Regular Users</a:t>
            </a:r>
            <a:endParaRPr>
              <a:solidFill>
                <a:srgbClr val="F3F3F3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