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y="9753600" cx="13004800"/>
  <p:notesSz cx="6858000" cy="9144000"/>
  <p:embeddedFontLst>
    <p:embeddedFont>
      <p:font typeface="Merriweather Sans"/>
      <p:regular r:id="rId31"/>
      <p:bold r:id="rId32"/>
      <p:italic r:id="rId33"/>
      <p:boldItalic r:id="rId34"/>
    </p:embeddedFont>
    <p:embeddedFont>
      <p:font typeface="Helvetica Neue"/>
      <p:regular r:id="rId35"/>
      <p:bold r:id="rId36"/>
      <p:italic r:id="rId37"/>
      <p:boldItalic r:id="rId38"/>
    </p:embeddedFont>
    <p:embeddedFont>
      <p:font typeface="Helvetica Neue Light"/>
      <p:regular r:id="rId39"/>
      <p:bold r:id="rId40"/>
      <p:italic r:id="rId41"/>
      <p:boldItalic r:id="rId42"/>
    </p:embeddedFont>
    <p:embeddedFont>
      <p:font typeface="Gill Sans"/>
      <p:regular r:id="rId43"/>
      <p:bold r:id="rId44"/>
    </p:embeddedFont>
    <p:embeddedFont>
      <p:font typeface="PT Mono"/>
      <p:regular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D592E08F-B8AE-4613-84D4-65AE5DE754E6}">
  <a:tblStyle styleId="{D592E08F-B8AE-4613-84D4-65AE5DE754E6}" styleName="Table_0">
    <a:wholeTbl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/>
          </a:solidFill>
        </a:fill>
      </a:tcStyle>
    </a:wholeTbl>
    <a:band1H>
      <a:tcTxStyle/>
    </a:band1H>
    <a:band2H>
      <a:tcTxStyle b="off" i="off"/>
      <a:tcStyle>
        <a:fill>
          <a:solidFill>
            <a:srgbClr val="E3E5E8"/>
          </a:solidFill>
        </a:fill>
      </a:tcStyle>
    </a:band2H>
    <a:band1V>
      <a:tcTxStyle/>
    </a:band1V>
    <a:band2V>
      <a:tcTxStyle/>
    </a:band2V>
    <a:lastCol>
      <a:tcTxStyle/>
    </a:lastCol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3797C6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bold.fntdata"/><Relationship Id="rId20" Type="http://schemas.openxmlformats.org/officeDocument/2006/relationships/slide" Target="slides/slide15.xml"/><Relationship Id="rId42" Type="http://schemas.openxmlformats.org/officeDocument/2006/relationships/font" Target="fonts/HelveticaNeueLight-boldItalic.fntdata"/><Relationship Id="rId41" Type="http://schemas.openxmlformats.org/officeDocument/2006/relationships/font" Target="fonts/HelveticaNeueLight-italic.fntdata"/><Relationship Id="rId22" Type="http://schemas.openxmlformats.org/officeDocument/2006/relationships/slide" Target="slides/slide17.xml"/><Relationship Id="rId44" Type="http://schemas.openxmlformats.org/officeDocument/2006/relationships/font" Target="fonts/GillSans-bold.fntdata"/><Relationship Id="rId21" Type="http://schemas.openxmlformats.org/officeDocument/2006/relationships/slide" Target="slides/slide16.xml"/><Relationship Id="rId43" Type="http://schemas.openxmlformats.org/officeDocument/2006/relationships/font" Target="fonts/GillSans-regular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PTMon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MerriweatherSans-regular.fntdata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font" Target="fonts/MerriweatherSans-italic.fntdata"/><Relationship Id="rId10" Type="http://schemas.openxmlformats.org/officeDocument/2006/relationships/slide" Target="slides/slide5.xml"/><Relationship Id="rId32" Type="http://schemas.openxmlformats.org/officeDocument/2006/relationships/font" Target="fonts/MerriweatherSans-bold.fntdata"/><Relationship Id="rId13" Type="http://schemas.openxmlformats.org/officeDocument/2006/relationships/slide" Target="slides/slide8.xml"/><Relationship Id="rId35" Type="http://schemas.openxmlformats.org/officeDocument/2006/relationships/font" Target="fonts/HelveticaNeue-regular.fntdata"/><Relationship Id="rId12" Type="http://schemas.openxmlformats.org/officeDocument/2006/relationships/slide" Target="slides/slide7.xml"/><Relationship Id="rId34" Type="http://schemas.openxmlformats.org/officeDocument/2006/relationships/font" Target="fonts/MerriweatherSans-boldItalic.fntdata"/><Relationship Id="rId15" Type="http://schemas.openxmlformats.org/officeDocument/2006/relationships/slide" Target="slides/slide10.xml"/><Relationship Id="rId37" Type="http://schemas.openxmlformats.org/officeDocument/2006/relationships/font" Target="fonts/HelveticaNeue-italic.fntdata"/><Relationship Id="rId14" Type="http://schemas.openxmlformats.org/officeDocument/2006/relationships/slide" Target="slides/slide9.xml"/><Relationship Id="rId36" Type="http://schemas.openxmlformats.org/officeDocument/2006/relationships/font" Target="fonts/HelveticaNeue-bold.fntdata"/><Relationship Id="rId17" Type="http://schemas.openxmlformats.org/officeDocument/2006/relationships/slide" Target="slides/slide12.xml"/><Relationship Id="rId39" Type="http://schemas.openxmlformats.org/officeDocument/2006/relationships/font" Target="fonts/HelveticaNeueLight-regular.fntdata"/><Relationship Id="rId16" Type="http://schemas.openxmlformats.org/officeDocument/2006/relationships/slide" Target="slides/slide11.xml"/><Relationship Id="rId38" Type="http://schemas.openxmlformats.org/officeDocument/2006/relationships/font" Target="fonts/HelveticaNeue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indent="-228600" lvl="0" marL="457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1pPr>
            <a:lvl2pPr indent="-228600" lvl="1" marL="914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2pPr>
            <a:lvl3pPr indent="-228600" lvl="2" marL="1371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3pPr>
            <a:lvl4pPr indent="-228600" lvl="3" marL="1828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4pPr>
            <a:lvl5pPr indent="-228600" lvl="4" marL="22860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5pPr>
            <a:lvl6pPr indent="-228600" lvl="5" marL="27432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6pPr>
            <a:lvl7pPr indent="-228600" lvl="6" marL="32004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7pPr>
            <a:lvl8pPr indent="-228600" lvl="7" marL="36576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8pPr>
            <a:lvl9pPr indent="-228600" lvl="8" marL="411480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latin typeface="Avenir"/>
                <a:ea typeface="Avenir"/>
                <a:cs typeface="Avenir"/>
                <a:sym typeface="Avenir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08f36a109_0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408f36a109_0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08f36a109_1_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408f36a109_1_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08f36a109_0_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g408f36a109_0_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08f36a109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408f36a109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3" name="Google Shape;193;p1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963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rPr b="0" i="0" lang="en-US" sz="2400" u="none" cap="none" strike="noStrike">
                <a:latin typeface="Avenir"/>
                <a:ea typeface="Avenir"/>
                <a:cs typeface="Avenir"/>
                <a:sym typeface="Avenir"/>
              </a:rPr>
              <a:t>Forecast skill represents the average probability assigned to the eventually observed outcome across all regions, seasons, and relevant weeks.</a:t>
            </a:r>
            <a:endParaRPr/>
          </a:p>
          <a:p>
            <a:pPr indent="-2963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rPr b="0" i="0" lang="en-US" sz="2400" u="none" cap="none" strike="noStrike">
                <a:latin typeface="Avenir"/>
                <a:ea typeface="Avenir"/>
                <a:cs typeface="Avenir"/>
                <a:sym typeface="Avenir"/>
              </a:rPr>
              <a:t>Models are sorted with best models at the top, worst at bottom</a:t>
            </a:r>
            <a:endParaRPr/>
          </a:p>
          <a:p>
            <a:pPr indent="-2963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rPr b="0" i="0" lang="en-US" sz="2400" u="none" cap="none" strike="noStrike">
                <a:latin typeface="Avenir"/>
                <a:ea typeface="Avenir"/>
                <a:cs typeface="Avenir"/>
                <a:sym typeface="Avenir"/>
              </a:rPr>
              <a:t>"ReichLab-KDE" is a naive model based on historical data, represents a baseline that models should be able to beat.</a:t>
            </a:r>
            <a:endParaRPr/>
          </a:p>
          <a:p>
            <a:pPr indent="-2963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rPr b="0" i="0" lang="en-US" sz="2400" u="none" cap="none" strike="noStrike">
                <a:latin typeface="Avenir"/>
                <a:ea typeface="Avenir"/>
                <a:cs typeface="Avenir"/>
                <a:sym typeface="Avenir"/>
              </a:rPr>
              <a:t>In this setting, baseline model has harder time predicting seasonal targets, in particular season onset.</a:t>
            </a:r>
            <a:endParaRPr/>
          </a:p>
          <a:p>
            <a:pPr indent="-2963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Char char="-"/>
            </a:pPr>
            <a:r>
              <a:rPr b="0" i="0" lang="en-US" sz="2400" u="none" cap="none" strike="noStrike">
                <a:latin typeface="Avenir"/>
                <a:ea typeface="Avenir"/>
                <a:cs typeface="Avenir"/>
                <a:sym typeface="Avenir"/>
              </a:rPr>
              <a:t>Nearly half the models (9/21) assign at least 50% probability on average to the right value for next week's incidence.</a:t>
            </a:r>
            <a:endParaRPr/>
          </a:p>
          <a:p>
            <a:pPr indent="-182033" lvl="0" marL="296333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Font typeface="Avenir"/>
              <a:buNone/>
            </a:pPr>
            <a:r>
              <a:t/>
            </a:r>
            <a:endParaRPr b="0" i="0" sz="2400" u="none" cap="none" strike="noStrike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Cross-validated (“leave-one-out”).</a:t>
            </a:r>
            <a:endParaRPr/>
          </a:p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2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1270000" y="1638300"/>
            <a:ext cx="10464900" cy="33021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1270000" y="5029200"/>
            <a:ext cx="104649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12498540" y="928585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952500" y="444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952500" y="2603500"/>
            <a:ext cx="110997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400050" lvl="0" marL="457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12498540" y="928585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Center">
  <p:cSld name="Title - Cent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1270000" y="3225800"/>
            <a:ext cx="10464900" cy="33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12515491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Horizontal">
  <p:cSld name="Photo - Horizontal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/>
          <p:nvPr>
            <p:ph idx="2" type="pic"/>
          </p:nvPr>
        </p:nvSpPr>
        <p:spPr>
          <a:xfrm>
            <a:off x="1606550" y="635000"/>
            <a:ext cx="9779100" cy="59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2" name="Google Shape;22;p5"/>
          <p:cNvSpPr txBox="1"/>
          <p:nvPr>
            <p:ph type="title"/>
          </p:nvPr>
        </p:nvSpPr>
        <p:spPr>
          <a:xfrm>
            <a:off x="1270000" y="6718300"/>
            <a:ext cx="10464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1270000" y="8191500"/>
            <a:ext cx="104649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12498540" y="92413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">
  <p:cSld name="Photo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/>
          <p:nvPr>
            <p:ph idx="2" type="pic"/>
          </p:nvPr>
        </p:nvSpPr>
        <p:spPr>
          <a:xfrm>
            <a:off x="0" y="0"/>
            <a:ext cx="12999300" cy="975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12498540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- Top">
  <p:cSld name="Title - Top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952500" y="444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12498540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Vertical">
  <p:cSld name="Photo - Vertical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/>
          <p:nvPr>
            <p:ph idx="2" type="pic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3" name="Google Shape;33;p8"/>
          <p:cNvSpPr txBox="1"/>
          <p:nvPr>
            <p:ph type="title"/>
          </p:nvPr>
        </p:nvSpPr>
        <p:spPr>
          <a:xfrm>
            <a:off x="952500" y="635000"/>
            <a:ext cx="5334000" cy="39879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Helvetica Neue Light"/>
              <a:buNone/>
              <a:defRPr b="0" i="0" sz="6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4" name="Google Shape;34;p8"/>
          <p:cNvSpPr txBox="1"/>
          <p:nvPr>
            <p:ph idx="1" type="body"/>
          </p:nvPr>
        </p:nvSpPr>
        <p:spPr>
          <a:xfrm>
            <a:off x="952500" y="4762500"/>
            <a:ext cx="5334000" cy="41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12430741" y="9319749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, Bullets &amp; Photo">
  <p:cSld name="Title, Bullets &amp; Photo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>
            <p:ph idx="2" type="pic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952500" y="444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39" name="Google Shape;39;p9"/>
          <p:cNvSpPr txBox="1"/>
          <p:nvPr>
            <p:ph idx="1" type="body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361950" lvl="0" marL="4572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b="0" i="0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61950" lvl="1" marL="9144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b="0" i="0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61950" lvl="2" marL="13716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b="0" i="0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61950" lvl="3" marL="18288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b="0" i="0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61950" lvl="4" marL="2286000" marR="0" rtl="0" algn="l">
              <a:lnSpc>
                <a:spcPct val="100000"/>
              </a:lnSpc>
              <a:spcBef>
                <a:spcPts val="32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b="0" i="0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12494290" y="9281649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ullets">
  <p:cSld name="Bullets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952500" y="1270000"/>
            <a:ext cx="11099700" cy="721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400050" lvl="0" marL="457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12498540" y="9302799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3 Up">
  <p:cSld name="Photo - 3 Up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/>
          <p:nvPr>
            <p:ph idx="2" type="pic"/>
          </p:nvPr>
        </p:nvSpPr>
        <p:spPr>
          <a:xfrm>
            <a:off x="952500" y="889000"/>
            <a:ext cx="5334000" cy="797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6" name="Google Shape;46;p11"/>
          <p:cNvSpPr/>
          <p:nvPr>
            <p:ph idx="3" type="pic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7" name="Google Shape;47;p11"/>
          <p:cNvSpPr/>
          <p:nvPr>
            <p:ph idx="4" type="pic"/>
          </p:nvPr>
        </p:nvSpPr>
        <p:spPr>
          <a:xfrm>
            <a:off x="6724518" y="889000"/>
            <a:ext cx="53340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12515491" y="9319749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Quote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" type="body"/>
          </p:nvPr>
        </p:nvSpPr>
        <p:spPr>
          <a:xfrm>
            <a:off x="1270000" y="6362700"/>
            <a:ext cx="104649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  <a:def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1" name="Google Shape;51;p12"/>
          <p:cNvSpPr txBox="1"/>
          <p:nvPr>
            <p:ph idx="2" type="body"/>
          </p:nvPr>
        </p:nvSpPr>
        <p:spPr>
          <a:xfrm>
            <a:off x="1270000" y="4267200"/>
            <a:ext cx="104649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 Light"/>
              <a:buNone/>
              <a:defRPr b="0" i="0" sz="3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12498540" y="925195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12515491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Subtitle">
  <p:cSld name="Title &amp; Sub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1631511" y="1862050"/>
            <a:ext cx="9741900" cy="307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7275" lIns="47275" spcFirstLastPara="1" rIns="47275" wrap="square" tIns="47275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1631511" y="5018670"/>
            <a:ext cx="9741900" cy="105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75" lIns="47275" spcFirstLastPara="1" rIns="47275" wrap="square" tIns="47275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12502489" y="9275966"/>
            <a:ext cx="361500" cy="37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7275" lIns="47275" spcFirstLastPara="1" rIns="47275" wrap="square" tIns="472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&amp; Bullets">
  <p:cSld name="Title &amp; Bullets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/>
          <p:nvPr>
            <p:ph type="title"/>
          </p:nvPr>
        </p:nvSpPr>
        <p:spPr>
          <a:xfrm>
            <a:off x="1270000" y="254000"/>
            <a:ext cx="10464900" cy="243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Gill Sans"/>
              <a:buNone/>
              <a:defRPr b="0" i="0" sz="84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1" name="Google Shape;61;p15"/>
          <p:cNvSpPr txBox="1"/>
          <p:nvPr>
            <p:ph idx="1" type="body"/>
          </p:nvPr>
        </p:nvSpPr>
        <p:spPr>
          <a:xfrm>
            <a:off x="1270000" y="2768600"/>
            <a:ext cx="10464900" cy="571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684657" lvl="0" marL="4572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7182"/>
              <a:buFont typeface="Gill Sans"/>
              <a:buChar char="•"/>
              <a:defRPr b="0" i="0" sz="4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-684657" lvl="1" marL="9144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7182"/>
              <a:buFont typeface="Gill Sans"/>
              <a:buChar char="•"/>
              <a:defRPr b="0" i="0" sz="4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-684657" lvl="2" marL="13716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7182"/>
              <a:buFont typeface="Gill Sans"/>
              <a:buChar char="•"/>
              <a:defRPr b="0" i="0" sz="4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-684657" lvl="3" marL="18288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7182"/>
              <a:buFont typeface="Gill Sans"/>
              <a:buChar char="•"/>
              <a:defRPr b="0" i="0" sz="4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-684657" lvl="4" marL="228600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rgbClr val="000000"/>
              </a:buClr>
              <a:buSzPts val="7182"/>
              <a:buFont typeface="Gill Sans"/>
              <a:buChar char="•"/>
              <a:defRPr b="0" i="0" sz="42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2" type="sldNum"/>
          </p:nvPr>
        </p:nvSpPr>
        <p:spPr>
          <a:xfrm>
            <a:off x="12494392" y="9292200"/>
            <a:ext cx="342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None/>
              <a:defRPr b="0" i="0" sz="1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hoto - Horizontal">
  <p:cSld name="Photo - Horizontal 2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>
            <p:ph idx="2" type="pic"/>
          </p:nvPr>
        </p:nvSpPr>
        <p:spPr>
          <a:xfrm>
            <a:off x="1606550" y="635000"/>
            <a:ext cx="9779100" cy="59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/>
          <a:lstStyle>
            <a:lvl1pPr lv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5" name="Google Shape;65;p16"/>
          <p:cNvSpPr txBox="1"/>
          <p:nvPr>
            <p:ph type="title"/>
          </p:nvPr>
        </p:nvSpPr>
        <p:spPr>
          <a:xfrm>
            <a:off x="1270000" y="6718300"/>
            <a:ext cx="10464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" type="body"/>
          </p:nvPr>
        </p:nvSpPr>
        <p:spPr>
          <a:xfrm>
            <a:off x="1270000" y="8191500"/>
            <a:ext cx="104649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/>
          <a:lstStyle>
            <a:lvl1pPr indent="-22860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228600" lvl="1" marL="9144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228600" lvl="2" marL="13716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228600" lvl="3" marL="18288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228600" lvl="4" marL="22860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b="0" i="0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67" name="Google Shape;67;p16"/>
          <p:cNvSpPr txBox="1"/>
          <p:nvPr>
            <p:ph idx="12" type="sldNum"/>
          </p:nvPr>
        </p:nvSpPr>
        <p:spPr>
          <a:xfrm>
            <a:off x="6311798" y="92456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952500" y="444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  <a:defRPr b="0" i="0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12498540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b="0" i="0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952500" y="2603500"/>
            <a:ext cx="110997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/>
          <a:lstStyle>
            <a:lvl1pPr indent="-400050" lvl="0" marL="457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400050" lvl="1" marL="914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400050" lvl="2" marL="1371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400050" lvl="3" marL="1828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400050" lvl="4" marL="22860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400050" lvl="5" marL="27432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400050" lvl="6" marL="32004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400050" lvl="7" marL="36576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400050" lvl="8" marL="41148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b="0" i="0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flusightnetwork.io" TargetMode="External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hyperlink" Target="https://github.com/reichlab/adaptively-weighted-ensemble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Relationship Id="rId5" Type="http://schemas.openxmlformats.org/officeDocument/2006/relationships/image" Target="../media/image13.png"/><Relationship Id="rId6" Type="http://schemas.openxmlformats.org/officeDocument/2006/relationships/image" Target="../media/image10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7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/>
          <p:nvPr>
            <p:ph idx="4294967295" type="ctrTitle"/>
          </p:nvPr>
        </p:nvSpPr>
        <p:spPr>
          <a:xfrm>
            <a:off x="99775" y="2978125"/>
            <a:ext cx="12904800" cy="36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21F21"/>
              </a:buClr>
              <a:buSzPts val="7840"/>
              <a:buFont typeface="Helvetica Neue"/>
              <a:buNone/>
            </a:pPr>
            <a:r>
              <a:rPr b="1" i="0" lang="en-US" sz="7840" u="none" cap="none" strike="noStrike">
                <a:solidFill>
                  <a:srgbClr val="721F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Collaborative Ensemble Forecasting from the FluSight Network</a:t>
            </a:r>
            <a:endParaRPr/>
          </a:p>
        </p:txBody>
      </p:sp>
      <p:sp>
        <p:nvSpPr>
          <p:cNvPr id="73" name="Google Shape;73;p17"/>
          <p:cNvSpPr txBox="1"/>
          <p:nvPr>
            <p:ph idx="4294967295" type="subTitle"/>
          </p:nvPr>
        </p:nvSpPr>
        <p:spPr>
          <a:xfrm>
            <a:off x="99783" y="7733748"/>
            <a:ext cx="8163900" cy="1737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Helvetica Neue"/>
              <a:buNone/>
            </a:pPr>
            <a:r>
              <a:t/>
            </a:r>
            <a:endParaRPr b="1" i="0" sz="35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August 2018</a:t>
            </a:r>
            <a:endParaRPr/>
          </a:p>
        </p:txBody>
      </p:sp>
      <p:pic>
        <p:nvPicPr>
          <p:cNvPr id="74" name="Google Shape;74;p17"/>
          <p:cNvPicPr preferRelativeResize="0"/>
          <p:nvPr/>
        </p:nvPicPr>
        <p:blipFill rotWithShape="1">
          <a:blip r:embed="rId3">
            <a:alphaModFix/>
          </a:blip>
          <a:srcRect b="9784" l="0" r="9891" t="0"/>
          <a:stretch/>
        </p:blipFill>
        <p:spPr>
          <a:xfrm>
            <a:off x="-1239860" y="-95206"/>
            <a:ext cx="14867874" cy="1814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 rotWithShape="1">
          <a:blip r:embed="rId3">
            <a:alphaModFix amt="29840"/>
          </a:blip>
          <a:srcRect b="0" l="0" r="0" t="0"/>
          <a:stretch/>
        </p:blipFill>
        <p:spPr>
          <a:xfrm>
            <a:off x="127000" y="2194408"/>
            <a:ext cx="13004801" cy="7396783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8"/>
          <p:cNvSpPr txBox="1"/>
          <p:nvPr>
            <p:ph type="title"/>
          </p:nvPr>
        </p:nvSpPr>
        <p:spPr>
          <a:xfrm>
            <a:off x="1270000" y="3225800"/>
            <a:ext cx="10464900" cy="33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40"/>
              <a:buFont typeface="Helvetica Neue Light"/>
              <a:buNone/>
            </a:pPr>
            <a:r>
              <a:rPr b="0" i="0" lang="en-US" sz="704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Collaborative, real-time flu forecasts in 2017/2018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952500" y="63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Guidelines overview</a:t>
            </a:r>
            <a:endParaRPr/>
          </a:p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952500" y="1866900"/>
            <a:ext cx="11099700" cy="72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4445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 participate in the collaborative ensemble, each team provided a “complete set” of forecasts for 2010/2011 - 2016/2017 seasons.</a:t>
            </a:r>
            <a:endParaRPr/>
          </a:p>
          <a:p>
            <a:pPr indent="-444500" lvl="2" marL="13335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Essentially, a set of full-season forecast files, as provided to CDC for the real challenge.</a:t>
            </a:r>
            <a:endParaRPr/>
          </a:p>
          <a:p>
            <a:pPr indent="-444500" lvl="2" marL="13335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33-34 files/season, total of 233 files (~100MB).</a:t>
            </a:r>
            <a:endParaRPr/>
          </a:p>
          <a:p>
            <a:pPr indent="-444500" lvl="0" marL="4445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Must only use data available “in real-time”.</a:t>
            </a:r>
            <a:endParaRPr/>
          </a:p>
          <a:p>
            <a:pPr indent="-444500" lvl="0" marL="444500" marR="0" rtl="0" algn="l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Must also provide a metadata file about the model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/>
          <p:nvPr>
            <p:ph type="title"/>
          </p:nvPr>
        </p:nvSpPr>
        <p:spPr>
          <a:xfrm>
            <a:off x="952500" y="63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lang="en-US"/>
              <a:t>Inputs, Outputs</a:t>
            </a:r>
            <a:endParaRPr/>
          </a:p>
        </p:txBody>
      </p:sp>
      <p:sp>
        <p:nvSpPr>
          <p:cNvPr id="92" name="Google Shape;92;p20"/>
          <p:cNvSpPr txBox="1"/>
          <p:nvPr>
            <p:ph idx="1" type="body"/>
          </p:nvPr>
        </p:nvSpPr>
        <p:spPr>
          <a:xfrm>
            <a:off x="952500" y="1866900"/>
            <a:ext cx="11099700" cy="723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Main i</a:t>
            </a:r>
            <a:r>
              <a:rPr b="1"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nputs: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For each of 21 </a:t>
            </a:r>
            <a:r>
              <a:rPr lang="en-US" u="sng">
                <a:solidFill>
                  <a:schemeClr val="dk1"/>
                </a:solidFill>
              </a:rPr>
              <a:t>component</a:t>
            </a:r>
            <a:r>
              <a:rPr lang="en-US">
                <a:solidFill>
                  <a:schemeClr val="dk1"/>
                </a:solidFill>
              </a:rPr>
              <a:t> models:</a:t>
            </a:r>
            <a:endParaRPr>
              <a:solidFill>
                <a:schemeClr val="dk1"/>
              </a:solidFill>
            </a:endParaRPr>
          </a:p>
          <a:p>
            <a:pPr indent="-444500" lvl="0" marL="444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lvetica Neue Light"/>
              <a:buChar char="•"/>
            </a:pPr>
            <a:r>
              <a:rPr lang="en-US">
                <a:solidFill>
                  <a:schemeClr val="dk1"/>
                </a:solidFill>
              </a:rPr>
              <a:t>Once: 233 retrospective forecast .csv’s</a:t>
            </a:r>
            <a:endParaRPr>
              <a:solidFill>
                <a:schemeClr val="dk1"/>
              </a:solidFill>
            </a:endParaRPr>
          </a:p>
          <a:p>
            <a:pPr indent="-444500" lvl="0" marL="444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lvetica Neue Light"/>
              <a:buChar char="•"/>
            </a:pPr>
            <a:r>
              <a:rPr lang="en-US">
                <a:solidFill>
                  <a:schemeClr val="dk1"/>
                </a:solidFill>
              </a:rPr>
              <a:t>Weekly (2017/2018): 1 prospective forecast .csv</a:t>
            </a:r>
            <a:endParaRPr>
              <a:solidFill>
                <a:schemeClr val="dk1"/>
              </a:solidFill>
            </a:endParaRPr>
          </a:p>
          <a:p>
            <a:pPr indent="0" lvl="0" marL="0" rtl="0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-US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Main outputs: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>
              <a:spcBef>
                <a:spcPts val="15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For each of 5 </a:t>
            </a:r>
            <a:r>
              <a:rPr lang="en-US" u="sng">
                <a:solidFill>
                  <a:schemeClr val="dk1"/>
                </a:solidFill>
              </a:rPr>
              <a:t>candidate ensemble</a:t>
            </a:r>
            <a:r>
              <a:rPr lang="en-US">
                <a:solidFill>
                  <a:schemeClr val="dk1"/>
                </a:solidFill>
              </a:rPr>
              <a:t> models:</a:t>
            </a:r>
            <a:endParaRPr>
              <a:solidFill>
                <a:schemeClr val="dk1"/>
              </a:solidFill>
            </a:endParaRPr>
          </a:p>
          <a:p>
            <a:pPr indent="-444500" lvl="0" marL="444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lvetica Neue Light"/>
              <a:buChar char="•"/>
            </a:pPr>
            <a:r>
              <a:rPr lang="en-US">
                <a:solidFill>
                  <a:schemeClr val="dk1"/>
                </a:solidFill>
              </a:rPr>
              <a:t>Once: 233 CV forecast .csv’s</a:t>
            </a:r>
            <a:endParaRPr>
              <a:solidFill>
                <a:schemeClr val="dk1"/>
              </a:solidFill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</a:rPr>
              <a:t>For </a:t>
            </a:r>
            <a:r>
              <a:rPr lang="en-US" u="sng">
                <a:solidFill>
                  <a:schemeClr val="dk1"/>
                </a:solidFill>
              </a:rPr>
              <a:t>selected ensemble</a:t>
            </a:r>
            <a:r>
              <a:rPr lang="en-US">
                <a:solidFill>
                  <a:schemeClr val="dk1"/>
                </a:solidFill>
              </a:rPr>
              <a:t> model:</a:t>
            </a:r>
            <a:endParaRPr>
              <a:solidFill>
                <a:schemeClr val="dk1"/>
              </a:solidFill>
            </a:endParaRPr>
          </a:p>
          <a:p>
            <a:pPr indent="-444500" lvl="0" marL="444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Helvetica Neue Light"/>
              <a:buChar char="•"/>
            </a:pPr>
            <a:r>
              <a:rPr lang="en-US">
                <a:solidFill>
                  <a:schemeClr val="dk1"/>
                </a:solidFill>
              </a:rPr>
              <a:t>Weekly (2017/2018): 1prospective forecast .csv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3606" y="1624122"/>
            <a:ext cx="4684979" cy="16054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609901" y="4049696"/>
            <a:ext cx="5386388" cy="124301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1"/>
          <p:cNvSpPr/>
          <p:nvPr/>
        </p:nvSpPr>
        <p:spPr>
          <a:xfrm>
            <a:off x="2197250" y="3138100"/>
            <a:ext cx="41532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Carnegie Mellon</a:t>
            </a:r>
            <a:endParaRPr/>
          </a:p>
        </p:txBody>
      </p:sp>
      <p:pic>
        <p:nvPicPr>
          <p:cNvPr id="100" name="Google Shape;100;p21"/>
          <p:cNvPicPr preferRelativeResize="0"/>
          <p:nvPr/>
        </p:nvPicPr>
        <p:blipFill rotWithShape="1">
          <a:blip r:embed="rId5">
            <a:alphaModFix/>
          </a:blip>
          <a:srcRect b="39166" l="9449" r="7438" t="31987"/>
          <a:stretch/>
        </p:blipFill>
        <p:spPr>
          <a:xfrm>
            <a:off x="2385395" y="6112838"/>
            <a:ext cx="3581228" cy="124293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1"/>
          <p:cNvSpPr/>
          <p:nvPr/>
        </p:nvSpPr>
        <p:spPr>
          <a:xfrm>
            <a:off x="7493151" y="5864400"/>
            <a:ext cx="5005500" cy="17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Evan Ray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Abhinav Tushar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Nicholas Reich</a:t>
            </a:r>
            <a:endParaRPr/>
          </a:p>
        </p:txBody>
      </p:sp>
      <p:sp>
        <p:nvSpPr>
          <p:cNvPr id="102" name="Google Shape;102;p21"/>
          <p:cNvSpPr/>
          <p:nvPr/>
        </p:nvSpPr>
        <p:spPr>
          <a:xfrm>
            <a:off x="7493151" y="2224525"/>
            <a:ext cx="4685100" cy="11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Logan Brooks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Roni Rosenfeld</a:t>
            </a:r>
            <a:endParaRPr/>
          </a:p>
        </p:txBody>
      </p:sp>
      <p:sp>
        <p:nvSpPr>
          <p:cNvPr id="103" name="Google Shape;103;p21"/>
          <p:cNvSpPr/>
          <p:nvPr/>
        </p:nvSpPr>
        <p:spPr>
          <a:xfrm>
            <a:off x="0" y="-82550"/>
            <a:ext cx="130047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721F21"/>
              </a:buClr>
              <a:buSzPts val="7840"/>
              <a:buFont typeface="Helvetica Neue"/>
              <a:buNone/>
            </a:pPr>
            <a:r>
              <a:rPr b="1" lang="en-US" sz="3600">
                <a:solidFill>
                  <a:srgbClr val="721F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Collaborative Ensemble Forecasting </a:t>
            </a:r>
            <a:endParaRPr b="1" sz="3600">
              <a:solidFill>
                <a:srgbClr val="721F2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>
              <a:spcBef>
                <a:spcPts val="0"/>
              </a:spcBef>
              <a:spcAft>
                <a:spcPts val="0"/>
              </a:spcAft>
              <a:buClr>
                <a:srgbClr val="721F21"/>
              </a:buClr>
              <a:buSzPts val="7840"/>
              <a:buFont typeface="Helvetica Neue"/>
              <a:buNone/>
            </a:pPr>
            <a:r>
              <a:rPr b="1" lang="en-US" sz="3600">
                <a:solidFill>
                  <a:srgbClr val="721F2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the FluSight Network</a:t>
            </a:r>
            <a:endParaRPr sz="3600"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721F21"/>
              </a:buClr>
              <a:buSzPts val="7840"/>
              <a:buFont typeface="Helvetica Neue"/>
              <a:buNone/>
            </a:pPr>
            <a:r>
              <a:rPr b="0" i="0" lang="en-US" sz="3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</a:t>
            </a:r>
            <a:endParaRPr/>
          </a:p>
        </p:txBody>
      </p:sp>
      <p:sp>
        <p:nvSpPr>
          <p:cNvPr id="104" name="Google Shape;104;p21"/>
          <p:cNvSpPr/>
          <p:nvPr/>
        </p:nvSpPr>
        <p:spPr>
          <a:xfrm>
            <a:off x="7492927" y="3907925"/>
            <a:ext cx="5005500" cy="17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Teresa Yamana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Sasikiran Kandula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Jeff Shaman</a:t>
            </a:r>
            <a:endParaRPr/>
          </a:p>
        </p:txBody>
      </p:sp>
      <p:sp>
        <p:nvSpPr>
          <p:cNvPr id="105" name="Google Shape;105;p21"/>
          <p:cNvSpPr/>
          <p:nvPr/>
        </p:nvSpPr>
        <p:spPr>
          <a:xfrm>
            <a:off x="1833601" y="5185850"/>
            <a:ext cx="46851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Shaman Group</a:t>
            </a:r>
            <a:endParaRPr/>
          </a:p>
        </p:txBody>
      </p:sp>
      <p:pic>
        <p:nvPicPr>
          <p:cNvPr id="106" name="Google Shape;106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91745" y="7484533"/>
            <a:ext cx="3568701" cy="21336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/>
          <p:nvPr/>
        </p:nvSpPr>
        <p:spPr>
          <a:xfrm>
            <a:off x="7493153" y="8366950"/>
            <a:ext cx="50055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Dave Osthus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952500" y="1519613"/>
            <a:ext cx="11099700" cy="77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52"/>
              <a:buFont typeface="PT Mono"/>
              <a:buNone/>
            </a:pPr>
            <a:r>
              <a:rPr b="0" i="0" lang="en-US" sz="4752" u="sng" cap="none" strike="noStrike">
                <a:solidFill>
                  <a:schemeClr val="hlink"/>
                </a:solidFill>
                <a:latin typeface="PT Mono"/>
                <a:ea typeface="PT Mono"/>
                <a:cs typeface="PT Mono"/>
                <a:sym typeface="PT Mono"/>
                <a:hlinkClick r:id="rId3"/>
              </a:rPr>
              <a:t>flusightnetwork.io</a:t>
            </a:r>
            <a:endParaRPr/>
          </a:p>
        </p:txBody>
      </p:sp>
      <p:sp>
        <p:nvSpPr>
          <p:cNvPr id="113" name="Google Shape;113;p22"/>
          <p:cNvSpPr txBox="1"/>
          <p:nvPr>
            <p:ph idx="12" type="sldNum"/>
          </p:nvPr>
        </p:nvSpPr>
        <p:spPr>
          <a:xfrm>
            <a:off x="12562091" y="9285850"/>
            <a:ext cx="2415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/>
          </a:p>
        </p:txBody>
      </p:sp>
      <p:pic>
        <p:nvPicPr>
          <p:cNvPr id="114" name="Google Shape;11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93050" y="2514145"/>
            <a:ext cx="16675966" cy="732947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/>
          <p:nvPr/>
        </p:nvSpPr>
        <p:spPr>
          <a:xfrm>
            <a:off x="455525" y="381000"/>
            <a:ext cx="121065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00"/>
              <a:buFont typeface="Helvetica Neue Light"/>
              <a:buNone/>
            </a:pPr>
            <a:r>
              <a:rPr b="0" i="0" lang="en-US" sz="6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FluSight Network Website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 rotWithShape="1">
          <a:blip r:embed="rId3">
            <a:alphaModFix amt="54244"/>
          </a:blip>
          <a:srcRect b="39972" l="65956" r="0" t="35127"/>
          <a:stretch/>
        </p:blipFill>
        <p:spPr>
          <a:xfrm>
            <a:off x="-8617484" y="3507342"/>
            <a:ext cx="25191633" cy="596703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>
            <p:ph type="title"/>
          </p:nvPr>
        </p:nvSpPr>
        <p:spPr>
          <a:xfrm>
            <a:off x="1270000" y="3225800"/>
            <a:ext cx="10464900" cy="3302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Weighted Density Ensembles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0" y="444500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Helvetica Neue Light"/>
              <a:buNone/>
            </a:pPr>
            <a:r>
              <a:rPr b="0" i="0" lang="en-US" sz="6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Ensemble Component Models</a:t>
            </a:r>
            <a:endParaRPr sz="7600"/>
          </a:p>
        </p:txBody>
      </p:sp>
      <p:grpSp>
        <p:nvGrpSpPr>
          <p:cNvPr id="127" name="Google Shape;127;p24"/>
          <p:cNvGrpSpPr/>
          <p:nvPr/>
        </p:nvGrpSpPr>
        <p:grpSpPr>
          <a:xfrm>
            <a:off x="77155" y="2500546"/>
            <a:ext cx="13209813" cy="2657794"/>
            <a:chOff x="369746" y="0"/>
            <a:chExt cx="13209813" cy="2657794"/>
          </a:xfrm>
        </p:grpSpPr>
        <p:pic>
          <p:nvPicPr>
            <p:cNvPr id="128" name="Google Shape;128;p24"/>
            <p:cNvPicPr preferRelativeResize="0"/>
            <p:nvPr/>
          </p:nvPicPr>
          <p:blipFill rotWithShape="1">
            <a:blip r:embed="rId3">
              <a:alphaModFix/>
            </a:blip>
            <a:srcRect b="67828" l="0" r="2438" t="0"/>
            <a:stretch/>
          </p:blipFill>
          <p:spPr>
            <a:xfrm>
              <a:off x="369746" y="0"/>
              <a:ext cx="13209813" cy="25809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" name="Google Shape;129;p24"/>
            <p:cNvSpPr/>
            <p:nvPr/>
          </p:nvSpPr>
          <p:spPr>
            <a:xfrm>
              <a:off x="2962610" y="2095486"/>
              <a:ext cx="739463" cy="56230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elvetica Neue Light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grpSp>
        <p:nvGrpSpPr>
          <p:cNvPr id="130" name="Google Shape;130;p24"/>
          <p:cNvGrpSpPr/>
          <p:nvPr/>
        </p:nvGrpSpPr>
        <p:grpSpPr>
          <a:xfrm>
            <a:off x="2814720" y="5214354"/>
            <a:ext cx="7916730" cy="3042879"/>
            <a:chOff x="0" y="0"/>
            <a:chExt cx="7916730" cy="3042879"/>
          </a:xfrm>
        </p:grpSpPr>
        <p:grpSp>
          <p:nvGrpSpPr>
            <p:cNvPr id="131" name="Google Shape;131;p24"/>
            <p:cNvGrpSpPr/>
            <p:nvPr/>
          </p:nvGrpSpPr>
          <p:grpSpPr>
            <a:xfrm>
              <a:off x="0" y="0"/>
              <a:ext cx="6619032" cy="3042879"/>
              <a:chOff x="0" y="0"/>
              <a:chExt cx="6619031" cy="3042878"/>
            </a:xfrm>
          </p:grpSpPr>
          <p:pic>
            <p:nvPicPr>
              <p:cNvPr id="132" name="Google Shape;132;p24"/>
              <p:cNvPicPr preferRelativeResize="0"/>
              <p:nvPr/>
            </p:nvPicPr>
            <p:blipFill rotWithShape="1">
              <a:blip r:embed="rId4">
                <a:alphaModFix/>
              </a:blip>
              <a:srcRect b="0" l="5470" r="64424" t="59080"/>
              <a:stretch/>
            </p:blipFill>
            <p:spPr>
              <a:xfrm>
                <a:off x="562583" y="376820"/>
                <a:ext cx="6056448" cy="26660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33" name="Google Shape;133;p24"/>
              <p:cNvPicPr preferRelativeResize="0"/>
              <p:nvPr/>
            </p:nvPicPr>
            <p:blipFill rotWithShape="1">
              <a:blip r:embed="rId4">
                <a:alphaModFix/>
              </a:blip>
              <a:srcRect b="29540" l="3086" r="94371" t="29540"/>
              <a:stretch/>
            </p:blipFill>
            <p:spPr>
              <a:xfrm>
                <a:off x="0" y="0"/>
                <a:ext cx="511384" cy="266605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34" name="Google Shape;134;p24"/>
            <p:cNvSpPr/>
            <p:nvPr/>
          </p:nvSpPr>
          <p:spPr>
            <a:xfrm>
              <a:off x="6311682" y="173830"/>
              <a:ext cx="1605048" cy="18015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400"/>
                <a:buFont typeface="Helvetica Neue Light"/>
                <a:buNone/>
              </a:pPr>
              <a:r>
                <a:t/>
              </a:r>
              <a:endParaRPr b="0" i="0" sz="2400" u="none" cap="none" strike="noStrike">
                <a:solidFill>
                  <a:srgbClr val="FFFFF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4583341" y="375907"/>
              <a:ext cx="1819788" cy="64299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elvetica Neue Light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36" name="Google Shape;136;p24"/>
          <p:cNvSpPr/>
          <p:nvPr/>
        </p:nvSpPr>
        <p:spPr>
          <a:xfrm>
            <a:off x="503250" y="8474946"/>
            <a:ext cx="11998200" cy="11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 general, a component model could be anything, from a statistical time-series model to an expert-opinion survey. </a:t>
            </a:r>
            <a:endParaRPr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5"/>
          <p:cNvSpPr txBox="1"/>
          <p:nvPr>
            <p:ph type="title"/>
          </p:nvPr>
        </p:nvSpPr>
        <p:spPr>
          <a:xfrm>
            <a:off x="67300" y="47850"/>
            <a:ext cx="127362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80"/>
              <a:buFont typeface="Helvetica Neue Light"/>
              <a:buNone/>
            </a:pPr>
            <a:r>
              <a:rPr b="0" i="0" lang="en-US" sz="608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Example Component Model 1</a:t>
            </a:r>
            <a:endParaRPr/>
          </a:p>
        </p:txBody>
      </p:sp>
      <p:sp>
        <p:nvSpPr>
          <p:cNvPr id="142" name="Google Shape;142;p25"/>
          <p:cNvSpPr txBox="1"/>
          <p:nvPr>
            <p:ph idx="1" type="body"/>
          </p:nvPr>
        </p:nvSpPr>
        <p:spPr>
          <a:xfrm>
            <a:off x="1270000" y="1385592"/>
            <a:ext cx="104649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Kernel Density Estimation (KDE)</a:t>
            </a:r>
            <a:endParaRPr/>
          </a:p>
        </p:txBody>
      </p:sp>
      <p:sp>
        <p:nvSpPr>
          <p:cNvPr id="143" name="Google Shape;143;p25"/>
          <p:cNvSpPr/>
          <p:nvPr/>
        </p:nvSpPr>
        <p:spPr>
          <a:xfrm>
            <a:off x="67260" y="7657783"/>
            <a:ext cx="128703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Helvetica Neue Light"/>
              <a:buNone/>
            </a:pPr>
            <a:r>
              <a:rPr b="0" i="0" lang="en-US" sz="3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Estimated distribution, based on historical observations, of season peak incidence, peak week and onset week.</a:t>
            </a:r>
            <a:br>
              <a:rPr b="0" i="0" lang="en-US" sz="3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Helvetica Neue"/>
              <a:buNone/>
            </a:pPr>
            <a:r>
              <a:rPr b="1" i="0" lang="en-US" sz="31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Distributions are not updated over the course of the season!</a:t>
            </a:r>
            <a:endParaRPr/>
          </a:p>
        </p:txBody>
      </p:sp>
      <p:pic>
        <p:nvPicPr>
          <p:cNvPr id="144" name="Google Shape;14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04435" y="2095830"/>
            <a:ext cx="10981265" cy="55619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397000" y="47850"/>
            <a:ext cx="124086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80"/>
              <a:buFont typeface="Helvetica Neue Light"/>
              <a:buNone/>
            </a:pPr>
            <a:r>
              <a:rPr b="0" i="0" lang="en-US" sz="608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Example Component Model 2</a:t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369100" y="1385600"/>
            <a:ext cx="124086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Helvetica Neue Light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Seasonal Auto-Regressive Integrated Moving Average (SARIMA)</a:t>
            </a:r>
            <a:endParaRPr/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7802" y="3110183"/>
            <a:ext cx="11969197" cy="81956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6"/>
          <p:cNvSpPr/>
          <p:nvPr/>
        </p:nvSpPr>
        <p:spPr>
          <a:xfrm>
            <a:off x="397000" y="2366850"/>
            <a:ext cx="11969100" cy="5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Equation for a SARIMA (1,0,0)(2,1,0)</a:t>
            </a:r>
            <a:r>
              <a:rPr b="0" baseline="-2500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</a:t>
            </a: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model</a:t>
            </a:r>
            <a:endParaRPr/>
          </a:p>
        </p:txBody>
      </p:sp>
      <p:sp>
        <p:nvSpPr>
          <p:cNvPr id="153" name="Google Shape;153;p26"/>
          <p:cNvSpPr/>
          <p:nvPr/>
        </p:nvSpPr>
        <p:spPr>
          <a:xfrm>
            <a:off x="8201524" y="5403770"/>
            <a:ext cx="4431900" cy="276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Helvetica Neue Light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 classical statistical model for time-series.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Helvetica Neue Light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Helvetica Neue Light"/>
              <a:buNone/>
            </a:pPr>
            <a: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Uses similar info as KCDE but makes more parametric assumptions.</a:t>
            </a:r>
            <a:endParaRPr/>
          </a:p>
        </p:txBody>
      </p:sp>
      <p:pic>
        <p:nvPicPr>
          <p:cNvPr id="154" name="Google Shape;15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8120" y="4284957"/>
            <a:ext cx="7832169" cy="5006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6"/>
          <p:cNvSpPr/>
          <p:nvPr/>
        </p:nvSpPr>
        <p:spPr>
          <a:xfrm>
            <a:off x="318896" y="9241300"/>
            <a:ext cx="52770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Figure from Ray et al., </a:t>
            </a:r>
            <a:r>
              <a:rPr b="0" i="1" lang="en-US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Statistics in Medicine</a:t>
            </a:r>
            <a:r>
              <a:rPr b="0" i="0" lang="en-US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2017.</a:t>
            </a:r>
            <a:endParaRPr/>
          </a:p>
        </p:txBody>
      </p:sp>
      <p:sp>
        <p:nvSpPr>
          <p:cNvPr id="156" name="Google Shape;156;p26"/>
          <p:cNvSpPr/>
          <p:nvPr/>
        </p:nvSpPr>
        <p:spPr>
          <a:xfrm>
            <a:off x="397008" y="2287410"/>
            <a:ext cx="12408600" cy="17928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1270000" y="67165"/>
            <a:ext cx="10464900" cy="1422300"/>
          </a:xfrm>
          <a:prstGeom prst="rect">
            <a:avLst/>
          </a:prstGeom>
          <a:noFill/>
          <a:ln>
            <a:noFill/>
          </a:ln>
        </p:spPr>
        <p:txBody>
          <a:bodyPr anchorCtr="0" anchor="b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Model Stacking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51018" y="1540365"/>
            <a:ext cx="12902700" cy="11304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</a:pPr>
            <a:r>
              <a:rPr b="0" i="0" lang="en-US" sz="3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 method for creating weighted ensembles of predictive distributions</a:t>
            </a:r>
            <a:endParaRPr/>
          </a:p>
        </p:txBody>
      </p:sp>
      <p:pic>
        <p:nvPicPr>
          <p:cNvPr id="163" name="Google Shape;16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3135" y="2659851"/>
            <a:ext cx="13691070" cy="443389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/>
          <p:nvPr/>
        </p:nvSpPr>
        <p:spPr>
          <a:xfrm>
            <a:off x="4734173" y="9376849"/>
            <a:ext cx="7812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None/>
            </a:pPr>
            <a:r>
              <a:rPr b="0" i="0" lang="en-US" sz="2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Figure from </a:t>
            </a:r>
            <a:r>
              <a:rPr b="0" i="0" lang="en-US" sz="21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Ray and Reich, PLOS Computational Biology (2018)</a:t>
            </a:r>
            <a:r>
              <a:rPr b="0" i="0" lang="en-US" sz="2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/>
          </a:p>
        </p:txBody>
      </p:sp>
      <p:sp>
        <p:nvSpPr>
          <p:cNvPr id="165" name="Google Shape;165;p27"/>
          <p:cNvSpPr/>
          <p:nvPr/>
        </p:nvSpPr>
        <p:spPr>
          <a:xfrm>
            <a:off x="51025" y="7638400"/>
            <a:ext cx="12752700" cy="119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 practice, weights estimated by gradient tree boosting or degenerate EM algorithm.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6951" y="6031989"/>
            <a:ext cx="11534031" cy="3735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8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38941" l="0" r="2438" t="0"/>
          <a:stretch/>
        </p:blipFill>
        <p:spPr>
          <a:xfrm>
            <a:off x="187155" y="1474558"/>
            <a:ext cx="12821700" cy="475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8"/>
          <p:cNvSpPr txBox="1"/>
          <p:nvPr>
            <p:ph idx="4294967295" type="title"/>
          </p:nvPr>
        </p:nvSpPr>
        <p:spPr>
          <a:xfrm>
            <a:off x="187150" y="-190500"/>
            <a:ext cx="126165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math of stacking</a:t>
            </a:r>
            <a:endParaRPr/>
          </a:p>
        </p:txBody>
      </p:sp>
      <p:sp>
        <p:nvSpPr>
          <p:cNvPr id="173" name="Google Shape;173;p28"/>
          <p:cNvSpPr/>
          <p:nvPr/>
        </p:nvSpPr>
        <p:spPr>
          <a:xfrm>
            <a:off x="2725241" y="3441301"/>
            <a:ext cx="629400" cy="56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126192" y="-190500"/>
            <a:ext cx="127524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Simple stacking weights</a:t>
            </a:r>
            <a:endParaRPr/>
          </a:p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392166" y="2968734"/>
            <a:ext cx="122205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Equal weights for each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Weights estimated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Weights estimated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and </a:t>
            </a:r>
            <a:r>
              <a:rPr b="1" i="0" lang="en-US" sz="3600" u="none" cap="none" strike="noStrik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Weights estimated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en-US" sz="3600" u="none" cap="none" strike="noStrik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and </a:t>
            </a:r>
            <a:r>
              <a:rPr b="1" i="0" lang="en-US" sz="3600" u="none" cap="none" strike="noStrike">
                <a:solidFill>
                  <a:srgbClr val="0A5C1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</a:t>
            </a:r>
            <a:endParaRPr/>
          </a:p>
        </p:txBody>
      </p:sp>
      <p:sp>
        <p:nvSpPr>
          <p:cNvPr id="180" name="Google Shape;180;p29"/>
          <p:cNvSpPr/>
          <p:nvPr/>
        </p:nvSpPr>
        <p:spPr>
          <a:xfrm>
            <a:off x="392100" y="1946725"/>
            <a:ext cx="122205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Weights estimated by degenerate EM algorithm.</a:t>
            </a:r>
            <a:endParaRPr/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34931" y="4158500"/>
            <a:ext cx="2120901" cy="46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65031" y="7456907"/>
            <a:ext cx="2654301" cy="482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06381" y="5908784"/>
            <a:ext cx="1778001" cy="40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18981" y="9001484"/>
            <a:ext cx="2946401" cy="482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0" y="444500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 Light"/>
              <a:buNone/>
            </a:pPr>
            <a:r>
              <a:rPr b="0" i="0" lang="en-US" sz="688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Component model overview</a:t>
            </a:r>
            <a:endParaRPr/>
          </a:p>
        </p:txBody>
      </p:sp>
      <p:graphicFrame>
        <p:nvGraphicFramePr>
          <p:cNvPr id="190" name="Google Shape;190;p30"/>
          <p:cNvGraphicFramePr/>
          <p:nvPr/>
        </p:nvGraphicFramePr>
        <p:xfrm>
          <a:off x="1158363" y="305906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{D592E08F-B8AE-4613-84D4-65AE5DE754E6}</a:tableStyleId>
              </a:tblPr>
              <a:tblGrid>
                <a:gridCol w="3779550"/>
                <a:gridCol w="1849600"/>
                <a:gridCol w="5709475"/>
              </a:tblGrid>
              <a:tr h="11716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b="1" lang="en-US" sz="2600" u="none" cap="none" strike="noStrike">
                          <a:solidFill>
                            <a:srgbClr val="FFFFFF"/>
                          </a:solidFill>
                        </a:rPr>
                        <a:t>Team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b="1" lang="en-US" sz="2600" u="none" cap="none" strike="noStrike">
                          <a:solidFill>
                            <a:srgbClr val="FFFFFF"/>
                          </a:solidFill>
                        </a:rPr>
                        <a:t># models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b="1" lang="en-US" sz="2600" u="none" cap="none" strike="noStrike">
                          <a:solidFill>
                            <a:srgbClr val="FFFFFF"/>
                          </a:solidFill>
                        </a:rPr>
                        <a:t>model type &amp; external data</a:t>
                      </a:r>
                      <a:endParaRPr/>
                    </a:p>
                  </a:txBody>
                  <a:tcPr marT="50800" marB="50800" marR="50800" marL="50800" anchor="ctr"/>
                </a:tc>
              </a:tr>
              <a:tr h="11716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Delphi @ CMU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9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mostly statistical + 1 ensemble,</a:t>
                      </a:r>
                      <a:br>
                        <a:rPr lang="en-US" sz="2600" u="none" cap="none" strike="noStrike"/>
                      </a:br>
                      <a:r>
                        <a:rPr lang="en-US" sz="2600" u="none" cap="none" strike="noStrike"/>
                        <a:t>internet search and social media data </a:t>
                      </a:r>
                      <a:endParaRPr/>
                    </a:p>
                  </a:txBody>
                  <a:tcPr marT="50800" marB="50800" marR="50800" marL="50800" anchor="ctr"/>
                </a:tc>
              </a:tr>
              <a:tr h="11716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Shaman Group @ CU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7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mechanistic compartmental models w/climate &amp; search data,  1 statistical model</a:t>
                      </a:r>
                      <a:endParaRPr/>
                    </a:p>
                  </a:txBody>
                  <a:tcPr marT="50800" marB="50800" marR="50800" marL="50800" anchor="ctr"/>
                </a:tc>
              </a:tr>
              <a:tr h="11716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Reich Lab @ UMass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4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statistical time-series models, parametric and non-parametric</a:t>
                      </a:r>
                      <a:endParaRPr/>
                    </a:p>
                  </a:txBody>
                  <a:tcPr marT="50800" marB="50800" marR="50800" marL="50800" anchor="ctr"/>
                </a:tc>
              </a:tr>
              <a:tr h="117160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Osthus @ LANL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1</a:t>
                      </a:r>
                      <a:endParaRPr/>
                    </a:p>
                  </a:txBody>
                  <a:tcPr marT="50800" marB="50800" marR="50800" marL="50800" anchor="ctr"/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600"/>
                        <a:buFont typeface="Helvetica Neue Light"/>
                        <a:buNone/>
                      </a:pPr>
                      <a:r>
                        <a:rPr lang="en-US" sz="2600" u="none" cap="none" strike="noStrike"/>
                        <a:t>Bayesian SIR state-space model</a:t>
                      </a:r>
                      <a:endParaRPr/>
                    </a:p>
                  </a:txBody>
                  <a:tcPr marT="50800" marB="50800" marR="50800" marL="508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type="title"/>
          </p:nvPr>
        </p:nvSpPr>
        <p:spPr>
          <a:xfrm>
            <a:off x="227043" y="388276"/>
            <a:ext cx="3141600" cy="406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Helvetica Neue Light"/>
              <a:buNone/>
            </a:pPr>
            <a:r>
              <a:rPr b="0" i="0" lang="en-US" sz="4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Average model accuracy by target across 7 seasons</a:t>
            </a:r>
            <a:endParaRPr/>
          </a:p>
        </p:txBody>
      </p:sp>
      <p:sp>
        <p:nvSpPr>
          <p:cNvPr id="196" name="Google Shape;196;p31"/>
          <p:cNvSpPr txBox="1"/>
          <p:nvPr>
            <p:ph idx="12" type="sldNum"/>
          </p:nvPr>
        </p:nvSpPr>
        <p:spPr>
          <a:xfrm>
            <a:off x="12498540" y="9268900"/>
            <a:ext cx="3684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‹#›</a:t>
            </a:fld>
            <a:endParaRPr/>
          </a:p>
        </p:txBody>
      </p:sp>
      <p:pic>
        <p:nvPicPr>
          <p:cNvPr id="197" name="Google Shape;19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7311" y="-1"/>
            <a:ext cx="9753600" cy="975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/>
          <p:nvPr>
            <p:ph type="title"/>
          </p:nvPr>
        </p:nvSpPr>
        <p:spPr>
          <a:xfrm>
            <a:off x="162900" y="-190500"/>
            <a:ext cx="127041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7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Pre-specified ensemble list</a:t>
            </a:r>
            <a:endParaRPr sz="7000"/>
          </a:p>
        </p:txBody>
      </p:sp>
      <p:sp>
        <p:nvSpPr>
          <p:cNvPr id="203" name="Google Shape;203;p32"/>
          <p:cNvSpPr txBox="1"/>
          <p:nvPr>
            <p:ph idx="1" type="body"/>
          </p:nvPr>
        </p:nvSpPr>
        <p:spPr>
          <a:xfrm>
            <a:off x="392165" y="3625850"/>
            <a:ext cx="122205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EW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 = Equal weights for each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(0)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CW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 = Constant wts estimated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(</a:t>
            </a:r>
            <a:r>
              <a:rPr b="0" i="1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21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TTW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 = Wts est'd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</a:t>
            </a:r>
            <a:r>
              <a:rPr b="1" i="0" lang="en-US" sz="3600" u="none" cap="none" strike="noStrik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target-type.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</a:t>
            </a:r>
            <a:r>
              <a:rPr b="0" i="1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42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b="1" i="0" sz="3600" u="none" cap="none" strike="noStrike">
              <a:solidFill>
                <a:schemeClr val="accent6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TW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 = Wts est'd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and </a:t>
            </a:r>
            <a:r>
              <a:rPr b="1" i="0" lang="en-US" sz="3600" u="none" cap="none" strike="noStrik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(147)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TRW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" = Wts est'd per 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model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</a:t>
            </a:r>
            <a:r>
              <a:rPr b="1" i="0" lang="en-US" sz="36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i="0" lang="en-US" sz="3600" u="none" cap="none" strike="noStrike">
                <a:solidFill>
                  <a:schemeClr val="accent6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target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, and </a:t>
            </a:r>
            <a:r>
              <a:rPr b="1" i="0" lang="en-US" sz="3600" u="none" cap="none" strike="noStrike">
                <a:solidFill>
                  <a:srgbClr val="0A5C17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region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(1,617)</a:t>
            </a:r>
            <a:endParaRPr/>
          </a:p>
        </p:txBody>
      </p:sp>
      <p:sp>
        <p:nvSpPr>
          <p:cNvPr id="204" name="Google Shape;204;p32"/>
          <p:cNvSpPr/>
          <p:nvPr/>
        </p:nvSpPr>
        <p:spPr>
          <a:xfrm>
            <a:off x="1848980" y="1808217"/>
            <a:ext cx="9306900" cy="208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Governing principle: start simple!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number of component models = 21</a:t>
            </a:r>
            <a:endParaRPr b="0" i="0" sz="29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(</a:t>
            </a:r>
            <a:r>
              <a:rPr b="0" i="0" lang="en-US" sz="2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total number of estimated parameters in parentheses.)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3"/>
          <p:cNvSpPr txBox="1"/>
          <p:nvPr>
            <p:ph type="title"/>
          </p:nvPr>
        </p:nvSpPr>
        <p:spPr>
          <a:xfrm>
            <a:off x="409950" y="190500"/>
            <a:ext cx="123981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719"/>
              <a:buFont typeface="Helvetica Neue Light"/>
              <a:buNone/>
            </a:pPr>
            <a:r>
              <a:rPr b="0" i="0" lang="en-US" sz="6719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Cross-validation to choose "best" ensemble</a:t>
            </a:r>
            <a:endParaRPr/>
          </a:p>
        </p:txBody>
      </p:sp>
      <p:sp>
        <p:nvSpPr>
          <p:cNvPr id="210" name="Google Shape;210;p33"/>
          <p:cNvSpPr/>
          <p:nvPr/>
        </p:nvSpPr>
        <p:spPr>
          <a:xfrm>
            <a:off x="29802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1" name="Google Shape;211;p33"/>
          <p:cNvSpPr/>
          <p:nvPr/>
        </p:nvSpPr>
        <p:spPr>
          <a:xfrm>
            <a:off x="41486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2" name="Google Shape;212;p33"/>
          <p:cNvSpPr/>
          <p:nvPr/>
        </p:nvSpPr>
        <p:spPr>
          <a:xfrm>
            <a:off x="53170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33"/>
          <p:cNvSpPr/>
          <p:nvPr/>
        </p:nvSpPr>
        <p:spPr>
          <a:xfrm>
            <a:off x="64854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" name="Google Shape;214;p33"/>
          <p:cNvSpPr/>
          <p:nvPr/>
        </p:nvSpPr>
        <p:spPr>
          <a:xfrm>
            <a:off x="76538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5" name="Google Shape;215;p33"/>
          <p:cNvSpPr/>
          <p:nvPr/>
        </p:nvSpPr>
        <p:spPr>
          <a:xfrm>
            <a:off x="88222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6" name="Google Shape;216;p33"/>
          <p:cNvSpPr/>
          <p:nvPr/>
        </p:nvSpPr>
        <p:spPr>
          <a:xfrm>
            <a:off x="11159066" y="8288959"/>
            <a:ext cx="1169400" cy="768000"/>
          </a:xfrm>
          <a:prstGeom prst="rect">
            <a:avLst/>
          </a:prstGeom>
          <a:solidFill>
            <a:srgbClr val="B8CFD0"/>
          </a:solidFill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current season</a:t>
            </a:r>
            <a:endParaRPr/>
          </a:p>
        </p:txBody>
      </p:sp>
      <p:sp>
        <p:nvSpPr>
          <p:cNvPr id="217" name="Google Shape;217;p33"/>
          <p:cNvSpPr/>
          <p:nvPr/>
        </p:nvSpPr>
        <p:spPr>
          <a:xfrm>
            <a:off x="9990666" y="8390466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33"/>
          <p:cNvSpPr/>
          <p:nvPr/>
        </p:nvSpPr>
        <p:spPr>
          <a:xfrm>
            <a:off x="2971799" y="2895600"/>
            <a:ext cx="1169400" cy="768000"/>
          </a:xfrm>
          <a:prstGeom prst="rect">
            <a:avLst/>
          </a:prstGeom>
          <a:solidFill>
            <a:srgbClr val="B8CFD0"/>
          </a:solidFill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Helvetica Neue Light"/>
              <a:buNone/>
            </a:pPr>
            <a:r>
              <a:rPr b="0" i="0" lang="en-US" sz="1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left-out seasson</a:t>
            </a:r>
            <a:endParaRPr/>
          </a:p>
        </p:txBody>
      </p:sp>
      <p:sp>
        <p:nvSpPr>
          <p:cNvPr id="219" name="Google Shape;219;p33"/>
          <p:cNvSpPr/>
          <p:nvPr/>
        </p:nvSpPr>
        <p:spPr>
          <a:xfrm>
            <a:off x="4140200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33"/>
          <p:cNvSpPr/>
          <p:nvPr/>
        </p:nvSpPr>
        <p:spPr>
          <a:xfrm>
            <a:off x="5308600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33"/>
          <p:cNvSpPr/>
          <p:nvPr/>
        </p:nvSpPr>
        <p:spPr>
          <a:xfrm>
            <a:off x="6476999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2" name="Google Shape;222;p33"/>
          <p:cNvSpPr/>
          <p:nvPr/>
        </p:nvSpPr>
        <p:spPr>
          <a:xfrm>
            <a:off x="7645400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3" name="Google Shape;223;p33"/>
          <p:cNvSpPr/>
          <p:nvPr/>
        </p:nvSpPr>
        <p:spPr>
          <a:xfrm>
            <a:off x="8813799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4" name="Google Shape;224;p33"/>
          <p:cNvSpPr/>
          <p:nvPr/>
        </p:nvSpPr>
        <p:spPr>
          <a:xfrm>
            <a:off x="9982199" y="30226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5" name="Google Shape;225;p33"/>
          <p:cNvSpPr/>
          <p:nvPr/>
        </p:nvSpPr>
        <p:spPr>
          <a:xfrm>
            <a:off x="2971799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6" name="Google Shape;226;p33"/>
          <p:cNvSpPr/>
          <p:nvPr/>
        </p:nvSpPr>
        <p:spPr>
          <a:xfrm>
            <a:off x="4140200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7" name="Google Shape;227;p33"/>
          <p:cNvSpPr/>
          <p:nvPr/>
        </p:nvSpPr>
        <p:spPr>
          <a:xfrm>
            <a:off x="5308600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8" name="Google Shape;228;p33"/>
          <p:cNvSpPr/>
          <p:nvPr/>
        </p:nvSpPr>
        <p:spPr>
          <a:xfrm>
            <a:off x="6476999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7645399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8813799" y="4572000"/>
            <a:ext cx="1169400" cy="768000"/>
          </a:xfrm>
          <a:prstGeom prst="rect">
            <a:avLst/>
          </a:prstGeom>
          <a:noFill/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9982199" y="4445000"/>
            <a:ext cx="1169400" cy="768000"/>
          </a:xfrm>
          <a:prstGeom prst="rect">
            <a:avLst/>
          </a:prstGeom>
          <a:solidFill>
            <a:srgbClr val="B8CFD0"/>
          </a:solidFill>
          <a:ln cap="flat" cmpd="sng" w="25400">
            <a:solidFill>
              <a:srgbClr val="85888D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32" name="Google Shape;232;p33"/>
          <p:cNvSpPr/>
          <p:nvPr/>
        </p:nvSpPr>
        <p:spPr>
          <a:xfrm rot="5421655">
            <a:off x="6961756" y="3895475"/>
            <a:ext cx="571511" cy="647714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…</a:t>
            </a:r>
            <a:endParaRPr/>
          </a:p>
        </p:txBody>
      </p:sp>
      <p:sp>
        <p:nvSpPr>
          <p:cNvPr id="233" name="Google Shape;233;p33"/>
          <p:cNvSpPr/>
          <p:nvPr/>
        </p:nvSpPr>
        <p:spPr>
          <a:xfrm>
            <a:off x="160788" y="3171577"/>
            <a:ext cx="26223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2010/2011 season</a:t>
            </a:r>
            <a:endParaRPr/>
          </a:p>
        </p:txBody>
      </p:sp>
      <p:cxnSp>
        <p:nvCxnSpPr>
          <p:cNvPr id="234" name="Google Shape;234;p33"/>
          <p:cNvCxnSpPr/>
          <p:nvPr/>
        </p:nvCxnSpPr>
        <p:spPr>
          <a:xfrm>
            <a:off x="409955" y="7817660"/>
            <a:ext cx="12184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35" name="Google Shape;235;p33"/>
          <p:cNvSpPr/>
          <p:nvPr/>
        </p:nvSpPr>
        <p:spPr>
          <a:xfrm>
            <a:off x="265580" y="7884194"/>
            <a:ext cx="28575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Prospective validation</a:t>
            </a:r>
            <a:endParaRPr/>
          </a:p>
        </p:txBody>
      </p:sp>
      <p:sp>
        <p:nvSpPr>
          <p:cNvPr id="236" name="Google Shape;236;p33"/>
          <p:cNvSpPr/>
          <p:nvPr/>
        </p:nvSpPr>
        <p:spPr>
          <a:xfrm>
            <a:off x="97887" y="2416592"/>
            <a:ext cx="76035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Retrospective cross-validation and ensemble model training</a:t>
            </a:r>
            <a:endParaRPr/>
          </a:p>
        </p:txBody>
      </p:sp>
      <p:sp>
        <p:nvSpPr>
          <p:cNvPr id="237" name="Google Shape;237;p33"/>
          <p:cNvSpPr/>
          <p:nvPr/>
        </p:nvSpPr>
        <p:spPr>
          <a:xfrm>
            <a:off x="160788" y="4720977"/>
            <a:ext cx="26223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2016/2017 season</a:t>
            </a:r>
            <a:endParaRPr/>
          </a:p>
        </p:txBody>
      </p:sp>
      <p:sp>
        <p:nvSpPr>
          <p:cNvPr id="238" name="Google Shape;238;p33"/>
          <p:cNvSpPr/>
          <p:nvPr/>
        </p:nvSpPr>
        <p:spPr>
          <a:xfrm>
            <a:off x="160788" y="8539443"/>
            <a:ext cx="2622300" cy="4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season</a:t>
            </a:r>
            <a:endParaRPr/>
          </a:p>
        </p:txBody>
      </p:sp>
      <p:cxnSp>
        <p:nvCxnSpPr>
          <p:cNvPr id="239" name="Google Shape;239;p33"/>
          <p:cNvCxnSpPr/>
          <p:nvPr/>
        </p:nvCxnSpPr>
        <p:spPr>
          <a:xfrm>
            <a:off x="409955" y="5591432"/>
            <a:ext cx="1218480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40" name="Google Shape;240;p33"/>
          <p:cNvSpPr/>
          <p:nvPr/>
        </p:nvSpPr>
        <p:spPr>
          <a:xfrm>
            <a:off x="527151" y="6183846"/>
            <a:ext cx="119505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Helvetica Neue Light"/>
              <a:buNone/>
            </a:pPr>
            <a:r>
              <a:rPr b="0" i="0" lang="en-US" sz="3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Ensemble models compared based on cross-validated log-scores.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Helvetica Neue Light"/>
              <a:buNone/>
            </a:pPr>
            <a:r>
              <a:rPr b="0" i="0" lang="en-US" sz="31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Best model chosen to submit to CDC during 2017/2018 season.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191350" y="-317500"/>
            <a:ext cx="126222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Helvetica Neue Light"/>
              <a:buNone/>
            </a:pPr>
            <a:r>
              <a:rPr b="0" i="0" lang="en-US" sz="68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Ensembles have best scores</a:t>
            </a:r>
            <a:endParaRPr sz="7200"/>
          </a:p>
        </p:txBody>
      </p:sp>
      <p:sp>
        <p:nvSpPr>
          <p:cNvPr id="246" name="Google Shape;246;p34"/>
          <p:cNvSpPr/>
          <p:nvPr/>
        </p:nvSpPr>
        <p:spPr>
          <a:xfrm>
            <a:off x="191350" y="1456739"/>
            <a:ext cx="12622200" cy="124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Models with “FSNetwork” prefix are different versions of the ensemble models.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Models are sorted so that models with the highest average forecast skill are on the right.</a:t>
            </a:r>
            <a:endParaRPr/>
          </a:p>
        </p:txBody>
      </p:sp>
      <p:sp>
        <p:nvSpPr>
          <p:cNvPr id="247" name="Google Shape;247;p34"/>
          <p:cNvSpPr/>
          <p:nvPr/>
        </p:nvSpPr>
        <p:spPr>
          <a:xfrm rot="18321">
            <a:off x="10412389" y="7734199"/>
            <a:ext cx="2476835" cy="1092315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Helvetica Neue"/>
              <a:buNone/>
            </a:pPr>
            <a:r>
              <a:rPr b="1" i="0" lang="en-US" sz="22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Four ensemble models have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Helvetica Neue"/>
              <a:buNone/>
            </a:pPr>
            <a:r>
              <a:rPr b="1" i="0" lang="en-US" sz="2200" u="none" cap="none" strike="noStrike">
                <a:solidFill>
                  <a:schemeClr val="accent5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best scores</a:t>
            </a:r>
            <a:endParaRPr/>
          </a:p>
        </p:txBody>
      </p:sp>
      <p:cxnSp>
        <p:nvCxnSpPr>
          <p:cNvPr id="248" name="Google Shape;248;p34"/>
          <p:cNvCxnSpPr/>
          <p:nvPr/>
        </p:nvCxnSpPr>
        <p:spPr>
          <a:xfrm rot="10800000">
            <a:off x="9877871" y="7766971"/>
            <a:ext cx="738900" cy="518100"/>
          </a:xfrm>
          <a:prstGeom prst="straightConnector1">
            <a:avLst/>
          </a:prstGeom>
          <a:noFill/>
          <a:ln cap="flat" cmpd="sng" w="25400">
            <a:solidFill>
              <a:schemeClr val="accent5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49" name="Google Shape;249;p34"/>
          <p:cNvSpPr/>
          <p:nvPr/>
        </p:nvSpPr>
        <p:spPr>
          <a:xfrm>
            <a:off x="13156791" y="6025106"/>
            <a:ext cx="1562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less accurate</a:t>
            </a:r>
            <a:endParaRPr/>
          </a:p>
        </p:txBody>
      </p:sp>
      <p:sp>
        <p:nvSpPr>
          <p:cNvPr id="250" name="Google Shape;250;p34"/>
          <p:cNvSpPr/>
          <p:nvPr/>
        </p:nvSpPr>
        <p:spPr>
          <a:xfrm>
            <a:off x="13013970" y="3899972"/>
            <a:ext cx="1679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accurate</a:t>
            </a:r>
            <a:endParaRPr/>
          </a:p>
        </p:txBody>
      </p:sp>
      <p:pic>
        <p:nvPicPr>
          <p:cNvPr id="251" name="Google Shape;251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9768" y="2551579"/>
            <a:ext cx="10756911" cy="74071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3820" y="2406848"/>
            <a:ext cx="12497159" cy="7358327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35"/>
          <p:cNvSpPr txBox="1"/>
          <p:nvPr>
            <p:ph type="title"/>
          </p:nvPr>
        </p:nvSpPr>
        <p:spPr>
          <a:xfrm>
            <a:off x="0" y="-317500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880"/>
              <a:buFont typeface="Helvetica Neue Light"/>
              <a:buNone/>
            </a:pPr>
            <a:r>
              <a:rPr b="0" i="0" lang="en-US" sz="628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Close-up ensemble comparison</a:t>
            </a:r>
            <a:endParaRPr sz="7400"/>
          </a:p>
        </p:txBody>
      </p:sp>
      <p:sp>
        <p:nvSpPr>
          <p:cNvPr id="258" name="Google Shape;258;p35"/>
          <p:cNvSpPr/>
          <p:nvPr/>
        </p:nvSpPr>
        <p:spPr>
          <a:xfrm>
            <a:off x="13156791" y="6025106"/>
            <a:ext cx="1562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less accurate</a:t>
            </a:r>
            <a:endParaRPr/>
          </a:p>
        </p:txBody>
      </p:sp>
      <p:sp>
        <p:nvSpPr>
          <p:cNvPr id="259" name="Google Shape;259;p35"/>
          <p:cNvSpPr/>
          <p:nvPr/>
        </p:nvSpPr>
        <p:spPr>
          <a:xfrm>
            <a:off x="13013970" y="3899972"/>
            <a:ext cx="1679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accurate</a:t>
            </a:r>
            <a:endParaRPr/>
          </a:p>
        </p:txBody>
      </p:sp>
      <p:sp>
        <p:nvSpPr>
          <p:cNvPr id="260" name="Google Shape;260;p35"/>
          <p:cNvSpPr/>
          <p:nvPr/>
        </p:nvSpPr>
        <p:spPr>
          <a:xfrm>
            <a:off x="191350" y="1393239"/>
            <a:ext cx="12622200" cy="86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Models now sorted by complexity/number of parameters.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Simple models on the left, with increasing complexity to the right.</a:t>
            </a:r>
            <a:endParaRPr/>
          </a:p>
        </p:txBody>
      </p:sp>
      <p:sp>
        <p:nvSpPr>
          <p:cNvPr id="261" name="Google Shape;261;p35"/>
          <p:cNvSpPr/>
          <p:nvPr/>
        </p:nvSpPr>
        <p:spPr>
          <a:xfrm>
            <a:off x="2390717" y="2311399"/>
            <a:ext cx="306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0</a:t>
            </a:r>
            <a:endParaRPr/>
          </a:p>
        </p:txBody>
      </p:sp>
      <p:sp>
        <p:nvSpPr>
          <p:cNvPr id="262" name="Google Shape;262;p35"/>
          <p:cNvSpPr/>
          <p:nvPr/>
        </p:nvSpPr>
        <p:spPr>
          <a:xfrm>
            <a:off x="4008850" y="2311399"/>
            <a:ext cx="49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21</a:t>
            </a:r>
            <a:endParaRPr/>
          </a:p>
        </p:txBody>
      </p:sp>
      <p:sp>
        <p:nvSpPr>
          <p:cNvPr id="263" name="Google Shape;263;p35"/>
          <p:cNvSpPr/>
          <p:nvPr/>
        </p:nvSpPr>
        <p:spPr>
          <a:xfrm>
            <a:off x="5697950" y="2311399"/>
            <a:ext cx="499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42</a:t>
            </a:r>
            <a:endParaRPr/>
          </a:p>
        </p:txBody>
      </p:sp>
      <p:sp>
        <p:nvSpPr>
          <p:cNvPr id="264" name="Google Shape;264;p35"/>
          <p:cNvSpPr/>
          <p:nvPr/>
        </p:nvSpPr>
        <p:spPr>
          <a:xfrm>
            <a:off x="7303384" y="2311399"/>
            <a:ext cx="692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147</a:t>
            </a:r>
            <a:endParaRPr/>
          </a:p>
        </p:txBody>
      </p:sp>
      <p:sp>
        <p:nvSpPr>
          <p:cNvPr id="265" name="Google Shape;265;p35"/>
          <p:cNvSpPr/>
          <p:nvPr/>
        </p:nvSpPr>
        <p:spPr>
          <a:xfrm>
            <a:off x="8883418" y="2311399"/>
            <a:ext cx="8853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1617</a:t>
            </a:r>
            <a:endParaRPr/>
          </a:p>
        </p:txBody>
      </p:sp>
      <p:sp>
        <p:nvSpPr>
          <p:cNvPr id="266" name="Google Shape;266;p35"/>
          <p:cNvSpPr/>
          <p:nvPr/>
        </p:nvSpPr>
        <p:spPr>
          <a:xfrm>
            <a:off x="10654448" y="2311399"/>
            <a:ext cx="19407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Merriweather Sans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Merriweather Sans"/>
                <a:ea typeface="Merriweather Sans"/>
                <a:cs typeface="Merriweather Sans"/>
                <a:sym typeface="Merriweather Sans"/>
              </a:rPr>
              <a:t># of weights</a:t>
            </a:r>
            <a:endParaRPr/>
          </a:p>
        </p:txBody>
      </p:sp>
      <p:cxnSp>
        <p:nvCxnSpPr>
          <p:cNvPr id="267" name="Google Shape;267;p35"/>
          <p:cNvCxnSpPr/>
          <p:nvPr/>
        </p:nvCxnSpPr>
        <p:spPr>
          <a:xfrm rot="10800000">
            <a:off x="9898242" y="2540000"/>
            <a:ext cx="692400" cy="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miter lim="4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6"/>
          <p:cNvSpPr txBox="1"/>
          <p:nvPr>
            <p:ph type="title"/>
          </p:nvPr>
        </p:nvSpPr>
        <p:spPr>
          <a:xfrm>
            <a:off x="0" y="-317500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19"/>
              <a:buFont typeface="Helvetica Neue Light"/>
              <a:buNone/>
            </a:pPr>
            <a:r>
              <a:rPr b="0" i="0" lang="en-US" sz="7519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model weights</a:t>
            </a:r>
            <a:endParaRPr/>
          </a:p>
        </p:txBody>
      </p:sp>
      <p:sp>
        <p:nvSpPr>
          <p:cNvPr id="273" name="Google Shape;273;p36"/>
          <p:cNvSpPr/>
          <p:nvPr/>
        </p:nvSpPr>
        <p:spPr>
          <a:xfrm>
            <a:off x="191350" y="2002366"/>
            <a:ext cx="126222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Helvetica Neue Ligh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Each model is assigned a weight that is used to combine its forecasts with the others.</a:t>
            </a:r>
            <a:endParaRPr/>
          </a:p>
        </p:txBody>
      </p:sp>
      <p:sp>
        <p:nvSpPr>
          <p:cNvPr id="274" name="Google Shape;274;p36"/>
          <p:cNvSpPr/>
          <p:nvPr/>
        </p:nvSpPr>
        <p:spPr>
          <a:xfrm rot="2673">
            <a:off x="8780854" y="7505132"/>
            <a:ext cx="3857701" cy="88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Helvetica Neue"/>
              <a:buNone/>
            </a:pPr>
            <a:r>
              <a:rPr b="1" i="0" lang="en-US" sz="26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 groups represented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Helvetica Neue"/>
              <a:buNone/>
            </a:pPr>
            <a:r>
              <a:rPr b="1" i="0" lang="en-US" sz="26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top 7 models</a:t>
            </a:r>
            <a:endParaRPr/>
          </a:p>
        </p:txBody>
      </p:sp>
      <p:pic>
        <p:nvPicPr>
          <p:cNvPr id="275" name="Google Shape;275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8030" y="2916997"/>
            <a:ext cx="12128740" cy="447545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36"/>
          <p:cNvCxnSpPr/>
          <p:nvPr/>
        </p:nvCxnSpPr>
        <p:spPr>
          <a:xfrm>
            <a:off x="9069535" y="7383468"/>
            <a:ext cx="3315600" cy="0"/>
          </a:xfrm>
          <a:prstGeom prst="straightConnector1">
            <a:avLst/>
          </a:prstGeom>
          <a:noFill/>
          <a:ln cap="flat" cmpd="sng" w="50800">
            <a:solidFill>
              <a:schemeClr val="accent1"/>
            </a:solidFill>
            <a:prstDash val="solid"/>
            <a:miter lim="400000"/>
            <a:headEnd len="sm" w="sm" type="none"/>
            <a:tailEnd len="sm" w="sm" type="none"/>
          </a:ln>
        </p:spPr>
      </p:cxnSp>
      <p:sp>
        <p:nvSpPr>
          <p:cNvPr id="277" name="Google Shape;277;p36"/>
          <p:cNvSpPr/>
          <p:nvPr/>
        </p:nvSpPr>
        <p:spPr>
          <a:xfrm>
            <a:off x="182219" y="8837083"/>
            <a:ext cx="10202100" cy="647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Helvetica Neue Light"/>
              <a:buNone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Weights don't necessarily represent model "rank".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37"/>
          <p:cNvGrpSpPr/>
          <p:nvPr/>
        </p:nvGrpSpPr>
        <p:grpSpPr>
          <a:xfrm>
            <a:off x="-1" y="1969445"/>
            <a:ext cx="13004799" cy="7567310"/>
            <a:chOff x="0" y="0"/>
            <a:chExt cx="13004799" cy="7567310"/>
          </a:xfrm>
        </p:grpSpPr>
        <p:pic>
          <p:nvPicPr>
            <p:cNvPr id="283" name="Google Shape;283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0"/>
              <a:ext cx="13004799" cy="75673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37"/>
            <p:cNvSpPr/>
            <p:nvPr/>
          </p:nvSpPr>
          <p:spPr>
            <a:xfrm>
              <a:off x="11637135" y="194562"/>
              <a:ext cx="1270001" cy="127000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Helvetica Neue Light"/>
                <a:buNone/>
              </a:pPr>
              <a:r>
                <a:t/>
              </a:r>
              <a:endParaRPr b="0" i="0" sz="24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85" name="Google Shape;285;p37"/>
          <p:cNvSpPr txBox="1"/>
          <p:nvPr>
            <p:ph type="title"/>
          </p:nvPr>
        </p:nvSpPr>
        <p:spPr>
          <a:xfrm>
            <a:off x="643100" y="101075"/>
            <a:ext cx="115134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80"/>
              <a:buFont typeface="Helvetica Neue Light"/>
              <a:buNone/>
            </a:pPr>
            <a:r>
              <a:rPr b="0" i="0" lang="en-US" sz="538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had dynamics unlike any of past 15 flu seasons</a:t>
            </a:r>
            <a:endParaRPr sz="7300"/>
          </a:p>
        </p:txBody>
      </p:sp>
      <p:pic>
        <p:nvPicPr>
          <p:cNvPr id="286" name="Google Shape;286;p37"/>
          <p:cNvPicPr preferRelativeResize="0"/>
          <p:nvPr/>
        </p:nvPicPr>
        <p:blipFill rotWithShape="1">
          <a:blip r:embed="rId4">
            <a:alphaModFix/>
          </a:blip>
          <a:srcRect b="0" l="10298" r="4176" t="5949"/>
          <a:stretch/>
        </p:blipFill>
        <p:spPr>
          <a:xfrm>
            <a:off x="8870787" y="3324034"/>
            <a:ext cx="4047369" cy="3105531"/>
          </a:xfrm>
          <a:prstGeom prst="rect">
            <a:avLst/>
          </a:prstGeom>
          <a:noFill/>
          <a:ln cap="flat" cmpd="sng" w="25400">
            <a:solidFill>
              <a:srgbClr val="000000"/>
            </a:solidFill>
            <a:prstDash val="solid"/>
            <a:miter lim="400000"/>
            <a:headEnd len="sm" w="sm" type="none"/>
            <a:tailEnd len="sm" w="sm" type="none"/>
          </a:ln>
        </p:spPr>
      </p:pic>
      <p:sp>
        <p:nvSpPr>
          <p:cNvPr id="287" name="Google Shape;287;p37"/>
          <p:cNvSpPr/>
          <p:nvPr/>
        </p:nvSpPr>
        <p:spPr>
          <a:xfrm>
            <a:off x="1088421" y="2236630"/>
            <a:ext cx="36078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Helvetica Neue Light"/>
              <a:buNone/>
            </a:pPr>
            <a:r>
              <a:rPr b="0" i="0" lang="en-US" sz="33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e.g. HHS Region 4</a:t>
            </a:r>
            <a:endParaRPr/>
          </a:p>
        </p:txBody>
      </p:sp>
      <p:sp>
        <p:nvSpPr>
          <p:cNvPr id="288" name="Google Shape;288;p37"/>
          <p:cNvSpPr/>
          <p:nvPr/>
        </p:nvSpPr>
        <p:spPr>
          <a:xfrm>
            <a:off x="5763650" y="3298700"/>
            <a:ext cx="1926300" cy="54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BAAAA"/>
              </a:buClr>
              <a:buSzPts val="2900"/>
              <a:buFont typeface="Helvetica Neue"/>
              <a:buNone/>
            </a:pPr>
            <a:r>
              <a:rPr b="1" i="0" lang="en-US" sz="2900" u="none" cap="none" strike="noStrike">
                <a:solidFill>
                  <a:srgbClr val="6BAAAA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2017/2018</a:t>
            </a:r>
            <a:endParaRPr/>
          </a:p>
        </p:txBody>
      </p:sp>
      <p:sp>
        <p:nvSpPr>
          <p:cNvPr id="289" name="Google Shape;289;p37"/>
          <p:cNvSpPr/>
          <p:nvPr/>
        </p:nvSpPr>
        <p:spPr>
          <a:xfrm>
            <a:off x="1354675" y="4629150"/>
            <a:ext cx="17901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AA9"/>
              </a:buClr>
              <a:buSzPts val="2600"/>
              <a:buFont typeface="Helvetica Neue"/>
              <a:buNone/>
            </a:pPr>
            <a:r>
              <a:rPr b="1" i="0" lang="en-US" sz="2600" u="none" cap="none" strike="noStrike">
                <a:solidFill>
                  <a:srgbClr val="A6AAA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2009/2010</a:t>
            </a:r>
            <a:endParaRPr/>
          </a:p>
        </p:txBody>
      </p:sp>
      <p:sp>
        <p:nvSpPr>
          <p:cNvPr id="290" name="Google Shape;290;p37"/>
          <p:cNvSpPr/>
          <p:nvPr/>
        </p:nvSpPr>
        <p:spPr>
          <a:xfrm>
            <a:off x="8740923" y="2246624"/>
            <a:ext cx="226500" cy="87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 Light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Google Shape;29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2308" y="2271690"/>
            <a:ext cx="12660183" cy="7555271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38"/>
          <p:cNvSpPr txBox="1"/>
          <p:nvPr>
            <p:ph type="title"/>
          </p:nvPr>
        </p:nvSpPr>
        <p:spPr>
          <a:xfrm>
            <a:off x="0" y="-241300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400"/>
              <a:buFont typeface="Helvetica Neue Light"/>
              <a:buNone/>
            </a:pPr>
            <a:r>
              <a:rPr b="0" i="0" lang="en-US" sz="57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performance was lower</a:t>
            </a:r>
            <a:endParaRPr sz="7300"/>
          </a:p>
        </p:txBody>
      </p:sp>
      <p:sp>
        <p:nvSpPr>
          <p:cNvPr id="297" name="Google Shape;297;p38"/>
          <p:cNvSpPr/>
          <p:nvPr/>
        </p:nvSpPr>
        <p:spPr>
          <a:xfrm>
            <a:off x="13156791" y="6025106"/>
            <a:ext cx="1562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less accurate</a:t>
            </a:r>
            <a:endParaRPr/>
          </a:p>
        </p:txBody>
      </p:sp>
      <p:sp>
        <p:nvSpPr>
          <p:cNvPr id="298" name="Google Shape;298;p38"/>
          <p:cNvSpPr/>
          <p:nvPr/>
        </p:nvSpPr>
        <p:spPr>
          <a:xfrm>
            <a:off x="13013970" y="3899972"/>
            <a:ext cx="16791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Helvetica Neue Light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accurate</a:t>
            </a:r>
            <a:endParaRPr/>
          </a:p>
        </p:txBody>
      </p:sp>
      <p:sp>
        <p:nvSpPr>
          <p:cNvPr id="299" name="Google Shape;299;p38"/>
          <p:cNvSpPr/>
          <p:nvPr/>
        </p:nvSpPr>
        <p:spPr>
          <a:xfrm rot="18321">
            <a:off x="10557143" y="7077949"/>
            <a:ext cx="2476835" cy="76201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Helvetica Neue Light"/>
              <a:buNone/>
            </a:pPr>
            <a:r>
              <a:rPr b="0" i="0" lang="en-US" sz="22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performance</a:t>
            </a:r>
            <a:endParaRPr/>
          </a:p>
        </p:txBody>
      </p:sp>
      <p:cxnSp>
        <p:nvCxnSpPr>
          <p:cNvPr id="300" name="Google Shape;300;p38"/>
          <p:cNvCxnSpPr/>
          <p:nvPr/>
        </p:nvCxnSpPr>
        <p:spPr>
          <a:xfrm rot="10800000">
            <a:off x="9609119" y="4950137"/>
            <a:ext cx="1933500" cy="1933500"/>
          </a:xfrm>
          <a:prstGeom prst="straightConnector1">
            <a:avLst/>
          </a:prstGeom>
          <a:noFill/>
          <a:ln cap="flat" cmpd="sng" w="25400">
            <a:solidFill>
              <a:srgbClr val="53585F"/>
            </a:solidFill>
            <a:prstDash val="solid"/>
            <a:miter lim="4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9"/>
          <p:cNvSpPr txBox="1"/>
          <p:nvPr>
            <p:ph type="title"/>
          </p:nvPr>
        </p:nvSpPr>
        <p:spPr>
          <a:xfrm>
            <a:off x="0" y="-192475"/>
            <a:ext cx="13004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40"/>
              <a:buFont typeface="Helvetica Neue Light"/>
              <a:buNone/>
            </a:pPr>
            <a:r>
              <a:rPr b="0" i="0" lang="en-US" sz="674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2017/2018 forecast accuracy</a:t>
            </a:r>
            <a:endParaRPr sz="7300"/>
          </a:p>
        </p:txBody>
      </p:sp>
      <p:pic>
        <p:nvPicPr>
          <p:cNvPr id="306" name="Google Shape;30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200060"/>
            <a:ext cx="13004801" cy="5353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0"/>
          <p:cNvSpPr txBox="1"/>
          <p:nvPr>
            <p:ph type="title"/>
          </p:nvPr>
        </p:nvSpPr>
        <p:spPr>
          <a:xfrm>
            <a:off x="952500" y="-63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Conclusions</a:t>
            </a:r>
            <a:endParaRPr/>
          </a:p>
        </p:txBody>
      </p:sp>
      <p:sp>
        <p:nvSpPr>
          <p:cNvPr id="312" name="Google Shape;312;p40"/>
          <p:cNvSpPr txBox="1"/>
          <p:nvPr>
            <p:ph idx="1" type="body"/>
          </p:nvPr>
        </p:nvSpPr>
        <p:spPr>
          <a:xfrm>
            <a:off x="952500" y="1839350"/>
            <a:ext cx="11605500" cy="737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444500" lvl="0" marL="4445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Ensembles for infectious disease forecasting provide </a:t>
            </a:r>
            <a:r>
              <a:rPr b="1" i="0" lang="en-US" sz="36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consistent and reliable performance</a:t>
            </a: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than any single model, though differences are often small.</a:t>
            </a:r>
            <a:endParaRPr/>
          </a:p>
          <a:p>
            <a:pPr indent="-444500" lvl="0" marL="4445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Ensembles effectively fuse diverse forecasts, including mechanistic and statistical models. </a:t>
            </a:r>
            <a:endParaRPr/>
          </a:p>
          <a:p>
            <a:pPr indent="-444500" lvl="0" marL="4445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There may be diminishing returns for complex combination schemes.</a:t>
            </a:r>
            <a:endParaRPr/>
          </a:p>
          <a:p>
            <a:pPr indent="-444500" lvl="0" marL="444500" marR="0" rtl="0" algn="l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</a:pPr>
            <a:r>
              <a:rPr b="0" i="0" lang="en-US" sz="36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a long way to go in terms of improving overall model accuracy.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1"/>
          <p:cNvSpPr txBox="1"/>
          <p:nvPr>
            <p:ph type="title"/>
          </p:nvPr>
        </p:nvSpPr>
        <p:spPr>
          <a:xfrm>
            <a:off x="952500" y="444500"/>
            <a:ext cx="11099700" cy="215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Helvetica Neue Light"/>
              <a:buNone/>
            </a:pPr>
            <a:r>
              <a:rPr b="0" i="0" lang="en-US" sz="800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Future directions</a:t>
            </a:r>
            <a:endParaRPr/>
          </a:p>
        </p:txBody>
      </p:sp>
      <p:sp>
        <p:nvSpPr>
          <p:cNvPr id="318" name="Google Shape;318;p41"/>
          <p:cNvSpPr txBox="1"/>
          <p:nvPr>
            <p:ph idx="1" type="body"/>
          </p:nvPr>
        </p:nvSpPr>
        <p:spPr>
          <a:xfrm>
            <a:off x="952500" y="2603500"/>
            <a:ext cx="11099700" cy="628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0800" lIns="50800" spcFirstLastPara="1" rIns="50800" wrap="square" tIns="50800">
            <a:noAutofit/>
          </a:bodyPr>
          <a:lstStyle/>
          <a:p>
            <a:pPr indent="-377825" lvl="0" marL="37782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Helvetica Neue Light"/>
              <a:buChar char="•"/>
            </a:pP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Methods to update ensemble weights "online", i.e. in season</a:t>
            </a:r>
            <a:endParaRPr/>
          </a:p>
          <a:p>
            <a:pPr indent="-377825" lvl="0" marL="377825" marR="0" rtl="0" algn="l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Helvetica Neue Light"/>
              <a:buChar char="•"/>
            </a:pP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Tools for standardization, replication of process for building a collaborative ensemble</a:t>
            </a:r>
            <a:endParaRPr/>
          </a:p>
          <a:p>
            <a:pPr indent="-377825" lvl="1" marL="75565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Helvetica Neue Light"/>
              <a:buChar char="-"/>
            </a:pP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Formal workflow development, R package for model building, online API access to forecast data, standard code for building ensembles</a:t>
            </a:r>
            <a:endParaRPr/>
          </a:p>
          <a:p>
            <a:pPr indent="-377825" lvl="0" marL="377825" marR="0" rtl="0" algn="l">
              <a:lnSpc>
                <a:spcPct val="100000"/>
              </a:lnSpc>
              <a:spcBef>
                <a:spcPts val="350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Helvetica Neue Light"/>
              <a:buChar char="•"/>
            </a:pP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Incorporating new data sources and models</a:t>
            </a:r>
            <a:b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   - hierarchical spatiotemporal model</a:t>
            </a:r>
            <a:b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   - strain-specific model</a:t>
            </a:r>
            <a:b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   - expert opinion model</a:t>
            </a:r>
            <a:b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b="0" i="0" lang="en-US" sz="3060" u="none" cap="none" strike="noStrik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   - …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