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61" r:id="rId5"/>
    <p:sldId id="265" r:id="rId6"/>
    <p:sldId id="264" r:id="rId7"/>
    <p:sldId id="262" r:id="rId8"/>
    <p:sldId id="258" r:id="rId9"/>
    <p:sldId id="263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>
        <p:scale>
          <a:sx n="50" d="100"/>
          <a:sy n="50" d="100"/>
        </p:scale>
        <p:origin x="-182" y="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094FA-1912-49D4-88D0-E2185272D919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84E44-1B7F-4E41-AD92-A8DCB39ED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4E44-1B7F-4E41-AD92-A8DCB39ED2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19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6B5A-708A-4132-8A4B-9608BD68F030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49B4-99BD-4FB4-A707-503DD03EC4C1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7C038-430F-4E7C-B77E-0B18283B691B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E2C63-A94B-45B1-A5F7-852326CCB386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F6CE5-1AA3-4007-B970-405184A6E48C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F2D8-0D14-4A2D-8D00-47963772267F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B54F2-A7FC-4121-B40B-61969DB49063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C67F-1859-4EEA-BFB0-67BDF220BCF7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B3055-9137-4381-8100-CA7150E97FE3}" type="datetime1">
              <a:rPr lang="en-US" smtClean="0"/>
              <a:t>8/28/2018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1BE7-BAE7-4CDE-82F6-989907387FC2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C766-EE2D-4DC0-9AA9-3F0833123F6E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AD79C-326B-4BAF-A2C3-6F3C199B23E4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EC719-96E0-4AF4-9BF6-CBB446D4832F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238E5-5148-450D-BF19-58FD191D5B68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D6098-003D-40D5-95B4-6CCE28FF8399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15D74-5072-4F27-B6A5-913B189869D5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CA8F3-4CC8-4180-9065-5B9478DCCC52}" type="datetime1">
              <a:rPr lang="en-US" smtClean="0"/>
              <a:t>8/28/2018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morgan@jrad.us" TargetMode="External"/><Relationship Id="rId2" Type="http://schemas.openxmlformats.org/officeDocument/2006/relationships/hyperlink" Target="mailto:19morgan@cua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PPFST </a:t>
            </a:r>
            <a:br>
              <a:rPr lang="en-US" dirty="0" smtClean="0"/>
            </a:br>
            <a:r>
              <a:rPr lang="en-US" dirty="0" smtClean="0"/>
              <a:t>Wisdom Of Crowds Approach for </a:t>
            </a:r>
            <a:br>
              <a:rPr lang="en-US" dirty="0" smtClean="0"/>
            </a:br>
            <a:r>
              <a:rPr lang="en-US" dirty="0" smtClean="0"/>
              <a:t>Combining Models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84058"/>
          </a:xfrm>
        </p:spPr>
        <p:txBody>
          <a:bodyPr>
            <a:noAutofit/>
          </a:bodyPr>
          <a:lstStyle/>
          <a:p>
            <a:r>
              <a:rPr lang="en-US" sz="2400" dirty="0" smtClean="0"/>
              <a:t>Jeff Morgan</a:t>
            </a:r>
          </a:p>
          <a:p>
            <a:r>
              <a:rPr lang="en-US" sz="2400" dirty="0" smtClean="0">
                <a:hlinkClick r:id="rId2"/>
              </a:rPr>
              <a:t>19morgan@cua.edu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jmorgan@jrad.us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 smtClean="0"/>
              <a:t>M) 540-845-7249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85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B</a:t>
            </a:r>
            <a:r>
              <a:rPr lang="en-US" dirty="0" smtClean="0"/>
              <a:t>ig </a:t>
            </a:r>
            <a:r>
              <a:rPr lang="en-US" dirty="0"/>
              <a:t>T</a:t>
            </a:r>
            <a:r>
              <a:rPr lang="en-US" dirty="0" smtClean="0"/>
              <a:t>hings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1)  Express Appreciation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2)  Explain Approach</a:t>
            </a:r>
          </a:p>
          <a:p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3)  Discuss plans and welcome input for 2018-2019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9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Appreciation (Background)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0815"/>
            <a:ext cx="8596668" cy="5042342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Government 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customer (Robert Huffman) became Executive Secretary for Office of Science and Technology Policy (OSTP) Pandemic Prediction Science and Technology (PPFST) Working Group (Jean Paul Chretien, Michael 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Johansson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and Paul Lewis)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Defense Health Program SBIR on “Predictive Capability for Infectious Disease”</a:t>
            </a:r>
          </a:p>
          <a:p>
            <a:pPr lvl="1"/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KBSI (Madhav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Erraguntla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Also 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pursuing PhD in Biomedical Engineering from Catholic </a:t>
            </a:r>
            <a:r>
              <a:rPr lang="en-US"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Univ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(Otto Wilson)</a:t>
            </a:r>
          </a:p>
          <a:p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Attended 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this meeting last two years and discussed influenza modeling with Roni Rosenfeld, Matt Biggerstaff, Craig McGowan, Nicholas Reich, and 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</a:p>
          <a:p>
            <a:pPr lvl="1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Seek to improve upon the average model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3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The Wisdom of Crowds </a:t>
            </a:r>
            <a:r>
              <a:rPr lang="en-US" sz="2300" dirty="0" smtClean="0">
                <a:latin typeface="Calibri" panose="020F0502020204030204" pitchFamily="34" charset="0"/>
                <a:cs typeface="Calibri" panose="020F0502020204030204" pitchFamily="34" charset="0"/>
              </a:rPr>
              <a:t>by James Surowiecki</a:t>
            </a:r>
          </a:p>
          <a:p>
            <a:pPr lvl="1"/>
            <a:r>
              <a:rPr lang="en-US" sz="23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Superforecasting The Art and Science of Prediction </a:t>
            </a:r>
            <a:r>
              <a:rPr lang="en-US" sz="2300" dirty="0" smtClean="0">
                <a:latin typeface="Calibri" panose="020F0502020204030204" pitchFamily="34" charset="0"/>
                <a:cs typeface="Calibri" panose="020F0502020204030204" pitchFamily="34" charset="0"/>
              </a:rPr>
              <a:t>by Philip Tetlock and Dan Gardner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5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Appreciation (Background)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1070"/>
            <a:ext cx="8596668" cy="485973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Forecasting Teams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Participants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Influenza Challenge Administrators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Tutor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707640"/>
              </p:ext>
            </p:extLst>
          </p:nvPr>
        </p:nvGraphicFramePr>
        <p:xfrm>
          <a:off x="1692365" y="1932578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Delphi Epicast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CU-SEL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LANL</a:t>
                      </a:r>
                      <a:r>
                        <a:rPr lang="en-U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DBM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Delphi STAT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CU-Network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Sight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Kernel</a:t>
                      </a:r>
                      <a:r>
                        <a:rPr lang="en-U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 Truth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KBSI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Sight 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906626"/>
              </p:ext>
            </p:extLst>
          </p:nvPr>
        </p:nvGraphicFramePr>
        <p:xfrm>
          <a:off x="1692365" y="3603536"/>
          <a:ext cx="8127999" cy="1111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04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Emily Briskin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Paul Lewis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Jonathan</a:t>
                      </a:r>
                      <a:r>
                        <a:rPr lang="en-US" sz="18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Phillips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Jessica Fung Deerin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Jeff Morgan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Srini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Venkatramanan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Bryan Lewis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Steve Morgan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Cécile Viboud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489855"/>
              </p:ext>
            </p:extLst>
          </p:nvPr>
        </p:nvGraphicFramePr>
        <p:xfrm>
          <a:off x="1692365" y="5911652"/>
          <a:ext cx="504807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690"/>
                <a:gridCol w="1682690"/>
                <a:gridCol w="16826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Prahlad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Menon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786476"/>
              </p:ext>
            </p:extLst>
          </p:nvPr>
        </p:nvGraphicFramePr>
        <p:xfrm>
          <a:off x="1692365" y="5128035"/>
          <a:ext cx="538770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852"/>
                <a:gridCol w="26938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Craig McGowan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F. Scott Dahlgren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61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389185"/>
            <a:ext cx="4184035" cy="4652176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Worksheet	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4369" y="1389185"/>
            <a:ext cx="4209635" cy="465217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Ballot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0" y="1961662"/>
            <a:ext cx="3886651" cy="4584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985" y="2179065"/>
            <a:ext cx="5142723" cy="354438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Screenshot of R/Shiny app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1417" y="1234440"/>
            <a:ext cx="6801983" cy="538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25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42354"/>
            <a:ext cx="8596668" cy="3880773"/>
          </a:xfrm>
        </p:spPr>
        <p:txBody>
          <a:bodyPr/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Crowd-members would select “best model” for 7 targets for National, Region 3, and Region 4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Weights for weighted average were determined by crowd voting</a:t>
            </a:r>
          </a:p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Value Bin n)</a:t>
            </a:r>
            <a:r>
              <a:rPr lang="en-US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PPFST Crowd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Votes A (Value Bin n)</a:t>
            </a:r>
            <a:r>
              <a:rPr lang="en-US" sz="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A </a:t>
            </a:r>
            <a:r>
              <a:rPr lang="en-US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+…+Votes M(Value Bin n)</a:t>
            </a:r>
            <a:r>
              <a:rPr lang="en-US" sz="8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Model M</a:t>
            </a:r>
          </a:p>
          <a:p>
            <a:pPr marL="0" indent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Votes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 +…+Votes M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Weights for Regions 1, 2, and 5-10 were determined by average of weights from Region 3 and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1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1469429"/>
            <a:ext cx="4185623" cy="576262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I wanted to do	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149417"/>
            <a:ext cx="4185623" cy="3304117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 GitHub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Learn R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Create Fun, User-Friendly Website that was persistent and easy to refresh on a weekly basis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Collect Votes from a lot of people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Compile votes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automatically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Score automatically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4876" y="1469429"/>
            <a:ext cx="4185618" cy="576262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I did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149417"/>
            <a:ext cx="4185617" cy="366355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Created forms in Excel and Word to be used, distributed via email, until website was running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Hired Tutor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Got help with GitHub, R, and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Rstudio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Created website that was somewhat cumbersome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Collected Votes from a few participants (usually n = 4)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Used Excel to compile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results and score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Provided tentative scores for models and participants throughout contest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61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2018-2019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5575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Continue creating documents in Excel and Word and distribute via email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Make previous website created in R Shiny better/faster (retain tutor)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Also create new website that is easier to use (new tutor,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Suchada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Foster)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Attract more participants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Incentivize/Reward participants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Publicize website better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Help in recruiting college students from advisor and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tutors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Capture input from those who are less familiar with probability distribution functions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Compare results of SMEs and lay people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7533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4621</TotalTime>
  <Words>485</Words>
  <Application>Microsoft Office PowerPoint</Application>
  <PresentationFormat>Widescreen</PresentationFormat>
  <Paragraphs>101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 3</vt:lpstr>
      <vt:lpstr>Facet</vt:lpstr>
      <vt:lpstr>PPFST  Wisdom Of Crowds Approach for  Combining Models </vt:lpstr>
      <vt:lpstr>Three Big Things</vt:lpstr>
      <vt:lpstr>Appreciation (Background)</vt:lpstr>
      <vt:lpstr>Appreciation (Background)</vt:lpstr>
      <vt:lpstr>Approach</vt:lpstr>
      <vt:lpstr>Screenshot of R/Shiny app</vt:lpstr>
      <vt:lpstr>Approach</vt:lpstr>
      <vt:lpstr>Approach</vt:lpstr>
      <vt:lpstr>2018-2019 Plans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PPFST Wisdom Of Crowds Approach for Combining Models</dc:title>
  <dc:creator>Jeff Morgan</dc:creator>
  <cp:lastModifiedBy>Jeff Morgan</cp:lastModifiedBy>
  <cp:revision>43</cp:revision>
  <cp:lastPrinted>2018-08-28T20:10:43Z</cp:lastPrinted>
  <dcterms:created xsi:type="dcterms:W3CDTF">2018-08-25T13:23:16Z</dcterms:created>
  <dcterms:modified xsi:type="dcterms:W3CDTF">2018-08-28T21:24:30Z</dcterms:modified>
</cp:coreProperties>
</file>