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4"/>
  </p:notesMasterIdLst>
  <p:sldIdLst>
    <p:sldId id="256" r:id="rId2"/>
    <p:sldId id="300" r:id="rId3"/>
    <p:sldId id="278" r:id="rId4"/>
    <p:sldId id="294" r:id="rId5"/>
    <p:sldId id="285" r:id="rId6"/>
    <p:sldId id="293" r:id="rId7"/>
    <p:sldId id="286" r:id="rId8"/>
    <p:sldId id="288" r:id="rId9"/>
    <p:sldId id="287" r:id="rId10"/>
    <p:sldId id="289" r:id="rId11"/>
    <p:sldId id="299" r:id="rId12"/>
    <p:sldId id="290" r:id="rId13"/>
    <p:sldId id="298" r:id="rId14"/>
    <p:sldId id="291" r:id="rId15"/>
    <p:sldId id="297" r:id="rId16"/>
    <p:sldId id="292" r:id="rId17"/>
    <p:sldId id="296" r:id="rId18"/>
    <p:sldId id="295" r:id="rId19"/>
    <p:sldId id="273" r:id="rId20"/>
    <p:sldId id="274" r:id="rId21"/>
    <p:sldId id="261" r:id="rId22"/>
    <p:sldId id="304" r:id="rId23"/>
    <p:sldId id="284" r:id="rId24"/>
    <p:sldId id="268" r:id="rId25"/>
    <p:sldId id="269" r:id="rId26"/>
    <p:sldId id="270" r:id="rId27"/>
    <p:sldId id="271" r:id="rId28"/>
    <p:sldId id="303" r:id="rId29"/>
    <p:sldId id="267" r:id="rId30"/>
    <p:sldId id="302" r:id="rId31"/>
    <p:sldId id="283" r:id="rId32"/>
    <p:sldId id="301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42140C0-C105-47B2-98AD-A2B5E449656B}">
          <p14:sldIdLst>
            <p14:sldId id="256"/>
            <p14:sldId id="300"/>
            <p14:sldId id="278"/>
            <p14:sldId id="294"/>
            <p14:sldId id="285"/>
            <p14:sldId id="293"/>
            <p14:sldId id="286"/>
            <p14:sldId id="288"/>
            <p14:sldId id="287"/>
            <p14:sldId id="289"/>
            <p14:sldId id="299"/>
            <p14:sldId id="290"/>
            <p14:sldId id="298"/>
            <p14:sldId id="291"/>
            <p14:sldId id="297"/>
            <p14:sldId id="292"/>
            <p14:sldId id="296"/>
            <p14:sldId id="295"/>
            <p14:sldId id="273"/>
            <p14:sldId id="274"/>
            <p14:sldId id="261"/>
            <p14:sldId id="304"/>
            <p14:sldId id="284"/>
            <p14:sldId id="268"/>
            <p14:sldId id="269"/>
            <p14:sldId id="270"/>
            <p14:sldId id="271"/>
            <p14:sldId id="303"/>
            <p14:sldId id="267"/>
            <p14:sldId id="302"/>
            <p14:sldId id="283"/>
            <p14:sldId id="30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esiree Mustaquim" initials="DM" lastIdx="4" clrIdx="0">
    <p:extLst>
      <p:ext uri="{19B8F6BF-5375-455C-9EA6-DF929625EA0E}">
        <p15:presenceInfo xmlns:p15="http://schemas.microsoft.com/office/powerpoint/2012/main" userId="Desiree Mustaquim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17" autoAdjust="0"/>
    <p:restoredTop sz="89749" autoAdjust="0"/>
  </p:normalViewPr>
  <p:slideViewPr>
    <p:cSldViewPr snapToGrid="0">
      <p:cViewPr varScale="1">
        <p:scale>
          <a:sx n="62" d="100"/>
          <a:sy n="62" d="100"/>
        </p:scale>
        <p:origin x="72" y="4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EF1E2E-9B5D-4F1E-A8F8-45C609714AAD}" type="datetimeFigureOut">
              <a:rPr lang="en-US" smtClean="0"/>
              <a:t>8/29/2018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418287-CAA0-4041-9D5C-A27FDDD16E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4687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>
                <a:solidFill>
                  <a:schemeClr val="tx1"/>
                </a:solidFill>
              </a:rPr>
              <a:t>GA State University: Our inaugural year </a:t>
            </a:r>
          </a:p>
          <a:p>
            <a:r>
              <a:rPr lang="en-US" sz="2800" dirty="0">
                <a:solidFill>
                  <a:schemeClr val="tx1"/>
                </a:solidFill>
              </a:rPr>
              <a:t>Bagged Tree regression model</a:t>
            </a:r>
          </a:p>
          <a:p>
            <a:pPr lvl="1"/>
            <a:r>
              <a:rPr lang="en-US" sz="2800" dirty="0">
                <a:solidFill>
                  <a:schemeClr val="tx1"/>
                </a:solidFill>
              </a:rPr>
              <a:t>Predicting weekly weighted ILI percentage  (wILI%)</a:t>
            </a:r>
          </a:p>
          <a:p>
            <a:pPr lvl="1"/>
            <a:r>
              <a:rPr lang="en-US" sz="2800" dirty="0">
                <a:solidFill>
                  <a:schemeClr val="tx1"/>
                </a:solidFill>
              </a:rPr>
              <a:t>Predictor variables: wILI, influenza lab positives, Google searches, climate data (min temperature, max precipitation)</a:t>
            </a:r>
          </a:p>
          <a:p>
            <a:r>
              <a:rPr lang="en-US" sz="2800" dirty="0">
                <a:solidFill>
                  <a:schemeClr val="tx1"/>
                </a:solidFill>
                <a:cs typeface="Calibri"/>
              </a:rPr>
              <a:t>Performed OK, but underpredicted the season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418287-CAA0-4041-9D5C-A27FDDD16E7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6013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Predicted usually high initially – stabilized a week or two after actual onset week; national predictions were generally better than the regional predictions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418287-CAA0-4041-9D5C-A27FDDD16E7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5745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418287-CAA0-4041-9D5C-A27FDDD16E7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1413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Nationally, correctly predicted peak timing a week before the actual peak occurred.  Similarly, we were able to predict slightly in advance for several regions as well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418287-CAA0-4041-9D5C-A27FDDD16E7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8439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Generally, underpredicted the peak values across the board, but surprisingly severe season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418287-CAA0-4041-9D5C-A27FDDD16E7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5513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418287-CAA0-4041-9D5C-A27FDDD16E7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6209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Anything else?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418287-CAA0-4041-9D5C-A27FDDD16E7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0025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Anything else?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418287-CAA0-4041-9D5C-A27FDDD16E76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2397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Looked at using A/B proportions but could not make it work in time for the start of the challenge – may revisit it in the future.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418287-CAA0-4041-9D5C-A27FDDD16E76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1187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418287-CAA0-4041-9D5C-A27FDDD16E76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8445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Based on others’ work – believed these to be the best climatological indicators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418287-CAA0-4041-9D5C-A27FDDD16E76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9848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Decision tree regression analysis - ensembled 1000 bootstrap simulations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Used sliding window method for predicting each future week – supervised machine learning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Used lagged predictors because of autocorrelation</a:t>
            </a:r>
          </a:p>
          <a:p>
            <a:r>
              <a:rPr lang="en-US" dirty="0"/>
              <a:t>Mainly used R (</a:t>
            </a:r>
            <a:r>
              <a:rPr lang="en-US" dirty="0" err="1"/>
              <a:t>rpart</a:t>
            </a:r>
            <a:r>
              <a:rPr lang="en-US" dirty="0"/>
              <a:t>, </a:t>
            </a:r>
            <a:r>
              <a:rPr lang="en-US" dirty="0" err="1"/>
              <a:t>randomforest</a:t>
            </a:r>
            <a:r>
              <a:rPr lang="en-US" dirty="0"/>
              <a:t>)for this forecasting model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418287-CAA0-4041-9D5C-A27FDDD16E76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302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/>
              <a:buChar char="•"/>
            </a:pPr>
            <a:r>
              <a:rPr lang="en-US" sz="1200" dirty="0">
                <a:cs typeface="Calibri"/>
              </a:rPr>
              <a:t>Ex. wILI as a predictor exhibited autocorrelation</a:t>
            </a:r>
          </a:p>
          <a:p>
            <a:pPr marL="285750" indent="-285750">
              <a:buFont typeface="Arial"/>
              <a:buChar char="•"/>
            </a:pPr>
            <a:r>
              <a:rPr lang="en-US" sz="1200" dirty="0">
                <a:cs typeface="Calibri"/>
              </a:rPr>
              <a:t>Examined ACF </a:t>
            </a:r>
          </a:p>
          <a:p>
            <a:pPr marL="285750" indent="-285750">
              <a:buFont typeface="Arial"/>
              <a:buChar char="•"/>
            </a:pPr>
            <a:r>
              <a:rPr lang="en-US" sz="1200" dirty="0">
                <a:cs typeface="Calibri"/>
              </a:rPr>
              <a:t>Most recent week had the greatest correlation with the following week</a:t>
            </a:r>
          </a:p>
          <a:p>
            <a:pPr marL="285750" indent="-285750">
              <a:buFont typeface="Arial"/>
              <a:buChar char="•"/>
            </a:pPr>
            <a:r>
              <a:rPr lang="en-US" sz="1200" dirty="0">
                <a:cs typeface="Calibri"/>
              </a:rPr>
              <a:t>Used lagged predictors</a:t>
            </a:r>
          </a:p>
          <a:p>
            <a:pPr indent="-285750">
              <a:buFont typeface="Arial"/>
              <a:buChar char="•"/>
            </a:pPr>
            <a:r>
              <a:rPr lang="en-US" sz="1200" dirty="0">
                <a:cs typeface="Calibri"/>
              </a:rPr>
              <a:t>Also accounted for cross correlation with other predictors similarly – ex. ILI and lab counts)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418287-CAA0-4041-9D5C-A27FDDD16E76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2267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3E70C-A81D-4BE7-AFDF-21969769B87F}" type="datetimeFigureOut">
              <a:rPr lang="en-US" smtClean="0"/>
              <a:t>8/29/2018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87EB5-8E5D-447E-8A81-E59EB981ADFE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3037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3E70C-A81D-4BE7-AFDF-21969769B87F}" type="datetimeFigureOut">
              <a:rPr lang="en-US" smtClean="0"/>
              <a:t>8/29/2018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87EB5-8E5D-447E-8A81-E59EB981AD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860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3E70C-A81D-4BE7-AFDF-21969769B87F}" type="datetimeFigureOut">
              <a:rPr lang="en-US" smtClean="0"/>
              <a:t>8/29/2018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87EB5-8E5D-447E-8A81-E59EB981AD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530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3E70C-A81D-4BE7-AFDF-21969769B87F}" type="datetimeFigureOut">
              <a:rPr lang="en-US" smtClean="0"/>
              <a:t>8/29/2018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87EB5-8E5D-447E-8A81-E59EB981AD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510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3E70C-A81D-4BE7-AFDF-21969769B87F}" type="datetimeFigureOut">
              <a:rPr lang="en-US" smtClean="0"/>
              <a:t>8/29/2018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87EB5-8E5D-447E-8A81-E59EB981AD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254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3E70C-A81D-4BE7-AFDF-21969769B87F}" type="datetimeFigureOut">
              <a:rPr lang="en-US" smtClean="0"/>
              <a:t>8/29/2018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87EB5-8E5D-447E-8A81-E59EB981AD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9791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3E70C-A81D-4BE7-AFDF-21969769B87F}" type="datetimeFigureOut">
              <a:rPr lang="en-US" smtClean="0"/>
              <a:t>8/29/2018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87EB5-8E5D-447E-8A81-E59EB981AD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5155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3E70C-A81D-4BE7-AFDF-21969769B87F}" type="datetimeFigureOut">
              <a:rPr lang="en-US" smtClean="0"/>
              <a:t>8/29/2018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87EB5-8E5D-447E-8A81-E59EB981AD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1430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3E70C-A81D-4BE7-AFDF-21969769B87F}" type="datetimeFigureOut">
              <a:rPr lang="en-US" smtClean="0"/>
              <a:t>8/29/2018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87EB5-8E5D-447E-8A81-E59EB981AD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7248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3E70C-A81D-4BE7-AFDF-21969769B87F}" type="datetimeFigureOut">
              <a:rPr lang="en-US" smtClean="0"/>
              <a:t>8/29/2018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87EB5-8E5D-447E-8A81-E59EB981AD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456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3E70C-A81D-4BE7-AFDF-21969769B87F}" type="datetimeFigureOut">
              <a:rPr lang="en-US" smtClean="0"/>
              <a:t>8/29/2018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87EB5-8E5D-447E-8A81-E59EB981AD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1601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3E70C-A81D-4BE7-AFDF-21969769B87F}" type="datetimeFigureOut">
              <a:rPr lang="en-US" smtClean="0"/>
              <a:t>8/29/2018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87EB5-8E5D-447E-8A81-E59EB981ADFE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986235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3E70C-A81D-4BE7-AFDF-21969769B87F}" type="datetimeFigureOut">
              <a:rPr lang="en-US" smtClean="0"/>
              <a:t>8/29/2018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87EB5-8E5D-447E-8A81-E59EB981AD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1431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3E70C-A81D-4BE7-AFDF-21969769B87F}" type="datetimeFigureOut">
              <a:rPr lang="en-US" smtClean="0"/>
              <a:t>8/29/2018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87EB5-8E5D-447E-8A81-E59EB981ADFE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852428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3E70C-A81D-4BE7-AFDF-21969769B87F}" type="datetimeFigureOut">
              <a:rPr lang="en-US" smtClean="0"/>
              <a:t>8/29/2018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87EB5-8E5D-447E-8A81-E59EB981AD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1490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3E70C-A81D-4BE7-AFDF-21969769B87F}" type="datetimeFigureOut">
              <a:rPr lang="en-US" smtClean="0"/>
              <a:t>8/29/2018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87EB5-8E5D-447E-8A81-E59EB981AD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1454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3E70C-A81D-4BE7-AFDF-21969769B87F}" type="datetimeFigureOut">
              <a:rPr lang="en-US" smtClean="0"/>
              <a:t>8/29/2018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87EB5-8E5D-447E-8A81-E59EB981AD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365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4D13E70C-A81D-4BE7-AFDF-21969769B87F}" type="datetimeFigureOut">
              <a:rPr lang="en-US" smtClean="0"/>
              <a:t>8/29/2018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EC287EB5-8E5D-447E-8A81-E59EB981AD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84594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tif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tiff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CF979-B9C4-402A-AA56-5E4FB44083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Forecasting the 2017-18 Influenza Season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FCA210-D0D5-4850-B967-78862719B2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212" y="3836493"/>
            <a:ext cx="8001000" cy="194733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solidFill>
                  <a:schemeClr val="tx1"/>
                </a:solidFill>
                <a:cs typeface="Calibri"/>
              </a:rPr>
              <a:t>Presented by Desiree Mustaquim on behalf of Team GA</a:t>
            </a:r>
          </a:p>
          <a:p>
            <a:r>
              <a:rPr lang="en-US" dirty="0">
                <a:solidFill>
                  <a:schemeClr val="tx1"/>
                </a:solidFill>
                <a:cs typeface="Calibri"/>
              </a:rPr>
              <a:t>Influenza Forecasting Workshop, </a:t>
            </a:r>
          </a:p>
          <a:p>
            <a:r>
              <a:rPr lang="en-US" dirty="0">
                <a:solidFill>
                  <a:schemeClr val="tx1"/>
                </a:solidFill>
                <a:cs typeface="Calibri"/>
              </a:rPr>
              <a:t>CDC, Atlanta, GA</a:t>
            </a:r>
          </a:p>
          <a:p>
            <a:r>
              <a:rPr lang="en-US" dirty="0">
                <a:solidFill>
                  <a:schemeClr val="tx1"/>
                </a:solidFill>
                <a:cs typeface="Calibri"/>
              </a:rPr>
              <a:t>8/30/2018</a:t>
            </a:r>
          </a:p>
        </p:txBody>
      </p:sp>
    </p:spTree>
    <p:extLst>
      <p:ext uri="{BB962C8B-B14F-4D97-AF65-F5344CB8AC3E}">
        <p14:creationId xmlns:p14="http://schemas.microsoft.com/office/powerpoint/2010/main" val="6755085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D5E2EB0-7362-48BD-86BD-9BAACF646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46" y="5516991"/>
            <a:ext cx="8534400" cy="1507067"/>
          </a:xfrm>
        </p:spPr>
        <p:txBody>
          <a:bodyPr/>
          <a:lstStyle/>
          <a:p>
            <a:r>
              <a:rPr lang="en-US" dirty="0"/>
              <a:t>Team GA: Overview of model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A0AC458-C8F7-4C1E-8DE2-333EDEE6C1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4918" y="2124313"/>
            <a:ext cx="1908650" cy="1130279"/>
          </a:xfrm>
          <a:prstGeom prst="rect">
            <a:avLst/>
          </a:prstGeom>
        </p:spPr>
      </p:pic>
      <p:pic>
        <p:nvPicPr>
          <p:cNvPr id="1030" name="Picture 6" descr="Image result for temperature">
            <a:extLst>
              <a:ext uri="{FF2B5EF4-FFF2-40B4-BE49-F238E27FC236}">
                <a16:creationId xmlns:a16="http://schemas.microsoft.com/office/drawing/2014/main" id="{C14160AA-F697-4967-BAA5-8DE1DD5A5D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5967" y="429123"/>
            <a:ext cx="1908650" cy="1268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FluView: A Weekly Influenza Surveillance Report Prepared by the Influenza Division">
            <a:extLst>
              <a:ext uri="{FF2B5EF4-FFF2-40B4-BE49-F238E27FC236}">
                <a16:creationId xmlns:a16="http://schemas.microsoft.com/office/drawing/2014/main" id="{FDADC52B-1C28-476B-A335-E96681B1E8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752" y="395817"/>
            <a:ext cx="5238750" cy="71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408F7E1-AA69-4959-8F47-B6F4D567AA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6613" y="2245444"/>
            <a:ext cx="4015403" cy="2614425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25E8DC2B-BAC3-41C1-B45A-5087535D0C34}"/>
              </a:ext>
            </a:extLst>
          </p:cNvPr>
          <p:cNvCxnSpPr>
            <a:cxnSpLocks/>
          </p:cNvCxnSpPr>
          <p:nvPr/>
        </p:nvCxnSpPr>
        <p:spPr>
          <a:xfrm>
            <a:off x="1219199" y="1341009"/>
            <a:ext cx="724930" cy="518983"/>
          </a:xfrm>
          <a:prstGeom prst="straightConnector1">
            <a:avLst/>
          </a:prstGeom>
          <a:ln>
            <a:solidFill>
              <a:schemeClr val="tx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7BB3B52-ECD3-47E0-A376-9E7886C3647C}"/>
              </a:ext>
            </a:extLst>
          </p:cNvPr>
          <p:cNvCxnSpPr>
            <a:cxnSpLocks/>
          </p:cNvCxnSpPr>
          <p:nvPr/>
        </p:nvCxnSpPr>
        <p:spPr>
          <a:xfrm flipH="1">
            <a:off x="5209133" y="2833888"/>
            <a:ext cx="1339948" cy="587388"/>
          </a:xfrm>
          <a:prstGeom prst="straightConnector1">
            <a:avLst/>
          </a:prstGeom>
          <a:ln>
            <a:solidFill>
              <a:schemeClr val="tx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D6B7798F-0641-4A9E-B600-D25C33CAFC2B}"/>
              </a:ext>
            </a:extLst>
          </p:cNvPr>
          <p:cNvCxnSpPr>
            <a:cxnSpLocks/>
          </p:cNvCxnSpPr>
          <p:nvPr/>
        </p:nvCxnSpPr>
        <p:spPr>
          <a:xfrm flipH="1">
            <a:off x="5148649" y="1859992"/>
            <a:ext cx="947352" cy="811484"/>
          </a:xfrm>
          <a:prstGeom prst="straightConnector1">
            <a:avLst/>
          </a:prstGeom>
          <a:ln>
            <a:solidFill>
              <a:schemeClr val="tx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Content Placeholder 6">
            <a:extLst>
              <a:ext uri="{FF2B5EF4-FFF2-40B4-BE49-F238E27FC236}">
                <a16:creationId xmlns:a16="http://schemas.microsoft.com/office/drawing/2014/main" id="{0186FAE9-99CE-449B-97EB-BDC432A01D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/>
          <a:stretch>
            <a:fillRect/>
          </a:stretch>
        </p:blipFill>
        <p:spPr>
          <a:xfrm>
            <a:off x="8491189" y="3640045"/>
            <a:ext cx="3261069" cy="2790182"/>
          </a:xfrm>
          <a:prstGeom prst="rect">
            <a:avLst/>
          </a:prstGeom>
        </p:spPr>
      </p:pic>
      <p:sp>
        <p:nvSpPr>
          <p:cNvPr id="18" name="Arrow: Right 17">
            <a:extLst>
              <a:ext uri="{FF2B5EF4-FFF2-40B4-BE49-F238E27FC236}">
                <a16:creationId xmlns:a16="http://schemas.microsoft.com/office/drawing/2014/main" id="{C6FC7FAD-8782-405A-BC05-62BB758675E9}"/>
              </a:ext>
            </a:extLst>
          </p:cNvPr>
          <p:cNvSpPr/>
          <p:nvPr/>
        </p:nvSpPr>
        <p:spPr>
          <a:xfrm rot="1057657">
            <a:off x="5597932" y="4649452"/>
            <a:ext cx="2461341" cy="587388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6943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BE26E7E-2628-4FFC-B989-BA3AF1101A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3569E09-549F-4D73-B360-C803BAC1C2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0324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AED0215-AE51-4F3B-9F64-C88D37785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Onset Week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01AC97-CAE4-48DE-9CDC-D915C44AB1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0417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C0F0E-251E-4C42-9277-C5B3F18F9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46EE8A5-A89B-46A1-A344-0EED3D5698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67946" y="54135"/>
            <a:ext cx="11289060" cy="6749729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CCE2E28-4C21-46A5-A396-E36C2DF0438F}"/>
              </a:ext>
            </a:extLst>
          </p:cNvPr>
          <p:cNvCxnSpPr/>
          <p:nvPr/>
        </p:nvCxnSpPr>
        <p:spPr>
          <a:xfrm flipH="1">
            <a:off x="758352" y="1474573"/>
            <a:ext cx="3294664" cy="0"/>
          </a:xfrm>
          <a:prstGeom prst="line">
            <a:avLst/>
          </a:prstGeom>
          <a:ln w="28575">
            <a:solidFill>
              <a:srgbClr val="FF0000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2EAB523-5D2B-4B8F-BF4A-FAF9A1DE6B57}"/>
              </a:ext>
            </a:extLst>
          </p:cNvPr>
          <p:cNvCxnSpPr/>
          <p:nvPr/>
        </p:nvCxnSpPr>
        <p:spPr>
          <a:xfrm flipH="1">
            <a:off x="4523044" y="1264507"/>
            <a:ext cx="3294664" cy="0"/>
          </a:xfrm>
          <a:prstGeom prst="line">
            <a:avLst/>
          </a:prstGeom>
          <a:ln w="28575">
            <a:solidFill>
              <a:srgbClr val="FF0000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8409C28-1D15-445E-9AB4-AB174740279B}"/>
              </a:ext>
            </a:extLst>
          </p:cNvPr>
          <p:cNvCxnSpPr/>
          <p:nvPr/>
        </p:nvCxnSpPr>
        <p:spPr>
          <a:xfrm flipH="1">
            <a:off x="8271261" y="1474573"/>
            <a:ext cx="3294664" cy="0"/>
          </a:xfrm>
          <a:prstGeom prst="line">
            <a:avLst/>
          </a:prstGeom>
          <a:ln w="28575">
            <a:solidFill>
              <a:srgbClr val="FF0000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3B1F8B2-D3C1-43CB-AC3A-4DCDAC8F244C}"/>
              </a:ext>
            </a:extLst>
          </p:cNvPr>
          <p:cNvCxnSpPr/>
          <p:nvPr/>
        </p:nvCxnSpPr>
        <p:spPr>
          <a:xfrm flipH="1">
            <a:off x="758352" y="3155092"/>
            <a:ext cx="3294664" cy="0"/>
          </a:xfrm>
          <a:prstGeom prst="line">
            <a:avLst/>
          </a:prstGeom>
          <a:ln w="28575">
            <a:solidFill>
              <a:srgbClr val="FF0000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12CA598-A71F-41EC-A318-5B6922A71282}"/>
              </a:ext>
            </a:extLst>
          </p:cNvPr>
          <p:cNvCxnSpPr/>
          <p:nvPr/>
        </p:nvCxnSpPr>
        <p:spPr>
          <a:xfrm flipH="1">
            <a:off x="4531282" y="3155092"/>
            <a:ext cx="3294664" cy="0"/>
          </a:xfrm>
          <a:prstGeom prst="line">
            <a:avLst/>
          </a:prstGeom>
          <a:ln w="28575">
            <a:solidFill>
              <a:srgbClr val="FF0000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A72C1A1-C08A-4F05-A8CD-03DF4E2CB0F7}"/>
              </a:ext>
            </a:extLst>
          </p:cNvPr>
          <p:cNvCxnSpPr/>
          <p:nvPr/>
        </p:nvCxnSpPr>
        <p:spPr>
          <a:xfrm flipH="1">
            <a:off x="8279499" y="2751437"/>
            <a:ext cx="3294664" cy="0"/>
          </a:xfrm>
          <a:prstGeom prst="line">
            <a:avLst/>
          </a:prstGeom>
          <a:ln w="28575">
            <a:solidFill>
              <a:srgbClr val="FF0000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DFE1724-B565-4A28-B1AD-0D07319544B1}"/>
              </a:ext>
            </a:extLst>
          </p:cNvPr>
          <p:cNvCxnSpPr/>
          <p:nvPr/>
        </p:nvCxnSpPr>
        <p:spPr>
          <a:xfrm flipH="1">
            <a:off x="750114" y="4827373"/>
            <a:ext cx="3294664" cy="0"/>
          </a:xfrm>
          <a:prstGeom prst="line">
            <a:avLst/>
          </a:prstGeom>
          <a:ln w="28575">
            <a:solidFill>
              <a:srgbClr val="FF0000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62FB518-07F3-42C7-9CDF-1BA997B94C85}"/>
              </a:ext>
            </a:extLst>
          </p:cNvPr>
          <p:cNvCxnSpPr/>
          <p:nvPr/>
        </p:nvCxnSpPr>
        <p:spPr>
          <a:xfrm flipH="1">
            <a:off x="4523044" y="4637903"/>
            <a:ext cx="3294664" cy="0"/>
          </a:xfrm>
          <a:prstGeom prst="line">
            <a:avLst/>
          </a:prstGeom>
          <a:ln w="28575">
            <a:solidFill>
              <a:srgbClr val="FF0000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3F39172-7286-4DC4-9CE3-56AF7B8E29B7}"/>
              </a:ext>
            </a:extLst>
          </p:cNvPr>
          <p:cNvCxnSpPr/>
          <p:nvPr/>
        </p:nvCxnSpPr>
        <p:spPr>
          <a:xfrm flipH="1">
            <a:off x="8279499" y="4333103"/>
            <a:ext cx="3294664" cy="0"/>
          </a:xfrm>
          <a:prstGeom prst="line">
            <a:avLst/>
          </a:prstGeom>
          <a:ln w="28575">
            <a:solidFill>
              <a:srgbClr val="FF0000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964A2BA-8A01-458F-BEEF-BDEE7A0625C7}"/>
              </a:ext>
            </a:extLst>
          </p:cNvPr>
          <p:cNvCxnSpPr/>
          <p:nvPr/>
        </p:nvCxnSpPr>
        <p:spPr>
          <a:xfrm flipH="1">
            <a:off x="4514806" y="6499654"/>
            <a:ext cx="3294664" cy="0"/>
          </a:xfrm>
          <a:prstGeom prst="line">
            <a:avLst/>
          </a:prstGeom>
          <a:ln w="28575">
            <a:solidFill>
              <a:srgbClr val="FF0000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6BD989F-EDC9-4EFC-A764-48FB90D52BA9}"/>
              </a:ext>
            </a:extLst>
          </p:cNvPr>
          <p:cNvCxnSpPr/>
          <p:nvPr/>
        </p:nvCxnSpPr>
        <p:spPr>
          <a:xfrm flipH="1">
            <a:off x="758352" y="6499654"/>
            <a:ext cx="3294664" cy="0"/>
          </a:xfrm>
          <a:prstGeom prst="line">
            <a:avLst/>
          </a:prstGeom>
          <a:ln w="28575">
            <a:solidFill>
              <a:srgbClr val="FF0000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34072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EC48B7F-EA44-48A0-BA78-D2425CFBB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Peak week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9E1221-8F37-4FC6-85D3-F2BF5996F6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0003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711A6-B226-4CA6-ACCA-539295BCD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F203C7D-2A6F-4EC1-9DB6-4893A0B137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85663" y="69382"/>
            <a:ext cx="11249525" cy="6719236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7560754-ADE7-4F89-8C6B-492BEAD4E624}"/>
              </a:ext>
            </a:extLst>
          </p:cNvPr>
          <p:cNvCxnSpPr/>
          <p:nvPr/>
        </p:nvCxnSpPr>
        <p:spPr>
          <a:xfrm flipH="1">
            <a:off x="700688" y="609593"/>
            <a:ext cx="3294664" cy="0"/>
          </a:xfrm>
          <a:prstGeom prst="line">
            <a:avLst/>
          </a:prstGeom>
          <a:ln w="28575">
            <a:solidFill>
              <a:srgbClr val="FF0000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F7C9DF4-C3F8-405C-BA83-22856E8BB568}"/>
              </a:ext>
            </a:extLst>
          </p:cNvPr>
          <p:cNvCxnSpPr/>
          <p:nvPr/>
        </p:nvCxnSpPr>
        <p:spPr>
          <a:xfrm flipH="1">
            <a:off x="684212" y="1845276"/>
            <a:ext cx="3294664" cy="0"/>
          </a:xfrm>
          <a:prstGeom prst="line">
            <a:avLst/>
          </a:prstGeom>
          <a:ln w="28575">
            <a:solidFill>
              <a:srgbClr val="FF0000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063448C-8EF2-4031-AA03-EA51F367B09A}"/>
              </a:ext>
            </a:extLst>
          </p:cNvPr>
          <p:cNvCxnSpPr/>
          <p:nvPr/>
        </p:nvCxnSpPr>
        <p:spPr>
          <a:xfrm flipH="1">
            <a:off x="4440665" y="691979"/>
            <a:ext cx="3294664" cy="0"/>
          </a:xfrm>
          <a:prstGeom prst="line">
            <a:avLst/>
          </a:prstGeom>
          <a:ln w="28575">
            <a:solidFill>
              <a:srgbClr val="FF0000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9C5C59A-ECE3-4A68-A5A1-D19E757913FF}"/>
              </a:ext>
            </a:extLst>
          </p:cNvPr>
          <p:cNvCxnSpPr/>
          <p:nvPr/>
        </p:nvCxnSpPr>
        <p:spPr>
          <a:xfrm flipH="1">
            <a:off x="8155931" y="659027"/>
            <a:ext cx="3294664" cy="0"/>
          </a:xfrm>
          <a:prstGeom prst="line">
            <a:avLst/>
          </a:prstGeom>
          <a:ln w="28575">
            <a:solidFill>
              <a:srgbClr val="FF0000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9501B9A-9640-48E7-BF30-A2854649364E}"/>
              </a:ext>
            </a:extLst>
          </p:cNvPr>
          <p:cNvCxnSpPr/>
          <p:nvPr/>
        </p:nvCxnSpPr>
        <p:spPr>
          <a:xfrm flipH="1">
            <a:off x="4407716" y="2026508"/>
            <a:ext cx="3294664" cy="0"/>
          </a:xfrm>
          <a:prstGeom prst="line">
            <a:avLst/>
          </a:prstGeom>
          <a:ln w="28575">
            <a:solidFill>
              <a:srgbClr val="FF0000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C372EEC-80E7-41C2-87E3-BA0F86E76527}"/>
              </a:ext>
            </a:extLst>
          </p:cNvPr>
          <p:cNvCxnSpPr/>
          <p:nvPr/>
        </p:nvCxnSpPr>
        <p:spPr>
          <a:xfrm flipH="1">
            <a:off x="675974" y="3511379"/>
            <a:ext cx="3294664" cy="0"/>
          </a:xfrm>
          <a:prstGeom prst="line">
            <a:avLst/>
          </a:prstGeom>
          <a:ln w="28575">
            <a:solidFill>
              <a:srgbClr val="FF0000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CE997BF-7A99-464D-A799-CE024A3BDEAC}"/>
              </a:ext>
            </a:extLst>
          </p:cNvPr>
          <p:cNvCxnSpPr/>
          <p:nvPr/>
        </p:nvCxnSpPr>
        <p:spPr>
          <a:xfrm flipH="1">
            <a:off x="4415951" y="3880022"/>
            <a:ext cx="3294664" cy="0"/>
          </a:xfrm>
          <a:prstGeom prst="line">
            <a:avLst/>
          </a:prstGeom>
          <a:ln w="28575">
            <a:solidFill>
              <a:srgbClr val="FF0000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559FBA6-5441-4BE6-8D99-01B668CA0198}"/>
              </a:ext>
            </a:extLst>
          </p:cNvPr>
          <p:cNvCxnSpPr/>
          <p:nvPr/>
        </p:nvCxnSpPr>
        <p:spPr>
          <a:xfrm flipH="1">
            <a:off x="8155931" y="2232454"/>
            <a:ext cx="3294664" cy="0"/>
          </a:xfrm>
          <a:prstGeom prst="line">
            <a:avLst/>
          </a:prstGeom>
          <a:ln w="28575">
            <a:solidFill>
              <a:srgbClr val="FF0000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837656D-0EF3-4507-9915-AF0B766382ED}"/>
              </a:ext>
            </a:extLst>
          </p:cNvPr>
          <p:cNvCxnSpPr/>
          <p:nvPr/>
        </p:nvCxnSpPr>
        <p:spPr>
          <a:xfrm flipH="1">
            <a:off x="667736" y="6318421"/>
            <a:ext cx="3294664" cy="0"/>
          </a:xfrm>
          <a:prstGeom prst="line">
            <a:avLst/>
          </a:prstGeom>
          <a:ln w="28575">
            <a:solidFill>
              <a:srgbClr val="FF0000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BA95CBC-2510-4503-9983-7CDD5409434B}"/>
              </a:ext>
            </a:extLst>
          </p:cNvPr>
          <p:cNvCxnSpPr/>
          <p:nvPr/>
        </p:nvCxnSpPr>
        <p:spPr>
          <a:xfrm flipH="1">
            <a:off x="4440665" y="5977923"/>
            <a:ext cx="3294664" cy="0"/>
          </a:xfrm>
          <a:prstGeom prst="line">
            <a:avLst/>
          </a:prstGeom>
          <a:ln w="28575">
            <a:solidFill>
              <a:srgbClr val="FF0000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21467F1-A630-4B99-B009-1A6FF8C152F9}"/>
              </a:ext>
            </a:extLst>
          </p:cNvPr>
          <p:cNvCxnSpPr/>
          <p:nvPr/>
        </p:nvCxnSpPr>
        <p:spPr>
          <a:xfrm flipH="1">
            <a:off x="8155931" y="4151869"/>
            <a:ext cx="3294664" cy="0"/>
          </a:xfrm>
          <a:prstGeom prst="line">
            <a:avLst/>
          </a:prstGeom>
          <a:ln w="28575">
            <a:solidFill>
              <a:srgbClr val="FF0000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58694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DDB030F-4417-4151-8C6D-ECC4D6204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Peak Intensity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A648BD-7E51-45D2-A4FE-9468E98F9C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1426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2E12B-6CCD-4513-AC34-F322DF898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EBA55A3-806A-4D6A-80FE-961A8E9DBA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15314" y="42110"/>
            <a:ext cx="11336137" cy="6773779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EA10F77-5CA8-4954-9FC1-DAD2755B9A88}"/>
              </a:ext>
            </a:extLst>
          </p:cNvPr>
          <p:cNvCxnSpPr/>
          <p:nvPr/>
        </p:nvCxnSpPr>
        <p:spPr>
          <a:xfrm flipH="1">
            <a:off x="684212" y="5560534"/>
            <a:ext cx="3294664" cy="0"/>
          </a:xfrm>
          <a:prstGeom prst="line">
            <a:avLst/>
          </a:prstGeom>
          <a:ln w="28575">
            <a:solidFill>
              <a:srgbClr val="FF0000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CA46862-E6CB-484E-B283-97D01C6F7DF7}"/>
              </a:ext>
            </a:extLst>
          </p:cNvPr>
          <p:cNvCxnSpPr/>
          <p:nvPr/>
        </p:nvCxnSpPr>
        <p:spPr>
          <a:xfrm flipH="1">
            <a:off x="766590" y="3550508"/>
            <a:ext cx="3294664" cy="0"/>
          </a:xfrm>
          <a:prstGeom prst="line">
            <a:avLst/>
          </a:prstGeom>
          <a:ln w="28575">
            <a:solidFill>
              <a:srgbClr val="FF0000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5D42FAB-3C3E-4BC5-B528-9782A26A1041}"/>
              </a:ext>
            </a:extLst>
          </p:cNvPr>
          <p:cNvCxnSpPr/>
          <p:nvPr/>
        </p:nvCxnSpPr>
        <p:spPr>
          <a:xfrm flipH="1">
            <a:off x="684212" y="1878227"/>
            <a:ext cx="3294664" cy="0"/>
          </a:xfrm>
          <a:prstGeom prst="line">
            <a:avLst/>
          </a:prstGeom>
          <a:ln w="28575">
            <a:solidFill>
              <a:srgbClr val="FF0000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06E7D1C-02AA-47CB-8BFA-C42ECBED3EF9}"/>
              </a:ext>
            </a:extLst>
          </p:cNvPr>
          <p:cNvCxnSpPr/>
          <p:nvPr/>
        </p:nvCxnSpPr>
        <p:spPr>
          <a:xfrm flipH="1">
            <a:off x="610072" y="230659"/>
            <a:ext cx="3294664" cy="0"/>
          </a:xfrm>
          <a:prstGeom prst="line">
            <a:avLst/>
          </a:prstGeom>
          <a:ln w="28575">
            <a:solidFill>
              <a:srgbClr val="FF0000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672E139-E36C-4A94-A805-019FE22ACF7E}"/>
              </a:ext>
            </a:extLst>
          </p:cNvPr>
          <p:cNvCxnSpPr/>
          <p:nvPr/>
        </p:nvCxnSpPr>
        <p:spPr>
          <a:xfrm flipH="1">
            <a:off x="4369002" y="5306768"/>
            <a:ext cx="3294664" cy="0"/>
          </a:xfrm>
          <a:prstGeom prst="line">
            <a:avLst/>
          </a:prstGeom>
          <a:ln w="28575">
            <a:solidFill>
              <a:srgbClr val="FF0000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05790C4-3659-4E9B-A5BB-09C67C435E11}"/>
              </a:ext>
            </a:extLst>
          </p:cNvPr>
          <p:cNvCxnSpPr/>
          <p:nvPr/>
        </p:nvCxnSpPr>
        <p:spPr>
          <a:xfrm flipH="1">
            <a:off x="4385478" y="3583459"/>
            <a:ext cx="3294664" cy="0"/>
          </a:xfrm>
          <a:prstGeom prst="line">
            <a:avLst/>
          </a:prstGeom>
          <a:ln w="28575">
            <a:solidFill>
              <a:srgbClr val="FF0000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270B306-B846-41DA-9568-A1C0338E18CD}"/>
              </a:ext>
            </a:extLst>
          </p:cNvPr>
          <p:cNvCxnSpPr/>
          <p:nvPr/>
        </p:nvCxnSpPr>
        <p:spPr>
          <a:xfrm flipH="1">
            <a:off x="4377240" y="1869988"/>
            <a:ext cx="3294664" cy="0"/>
          </a:xfrm>
          <a:prstGeom prst="line">
            <a:avLst/>
          </a:prstGeom>
          <a:ln w="28575">
            <a:solidFill>
              <a:srgbClr val="FF0000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53934D7-DF16-4D72-8E17-48270A92619A}"/>
              </a:ext>
            </a:extLst>
          </p:cNvPr>
          <p:cNvCxnSpPr/>
          <p:nvPr/>
        </p:nvCxnSpPr>
        <p:spPr>
          <a:xfrm flipH="1">
            <a:off x="4393716" y="271849"/>
            <a:ext cx="3294664" cy="0"/>
          </a:xfrm>
          <a:prstGeom prst="line">
            <a:avLst/>
          </a:prstGeom>
          <a:ln w="28575">
            <a:solidFill>
              <a:srgbClr val="FF0000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78A1E5E-9E7F-4BFC-9D57-5839BC3F2ACA}"/>
              </a:ext>
            </a:extLst>
          </p:cNvPr>
          <p:cNvCxnSpPr/>
          <p:nvPr/>
        </p:nvCxnSpPr>
        <p:spPr>
          <a:xfrm flipH="1">
            <a:off x="8164169" y="4201297"/>
            <a:ext cx="3294664" cy="0"/>
          </a:xfrm>
          <a:prstGeom prst="line">
            <a:avLst/>
          </a:prstGeom>
          <a:ln w="28575">
            <a:solidFill>
              <a:srgbClr val="FF0000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126019D-FDF3-4849-BA9B-25F7D2E31EF6}"/>
              </a:ext>
            </a:extLst>
          </p:cNvPr>
          <p:cNvCxnSpPr/>
          <p:nvPr/>
        </p:nvCxnSpPr>
        <p:spPr>
          <a:xfrm flipH="1">
            <a:off x="8139455" y="2001793"/>
            <a:ext cx="3294664" cy="0"/>
          </a:xfrm>
          <a:prstGeom prst="line">
            <a:avLst/>
          </a:prstGeom>
          <a:ln w="28575">
            <a:solidFill>
              <a:srgbClr val="FF0000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EFA12A8-ACFB-447E-8825-9039FC2AF607}"/>
              </a:ext>
            </a:extLst>
          </p:cNvPr>
          <p:cNvCxnSpPr/>
          <p:nvPr/>
        </p:nvCxnSpPr>
        <p:spPr>
          <a:xfrm flipH="1">
            <a:off x="8221835" y="535459"/>
            <a:ext cx="3294664" cy="0"/>
          </a:xfrm>
          <a:prstGeom prst="line">
            <a:avLst/>
          </a:prstGeom>
          <a:ln w="28575">
            <a:solidFill>
              <a:srgbClr val="FF0000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49402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B35CBC6-4EA1-4B73-AFFF-2560E5593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 week ahead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DCBEED-255D-448F-AD12-65A9790B53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8823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>
            <a:extLst>
              <a:ext uri="{FF2B5EF4-FFF2-40B4-BE49-F238E27FC236}">
                <a16:creationId xmlns:a16="http://schemas.microsoft.com/office/drawing/2014/main" id="{1CFA2DE3-6BB0-48DF-AEF4-F74EA0F06A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3506" y="56166"/>
            <a:ext cx="11254140" cy="6693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4989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D6D3CBB-5990-4384-9776-283B59CB5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 weeks ahead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55ECD4-DB99-406A-8ED3-630732CF4F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009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0F71B39-7D29-42D3-B729-50D8CA6EB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" name="Content Placeholder 1">
            <a:extLst>
              <a:ext uri="{FF2B5EF4-FFF2-40B4-BE49-F238E27FC236}">
                <a16:creationId xmlns:a16="http://schemas.microsoft.com/office/drawing/2014/main" id="{DDF08299-76F4-450F-9BF6-A288067406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3772" y="60556"/>
            <a:ext cx="11324455" cy="6736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2678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89A4446-3A35-4EC5-A948-6C0E3F5C5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 weeks ahead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3D0421-DA7D-4D5B-9169-D73CFD40F7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2418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0F71B39-7D29-42D3-B729-50D8CA6EB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" name="Content Placeholder 1">
            <a:extLst>
              <a:ext uri="{FF2B5EF4-FFF2-40B4-BE49-F238E27FC236}">
                <a16:creationId xmlns:a16="http://schemas.microsoft.com/office/drawing/2014/main" id="{17C43591-7E4B-4B81-9F95-F30B0E0F06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6700" y="63150"/>
            <a:ext cx="11318600" cy="673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3835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B272800-EDB0-41E4-BEB6-8338326C9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 weeks ahead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77BEE4C-2BFD-47E9-A641-07ADC03BA9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8106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0F71B39-7D29-42D3-B729-50D8CA6EB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DDE28F5-2917-4050-BDA0-0714947FF4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02653" y="48128"/>
            <a:ext cx="11384379" cy="6749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4908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4AFAB1-CFC5-45F2-8CAF-AE38D8670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0B9C6B-C722-4622-93B6-AB6756940B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5055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303625-1D00-9648-9BA7-5EBE20F57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393" y="0"/>
            <a:ext cx="8534400" cy="1507067"/>
          </a:xfrm>
        </p:spPr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AE87B3-AAFF-B24B-A863-3F4D5A35B2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2908" y="1507067"/>
            <a:ext cx="8534400" cy="4328250"/>
          </a:xfrm>
        </p:spPr>
        <p:txBody>
          <a:bodyPr>
            <a:normAutofit fontScale="77500" lnSpcReduction="20000"/>
          </a:bodyPr>
          <a:lstStyle/>
          <a:p>
            <a:r>
              <a:rPr lang="en-US" sz="3300" dirty="0">
                <a:solidFill>
                  <a:schemeClr val="tx1"/>
                </a:solidFill>
              </a:rPr>
              <a:t>Season was exceptionally severe- our model under-predicted the intensity – and also timing (predicted later)</a:t>
            </a:r>
          </a:p>
          <a:p>
            <a:r>
              <a:rPr lang="en-US" sz="3300" dirty="0">
                <a:solidFill>
                  <a:schemeClr val="tx1"/>
                </a:solidFill>
              </a:rPr>
              <a:t>Though there is a lot of room for improvement, it performed better than expected for first attempt</a:t>
            </a:r>
          </a:p>
          <a:p>
            <a:r>
              <a:rPr lang="en-US" sz="3300" dirty="0">
                <a:solidFill>
                  <a:schemeClr val="tx1"/>
                </a:solidFill>
              </a:rPr>
              <a:t>Some limitations</a:t>
            </a:r>
          </a:p>
          <a:p>
            <a:pPr lvl="1"/>
            <a:r>
              <a:rPr lang="en-US" sz="3300" dirty="0">
                <a:solidFill>
                  <a:schemeClr val="tx1"/>
                </a:solidFill>
              </a:rPr>
              <a:t>Model largely depends on historical average and incorporated limited variables</a:t>
            </a:r>
          </a:p>
          <a:p>
            <a:pPr lvl="1"/>
            <a:r>
              <a:rPr lang="en-US" sz="3300" dirty="0">
                <a:solidFill>
                  <a:schemeClr val="tx1"/>
                </a:solidFill>
              </a:rPr>
              <a:t>Does not account for mechanism of virus transmission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51112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65F57-121C-6C4A-97BA-B24B1A65B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861" y="31057"/>
            <a:ext cx="12121926" cy="1507067"/>
          </a:xfrm>
        </p:spPr>
        <p:txBody>
          <a:bodyPr/>
          <a:lstStyle/>
          <a:p>
            <a:r>
              <a:rPr lang="en-US" dirty="0"/>
              <a:t>Suggestions for future forecasting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8BCC6F-5BDF-DE44-824D-77E1C37ADD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3585" y="1802820"/>
            <a:ext cx="8534400" cy="3615267"/>
          </a:xfrm>
        </p:spPr>
        <p:txBody>
          <a:bodyPr>
            <a:normAutofit fontScale="92500" lnSpcReduction="10000"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Incorporate variance in climate data</a:t>
            </a:r>
          </a:p>
          <a:p>
            <a:r>
              <a:rPr lang="en-US" sz="3200" dirty="0">
                <a:solidFill>
                  <a:schemeClr val="tx1"/>
                </a:solidFill>
              </a:rPr>
              <a:t>Adjust for spatial correlations</a:t>
            </a:r>
          </a:p>
          <a:p>
            <a:r>
              <a:rPr lang="en-US" sz="3200" dirty="0">
                <a:solidFill>
                  <a:schemeClr val="tx1"/>
                </a:solidFill>
              </a:rPr>
              <a:t>Explore additional predictors:</a:t>
            </a:r>
          </a:p>
          <a:p>
            <a:pPr lvl="1"/>
            <a:r>
              <a:rPr lang="en-US" sz="3200" dirty="0">
                <a:solidFill>
                  <a:schemeClr val="tx1"/>
                </a:solidFill>
              </a:rPr>
              <a:t>Unplanned school closures</a:t>
            </a:r>
          </a:p>
          <a:p>
            <a:pPr lvl="1"/>
            <a:r>
              <a:rPr lang="en-US" sz="3200" dirty="0">
                <a:solidFill>
                  <a:schemeClr val="tx1"/>
                </a:solidFill>
              </a:rPr>
              <a:t>Twitter</a:t>
            </a:r>
          </a:p>
          <a:p>
            <a:pPr lvl="1"/>
            <a:r>
              <a:rPr lang="en-US" sz="3200" dirty="0">
                <a:solidFill>
                  <a:schemeClr val="tx1"/>
                </a:solidFill>
              </a:rPr>
              <a:t>Others?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1028" name="Picture 4" descr="Image result for school closures">
            <a:extLst>
              <a:ext uri="{FF2B5EF4-FFF2-40B4-BE49-F238E27FC236}">
                <a16:creationId xmlns:a16="http://schemas.microsoft.com/office/drawing/2014/main" id="{1B975592-6605-4E00-B91C-4DE708F7A5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4468" y="1802820"/>
            <a:ext cx="2998032" cy="2248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Image result for twitter">
            <a:extLst>
              <a:ext uri="{FF2B5EF4-FFF2-40B4-BE49-F238E27FC236}">
                <a16:creationId xmlns:a16="http://schemas.microsoft.com/office/drawing/2014/main" id="{0F01031F-C610-490C-87F9-BC25682EF7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3572" y="4051344"/>
            <a:ext cx="2647741" cy="2248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20255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A06919-5162-431D-ACBA-B0D6EE204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359" y="981097"/>
            <a:ext cx="10515600" cy="2852737"/>
          </a:xfrm>
        </p:spPr>
        <p:txBody>
          <a:bodyPr/>
          <a:lstStyle/>
          <a:p>
            <a:pPr algn="ctr"/>
            <a:r>
              <a:rPr lang="en-US" dirty="0"/>
              <a:t>Questions?</a:t>
            </a:r>
            <a:br>
              <a:rPr lang="en-US" dirty="0"/>
            </a:br>
            <a:r>
              <a:rPr lang="en-US" dirty="0"/>
              <a:t>Thank you for a great season!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DE5D03-FEB4-486A-9E79-2FAC72A634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3359" y="4110141"/>
            <a:ext cx="10515600" cy="2024697"/>
          </a:xfrm>
        </p:spPr>
        <p:txBody>
          <a:bodyPr>
            <a:noAutofit/>
          </a:bodyPr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Additional 2017-18 GSU Team Members:</a:t>
            </a:r>
          </a:p>
          <a:p>
            <a:pPr algn="ctr"/>
            <a:r>
              <a:rPr lang="en-US" sz="2000" dirty="0">
                <a:solidFill>
                  <a:schemeClr val="tx1"/>
                </a:solidFill>
              </a:rPr>
              <a:t>Dr. Gerardo </a:t>
            </a:r>
            <a:r>
              <a:rPr lang="en-US" sz="2000" dirty="0" err="1">
                <a:solidFill>
                  <a:schemeClr val="tx1"/>
                </a:solidFill>
              </a:rPr>
              <a:t>Chowell</a:t>
            </a:r>
            <a:r>
              <a:rPr lang="en-US" sz="2000" dirty="0">
                <a:solidFill>
                  <a:schemeClr val="tx1"/>
                </a:solidFill>
              </a:rPr>
              <a:t>-Puente</a:t>
            </a:r>
          </a:p>
          <a:p>
            <a:pPr algn="ctr"/>
            <a:r>
              <a:rPr lang="en-US" sz="2000" dirty="0">
                <a:solidFill>
                  <a:schemeClr val="tx1"/>
                </a:solidFill>
              </a:rPr>
              <a:t>Linh </a:t>
            </a:r>
            <a:r>
              <a:rPr lang="en-US" sz="2000" dirty="0" err="1">
                <a:solidFill>
                  <a:schemeClr val="tx1"/>
                </a:solidFill>
              </a:rPr>
              <a:t>Dinh</a:t>
            </a:r>
            <a:r>
              <a:rPr lang="en-US" sz="2000" dirty="0">
                <a:solidFill>
                  <a:schemeClr val="tx1"/>
                </a:solidFill>
              </a:rPr>
              <a:t>, MPH, PhD student</a:t>
            </a:r>
          </a:p>
          <a:p>
            <a:pPr algn="ctr"/>
            <a:r>
              <a:rPr lang="en-US" sz="2000" dirty="0">
                <a:solidFill>
                  <a:schemeClr val="tx1"/>
                </a:solidFill>
              </a:rPr>
              <a:t>Dr. </a:t>
            </a:r>
            <a:r>
              <a:rPr lang="en-US" sz="2000" dirty="0" err="1">
                <a:solidFill>
                  <a:schemeClr val="tx1"/>
                </a:solidFill>
              </a:rPr>
              <a:t>Suranga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Edirisinghe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en-US" sz="2000" dirty="0">
                <a:solidFill>
                  <a:schemeClr val="tx1"/>
                </a:solidFill>
              </a:rPr>
              <a:t>Dr. Kenji </a:t>
            </a:r>
            <a:r>
              <a:rPr lang="en-US" sz="2000" dirty="0" err="1">
                <a:solidFill>
                  <a:schemeClr val="tx1"/>
                </a:solidFill>
              </a:rPr>
              <a:t>Mizumoto</a:t>
            </a:r>
            <a:endParaRPr lang="en-US" sz="2000" dirty="0">
              <a:solidFill>
                <a:schemeClr val="tx1"/>
              </a:solidFill>
            </a:endParaRPr>
          </a:p>
          <a:p>
            <a:pPr algn="ctr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9125056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1B4E4A7-4F8C-4AEF-BD98-3EA8C005E0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supplemental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1706FBF-EDE8-4ABA-A5F7-F6353B6E68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0746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6DBEED8-41AE-4924-A697-B0139D8902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Independent variables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75BEE9-F4D3-44B6-98E0-1DDA6D62EF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0996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EC9E8-367C-2E45-9098-30D02D31B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089" y="153192"/>
            <a:ext cx="10515600" cy="1325563"/>
          </a:xfrm>
        </p:spPr>
        <p:txBody>
          <a:bodyPr/>
          <a:lstStyle/>
          <a:p>
            <a:r>
              <a:rPr lang="en-US" dirty="0"/>
              <a:t>Surveillance Data -ILI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33E20F-F687-FB4D-817B-FE50DA2496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5892" y="1690688"/>
            <a:ext cx="5660036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Used weighted ILI (Influenza-like Illness)</a:t>
            </a:r>
            <a:endParaRPr lang="en-US" sz="3200" dirty="0">
              <a:solidFill>
                <a:schemeClr val="tx1"/>
              </a:solidFill>
              <a:cs typeface="Calibri"/>
            </a:endParaRPr>
          </a:p>
          <a:p>
            <a:r>
              <a:rPr lang="en-US" sz="3200" dirty="0">
                <a:solidFill>
                  <a:schemeClr val="tx1"/>
                </a:solidFill>
              </a:rPr>
              <a:t>Also target of forecasting challenge</a:t>
            </a:r>
          </a:p>
          <a:p>
            <a:r>
              <a:rPr lang="en-US" sz="3200" dirty="0">
                <a:solidFill>
                  <a:schemeClr val="tx1"/>
                </a:solidFill>
              </a:rPr>
              <a:t>Extracted with </a:t>
            </a:r>
            <a:r>
              <a:rPr lang="en-US" sz="3200" dirty="0" err="1">
                <a:solidFill>
                  <a:schemeClr val="tx1"/>
                </a:solidFill>
              </a:rPr>
              <a:t>cdcfluview</a:t>
            </a:r>
            <a:r>
              <a:rPr lang="en-US" sz="3200" dirty="0">
                <a:solidFill>
                  <a:schemeClr val="tx1"/>
                </a:solidFill>
              </a:rPr>
              <a:t> package in R</a:t>
            </a:r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endParaRPr lang="en-US" dirty="0"/>
          </a:p>
          <a:p>
            <a:pPr marL="0" indent="0">
              <a:buNone/>
            </a:pPr>
            <a:endParaRPr lang="en-US" dirty="0"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6970BB3-4C91-4F39-9595-451074F5B3DA}"/>
              </a:ext>
            </a:extLst>
          </p:cNvPr>
          <p:cNvSpPr txBox="1"/>
          <p:nvPr/>
        </p:nvSpPr>
        <p:spPr>
          <a:xfrm>
            <a:off x="9220053" y="6581697"/>
            <a:ext cx="2991272" cy="24622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000" dirty="0"/>
              <a:t>Source: https://www.cdc.gov/flu/weekly</a:t>
            </a:r>
          </a:p>
        </p:txBody>
      </p:sp>
      <p:pic>
        <p:nvPicPr>
          <p:cNvPr id="10" name="Picture 10" descr="A close up of a map&#10;&#10;Description generated with high confidence">
            <a:extLst>
              <a:ext uri="{FF2B5EF4-FFF2-40B4-BE49-F238E27FC236}">
                <a16:creationId xmlns:a16="http://schemas.microsoft.com/office/drawing/2014/main" id="{4F562A4D-8558-47A1-8BBC-5ECEA1836B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7500" y="1317624"/>
            <a:ext cx="4624917" cy="3471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8132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932B3-432B-624D-89FD-30A7FDA7B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581" y="182562"/>
            <a:ext cx="10515600" cy="1325563"/>
          </a:xfrm>
        </p:spPr>
        <p:txBody>
          <a:bodyPr/>
          <a:lstStyle/>
          <a:p>
            <a:r>
              <a:rPr lang="en-US" dirty="0"/>
              <a:t>Surveillance Data - Lab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46B994-A639-604D-80A7-A9041DACF4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400550" cy="4719554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Laboratory data: from CDC </a:t>
            </a:r>
            <a:r>
              <a:rPr lang="en-US" sz="2800" dirty="0" err="1">
                <a:solidFill>
                  <a:schemeClr val="tx1"/>
                </a:solidFill>
              </a:rPr>
              <a:t>FluView</a:t>
            </a:r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dirty="0">
                <a:solidFill>
                  <a:schemeClr val="tx1"/>
                </a:solidFill>
              </a:rPr>
              <a:t>Total influenza positives by week</a:t>
            </a:r>
          </a:p>
          <a:p>
            <a:r>
              <a:rPr lang="en-US" sz="2800" dirty="0">
                <a:solidFill>
                  <a:schemeClr val="tx1"/>
                </a:solidFill>
              </a:rPr>
              <a:t>Post 15-16 season, used clinical lab data counts only</a:t>
            </a:r>
          </a:p>
          <a:p>
            <a:r>
              <a:rPr lang="en-US" sz="2800" dirty="0">
                <a:solidFill>
                  <a:schemeClr val="tx1"/>
                </a:solidFill>
              </a:rPr>
              <a:t>Extracted with </a:t>
            </a:r>
            <a:r>
              <a:rPr lang="en-US" sz="2800" dirty="0" err="1">
                <a:solidFill>
                  <a:schemeClr val="tx1"/>
                </a:solidFill>
              </a:rPr>
              <a:t>cdcfluview</a:t>
            </a:r>
            <a:r>
              <a:rPr lang="en-US" sz="2800" dirty="0">
                <a:solidFill>
                  <a:schemeClr val="tx1"/>
                </a:solidFill>
              </a:rPr>
              <a:t> package in R</a:t>
            </a:r>
          </a:p>
          <a:p>
            <a:endParaRPr lang="en-US" dirty="0"/>
          </a:p>
        </p:txBody>
      </p:sp>
      <p:pic>
        <p:nvPicPr>
          <p:cNvPr id="4" name="Picture 5" descr="A close up of a map&#10;&#10;Description generated with high confidence">
            <a:extLst>
              <a:ext uri="{FF2B5EF4-FFF2-40B4-BE49-F238E27FC236}">
                <a16:creationId xmlns:a16="http://schemas.microsoft.com/office/drawing/2014/main" id="{B4C26144-D845-48CA-B64C-4BF59D395F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3167" y="1508125"/>
            <a:ext cx="5715000" cy="44767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B53451F-64FC-4822-98CD-1FBB5109838E}"/>
              </a:ext>
            </a:extLst>
          </p:cNvPr>
          <p:cNvSpPr txBox="1"/>
          <p:nvPr/>
        </p:nvSpPr>
        <p:spPr>
          <a:xfrm>
            <a:off x="9220053" y="6581697"/>
            <a:ext cx="2991272" cy="24622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000" dirty="0"/>
              <a:t>Source: https://www.cdc.gov/flu/weekly</a:t>
            </a:r>
          </a:p>
        </p:txBody>
      </p:sp>
    </p:spTree>
    <p:extLst>
      <p:ext uri="{BB962C8B-B14F-4D97-AF65-F5344CB8AC3E}">
        <p14:creationId xmlns:p14="http://schemas.microsoft.com/office/powerpoint/2010/main" val="2222308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DA8DF-034D-734F-B87B-AF13DBA67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26" y="162952"/>
            <a:ext cx="10515600" cy="1325563"/>
          </a:xfrm>
        </p:spPr>
        <p:txBody>
          <a:bodyPr/>
          <a:lstStyle/>
          <a:p>
            <a:r>
              <a:rPr lang="en-US" dirty="0"/>
              <a:t>Google Search Data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32EFDE9-95F2-024B-9B85-8DA3C803756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49235" y="1425210"/>
                <a:ext cx="7058241" cy="5041999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sz="2400" dirty="0">
                    <a:solidFill>
                      <a:schemeClr val="tx1"/>
                    </a:solidFill>
                  </a:rPr>
                  <a:t>Google Health API: Google search volume (keywords: flu, </a:t>
                </a:r>
                <a:r>
                  <a:rPr lang="en-US" sz="2400" dirty="0" err="1">
                    <a:solidFill>
                      <a:schemeClr val="tx1"/>
                    </a:solidFill>
                  </a:rPr>
                  <a:t>tamilfu</a:t>
                </a:r>
                <a:r>
                  <a:rPr lang="en-US" sz="2400" dirty="0">
                    <a:solidFill>
                      <a:schemeClr val="tx1"/>
                    </a:solidFill>
                  </a:rPr>
                  <a:t>, influenza) was retrieved for each state and then weighted by population size:</a:t>
                </a:r>
              </a:p>
              <a:p>
                <a:pPr marL="457200" lvl="1" indent="0">
                  <a:buNone/>
                </a:pPr>
                <a:r>
                  <a:rPr lang="en-US" sz="2400" dirty="0">
                    <a:solidFill>
                      <a:schemeClr val="tx1"/>
                    </a:solidFill>
                  </a:rPr>
                  <a:t>G</a:t>
                </a:r>
                <a:r>
                  <a:rPr lang="en-US" sz="2400" baseline="-25000" dirty="0">
                    <a:solidFill>
                      <a:schemeClr val="tx1"/>
                    </a:solidFill>
                  </a:rPr>
                  <a:t>r </a:t>
                </a:r>
                <a:r>
                  <a:rPr lang="en-US" sz="2400" dirty="0">
                    <a:solidFill>
                      <a:schemeClr val="tx1"/>
                    </a:solidFill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ctrlPr>
                              <a:rPr lang="en-US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p>
                          <m:e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𝐺𝑖</m:t>
                            </m:r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𝑃𝑖</m:t>
                            </m:r>
                          </m:e>
                        </m:nary>
                      </m:num>
                      <m:den>
                        <m:nary>
                          <m:naryPr>
                            <m:chr m:val="∑"/>
                            <m:ctrlPr>
                              <a:rPr lang="en-US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p>
                          <m:e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𝑃𝑖</m:t>
                            </m:r>
                          </m:e>
                        </m:nary>
                      </m:den>
                    </m:f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	</a:t>
                </a:r>
              </a:p>
              <a:p>
                <a:pPr marL="457200" lvl="1" indent="0">
                  <a:buNone/>
                </a:pPr>
                <a:r>
                  <a:rPr lang="en-US" sz="2400" dirty="0">
                    <a:solidFill>
                      <a:schemeClr val="tx1"/>
                    </a:solidFill>
                  </a:rPr>
                  <a:t>G</a:t>
                </a:r>
                <a:r>
                  <a:rPr lang="en-US" sz="2400" baseline="-25000" dirty="0">
                    <a:solidFill>
                      <a:schemeClr val="tx1"/>
                    </a:solidFill>
                  </a:rPr>
                  <a:t>r</a:t>
                </a:r>
                <a:r>
                  <a:rPr lang="en-US" sz="2400" dirty="0">
                    <a:solidFill>
                      <a:schemeClr val="tx1"/>
                    </a:solidFill>
                  </a:rPr>
                  <a:t>: weekly google search of region r</a:t>
                </a:r>
              </a:p>
              <a:p>
                <a:pPr marL="457200" lvl="1" indent="0">
                  <a:buNone/>
                </a:pPr>
                <a:r>
                  <a:rPr lang="en-US" sz="2400" dirty="0" err="1">
                    <a:solidFill>
                      <a:schemeClr val="tx1"/>
                    </a:solidFill>
                  </a:rPr>
                  <a:t>G</a:t>
                </a:r>
                <a:r>
                  <a:rPr lang="en-US" sz="2400" baseline="-25000" dirty="0" err="1">
                    <a:solidFill>
                      <a:schemeClr val="tx1"/>
                    </a:solidFill>
                  </a:rPr>
                  <a:t>i</a:t>
                </a:r>
                <a:r>
                  <a:rPr lang="en-US" sz="2400" dirty="0">
                    <a:solidFill>
                      <a:schemeClr val="tx1"/>
                    </a:solidFill>
                  </a:rPr>
                  <a:t>: weekly google search of state </a:t>
                </a:r>
                <a:r>
                  <a:rPr lang="en-US" sz="2400" dirty="0" err="1">
                    <a:solidFill>
                      <a:schemeClr val="tx1"/>
                    </a:solidFill>
                  </a:rPr>
                  <a:t>i</a:t>
                </a:r>
                <a:endParaRPr lang="en-US" sz="2400" dirty="0">
                  <a:solidFill>
                    <a:schemeClr val="tx1"/>
                  </a:solidFill>
                </a:endParaRPr>
              </a:p>
              <a:p>
                <a:pPr marL="457200" lvl="1" indent="0">
                  <a:buNone/>
                </a:pPr>
                <a:r>
                  <a:rPr lang="en-US" sz="2400" dirty="0">
                    <a:solidFill>
                      <a:schemeClr val="tx1"/>
                    </a:solidFill>
                  </a:rPr>
                  <a:t>P</a:t>
                </a:r>
                <a:r>
                  <a:rPr lang="en-US" sz="2400" baseline="-25000" dirty="0">
                    <a:solidFill>
                      <a:schemeClr val="tx1"/>
                    </a:solidFill>
                  </a:rPr>
                  <a:t>i</a:t>
                </a:r>
                <a:r>
                  <a:rPr lang="en-US" sz="2400" dirty="0">
                    <a:solidFill>
                      <a:schemeClr val="tx1"/>
                    </a:solidFill>
                  </a:rPr>
                  <a:t>: population size of state </a:t>
                </a:r>
                <a:r>
                  <a:rPr lang="en-US" sz="2400" dirty="0" err="1">
                    <a:solidFill>
                      <a:schemeClr val="tx1"/>
                    </a:solidFill>
                  </a:rPr>
                  <a:t>i</a:t>
                </a:r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</a:p>
              <a:p>
                <a:pPr marL="457200" lvl="1" indent="0">
                  <a:buNone/>
                </a:pPr>
                <a:r>
                  <a:rPr lang="en-US" sz="2400" dirty="0">
                    <a:solidFill>
                      <a:schemeClr val="tx1"/>
                    </a:solidFill>
                  </a:rPr>
                  <a:t>s: the number of state within the region r</a:t>
                </a:r>
              </a:p>
              <a:p>
                <a:r>
                  <a:rPr lang="en-US" sz="2400" dirty="0">
                    <a:solidFill>
                      <a:schemeClr val="tx1"/>
                    </a:solidFill>
                  </a:rPr>
                  <a:t>Average of weekly Google search was computed from previous years (week 40/2010 – present)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32EFDE9-95F2-024B-9B85-8DA3C803756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49235" y="1425210"/>
                <a:ext cx="7058241" cy="5041999"/>
              </a:xfrm>
              <a:blipFill>
                <a:blip r:embed="rId3"/>
                <a:stretch>
                  <a:fillRect l="-518" t="-3628" r="-19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C8835FEC-BB05-468A-8CE7-C69FAD79D175}"/>
              </a:ext>
            </a:extLst>
          </p:cNvPr>
          <p:cNvSpPr txBox="1"/>
          <p:nvPr/>
        </p:nvSpPr>
        <p:spPr>
          <a:xfrm>
            <a:off x="7520022" y="6571937"/>
            <a:ext cx="46719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Source: https://developers.google.com/discovery/v1/getting_started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BC014EC-B804-4D99-B893-34F5B39287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7476" y="389598"/>
            <a:ext cx="4363998" cy="2584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9902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4758E-76F9-4449-B65D-9B8685DF3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948" y="165219"/>
            <a:ext cx="10515600" cy="1325563"/>
          </a:xfrm>
        </p:spPr>
        <p:txBody>
          <a:bodyPr/>
          <a:lstStyle/>
          <a:p>
            <a:r>
              <a:rPr lang="en-US" dirty="0"/>
              <a:t>Climate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D9BE71C-2805-5541-99BB-7AF40C6D381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36705" y="2045369"/>
                <a:ext cx="5559295" cy="5069437"/>
              </a:xfrm>
            </p:spPr>
            <p:txBody>
              <a:bodyPr>
                <a:normAutofit fontScale="85000" lnSpcReduction="20000"/>
              </a:bodyPr>
              <a:lstStyle/>
              <a:p>
                <a:r>
                  <a:rPr lang="en-US" sz="2400" dirty="0">
                    <a:solidFill>
                      <a:schemeClr val="tx1"/>
                    </a:solidFill>
                  </a:rPr>
                  <a:t>Climate data: MERRA-2 </a:t>
                </a:r>
              </a:p>
              <a:p>
                <a:pPr lvl="1"/>
                <a:r>
                  <a:rPr lang="en-US" sz="2400" dirty="0">
                    <a:solidFill>
                      <a:schemeClr val="tx1"/>
                    </a:solidFill>
                  </a:rPr>
                  <a:t>Minimum weekly temperature/region and nationally</a:t>
                </a:r>
              </a:p>
              <a:p>
                <a:pPr lvl="1"/>
                <a:r>
                  <a:rPr lang="en-US" sz="2400" dirty="0">
                    <a:solidFill>
                      <a:schemeClr val="tx1"/>
                    </a:solidFill>
                  </a:rPr>
                  <a:t>Maximum weekly precipitation/region and nationally</a:t>
                </a:r>
              </a:p>
              <a:p>
                <a:r>
                  <a:rPr lang="en-US" sz="2400" dirty="0">
                    <a:solidFill>
                      <a:schemeClr val="tx1"/>
                    </a:solidFill>
                  </a:rPr>
                  <a:t>To extract and prepare the data:</a:t>
                </a:r>
              </a:p>
              <a:p>
                <a:pPr marL="457200" lvl="1" indent="0">
                  <a:buNone/>
                </a:pPr>
                <a:r>
                  <a:rPr lang="en-US" sz="2400" dirty="0">
                    <a:solidFill>
                      <a:schemeClr val="tx1"/>
                    </a:solidFill>
                  </a:rPr>
                  <a:t>Ex:</a:t>
                </a:r>
              </a:p>
              <a:p>
                <a:pPr marL="457200" lvl="1" indent="0">
                  <a:buNone/>
                </a:pPr>
                <a:r>
                  <a:rPr lang="en-US" sz="2400" dirty="0" err="1">
                    <a:solidFill>
                      <a:schemeClr val="tx1"/>
                    </a:solidFill>
                  </a:rPr>
                  <a:t>T</a:t>
                </a:r>
                <a:r>
                  <a:rPr lang="en-US" sz="2400" baseline="-25000" dirty="0" err="1">
                    <a:solidFill>
                      <a:schemeClr val="tx1"/>
                    </a:solidFill>
                  </a:rPr>
                  <a:t>r</a:t>
                </a:r>
                <a:r>
                  <a:rPr lang="en-US" sz="2400" baseline="-25000" dirty="0">
                    <a:solidFill>
                      <a:schemeClr val="tx1"/>
                    </a:solidFill>
                  </a:rPr>
                  <a:t> </a:t>
                </a:r>
                <a:r>
                  <a:rPr lang="en-US" sz="2400" dirty="0">
                    <a:solidFill>
                      <a:schemeClr val="tx1"/>
                    </a:solidFill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ctrlPr>
                              <a:rPr lang="en-US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𝑇𝑖</m:t>
                            </m:r>
                          </m:e>
                        </m:nary>
                      </m:num>
                      <m:den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</a:p>
              <a:p>
                <a:pPr marL="457200" lvl="1" indent="0">
                  <a:buNone/>
                </a:pPr>
                <a:r>
                  <a:rPr lang="en-US" sz="2400" dirty="0" err="1">
                    <a:solidFill>
                      <a:schemeClr val="tx1"/>
                    </a:solidFill>
                  </a:rPr>
                  <a:t>T</a:t>
                </a:r>
                <a:r>
                  <a:rPr lang="en-US" sz="2400" baseline="-25000" dirty="0" err="1">
                    <a:solidFill>
                      <a:schemeClr val="tx1"/>
                    </a:solidFill>
                  </a:rPr>
                  <a:t>r</a:t>
                </a:r>
                <a:r>
                  <a:rPr lang="en-US" sz="2400" dirty="0">
                    <a:solidFill>
                      <a:schemeClr val="tx1"/>
                    </a:solidFill>
                  </a:rPr>
                  <a:t>: min temperature of region r</a:t>
                </a:r>
              </a:p>
              <a:p>
                <a:pPr marL="457200" lvl="1" indent="0">
                  <a:buNone/>
                </a:pPr>
                <a:r>
                  <a:rPr lang="en-US" sz="2400" dirty="0" err="1">
                    <a:solidFill>
                      <a:schemeClr val="tx1"/>
                    </a:solidFill>
                  </a:rPr>
                  <a:t>T</a:t>
                </a:r>
                <a:r>
                  <a:rPr lang="en-US" sz="2400" baseline="-25000" dirty="0" err="1">
                    <a:solidFill>
                      <a:schemeClr val="tx1"/>
                    </a:solidFill>
                  </a:rPr>
                  <a:t>i</a:t>
                </a:r>
                <a:r>
                  <a:rPr lang="en-US" sz="2400" dirty="0">
                    <a:solidFill>
                      <a:schemeClr val="tx1"/>
                    </a:solidFill>
                  </a:rPr>
                  <a:t>: min temperature measured in a pixel </a:t>
                </a:r>
                <a:r>
                  <a:rPr lang="en-US" sz="2400" dirty="0" err="1">
                    <a:solidFill>
                      <a:schemeClr val="tx1"/>
                    </a:solidFill>
                  </a:rPr>
                  <a:t>i</a:t>
                </a:r>
                <a:endParaRPr lang="en-US" sz="2400" dirty="0">
                  <a:solidFill>
                    <a:schemeClr val="tx1"/>
                  </a:solidFill>
                </a:endParaRPr>
              </a:p>
              <a:p>
                <a:pPr marL="457200" lvl="1" indent="0">
                  <a:buNone/>
                </a:pPr>
                <a:r>
                  <a:rPr lang="en-US" sz="2400" dirty="0">
                    <a:solidFill>
                      <a:schemeClr val="tx1"/>
                    </a:solidFill>
                  </a:rPr>
                  <a:t>n: the number of pixels within region</a:t>
                </a:r>
              </a:p>
              <a:p>
                <a:r>
                  <a:rPr lang="en-US" sz="2400" dirty="0">
                    <a:solidFill>
                      <a:schemeClr val="tx1"/>
                    </a:solidFill>
                  </a:rPr>
                  <a:t>Calculations done similarly for max. precipitation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D9BE71C-2805-5541-99BB-7AF40C6D381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6705" y="2045369"/>
                <a:ext cx="5559295" cy="5069437"/>
              </a:xfrm>
              <a:blipFill>
                <a:blip r:embed="rId3"/>
                <a:stretch>
                  <a:fillRect l="-439" t="-13598" r="-1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FDAB9A11-0A8E-E04C-AB3C-EE536EB9DD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0398" y="1313655"/>
            <a:ext cx="5449654" cy="463775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3741E9D-E7B4-4D44-91A6-64C831E624F6}"/>
              </a:ext>
            </a:extLst>
          </p:cNvPr>
          <p:cNvSpPr txBox="1"/>
          <p:nvPr/>
        </p:nvSpPr>
        <p:spPr>
          <a:xfrm>
            <a:off x="5943342" y="6505996"/>
            <a:ext cx="624865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Source: https://disc.sci.gsfc.nasa.gov/datasets/M2I3NPASM_V5.12.4/summary?keywords=MERRA-2</a:t>
            </a:r>
          </a:p>
        </p:txBody>
      </p:sp>
    </p:spTree>
    <p:extLst>
      <p:ext uri="{BB962C8B-B14F-4D97-AF65-F5344CB8AC3E}">
        <p14:creationId xmlns:p14="http://schemas.microsoft.com/office/powerpoint/2010/main" val="12075373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0CB8F84-9949-4993-9EEA-0D1061E00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E6E6295-ED9C-414D-AC4B-B840E35BE8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7774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FEA992-0EE8-9D4B-861C-5BE0B1B4F1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303" y="225845"/>
            <a:ext cx="10515600" cy="1325563"/>
          </a:xfrm>
        </p:spPr>
        <p:txBody>
          <a:bodyPr/>
          <a:lstStyle/>
          <a:p>
            <a:r>
              <a:rPr lang="en-US" dirty="0"/>
              <a:t>Model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C82A0035-6F8C-674E-BF62-1C73BCF6F2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669427" y="628180"/>
            <a:ext cx="3682429" cy="31506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620F0EC-1B5D-4BF4-A4C2-F1F128D36D25}"/>
              </a:ext>
            </a:extLst>
          </p:cNvPr>
          <p:cNvSpPr txBox="1"/>
          <p:nvPr/>
        </p:nvSpPr>
        <p:spPr>
          <a:xfrm>
            <a:off x="371986" y="1413063"/>
            <a:ext cx="4720491" cy="415498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cs typeface="Calibri"/>
              </a:rPr>
              <a:t>Tree Regression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Bagging: 1000 bootstrapping simulations</a:t>
            </a:r>
            <a:endParaRPr lang="en-US" sz="2400" dirty="0"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Sliding window - </a:t>
            </a:r>
            <a:r>
              <a:rPr lang="en-US" sz="2400" dirty="0">
                <a:cs typeface="Calibri"/>
              </a:rPr>
              <a:t>Predicted wILI one week at a time and fed that value back into the model as part of the wILI predictor value set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cs typeface="Calibri"/>
              </a:rPr>
              <a:t>Autocorrelation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cs typeface="Calibri"/>
              </a:rPr>
              <a:t>Used R extensively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09D3AA4-258B-4643-AB72-3C560E1F25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2477" y="4345021"/>
            <a:ext cx="6928075" cy="2199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2833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011D2-A97C-4DE0-9A02-7F7D0ACF1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Seasonality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D86E806-B900-41FA-881B-ED5E552C6A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80003" y="2699270"/>
            <a:ext cx="6441922" cy="178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8175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A1E825-0E9F-4F9C-ABE6-E600081293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491" y="-51619"/>
            <a:ext cx="11459497" cy="1507067"/>
          </a:xfrm>
        </p:spPr>
        <p:txBody>
          <a:bodyPr/>
          <a:lstStyle/>
          <a:p>
            <a:r>
              <a:rPr lang="en-US" dirty="0"/>
              <a:t>Autocorrelation and Cross Correlation </a:t>
            </a:r>
          </a:p>
        </p:txBody>
      </p:sp>
      <p:pic>
        <p:nvPicPr>
          <p:cNvPr id="4" name="Picture 3" descr="A screenshot of a social media post&#10;&#10;Description generated with very high confidence">
            <a:extLst>
              <a:ext uri="{FF2B5EF4-FFF2-40B4-BE49-F238E27FC236}">
                <a16:creationId xmlns:a16="http://schemas.microsoft.com/office/drawing/2014/main" id="{8D64D1B6-C2D2-4680-B944-75DE5DB18E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343" y="1137576"/>
            <a:ext cx="4367751" cy="373940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6A4EFA0-A7B2-43DC-B8E4-EE2E43EB82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07711" y="1097966"/>
            <a:ext cx="4434645" cy="382863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261C197-855F-4A1C-B204-A36FD6FB6D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7347" y="5362833"/>
            <a:ext cx="11862399" cy="1224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9825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08ADB-B691-42AB-B0EC-1AE09912E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Most Influential predictors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E8231EC-D5BB-4CC9-8475-DA0DA7EDF3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888" y="2998804"/>
            <a:ext cx="9524064" cy="860392"/>
          </a:xfrm>
        </p:spPr>
      </p:pic>
    </p:spTree>
    <p:extLst>
      <p:ext uri="{BB962C8B-B14F-4D97-AF65-F5344CB8AC3E}">
        <p14:creationId xmlns:p14="http://schemas.microsoft.com/office/powerpoint/2010/main" val="336344035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3823</TotalTime>
  <Words>507</Words>
  <Application>Microsoft Office PowerPoint</Application>
  <PresentationFormat>Widescreen</PresentationFormat>
  <Paragraphs>116</Paragraphs>
  <Slides>32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9" baseType="lpstr">
      <vt:lpstr>Arial</vt:lpstr>
      <vt:lpstr>Calibri</vt:lpstr>
      <vt:lpstr>Calibri Light</vt:lpstr>
      <vt:lpstr>Cambria Math</vt:lpstr>
      <vt:lpstr>Century Gothic</vt:lpstr>
      <vt:lpstr>Wingdings 3</vt:lpstr>
      <vt:lpstr>Slice</vt:lpstr>
      <vt:lpstr>Forecasting the 2017-18 Influenza Season</vt:lpstr>
      <vt:lpstr>Team GA: Overview of model</vt:lpstr>
      <vt:lpstr>Results</vt:lpstr>
      <vt:lpstr>Onset Week</vt:lpstr>
      <vt:lpstr>PowerPoint Presentation</vt:lpstr>
      <vt:lpstr>Peak week</vt:lpstr>
      <vt:lpstr>PowerPoint Presentation</vt:lpstr>
      <vt:lpstr>Peak Intensity</vt:lpstr>
      <vt:lpstr>PowerPoint Presentation</vt:lpstr>
      <vt:lpstr>1 week ahead</vt:lpstr>
      <vt:lpstr>PowerPoint Presentation</vt:lpstr>
      <vt:lpstr>2 weeks ahead</vt:lpstr>
      <vt:lpstr>PowerPoint Presentation</vt:lpstr>
      <vt:lpstr>3 weeks ahead</vt:lpstr>
      <vt:lpstr>PowerPoint Presentation</vt:lpstr>
      <vt:lpstr>4 weeks ahead</vt:lpstr>
      <vt:lpstr>PowerPoint Presentation</vt:lpstr>
      <vt:lpstr>conclusions</vt:lpstr>
      <vt:lpstr>Conclusions</vt:lpstr>
      <vt:lpstr>Suggestions for future forecasting models</vt:lpstr>
      <vt:lpstr>Questions? Thank you for a great season!</vt:lpstr>
      <vt:lpstr>supplemental</vt:lpstr>
      <vt:lpstr>Independent variables</vt:lpstr>
      <vt:lpstr>Surveillance Data -ILI</vt:lpstr>
      <vt:lpstr>Surveillance Data - Lab</vt:lpstr>
      <vt:lpstr>Google Search Data</vt:lpstr>
      <vt:lpstr>Climate</vt:lpstr>
      <vt:lpstr>Model</vt:lpstr>
      <vt:lpstr>Model</vt:lpstr>
      <vt:lpstr>Seasonality</vt:lpstr>
      <vt:lpstr>Autocorrelation and Cross Correlation </vt:lpstr>
      <vt:lpstr>Most Influential predictors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Desiree Mustaquim</dc:creator>
  <cp:lastModifiedBy>Mustaquim, Desiree (CDC/OID/NCIRD)</cp:lastModifiedBy>
  <cp:revision>204</cp:revision>
  <dcterms:created xsi:type="dcterms:W3CDTF">2018-04-14T16:00:55Z</dcterms:created>
  <dcterms:modified xsi:type="dcterms:W3CDTF">2018-08-29T20:04:19Z</dcterms:modified>
</cp:coreProperties>
</file>