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1"/>
  </p:notesMasterIdLst>
  <p:handoutMasterIdLst>
    <p:handoutMasterId r:id="rId12"/>
  </p:handoutMasterIdLst>
  <p:sldIdLst>
    <p:sldId id="363" r:id="rId3"/>
    <p:sldId id="372" r:id="rId4"/>
    <p:sldId id="378" r:id="rId5"/>
    <p:sldId id="379" r:id="rId6"/>
    <p:sldId id="374" r:id="rId7"/>
    <p:sldId id="375" r:id="rId8"/>
    <p:sldId id="377" r:id="rId9"/>
    <p:sldId id="371" r:id="rId10"/>
  </p:sldIdLst>
  <p:sldSz cx="9144000" cy="5143500" type="screen16x9"/>
  <p:notesSz cx="7010400" cy="92964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yriad Web Pro" panose="020B0604020202020204" charset="0"/>
      <p:regular r:id="rId17"/>
      <p:bold r:id="rId18"/>
      <p:italic r:id="rId19"/>
    </p:embeddedFont>
    <p:embeddedFont>
      <p:font typeface="Calibri Light" panose="020F0302020204030204" pitchFamily="34" charset="0"/>
      <p:regular r:id="rId20"/>
      <p:italic r:id="rId2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4377AA2-EFEE-4289-BBAC-BAECDF71AB69}">
          <p14:sldIdLst>
            <p14:sldId id="363"/>
            <p14:sldId id="372"/>
            <p14:sldId id="378"/>
            <p14:sldId id="379"/>
            <p14:sldId id="374"/>
            <p14:sldId id="375"/>
            <p14:sldId id="377"/>
            <p14:sldId id="3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  <p:cmAuthor id="2" name="Lutz, Chelsea (CDC/DDID/NCIRD/ID)" initials="LC(" lastIdx="4" clrIdx="1">
    <p:extLst>
      <p:ext uri="{19B8F6BF-5375-455C-9EA6-DF929625EA0E}">
        <p15:presenceInfo xmlns:p15="http://schemas.microsoft.com/office/powerpoint/2012/main" userId="S-1-5-21-1207783550-2075000910-922709458-5946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89" autoAdjust="0"/>
    <p:restoredTop sz="94189" autoAdjust="0"/>
  </p:normalViewPr>
  <p:slideViewPr>
    <p:cSldViewPr snapToGrid="0">
      <p:cViewPr varScale="1">
        <p:scale>
          <a:sx n="92" d="100"/>
          <a:sy n="92" d="100"/>
        </p:scale>
        <p:origin x="102" y="7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3/5/2019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64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22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523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99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76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38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8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ILI activity is likely to remain above baseline for the next 4 weeks</a:t>
            </a:r>
          </a:p>
          <a:p>
            <a:r>
              <a:rPr lang="en-US" dirty="0" smtClean="0"/>
              <a:t>Forecasts </a:t>
            </a:r>
            <a:r>
              <a:rPr lang="en-US" dirty="0"/>
              <a:t>predict </a:t>
            </a:r>
            <a:r>
              <a:rPr lang="en-US" dirty="0" smtClean="0"/>
              <a:t>ILI to decrease weeks 9–12 </a:t>
            </a:r>
          </a:p>
          <a:p>
            <a:r>
              <a:rPr lang="en-US" dirty="0" smtClean="0"/>
              <a:t>There </a:t>
            </a:r>
            <a:r>
              <a:rPr lang="en-US" dirty="0"/>
              <a:t>is about </a:t>
            </a:r>
            <a:r>
              <a:rPr lang="en-US" dirty="0" smtClean="0"/>
              <a:t>an </a:t>
            </a:r>
            <a:r>
              <a:rPr lang="en-US" dirty="0" smtClean="0"/>
              <a:t>90% </a:t>
            </a:r>
            <a:r>
              <a:rPr lang="en-US" dirty="0"/>
              <a:t>chance that the flu </a:t>
            </a:r>
            <a:r>
              <a:rPr lang="en-US" dirty="0" smtClean="0"/>
              <a:t>season </a:t>
            </a:r>
            <a:r>
              <a:rPr lang="en-US" dirty="0" smtClean="0"/>
              <a:t>has peaked (likely peak weeks 7–9)</a:t>
            </a:r>
          </a:p>
          <a:p>
            <a:r>
              <a:rPr lang="en-US" dirty="0" smtClean="0"/>
              <a:t>Forecasts </a:t>
            </a:r>
            <a:r>
              <a:rPr lang="en-US" dirty="0"/>
              <a:t>give a lower chance for a high severity season than the historical average </a:t>
            </a:r>
            <a:r>
              <a:rPr lang="en-US" dirty="0" smtClean="0"/>
              <a:t>(&lt;1</a:t>
            </a:r>
            <a:r>
              <a:rPr lang="en-US" dirty="0"/>
              <a:t>% from forecasts vs. 8% historically)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~90% </a:t>
            </a:r>
            <a:r>
              <a:rPr lang="en-US" dirty="0" smtClean="0"/>
              <a:t>chance of U.S. peak in February (historically is 37%).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25" y="1371600"/>
            <a:ext cx="7013749" cy="350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56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10% chance of U.S. peak in March (historically is 6%).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28" y="1371600"/>
            <a:ext cx="7044744" cy="352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24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intensity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&lt;1% chance U.S. has a high severity season (historically is 8%).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7" y="1524977"/>
            <a:ext cx="7033846" cy="351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247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38537" y="143423"/>
            <a:ext cx="4805463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above last published value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475" y="459184"/>
            <a:ext cx="3830925" cy="43533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66" y="1245996"/>
            <a:ext cx="4573232" cy="365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71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047022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105" y="647007"/>
            <a:ext cx="3688025" cy="41909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66" y="1419810"/>
            <a:ext cx="4355964" cy="348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4026</TotalTime>
  <Words>181</Words>
  <Application>Microsoft Office PowerPoint</Application>
  <PresentationFormat>On-screen Show (16:9)</PresentationFormat>
  <Paragraphs>37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Calibri</vt:lpstr>
      <vt:lpstr>Myriad Web Pro</vt:lpstr>
      <vt:lpstr>Wingdings</vt:lpstr>
      <vt:lpstr>Arial</vt:lpstr>
      <vt:lpstr>Courier New</vt:lpstr>
      <vt:lpstr>Symbol</vt:lpstr>
      <vt:lpstr>Calibri Light</vt:lpstr>
      <vt:lpstr>NCEH_ATSDR_combined</vt:lpstr>
      <vt:lpstr>PRESENTATIONLOAD</vt:lpstr>
      <vt:lpstr>Influenza Forecasting Update – week 8</vt:lpstr>
      <vt:lpstr>U.S. Forecasting Summary</vt:lpstr>
      <vt:lpstr>Season peak</vt:lpstr>
      <vt:lpstr>Season peak</vt:lpstr>
      <vt:lpstr>Season intensity</vt:lpstr>
      <vt:lpstr>Short-Term ILI Predictions</vt:lpstr>
      <vt:lpstr>Extra Slides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Biggerstaff, Matthew (CDC/DDID/NCIRD/ID)</cp:lastModifiedBy>
  <cp:revision>385</cp:revision>
  <cp:lastPrinted>2017-10-31T14:01:43Z</cp:lastPrinted>
  <dcterms:created xsi:type="dcterms:W3CDTF">2011-03-17T17:43:16Z</dcterms:created>
  <dcterms:modified xsi:type="dcterms:W3CDTF">2019-03-05T14:31:38Z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