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08" r:id="rId1"/>
    <p:sldMasterId id="2147483824" r:id="rId2"/>
  </p:sldMasterIdLst>
  <p:notesMasterIdLst>
    <p:notesMasterId r:id="rId10"/>
  </p:notesMasterIdLst>
  <p:handoutMasterIdLst>
    <p:handoutMasterId r:id="rId11"/>
  </p:handoutMasterIdLst>
  <p:sldIdLst>
    <p:sldId id="363" r:id="rId3"/>
    <p:sldId id="372" r:id="rId4"/>
    <p:sldId id="378" r:id="rId5"/>
    <p:sldId id="379" r:id="rId6"/>
    <p:sldId id="374" r:id="rId7"/>
    <p:sldId id="375" r:id="rId8"/>
    <p:sldId id="371" r:id="rId9"/>
  </p:sldIdLst>
  <p:sldSz cx="9144000" cy="5143500" type="screen16x9"/>
  <p:notesSz cx="7010400" cy="9296400"/>
  <p:embeddedFontLst>
    <p:embeddedFont>
      <p:font typeface="Myriad Web Pro" panose="020B0604020202020204" charset="0"/>
      <p:regular r:id="rId12"/>
      <p:bold r:id="rId13"/>
      <p:italic r:id="rId14"/>
    </p:embeddedFont>
    <p:embeddedFont>
      <p:font typeface="Calibri Light" panose="020F0302020204030204" pitchFamily="34" charset="0"/>
      <p:regular r:id="rId15"/>
      <p: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4377AA2-EFEE-4289-BBAC-BAECDF71AB69}">
          <p14:sldIdLst>
            <p14:sldId id="363"/>
            <p14:sldId id="372"/>
            <p14:sldId id="378"/>
            <p14:sldId id="379"/>
            <p14:sldId id="374"/>
            <p14:sldId id="375"/>
            <p14:sldId id="3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amer, Natalie (CDC/OID/NCIRD)" initials="KN(" lastIdx="1" clrIdx="0">
    <p:extLst>
      <p:ext uri="{19B8F6BF-5375-455C-9EA6-DF929625EA0E}">
        <p15:presenceInfo xmlns:p15="http://schemas.microsoft.com/office/powerpoint/2012/main" userId="S-1-5-21-1207783550-2075000910-922709458-416471" providerId="AD"/>
      </p:ext>
    </p:extLst>
  </p:cmAuthor>
  <p:cmAuthor id="2" name="Lutz, Chelsea (CDC/DDID/NCIRD/ID)" initials="LC(" lastIdx="4" clrIdx="1">
    <p:extLst>
      <p:ext uri="{19B8F6BF-5375-455C-9EA6-DF929625EA0E}">
        <p15:presenceInfo xmlns:p15="http://schemas.microsoft.com/office/powerpoint/2012/main" userId="S-1-5-21-1207783550-2075000910-922709458-59465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0E66AF"/>
    <a:srgbClr val="006A71"/>
    <a:srgbClr val="695E4A"/>
    <a:srgbClr val="00853F"/>
    <a:srgbClr val="000000"/>
    <a:srgbClr val="EC881D"/>
    <a:srgbClr val="781D7E"/>
    <a:srgbClr val="008BB0"/>
    <a:srgbClr val="006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940" autoAdjust="0"/>
    <p:restoredTop sz="94189" autoAdjust="0"/>
  </p:normalViewPr>
  <p:slideViewPr>
    <p:cSldViewPr snapToGrid="0">
      <p:cViewPr varScale="1">
        <p:scale>
          <a:sx n="94" d="100"/>
          <a:sy n="94" d="100"/>
        </p:scale>
        <p:origin x="78" y="6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>
      <p:cViewPr varScale="1">
        <p:scale>
          <a:sx n="63" d="100"/>
          <a:sy n="63" d="100"/>
        </p:scale>
        <p:origin x="2602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>
              <a:defRPr sz="1200"/>
            </a:lvl1pPr>
          </a:lstStyle>
          <a:p>
            <a:fld id="{7AF73472-643B-48ED-96DE-4BFC0175D85A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>
              <a:defRPr sz="1200"/>
            </a:lvl1pPr>
          </a:lstStyle>
          <a:p>
            <a:fld id="{818E3D8D-0DDA-44C3-9FF9-75DC4E47D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802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4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C03299-4BB1-4AD2-828F-715F084383AD}" type="datetimeFigureOut">
              <a:rPr lang="en-US"/>
              <a:pPr>
                <a:defRPr/>
              </a:pPr>
              <a:t>3/26/2019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39" tIns="44070" rIns="88139" bIns="4407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5" y="4416099"/>
            <a:ext cx="5607711" cy="4182457"/>
          </a:xfrm>
          <a:prstGeom prst="rect">
            <a:avLst/>
          </a:prstGeom>
        </p:spPr>
        <p:txBody>
          <a:bodyPr vert="horz" lIns="88139" tIns="44070" rIns="88139" bIns="4407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4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B38CAEC-4554-485B-9189-C45C7447A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838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764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422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523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7993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1769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038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2824"/>
          <a:stretch/>
        </p:blipFill>
        <p:spPr>
          <a:xfrm>
            <a:off x="1" y="0"/>
            <a:ext cx="9157648" cy="94052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956741"/>
            <a:ext cx="8229600" cy="866834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457200" y="2061700"/>
            <a:ext cx="6400800" cy="3429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2876702"/>
            <a:ext cx="6400800" cy="9715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rgbClr val="0039A6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7200" y="90152"/>
            <a:ext cx="690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Centers for Disease Control and Prevention</a:t>
            </a:r>
          </a:p>
        </p:txBody>
      </p:sp>
    </p:spTree>
    <p:extLst>
      <p:ext uri="{BB962C8B-B14F-4D97-AF65-F5344CB8AC3E}">
        <p14:creationId xmlns:p14="http://schemas.microsoft.com/office/powerpoint/2010/main" val="32981304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 smtClean="0"/>
              <a:t>Bottom band: OD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42" b="-5052"/>
          <a:stretch/>
        </p:blipFill>
        <p:spPr>
          <a:xfrm>
            <a:off x="6438" y="5018218"/>
            <a:ext cx="9144001" cy="186744"/>
          </a:xfrm>
          <a:prstGeom prst="rect">
            <a:avLst/>
          </a:prstGeom>
        </p:spPr>
      </p:pic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8229600" cy="3341688"/>
          </a:xfrm>
        </p:spPr>
        <p:txBody>
          <a:bodyPr/>
          <a:lstStyle>
            <a:lvl1pPr marL="342900" indent="-342900">
              <a:buClr>
                <a:srgbClr val="005DAA"/>
              </a:buClr>
              <a:buFont typeface="Wingdings" panose="05000000000000000000" pitchFamily="2" charset="2"/>
              <a:buChar char="§"/>
              <a:defRPr sz="200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buClr>
                <a:srgbClr val="532E63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2pPr>
            <a:lvl3pPr>
              <a:buClr>
                <a:srgbClr val="9A3B26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5274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2 column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4807131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44"/>
          <a:stretch/>
        </p:blipFill>
        <p:spPr>
          <a:xfrm>
            <a:off x="0" y="5039853"/>
            <a:ext cx="9144000" cy="11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510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0E66AF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350323"/>
            <a:ext cx="8294913" cy="871538"/>
          </a:xfrm>
          <a:prstGeom prst="rect">
            <a:avLst/>
          </a:prstGeom>
        </p:spPr>
        <p:txBody>
          <a:bodyPr anchor="b"/>
          <a:lstStyle>
            <a:lvl1pPr algn="l">
              <a:defRPr sz="36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1" y="4425696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82096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1956" y="4251554"/>
            <a:ext cx="9144000" cy="883169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27218" y="2746824"/>
            <a:ext cx="6639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14608429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83722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4715261" y="308122"/>
            <a:ext cx="4023077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15179" y="1112964"/>
            <a:ext cx="4022435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15179" y="706858"/>
            <a:ext cx="402300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76241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2287728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38092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581658" y="1112964"/>
            <a:ext cx="2148000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194481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62042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bellenplatzhalter 3"/>
          <p:cNvSpPr>
            <a:spLocks noGrp="1"/>
          </p:cNvSpPr>
          <p:nvPr>
            <p:ph type="tbl" sz="quarter" idx="14"/>
          </p:nvPr>
        </p:nvSpPr>
        <p:spPr>
          <a:xfrm>
            <a:off x="404866" y="1166812"/>
            <a:ext cx="8333078" cy="3186113"/>
          </a:xfrm>
          <a:noFill/>
        </p:spPr>
        <p:txBody>
          <a:bodyPr/>
          <a:lstStyle/>
          <a:p>
            <a:endParaRPr lang="de-DE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37523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0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D9D9D9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45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31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262626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>
                <a:solidFill>
                  <a:srgbClr val="D9D9D9"/>
                </a:solidFill>
              </a:defRPr>
            </a:lvl1pPr>
            <a:lvl2pPr>
              <a:defRPr>
                <a:solidFill>
                  <a:srgbClr val="D9D9D9"/>
                </a:solidFill>
              </a:defRPr>
            </a:lvl2pPr>
            <a:lvl3pPr>
              <a:defRPr>
                <a:solidFill>
                  <a:srgbClr val="D9D9D9"/>
                </a:solidFill>
              </a:defRPr>
            </a:lvl3pPr>
            <a:lvl4pPr>
              <a:defRPr>
                <a:solidFill>
                  <a:srgbClr val="D9D9D9"/>
                </a:solidFill>
              </a:defRPr>
            </a:lvl4pPr>
            <a:lvl5pPr>
              <a:defRPr>
                <a:solidFill>
                  <a:srgbClr val="D9D9D9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15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23850" y="178908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Title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>
              <a:buNone/>
              <a:defRPr sz="1500"/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86771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4969329"/>
            <a:ext cx="9144000" cy="1741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602070547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6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96399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178906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noProof="0" dirty="0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64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687343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/>
                </a:solidFill>
              </a:rPr>
              <a:pPr/>
              <a:t>‹#›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de-DE" noProof="0" dirty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2290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BDB5E-A838-4DE9-B702-B7A1401866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96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5" r:id="rId3"/>
    <p:sldLayoutId id="2147483823" r:id="rId4"/>
    <p:sldLayoutId id="2147483822" r:id="rId5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87240" y="1112964"/>
            <a:ext cx="8351099" cy="3185999"/>
          </a:xfrm>
          <a:prstGeom prst="rect">
            <a:avLst/>
          </a:prstGeom>
        </p:spPr>
        <p:txBody>
          <a:bodyPr vert="horz" lIns="10800" tIns="0" rIns="0" bIns="0" rtlCol="0">
            <a:noAutofit/>
          </a:bodyPr>
          <a:lstStyle/>
          <a:p>
            <a:pPr lvl="0"/>
            <a:r>
              <a:rPr lang="de-DE" dirty="0"/>
              <a:t>Bullets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335295" y="4614421"/>
            <a:ext cx="512228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900">
                <a:solidFill>
                  <a:srgbClr val="7F7F7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87240" y="4614421"/>
            <a:ext cx="68582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7F7F7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navigate element.png"/>
          <p:cNvPicPr>
            <a:picLocks noChangeAspect="1"/>
          </p:cNvPicPr>
          <p:nvPr userDrawn="1"/>
        </p:nvPicPr>
        <p:blipFill rotWithShape="1">
          <a:blip r:embed="rId15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1" b="3101"/>
          <a:stretch/>
        </p:blipFill>
        <p:spPr>
          <a:xfrm>
            <a:off x="0" y="3762375"/>
            <a:ext cx="1331594" cy="1381125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491" y="340021"/>
            <a:ext cx="896545" cy="540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726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5" r:id="rId10"/>
    <p:sldLayoutId id="2147483836" r:id="rId11"/>
    <p:sldLayoutId id="2147483837" r:id="rId12"/>
    <p:sldLayoutId id="2147483838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685800" rtl="0" eaLnBrk="1" latinLnBrk="0" hangingPunct="1">
        <a:spcBef>
          <a:spcPct val="0"/>
        </a:spcBef>
        <a:buNone/>
        <a:defRPr sz="27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4788" indent="-204788" algn="l" defTabSz="685800" rtl="0" eaLnBrk="1" latinLnBrk="0" hangingPunct="1">
        <a:spcBef>
          <a:spcPts val="0"/>
        </a:spcBef>
        <a:spcAft>
          <a:spcPts val="750"/>
        </a:spcAft>
        <a:buFont typeface="Wingdings" panose="05000000000000000000" pitchFamily="2" charset="2"/>
        <a:buChar char="§"/>
        <a:defRPr sz="16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06029" indent="-204788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5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8108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3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775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1345406" indent="-134541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09647"/>
            <a:ext cx="8294913" cy="871538"/>
          </a:xfrm>
        </p:spPr>
        <p:txBody>
          <a:bodyPr/>
          <a:lstStyle/>
          <a:p>
            <a:r>
              <a:rPr lang="en-US" dirty="0" smtClean="0"/>
              <a:t>Influenza Forecasting Update – week 11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Full forecasts, including individual states, at https://predict.cdc.gov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9376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U.S. Forecasting Summary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609600" y="1321323"/>
            <a:ext cx="8229600" cy="334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ILI activity is likely to remain above baseline </a:t>
            </a:r>
            <a:r>
              <a:rPr lang="en-US" dirty="0" smtClean="0"/>
              <a:t>nationally through week 15</a:t>
            </a:r>
            <a:endParaRPr lang="en-US" dirty="0"/>
          </a:p>
          <a:p>
            <a:r>
              <a:rPr lang="en-US" dirty="0" smtClean="0"/>
              <a:t>Forecasts </a:t>
            </a:r>
            <a:r>
              <a:rPr lang="en-US" dirty="0"/>
              <a:t>predict </a:t>
            </a:r>
            <a:r>
              <a:rPr lang="en-US" dirty="0" smtClean="0"/>
              <a:t>ILI to decrease weeks 12–15 </a:t>
            </a:r>
          </a:p>
          <a:p>
            <a:r>
              <a:rPr lang="en-US" dirty="0" smtClean="0"/>
              <a:t>There </a:t>
            </a:r>
            <a:r>
              <a:rPr lang="en-US" dirty="0"/>
              <a:t>is </a:t>
            </a:r>
            <a:r>
              <a:rPr lang="en-US" dirty="0" smtClean="0"/>
              <a:t>a &gt;95% </a:t>
            </a:r>
            <a:r>
              <a:rPr lang="en-US" dirty="0"/>
              <a:t>chance that the flu </a:t>
            </a:r>
            <a:r>
              <a:rPr lang="en-US" dirty="0" smtClean="0"/>
              <a:t>season has peaked nationally (likely peak week 7), but Regions </a:t>
            </a:r>
            <a:r>
              <a:rPr lang="en-US" dirty="0" smtClean="0"/>
              <a:t>5, 7, &amp; 10 </a:t>
            </a:r>
            <a:r>
              <a:rPr lang="en-US" dirty="0" smtClean="0"/>
              <a:t>are forecasted to peak in </a:t>
            </a:r>
            <a:r>
              <a:rPr lang="en-US" dirty="0" smtClean="0"/>
              <a:t>mid-March </a:t>
            </a:r>
            <a:endParaRPr lang="en-US" dirty="0" smtClean="0"/>
          </a:p>
          <a:p>
            <a:r>
              <a:rPr lang="en-US" dirty="0" smtClean="0"/>
              <a:t>Forecasts </a:t>
            </a:r>
            <a:r>
              <a:rPr lang="en-US" dirty="0"/>
              <a:t>give a lower chance for a high severity season </a:t>
            </a:r>
            <a:r>
              <a:rPr lang="en-US" dirty="0" smtClean="0"/>
              <a:t>than </a:t>
            </a:r>
            <a:r>
              <a:rPr lang="en-US" dirty="0"/>
              <a:t>the historical average </a:t>
            </a:r>
            <a:r>
              <a:rPr lang="en-US" dirty="0" smtClean="0"/>
              <a:t>(&lt;1</a:t>
            </a:r>
            <a:r>
              <a:rPr lang="en-US" dirty="0"/>
              <a:t>% from forecasts vs. 8% historically)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1067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peak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97% chance of U.S. peak in February (historically is 37%).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365" y="1371600"/>
            <a:ext cx="6977270" cy="3488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356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peak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~1% chance of U.S. peak in March (historically is 6%).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43" y="1321524"/>
            <a:ext cx="7166113" cy="3583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924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intensity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&lt;1% chance U.S. has a high severity season (historically is 8%).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365" y="1415946"/>
            <a:ext cx="6977270" cy="3488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2247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338537" y="143423"/>
            <a:ext cx="4805463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above last published value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227" y="595022"/>
            <a:ext cx="3671573" cy="417224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66" y="1245996"/>
            <a:ext cx="4244018" cy="3395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0712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025433" y="107303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at or above baseline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695" y="444296"/>
            <a:ext cx="3804212" cy="432296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66" y="1245996"/>
            <a:ext cx="4244018" cy="3395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403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CEH_ATSDR_combined">
  <a:themeElements>
    <a:clrScheme name="Custom 2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PRESENTATIONLOAD">
  <a:themeElements>
    <a:clrScheme name="Benutzerdefiniert 2">
      <a:dk1>
        <a:sysClr val="windowText" lastClr="000000"/>
      </a:dk1>
      <a:lt1>
        <a:sysClr val="window" lastClr="FFFFFF"/>
      </a:lt1>
      <a:dk2>
        <a:srgbClr val="2C3E50"/>
      </a:dk2>
      <a:lt2>
        <a:srgbClr val="FFFFFF"/>
      </a:lt2>
      <a:accent1>
        <a:srgbClr val="3498DB"/>
      </a:accent1>
      <a:accent2>
        <a:srgbClr val="C8303F"/>
      </a:accent2>
      <a:accent3>
        <a:srgbClr val="9BBB59"/>
      </a:accent3>
      <a:accent4>
        <a:srgbClr val="FFC000"/>
      </a:accent4>
      <a:accent5>
        <a:srgbClr val="814993"/>
      </a:accent5>
      <a:accent6>
        <a:srgbClr val="45B1CB"/>
      </a:accent6>
      <a:hlink>
        <a:srgbClr val="7F7F7F"/>
      </a:hlink>
      <a:folHlink>
        <a:srgbClr val="7F7F7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4162</TotalTime>
  <Words>192</Words>
  <Application>Microsoft Office PowerPoint</Application>
  <PresentationFormat>On-screen Show (16:9)</PresentationFormat>
  <Paragraphs>35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Courier New</vt:lpstr>
      <vt:lpstr>Symbol</vt:lpstr>
      <vt:lpstr>Myriad Web Pro</vt:lpstr>
      <vt:lpstr>Calibri Light</vt:lpstr>
      <vt:lpstr>Calibri</vt:lpstr>
      <vt:lpstr>Wingdings</vt:lpstr>
      <vt:lpstr>NCEH_ATSDR_combined</vt:lpstr>
      <vt:lpstr>PRESENTATIONLOAD</vt:lpstr>
      <vt:lpstr>Influenza Forecasting Update – week 11</vt:lpstr>
      <vt:lpstr>U.S. Forecasting Summary</vt:lpstr>
      <vt:lpstr>Season peak</vt:lpstr>
      <vt:lpstr>Season peak</vt:lpstr>
      <vt:lpstr>Season intensity</vt:lpstr>
      <vt:lpstr>Short-Term ILI Predictions</vt:lpstr>
      <vt:lpstr>Short-Term ILI Predictions</vt:lpstr>
    </vt:vector>
  </TitlesOfParts>
  <Company>CDC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CDC Presentation</dc:title>
  <dc:creator>Centers for Disease Control and Prevention</dc:creator>
  <cp:lastModifiedBy>Biggerstaff, Matthew (CDC/DDID/NCIRD/ID)</cp:lastModifiedBy>
  <cp:revision>403</cp:revision>
  <cp:lastPrinted>2017-10-31T14:01:43Z</cp:lastPrinted>
  <dcterms:created xsi:type="dcterms:W3CDTF">2011-03-17T17:43:16Z</dcterms:created>
  <dcterms:modified xsi:type="dcterms:W3CDTF">2019-03-26T14:01:26Z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</Properties>
</file>