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808" r:id="rId1"/>
    <p:sldMasterId id="2147483824" r:id="rId2"/>
  </p:sldMasterIdLst>
  <p:notesMasterIdLst>
    <p:notesMasterId r:id="rId10"/>
  </p:notesMasterIdLst>
  <p:handoutMasterIdLst>
    <p:handoutMasterId r:id="rId11"/>
  </p:handoutMasterIdLst>
  <p:sldIdLst>
    <p:sldId id="363" r:id="rId3"/>
    <p:sldId id="372" r:id="rId4"/>
    <p:sldId id="378" r:id="rId5"/>
    <p:sldId id="379" r:id="rId6"/>
    <p:sldId id="374" r:id="rId7"/>
    <p:sldId id="371" r:id="rId8"/>
    <p:sldId id="375" r:id="rId9"/>
  </p:sldIdLst>
  <p:sldSz cx="9144000" cy="5143500" type="screen16x9"/>
  <p:notesSz cx="7010400" cy="9296400"/>
  <p:embeddedFontLst>
    <p:embeddedFont>
      <p:font typeface="Myriad Web Pro" panose="020B0604020202020204" charset="0"/>
      <p:regular r:id="rId12"/>
      <p:bold r:id="rId13"/>
      <p:italic r:id="rId14"/>
    </p:embeddedFont>
    <p:embeddedFont>
      <p:font typeface="Calibri Light" panose="020F0302020204030204" pitchFamily="34" charset="0"/>
      <p:regular r:id="rId15"/>
      <p:italic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4377AA2-EFEE-4289-BBAC-BAECDF71AB69}">
          <p14:sldIdLst>
            <p14:sldId id="363"/>
            <p14:sldId id="372"/>
            <p14:sldId id="378"/>
            <p14:sldId id="379"/>
            <p14:sldId id="374"/>
            <p14:sldId id="371"/>
            <p14:sldId id="37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ramer, Natalie (CDC/OID/NCIRD)" initials="KN(" lastIdx="1" clrIdx="0">
    <p:extLst>
      <p:ext uri="{19B8F6BF-5375-455C-9EA6-DF929625EA0E}">
        <p15:presenceInfo xmlns:p15="http://schemas.microsoft.com/office/powerpoint/2012/main" userId="S-1-5-21-1207783550-2075000910-922709458-416471" providerId="AD"/>
      </p:ext>
    </p:extLst>
  </p:cmAuthor>
  <p:cmAuthor id="2" name="Lutz, Chelsea (CDC/DDID/NCIRD/ID)" initials="LC(" lastIdx="4" clrIdx="1">
    <p:extLst>
      <p:ext uri="{19B8F6BF-5375-455C-9EA6-DF929625EA0E}">
        <p15:presenceInfo xmlns:p15="http://schemas.microsoft.com/office/powerpoint/2012/main" userId="S-1-5-21-1207783550-2075000910-922709458-59465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9A6"/>
    <a:srgbClr val="0E66AF"/>
    <a:srgbClr val="006A71"/>
    <a:srgbClr val="695E4A"/>
    <a:srgbClr val="00853F"/>
    <a:srgbClr val="000000"/>
    <a:srgbClr val="EC881D"/>
    <a:srgbClr val="781D7E"/>
    <a:srgbClr val="008BB0"/>
    <a:srgbClr val="0068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940" autoAdjust="0"/>
    <p:restoredTop sz="94189" autoAdjust="0"/>
  </p:normalViewPr>
  <p:slideViewPr>
    <p:cSldViewPr snapToGrid="0">
      <p:cViewPr varScale="1">
        <p:scale>
          <a:sx n="94" d="100"/>
          <a:sy n="94" d="100"/>
        </p:scale>
        <p:origin x="78" y="67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notesViewPr>
    <p:cSldViewPr snapToGrid="0">
      <p:cViewPr varScale="1">
        <p:scale>
          <a:sx n="63" d="100"/>
          <a:sy n="63" d="100"/>
        </p:scale>
        <p:origin x="2602" y="6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1.xml"/><Relationship Id="rId21" Type="http://schemas.openxmlformats.org/officeDocument/2006/relationships/commentAuthors" Target="commentAuthors.xml"/><Relationship Id="rId7" Type="http://schemas.openxmlformats.org/officeDocument/2006/relationships/slide" Target="slides/slide5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handoutMaster" Target="handoutMasters/handoutMaster1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font" Target="fonts/font4.fntdata"/><Relationship Id="rId23" Type="http://schemas.openxmlformats.org/officeDocument/2006/relationships/viewProps" Target="viewProp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8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3.fntdata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145" cy="465743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734" y="0"/>
            <a:ext cx="3038145" cy="465743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r">
              <a:defRPr sz="1200"/>
            </a:lvl1pPr>
          </a:lstStyle>
          <a:p>
            <a:fld id="{7AF73472-643B-48ED-96DE-4BFC0175D85A}" type="datetimeFigureOut">
              <a:rPr lang="en-US" smtClean="0"/>
              <a:t>4/9/2019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0658"/>
            <a:ext cx="3038145" cy="465742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734" y="8830658"/>
            <a:ext cx="3038145" cy="465742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r">
              <a:defRPr sz="1200"/>
            </a:lvl1pPr>
          </a:lstStyle>
          <a:p>
            <a:fld id="{818E3D8D-0DDA-44C3-9FF9-75DC4E47D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8028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734" y="1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3C03299-4BB1-4AD2-828F-715F084383AD}" type="datetimeFigureOut">
              <a:rPr lang="en-US"/>
              <a:pPr>
                <a:defRPr/>
              </a:pPr>
              <a:t>4/9/2019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8500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139" tIns="44070" rIns="88139" bIns="4407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345" y="4416099"/>
            <a:ext cx="5607711" cy="4182457"/>
          </a:xfrm>
          <a:prstGeom prst="rect">
            <a:avLst/>
          </a:prstGeom>
        </p:spPr>
        <p:txBody>
          <a:bodyPr vert="horz" lIns="88139" tIns="44070" rIns="88139" bIns="4407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0659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734" y="8830659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B38CAEC-4554-485B-9189-C45C7447A4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5838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7649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4223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5230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7993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0383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38CAEC-4554-485B-9189-C45C7447A404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176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12824"/>
          <a:stretch/>
        </p:blipFill>
        <p:spPr>
          <a:xfrm>
            <a:off x="1" y="0"/>
            <a:ext cx="9157648" cy="940526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956741"/>
            <a:ext cx="8229600" cy="866834"/>
          </a:xfrm>
          <a:prstGeom prst="rect">
            <a:avLst/>
          </a:prstGeom>
        </p:spPr>
        <p:txBody>
          <a:bodyPr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457200" y="2061700"/>
            <a:ext cx="6400800" cy="3429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7200" y="2876702"/>
            <a:ext cx="6400800" cy="97155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000"/>
              </a:lnSpc>
              <a:buNone/>
              <a:defRPr sz="1800" baseline="0">
                <a:solidFill>
                  <a:srgbClr val="0039A6"/>
                </a:solidFill>
                <a:latin typeface="Calibri" pitchFamily="34" charset="0"/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457200" y="90152"/>
            <a:ext cx="6903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95000"/>
                  </a:schemeClr>
                </a:solidFill>
                <a:latin typeface="Calibri" panose="020F0502020204030204" pitchFamily="34" charset="0"/>
              </a:rPr>
              <a:t>Centers for Disease Control and Prevention</a:t>
            </a:r>
          </a:p>
        </p:txBody>
      </p:sp>
    </p:spTree>
    <p:extLst>
      <p:ext uri="{BB962C8B-B14F-4D97-AF65-F5344CB8AC3E}">
        <p14:creationId xmlns:p14="http://schemas.microsoft.com/office/powerpoint/2010/main" val="32981304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SLIDE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 smtClean="0"/>
              <a:t>Bottom band: OD</a:t>
            </a: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742" b="-5052"/>
          <a:stretch/>
        </p:blipFill>
        <p:spPr>
          <a:xfrm>
            <a:off x="6438" y="5018218"/>
            <a:ext cx="9144001" cy="186744"/>
          </a:xfrm>
          <a:prstGeom prst="rect">
            <a:avLst/>
          </a:prstGeom>
        </p:spPr>
      </p:pic>
      <p:sp>
        <p:nvSpPr>
          <p:cNvPr id="5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457200" y="1158875"/>
            <a:ext cx="8229600" cy="3341688"/>
          </a:xfrm>
        </p:spPr>
        <p:txBody>
          <a:bodyPr/>
          <a:lstStyle>
            <a:lvl1pPr marL="342900" indent="-342900">
              <a:buClr>
                <a:srgbClr val="005DAA"/>
              </a:buClr>
              <a:buFont typeface="Wingdings" panose="05000000000000000000" pitchFamily="2" charset="2"/>
              <a:buChar char="§"/>
              <a:defRPr sz="2000" baseline="0">
                <a:solidFill>
                  <a:schemeClr val="accent4">
                    <a:lumMod val="50000"/>
                  </a:schemeClr>
                </a:solidFill>
              </a:defRPr>
            </a:lvl1pPr>
            <a:lvl2pPr>
              <a:buClr>
                <a:srgbClr val="532E63"/>
              </a:buClr>
              <a:defRPr sz="2000" baseline="0">
                <a:solidFill>
                  <a:schemeClr val="accent4">
                    <a:lumMod val="50000"/>
                  </a:schemeClr>
                </a:solidFill>
              </a:defRPr>
            </a:lvl2pPr>
            <a:lvl3pPr>
              <a:buClr>
                <a:srgbClr val="9A3B26"/>
              </a:buClr>
              <a:defRPr sz="2000" baseline="0">
                <a:solidFill>
                  <a:schemeClr val="accent4">
                    <a:lumMod val="50000"/>
                  </a:schemeClr>
                </a:solidFill>
              </a:defRPr>
            </a:lvl3pPr>
            <a:lvl4pPr>
              <a:defRPr sz="2000">
                <a:solidFill>
                  <a:schemeClr val="accent4">
                    <a:lumMod val="75000"/>
                  </a:schemeClr>
                </a:solidFill>
              </a:defRPr>
            </a:lvl4pPr>
            <a:lvl5pPr>
              <a:defRPr sz="2000">
                <a:solidFill>
                  <a:schemeClr val="accent4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52743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SLIDE 2 column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3879669" cy="314325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24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742950" indent="-28575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18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2"/>
            <a:endParaRPr lang="en-US" dirty="0" smtClean="0"/>
          </a:p>
          <a:p>
            <a:pPr lvl="0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 userDrawn="1">
            <p:ph idx="10"/>
          </p:nvPr>
        </p:nvSpPr>
        <p:spPr>
          <a:xfrm>
            <a:off x="4807131" y="1200151"/>
            <a:ext cx="3879669" cy="314325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24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742950" indent="-28575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18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2"/>
            <a:endParaRPr lang="en-US" dirty="0" smtClean="0"/>
          </a:p>
          <a:p>
            <a:pPr lvl="0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544"/>
          <a:stretch/>
        </p:blipFill>
        <p:spPr>
          <a:xfrm>
            <a:off x="0" y="5039853"/>
            <a:ext cx="9144000" cy="112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5510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lor_background">
    <p:bg>
      <p:bgPr>
        <a:solidFill>
          <a:srgbClr val="0E66AF">
            <a:alpha val="7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350323"/>
            <a:ext cx="8294913" cy="871538"/>
          </a:xfrm>
          <a:prstGeom prst="rect">
            <a:avLst/>
          </a:prstGeom>
        </p:spPr>
        <p:txBody>
          <a:bodyPr anchor="b"/>
          <a:lstStyle>
            <a:lvl1pPr algn="l">
              <a:defRPr sz="3600" b="1" baseline="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1" y="4425696"/>
            <a:ext cx="7772400" cy="426244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ts val="2200"/>
              </a:lnSpc>
              <a:buNone/>
              <a:defRPr sz="2000" baseline="0">
                <a:solidFill>
                  <a:schemeClr val="bg2"/>
                </a:solidFill>
                <a:latin typeface="Calibri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82096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140"/>
          <a:stretch/>
        </p:blipFill>
        <p:spPr>
          <a:xfrm>
            <a:off x="1956" y="4251554"/>
            <a:ext cx="9144000" cy="883169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127218" y="2746824"/>
            <a:ext cx="663934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For more information, contact CDC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1-800-CDC-INFO (232-4636)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TTY:  1-888-232-6348    www.cdc.gov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/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/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The findings and conclusions in this report are those of the authors and do not necessarily represent the official position of the Centers for Disease Control and Prevention.</a:t>
            </a:r>
          </a:p>
        </p:txBody>
      </p:sp>
    </p:spTree>
    <p:extLst>
      <p:ext uri="{BB962C8B-B14F-4D97-AF65-F5344CB8AC3E}">
        <p14:creationId xmlns:p14="http://schemas.microsoft.com/office/powerpoint/2010/main" val="14608429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8351099" cy="3239436"/>
          </a:xfrm>
          <a:noFill/>
        </p:spPr>
        <p:txBody>
          <a:bodyPr/>
          <a:lstStyle>
            <a:lvl1pPr>
              <a:defRPr sz="1650"/>
            </a:lvl1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38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2837226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 1"/>
          <p:cNvSpPr>
            <a:spLocks noGrp="1"/>
          </p:cNvSpPr>
          <p:nvPr>
            <p:ph type="title"/>
          </p:nvPr>
        </p:nvSpPr>
        <p:spPr>
          <a:xfrm>
            <a:off x="4715261" y="308122"/>
            <a:ext cx="4023077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15179" y="1112964"/>
            <a:ext cx="4022435" cy="3239436"/>
          </a:xfrm>
          <a:noFill/>
        </p:spPr>
        <p:txBody>
          <a:bodyPr/>
          <a:lstStyle>
            <a:lvl1pPr>
              <a:defRPr sz="1650"/>
            </a:lvl1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4715179" y="706858"/>
            <a:ext cx="402300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2762412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2287728" cy="3239436"/>
          </a:xfrm>
          <a:noFill/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2380920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581658" y="1112964"/>
            <a:ext cx="2148000" cy="3239436"/>
          </a:xfrm>
          <a:noFill/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1944812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620425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abellenplatzhalter 3"/>
          <p:cNvSpPr>
            <a:spLocks noGrp="1"/>
          </p:cNvSpPr>
          <p:nvPr>
            <p:ph type="tbl" sz="quarter" idx="14"/>
          </p:nvPr>
        </p:nvSpPr>
        <p:spPr>
          <a:xfrm>
            <a:off x="404866" y="1166812"/>
            <a:ext cx="8333078" cy="3186113"/>
          </a:xfrm>
          <a:noFill/>
        </p:spPr>
        <p:txBody>
          <a:bodyPr/>
          <a:lstStyle/>
          <a:p>
            <a:endParaRPr lang="de-DE"/>
          </a:p>
        </p:txBody>
      </p:sp>
      <p:sp>
        <p:nvSpPr>
          <p:cNvPr id="38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3752316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05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D9D9D9"/>
          </a:solidFill>
          <a:ln w="12700">
            <a:noFill/>
            <a:round/>
            <a:headEnd/>
            <a:tailEnd/>
          </a:ln>
        </p:spPr>
        <p:txBody>
          <a:bodyPr rot="0" spcFirstLastPara="0" vert="horz" wrap="square" lIns="68573" tIns="34286" rIns="68573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  <p:sp>
        <p:nvSpPr>
          <p:cNvPr id="45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8351099" cy="3239436"/>
          </a:xfrm>
          <a:noFill/>
        </p:spPr>
        <p:txBody>
          <a:bodyPr/>
          <a:lstStyle>
            <a:lvl1pPr>
              <a:defRPr sz="1650"/>
            </a:lvl1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315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262626"/>
          </a:solidFill>
          <a:ln w="12700">
            <a:noFill/>
            <a:round/>
            <a:headEnd/>
            <a:tailEnd/>
          </a:ln>
        </p:spPr>
        <p:txBody>
          <a:bodyPr rot="0" spcFirstLastPara="0" vert="horz" wrap="square" lIns="68573" tIns="34286" rIns="68573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5A4F164-3A46-4CEE-A25C-CA523D5E42F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  <p:sp>
        <p:nvSpPr>
          <p:cNvPr id="8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8351099" cy="3239436"/>
          </a:xfrm>
          <a:noFill/>
        </p:spPr>
        <p:txBody>
          <a:bodyPr/>
          <a:lstStyle>
            <a:lvl1pPr>
              <a:defRPr sz="1650">
                <a:solidFill>
                  <a:srgbClr val="D9D9D9"/>
                </a:solidFill>
              </a:defRPr>
            </a:lvl1pPr>
            <a:lvl2pPr>
              <a:defRPr>
                <a:solidFill>
                  <a:srgbClr val="D9D9D9"/>
                </a:solidFill>
              </a:defRPr>
            </a:lvl2pPr>
            <a:lvl3pPr>
              <a:defRPr>
                <a:solidFill>
                  <a:srgbClr val="D9D9D9"/>
                </a:solidFill>
              </a:defRPr>
            </a:lvl3pPr>
            <a:lvl4pPr>
              <a:defRPr>
                <a:solidFill>
                  <a:srgbClr val="D9D9D9"/>
                </a:solidFill>
              </a:defRPr>
            </a:lvl4pPr>
            <a:lvl5pPr>
              <a:defRPr>
                <a:solidFill>
                  <a:srgbClr val="D9D9D9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159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23850" y="178908"/>
            <a:ext cx="8497092" cy="462341"/>
          </a:xfr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de-DE" dirty="0"/>
              <a:t>Title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323849" y="476727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23850" y="641246"/>
            <a:ext cx="8496300" cy="252183"/>
          </a:xfrm>
        </p:spPr>
        <p:txBody>
          <a:bodyPr lIns="0" tIns="0" rIns="0" bIns="0" anchor="t" anchorCtr="0">
            <a:noAutofit/>
          </a:bodyPr>
          <a:lstStyle>
            <a:lvl1pPr>
              <a:buNone/>
              <a:defRPr sz="1500"/>
            </a:lvl1pPr>
          </a:lstStyle>
          <a:p>
            <a:pPr lvl="0"/>
            <a:r>
              <a:rPr lang="de-DE" dirty="0"/>
              <a:t>Subtitle</a:t>
            </a:r>
          </a:p>
        </p:txBody>
      </p:sp>
      <p:sp>
        <p:nvSpPr>
          <p:cNvPr id="7" name="Textplatzhalter 2"/>
          <p:cNvSpPr>
            <a:spLocks noGrp="1"/>
          </p:cNvSpPr>
          <p:nvPr>
            <p:ph idx="1"/>
          </p:nvPr>
        </p:nvSpPr>
        <p:spPr>
          <a:xfrm>
            <a:off x="323856" y="1166220"/>
            <a:ext cx="8497093" cy="318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867716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40404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0" y="4969329"/>
            <a:ext cx="9144000" cy="17417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602070547"/>
      </p:ext>
    </p:extLst>
  </p:cSld>
  <p:clrMapOvr>
    <a:masterClrMapping/>
  </p:clrMapOvr>
  <p:transition spd="slow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323849" y="476727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6" name="Textplatzhalter 2"/>
          <p:cNvSpPr>
            <a:spLocks noGrp="1"/>
          </p:cNvSpPr>
          <p:nvPr>
            <p:ph idx="1"/>
          </p:nvPr>
        </p:nvSpPr>
        <p:spPr>
          <a:xfrm>
            <a:off x="323856" y="1166220"/>
            <a:ext cx="8497093" cy="318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963991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850" y="178906"/>
            <a:ext cx="8497092" cy="462341"/>
          </a:xfr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de-DE" noProof="0" dirty="0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323849" y="4767264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687343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9DC1E638-3F78-4E0D-883A-B278700C48C0}" type="slidenum">
              <a:rPr lang="de-DE" smtClean="0">
                <a:solidFill>
                  <a:prstClr val="black"/>
                </a:solidFill>
              </a:rPr>
              <a:pPr/>
              <a:t>‹#›</a:t>
            </a:fld>
            <a:endParaRPr lang="de-DE" dirty="0">
              <a:solidFill>
                <a:prstClr val="black"/>
              </a:solidFill>
            </a:endParaRPr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323850" y="641246"/>
            <a:ext cx="8496300" cy="252183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500"/>
            </a:lvl1pPr>
          </a:lstStyle>
          <a:p>
            <a:pPr lvl="0"/>
            <a:r>
              <a:rPr lang="de-DE" noProof="0" dirty="0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322906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DBDB5E-A838-4DE9-B702-B7A1401866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961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5" r:id="rId3"/>
    <p:sldLayoutId id="2147483823" r:id="rId4"/>
    <p:sldLayoutId id="2147483822" r:id="rId5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de-DE" dirty="0"/>
              <a:t>Title</a:t>
            </a: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87240" y="1112964"/>
            <a:ext cx="8351099" cy="3185999"/>
          </a:xfrm>
          <a:prstGeom prst="rect">
            <a:avLst/>
          </a:prstGeom>
        </p:spPr>
        <p:txBody>
          <a:bodyPr vert="horz" lIns="10800" tIns="0" rIns="0" bIns="0" rtlCol="0">
            <a:noAutofit/>
          </a:bodyPr>
          <a:lstStyle/>
          <a:p>
            <a:pPr lvl="0"/>
            <a:r>
              <a:rPr lang="de-DE" dirty="0"/>
              <a:t>Bullets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335295" y="4614421"/>
            <a:ext cx="5122280" cy="27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defRPr sz="900">
                <a:solidFill>
                  <a:srgbClr val="7F7F7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387240" y="4614421"/>
            <a:ext cx="685820" cy="27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rgbClr val="7F7F7F"/>
                </a:solidFill>
              </a:defRPr>
            </a:lvl1pPr>
          </a:lstStyle>
          <a:p>
            <a:fld id="{75A4F164-3A46-4CEE-A25C-CA523D5E42F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navigate element.png"/>
          <p:cNvPicPr>
            <a:picLocks noChangeAspect="1"/>
          </p:cNvPicPr>
          <p:nvPr userDrawn="1"/>
        </p:nvPicPr>
        <p:blipFill rotWithShape="1">
          <a:blip r:embed="rId15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1" b="3101"/>
          <a:stretch/>
        </p:blipFill>
        <p:spPr>
          <a:xfrm>
            <a:off x="0" y="3762375"/>
            <a:ext cx="1331594" cy="1381125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9491" y="340021"/>
            <a:ext cx="896545" cy="540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7260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5" r:id="rId10"/>
    <p:sldLayoutId id="2147483836" r:id="rId11"/>
    <p:sldLayoutId id="2147483837" r:id="rId12"/>
    <p:sldLayoutId id="2147483838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685800" rtl="0" eaLnBrk="1" latinLnBrk="0" hangingPunct="1">
        <a:spcBef>
          <a:spcPct val="0"/>
        </a:spcBef>
        <a:buNone/>
        <a:defRPr sz="27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4788" indent="-204788" algn="l" defTabSz="685800" rtl="0" eaLnBrk="1" latinLnBrk="0" hangingPunct="1">
        <a:spcBef>
          <a:spcPts val="0"/>
        </a:spcBef>
        <a:spcAft>
          <a:spcPts val="750"/>
        </a:spcAft>
        <a:buFont typeface="Wingdings" panose="05000000000000000000" pitchFamily="2" charset="2"/>
        <a:buChar char="§"/>
        <a:defRPr sz="165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606029" indent="-204788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5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810816" indent="-133350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35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077516" indent="-133350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2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4pPr>
      <a:lvl5pPr marL="1345406" indent="-134541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2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209647"/>
            <a:ext cx="8294913" cy="871538"/>
          </a:xfrm>
        </p:spPr>
        <p:txBody>
          <a:bodyPr/>
          <a:lstStyle/>
          <a:p>
            <a:r>
              <a:rPr lang="en-US" dirty="0" smtClean="0"/>
              <a:t>Influenza Forecasting Update – week 13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Full forecasts, including individual states, at https://predict.cdc.gov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093762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U.S. Forecasting Summary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Text Placeholder 2"/>
          <p:cNvSpPr txBox="1">
            <a:spLocks/>
          </p:cNvSpPr>
          <p:nvPr/>
        </p:nvSpPr>
        <p:spPr bwMode="auto">
          <a:xfrm>
            <a:off x="609600" y="1321323"/>
            <a:ext cx="8229600" cy="334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DAA"/>
              </a:buClr>
              <a:buFont typeface="Wingdings" panose="05000000000000000000" pitchFamily="2" charset="2"/>
              <a:buChar char="§"/>
              <a:defRPr sz="2000" kern="1200" baseline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2E63"/>
              </a:buClr>
              <a:buFont typeface="Arial" panose="020B0604020202020204" pitchFamily="34" charset="0"/>
              <a:buChar char="–"/>
              <a:defRPr sz="2000" kern="1200" baseline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A3B26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ILI activity is likely to remain above baseline </a:t>
            </a:r>
            <a:r>
              <a:rPr lang="en-US" dirty="0" smtClean="0"/>
              <a:t>nationally through week 15</a:t>
            </a:r>
            <a:endParaRPr lang="en-US" dirty="0"/>
          </a:p>
          <a:p>
            <a:r>
              <a:rPr lang="en-US" dirty="0" smtClean="0"/>
              <a:t>Forecasts </a:t>
            </a:r>
            <a:r>
              <a:rPr lang="en-US" dirty="0"/>
              <a:t>predict </a:t>
            </a:r>
            <a:r>
              <a:rPr lang="en-US" dirty="0" smtClean="0"/>
              <a:t>ILI to decrease weeks 14–17 </a:t>
            </a:r>
          </a:p>
          <a:p>
            <a:r>
              <a:rPr lang="en-US" dirty="0" smtClean="0"/>
              <a:t>There </a:t>
            </a:r>
            <a:r>
              <a:rPr lang="en-US" dirty="0"/>
              <a:t>is </a:t>
            </a:r>
            <a:r>
              <a:rPr lang="en-US" dirty="0" smtClean="0"/>
              <a:t>a 99% </a:t>
            </a:r>
            <a:r>
              <a:rPr lang="en-US" dirty="0"/>
              <a:t>chance that the flu </a:t>
            </a:r>
            <a:r>
              <a:rPr lang="en-US" dirty="0" smtClean="0"/>
              <a:t>season has peaked nationally (likely peak week 7), but Regions 5, 7, &amp; 10 are forecasted to have peaked in </a:t>
            </a:r>
            <a:r>
              <a:rPr lang="en-US" dirty="0" smtClean="0"/>
              <a:t>mid-March (likely week 11) </a:t>
            </a:r>
            <a:endParaRPr lang="en-US" dirty="0" smtClean="0"/>
          </a:p>
          <a:p>
            <a:r>
              <a:rPr lang="en-US" dirty="0" smtClean="0"/>
              <a:t>Forecasts </a:t>
            </a:r>
            <a:r>
              <a:rPr lang="en-US" dirty="0"/>
              <a:t>give a lower chance for a high severity season </a:t>
            </a:r>
            <a:r>
              <a:rPr lang="en-US" dirty="0" smtClean="0"/>
              <a:t>than </a:t>
            </a:r>
            <a:r>
              <a:rPr lang="en-US" dirty="0"/>
              <a:t>the historical average </a:t>
            </a:r>
            <a:r>
              <a:rPr lang="en-US" dirty="0" smtClean="0"/>
              <a:t>(&lt;1</a:t>
            </a:r>
            <a:r>
              <a:rPr lang="en-US" dirty="0"/>
              <a:t>% from forecasts vs. 8% historically)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10676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437116"/>
          </a:xfrm>
        </p:spPr>
        <p:txBody>
          <a:bodyPr anchor="t"/>
          <a:lstStyle/>
          <a:p>
            <a:r>
              <a:rPr lang="en-US" dirty="0" smtClean="0"/>
              <a:t>Season peak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0" y="914400"/>
            <a:ext cx="9144000" cy="4572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99% chance of U.S. peak in February (historically is 37%).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3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852" y="1371600"/>
            <a:ext cx="7136296" cy="3568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3561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437116"/>
          </a:xfrm>
        </p:spPr>
        <p:txBody>
          <a:bodyPr anchor="t"/>
          <a:lstStyle/>
          <a:p>
            <a:r>
              <a:rPr lang="en-US" dirty="0" smtClean="0"/>
              <a:t>Season peak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0" y="914400"/>
            <a:ext cx="9144000" cy="4572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&lt;1% chance of U.S. peak in March (historically is 6%).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4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943" y="1371600"/>
            <a:ext cx="7166113" cy="3583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9242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437116"/>
          </a:xfrm>
        </p:spPr>
        <p:txBody>
          <a:bodyPr anchor="t"/>
          <a:lstStyle/>
          <a:p>
            <a:r>
              <a:rPr lang="en-US" dirty="0" smtClean="0"/>
              <a:t>Season intensity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0" y="914400"/>
            <a:ext cx="9144000" cy="4572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&lt;1% chance U.S. has a high severity season (historically is 8%).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5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852" y="1371600"/>
            <a:ext cx="7136296" cy="3568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22472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487357"/>
          </a:xfrm>
        </p:spPr>
        <p:txBody>
          <a:bodyPr anchor="t"/>
          <a:lstStyle/>
          <a:p>
            <a:r>
              <a:rPr lang="en-US" dirty="0" smtClean="0"/>
              <a:t>Short-Term ILI Predictions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025433" y="107303"/>
            <a:ext cx="4024364" cy="441029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Prob. ILI will be at or above baseline</a:t>
            </a:r>
            <a:endParaRPr lang="en-US" dirty="0"/>
          </a:p>
        </p:txBody>
      </p:sp>
      <p:sp>
        <p:nvSpPr>
          <p:cNvPr id="14" name="Text Placeholder 2"/>
          <p:cNvSpPr txBox="1">
            <a:spLocks/>
          </p:cNvSpPr>
          <p:nvPr/>
        </p:nvSpPr>
        <p:spPr bwMode="auto">
          <a:xfrm>
            <a:off x="512466" y="804967"/>
            <a:ext cx="4024364" cy="441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DAA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2E63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A3B26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en-US" dirty="0" smtClean="0"/>
              <a:t>US Short-Term Predictions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6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763" y="1477566"/>
            <a:ext cx="4283768" cy="342701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7023" y="548332"/>
            <a:ext cx="3711275" cy="4217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54039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487357"/>
          </a:xfrm>
        </p:spPr>
        <p:txBody>
          <a:bodyPr anchor="t"/>
          <a:lstStyle/>
          <a:p>
            <a:r>
              <a:rPr lang="en-US" dirty="0" smtClean="0"/>
              <a:t>Short-Term ILI Predictions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338537" y="143423"/>
            <a:ext cx="4805463" cy="441029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Prob. ILI will be above last published value</a:t>
            </a:r>
            <a:endParaRPr lang="en-US" dirty="0"/>
          </a:p>
        </p:txBody>
      </p:sp>
      <p:sp>
        <p:nvSpPr>
          <p:cNvPr id="14" name="Text Placeholder 2"/>
          <p:cNvSpPr txBox="1">
            <a:spLocks/>
          </p:cNvSpPr>
          <p:nvPr/>
        </p:nvSpPr>
        <p:spPr bwMode="auto">
          <a:xfrm>
            <a:off x="512466" y="804967"/>
            <a:ext cx="4024364" cy="441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DAA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2E63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A3B26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en-US" dirty="0" smtClean="0"/>
              <a:t>US Short-Term Predictions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7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111" y="647007"/>
            <a:ext cx="3664688" cy="416441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763" y="1477566"/>
            <a:ext cx="4283768" cy="3427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07127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CEH_ATSDR_combined">
  <a:themeElements>
    <a:clrScheme name="Custom 2">
      <a:dk1>
        <a:srgbClr val="0F56DC"/>
      </a:dk1>
      <a:lt1>
        <a:srgbClr val="FFC000"/>
      </a:lt1>
      <a:dk2>
        <a:srgbClr val="FFFFFF"/>
      </a:dk2>
      <a:lt2>
        <a:srgbClr val="FFFFFF"/>
      </a:lt2>
      <a:accent1>
        <a:srgbClr val="4983F2"/>
      </a:accent1>
      <a:accent2>
        <a:srgbClr val="007D57"/>
      </a:accent2>
      <a:accent3>
        <a:srgbClr val="9A3B26"/>
      </a:accent3>
      <a:accent4>
        <a:srgbClr val="7F7F7F"/>
      </a:accent4>
      <a:accent5>
        <a:srgbClr val="0F56DC"/>
      </a:accent5>
      <a:accent6>
        <a:srgbClr val="002060"/>
      </a:accent6>
      <a:hlink>
        <a:srgbClr val="0F56DC"/>
      </a:hlink>
      <a:folHlink>
        <a:srgbClr val="3077FF"/>
      </a:folHlink>
    </a:clrScheme>
    <a:fontScheme name="CDC Myriad Web Pro">
      <a:majorFont>
        <a:latin typeface="Myriad Web Pro"/>
        <a:ea typeface=""/>
        <a:cs typeface=""/>
      </a:majorFont>
      <a:minorFont>
        <a:latin typeface="Myriad Web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smtClean="0">
            <a:solidFill>
              <a:srgbClr val="000000"/>
            </a:solidFill>
            <a:latin typeface="Calibri" panose="020F0502020204030204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PRESENTATIONLOAD">
  <a:themeElements>
    <a:clrScheme name="Benutzerdefiniert 2">
      <a:dk1>
        <a:sysClr val="windowText" lastClr="000000"/>
      </a:dk1>
      <a:lt1>
        <a:sysClr val="window" lastClr="FFFFFF"/>
      </a:lt1>
      <a:dk2>
        <a:srgbClr val="2C3E50"/>
      </a:dk2>
      <a:lt2>
        <a:srgbClr val="FFFFFF"/>
      </a:lt2>
      <a:accent1>
        <a:srgbClr val="3498DB"/>
      </a:accent1>
      <a:accent2>
        <a:srgbClr val="C8303F"/>
      </a:accent2>
      <a:accent3>
        <a:srgbClr val="9BBB59"/>
      </a:accent3>
      <a:accent4>
        <a:srgbClr val="FFC000"/>
      </a:accent4>
      <a:accent5>
        <a:srgbClr val="814993"/>
      </a:accent5>
      <a:accent6>
        <a:srgbClr val="45B1CB"/>
      </a:accent6>
      <a:hlink>
        <a:srgbClr val="7F7F7F"/>
      </a:hlink>
      <a:folHlink>
        <a:srgbClr val="7F7F7F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4233</TotalTime>
  <Words>197</Words>
  <Application>Microsoft Office PowerPoint</Application>
  <PresentationFormat>On-screen Show (16:9)</PresentationFormat>
  <Paragraphs>35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Myriad Web Pro</vt:lpstr>
      <vt:lpstr>Arial</vt:lpstr>
      <vt:lpstr>Courier New</vt:lpstr>
      <vt:lpstr>Symbol</vt:lpstr>
      <vt:lpstr>Calibri Light</vt:lpstr>
      <vt:lpstr>Calibri</vt:lpstr>
      <vt:lpstr>Wingdings</vt:lpstr>
      <vt:lpstr>NCEH_ATSDR_combined</vt:lpstr>
      <vt:lpstr>PRESENTATIONLOAD</vt:lpstr>
      <vt:lpstr>Influenza Forecasting Update – week 13</vt:lpstr>
      <vt:lpstr>U.S. Forecasting Summary</vt:lpstr>
      <vt:lpstr>Season peak</vt:lpstr>
      <vt:lpstr>Season peak</vt:lpstr>
      <vt:lpstr>Season intensity</vt:lpstr>
      <vt:lpstr>Short-Term ILI Predictions</vt:lpstr>
      <vt:lpstr>Short-Term ILI Predictions</vt:lpstr>
    </vt:vector>
  </TitlesOfParts>
  <Company>CDC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CDC Presentation</dc:title>
  <dc:creator>Centers for Disease Control and Prevention</dc:creator>
  <cp:lastModifiedBy>Biggerstaff, Matthew (CDC/DDID/NCIRD/ID)</cp:lastModifiedBy>
  <cp:revision>410</cp:revision>
  <cp:lastPrinted>2017-10-31T14:01:43Z</cp:lastPrinted>
  <dcterms:created xsi:type="dcterms:W3CDTF">2011-03-17T17:43:16Z</dcterms:created>
  <dcterms:modified xsi:type="dcterms:W3CDTF">2019-04-09T12:15:19Z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nguage">
    <vt:lpwstr>English</vt:lpwstr>
  </property>
</Properties>
</file>