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8" r:id="rId5"/>
    <p:sldId id="379" r:id="rId6"/>
    <p:sldId id="374" r:id="rId7"/>
    <p:sldId id="371" r:id="rId8"/>
    <p:sldId id="375" r:id="rId9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2"/>
      <p: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yriad Web Pro" panose="020B0604020202020204" charset="0"/>
      <p:regular r:id="rId18"/>
      <p:bold r:id="rId19"/>
      <p: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8"/>
            <p14:sldId id="379"/>
            <p14:sldId id="374"/>
            <p14:sldId id="371"/>
            <p14:sldId id="3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  <p:cmAuthor id="2" name="Lutz, Chelsea (CDC/DDID/NCIRD/ID)" initials="LC(" lastIdx="4" clrIdx="1">
    <p:extLst>
      <p:ext uri="{19B8F6BF-5375-455C-9EA6-DF929625EA0E}">
        <p15:presenceInfo xmlns:p15="http://schemas.microsoft.com/office/powerpoint/2012/main" userId="S-1-5-21-1207783550-2075000910-922709458-5946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40" autoAdjust="0"/>
    <p:restoredTop sz="94189" autoAdjust="0"/>
  </p:normalViewPr>
  <p:slideViewPr>
    <p:cSldViewPr snapToGrid="0">
      <p:cViewPr varScale="1">
        <p:scale>
          <a:sx n="102" d="100"/>
          <a:sy n="102" d="100"/>
        </p:scale>
        <p:origin x="77" y="125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4/16/2019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6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22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2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99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38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76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</a:t>
            </a:r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ILI activity is likely to remain above baseline </a:t>
            </a:r>
            <a:r>
              <a:rPr lang="en-US" dirty="0" smtClean="0"/>
              <a:t>nationally through week 15</a:t>
            </a:r>
            <a:endParaRPr lang="en-US" dirty="0"/>
          </a:p>
          <a:p>
            <a:r>
              <a:rPr lang="en-US" dirty="0" smtClean="0"/>
              <a:t>Forecasts </a:t>
            </a:r>
            <a:r>
              <a:rPr lang="en-US" dirty="0"/>
              <a:t>predict </a:t>
            </a:r>
            <a:r>
              <a:rPr lang="en-US" dirty="0" smtClean="0"/>
              <a:t>ILI to decrease weeks </a:t>
            </a:r>
            <a:r>
              <a:rPr lang="en-US" dirty="0" smtClean="0"/>
              <a:t>15–18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is </a:t>
            </a:r>
            <a:r>
              <a:rPr lang="en-US" dirty="0" smtClean="0"/>
              <a:t>a 99% </a:t>
            </a:r>
            <a:r>
              <a:rPr lang="en-US" dirty="0"/>
              <a:t>chance that the flu </a:t>
            </a:r>
            <a:r>
              <a:rPr lang="en-US" dirty="0" smtClean="0"/>
              <a:t>season has peaked nationally (likely peak week 7), but Regions 5, 7, &amp; 10 are forecasted to have peaked in mid-March (likely week 11) </a:t>
            </a:r>
          </a:p>
          <a:p>
            <a:r>
              <a:rPr lang="en-US" dirty="0" smtClean="0"/>
              <a:t>Forecasts </a:t>
            </a:r>
            <a:r>
              <a:rPr lang="en-US" dirty="0"/>
              <a:t>give a lower chance for a high severity season </a:t>
            </a:r>
            <a:r>
              <a:rPr lang="en-US" dirty="0" smtClean="0"/>
              <a:t>than </a:t>
            </a:r>
            <a:r>
              <a:rPr lang="en-US" dirty="0"/>
              <a:t>the historical average </a:t>
            </a:r>
            <a:r>
              <a:rPr lang="en-US" dirty="0" smtClean="0"/>
              <a:t>(&lt;1</a:t>
            </a:r>
            <a:r>
              <a:rPr lang="en-US" dirty="0"/>
              <a:t>% from forecasts vs. 8% historically)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99% chance of U.S. peak in February (historically is 37%).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2" y="1371600"/>
            <a:ext cx="7136296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5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&lt;1% chance of U.S. peak in March (historically is 6%).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43" y="1371600"/>
            <a:ext cx="7166112" cy="358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24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&lt;1%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2" y="1371600"/>
            <a:ext cx="7136296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24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" y="1477566"/>
            <a:ext cx="4283768" cy="34270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023" y="548332"/>
            <a:ext cx="3711274" cy="421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111" y="647007"/>
            <a:ext cx="3664688" cy="41644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" y="1477566"/>
            <a:ext cx="4283768" cy="342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4256</TotalTime>
  <Words>197</Words>
  <Application>Microsoft Office PowerPoint</Application>
  <PresentationFormat>On-screen Show (16:9)</PresentationFormat>
  <Paragraphs>35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Courier New</vt:lpstr>
      <vt:lpstr>Symbol</vt:lpstr>
      <vt:lpstr>Calibri Light</vt:lpstr>
      <vt:lpstr>Calibri</vt:lpstr>
      <vt:lpstr>Wingdings</vt:lpstr>
      <vt:lpstr>Myriad Web Pro</vt:lpstr>
      <vt:lpstr>Arial</vt:lpstr>
      <vt:lpstr>NCEH_ATSDR_combined</vt:lpstr>
      <vt:lpstr>PRESENTATIONLOAD</vt:lpstr>
      <vt:lpstr>Influenza Forecasting Update – week 14</vt:lpstr>
      <vt:lpstr>U.S. Forecasting Summary</vt:lpstr>
      <vt:lpstr>Season peak</vt:lpstr>
      <vt:lpstr>Season peak</vt:lpstr>
      <vt:lpstr>Season intensity</vt:lpstr>
      <vt:lpstr>Short-Term ILI Predictions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Fredrick Dahlgren</cp:lastModifiedBy>
  <cp:revision>411</cp:revision>
  <cp:lastPrinted>2017-10-31T14:01:43Z</cp:lastPrinted>
  <dcterms:created xsi:type="dcterms:W3CDTF">2011-03-17T17:43:16Z</dcterms:created>
  <dcterms:modified xsi:type="dcterms:W3CDTF">2019-04-16T11:35:55Z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