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1"/>
  </p:notesMasterIdLst>
  <p:handoutMasterIdLst>
    <p:handoutMasterId r:id="rId12"/>
  </p:handoutMasterIdLst>
  <p:sldIdLst>
    <p:sldId id="363" r:id="rId3"/>
    <p:sldId id="372" r:id="rId4"/>
    <p:sldId id="371" r:id="rId5"/>
    <p:sldId id="376" r:id="rId6"/>
    <p:sldId id="377" r:id="rId7"/>
    <p:sldId id="378" r:id="rId8"/>
    <p:sldId id="379" r:id="rId9"/>
    <p:sldId id="375" r:id="rId10"/>
  </p:sldIdLst>
  <p:sldSz cx="9144000" cy="5143500" type="screen16x9"/>
  <p:notesSz cx="7010400" cy="9296400"/>
  <p:embeddedFontLst>
    <p:embeddedFont>
      <p:font typeface="Calibri Light" panose="020F0302020204030204" pitchFamily="34" charset="0"/>
      <p:regular r:id="rId13"/>
      <p: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yriad Web Pro" panose="020B0604020202020204" charset="0"/>
      <p:regular r:id="rId19"/>
      <p:bold r:id="rId20"/>
      <p:italic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77AA2-EFEE-4289-BBAC-BAECDF71AB69}">
          <p14:sldIdLst>
            <p14:sldId id="363"/>
            <p14:sldId id="372"/>
            <p14:sldId id="371"/>
            <p14:sldId id="376"/>
            <p14:sldId id="377"/>
            <p14:sldId id="378"/>
            <p14:sldId id="379"/>
            <p14:sldId id="3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  <p:cmAuthor id="2" name="Lutz, Chelsea (CDC/DDID/NCIRD/ID)" initials="LC(" lastIdx="4" clrIdx="1">
    <p:extLst>
      <p:ext uri="{19B8F6BF-5375-455C-9EA6-DF929625EA0E}">
        <p15:presenceInfo xmlns:p15="http://schemas.microsoft.com/office/powerpoint/2012/main" userId="S-1-5-21-1207783550-2075000910-922709458-5946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40" autoAdjust="0"/>
    <p:restoredTop sz="94189" autoAdjust="0"/>
  </p:normalViewPr>
  <p:slideViewPr>
    <p:cSldViewPr snapToGrid="0">
      <p:cViewPr varScale="1">
        <p:scale>
          <a:sx n="94" d="100"/>
          <a:sy n="94" d="100"/>
        </p:scale>
        <p:origin x="78" y="6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4/23/2019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6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38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56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99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806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76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15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ILI activity </a:t>
            </a:r>
            <a:r>
              <a:rPr lang="en-US" dirty="0" smtClean="0"/>
              <a:t>will likely (~80% chance) go </a:t>
            </a:r>
            <a:r>
              <a:rPr lang="en-US" dirty="0" smtClean="0"/>
              <a:t>below baseline </a:t>
            </a:r>
            <a:r>
              <a:rPr lang="en-US" smtClean="0"/>
              <a:t>nationally </a:t>
            </a:r>
            <a:r>
              <a:rPr lang="en-US" smtClean="0"/>
              <a:t>week </a:t>
            </a:r>
            <a:r>
              <a:rPr lang="en-US" dirty="0" smtClean="0"/>
              <a:t>16</a:t>
            </a:r>
            <a:endParaRPr lang="en-US" dirty="0"/>
          </a:p>
          <a:p>
            <a:r>
              <a:rPr lang="en-US" dirty="0" smtClean="0"/>
              <a:t>Forecasts </a:t>
            </a:r>
            <a:r>
              <a:rPr lang="en-US" dirty="0"/>
              <a:t>predict </a:t>
            </a:r>
            <a:r>
              <a:rPr lang="en-US" dirty="0" smtClean="0"/>
              <a:t>ILI to decrease weeks 16–19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3" y="1477566"/>
            <a:ext cx="4283767" cy="34270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023" y="548332"/>
            <a:ext cx="3711274" cy="421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Back-up Slides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95432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100% chance of U.S. peak in February (historically is 37%).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2" y="1371600"/>
            <a:ext cx="7136296" cy="356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0311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0</a:t>
            </a:r>
            <a:r>
              <a:rPr lang="en-US" dirty="0" smtClean="0"/>
              <a:t>% chance of U.S. peak in March (historically is 6%).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43" y="1371600"/>
            <a:ext cx="7166112" cy="358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752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0</a:t>
            </a:r>
            <a:r>
              <a:rPr lang="en-US" dirty="0" smtClean="0"/>
              <a:t>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2" y="1371600"/>
            <a:ext cx="7136296" cy="356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611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111" y="647007"/>
            <a:ext cx="3664687" cy="41644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3" y="1477566"/>
            <a:ext cx="4283767" cy="342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4325</TotalTime>
  <Words>137</Words>
  <Application>Microsoft Office PowerPoint</Application>
  <PresentationFormat>On-screen Show (16:9)</PresentationFormat>
  <Paragraphs>34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Symbol</vt:lpstr>
      <vt:lpstr>Arial</vt:lpstr>
      <vt:lpstr>Calibri Light</vt:lpstr>
      <vt:lpstr>Calibri</vt:lpstr>
      <vt:lpstr>Wingdings</vt:lpstr>
      <vt:lpstr>Myriad Web Pro</vt:lpstr>
      <vt:lpstr>Courier New</vt:lpstr>
      <vt:lpstr>NCEH_ATSDR_combined</vt:lpstr>
      <vt:lpstr>PRESENTATIONLOAD</vt:lpstr>
      <vt:lpstr>Influenza Forecasting Update – week 15</vt:lpstr>
      <vt:lpstr>U.S. Forecasting Summary</vt:lpstr>
      <vt:lpstr>Short-Term ILI Predictions</vt:lpstr>
      <vt:lpstr>Back-up Slides</vt:lpstr>
      <vt:lpstr>Season peak</vt:lpstr>
      <vt:lpstr>Season peak</vt:lpstr>
      <vt:lpstr>Season intensity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(CDC/DDID/NCIRD/ID)</cp:lastModifiedBy>
  <cp:revision>416</cp:revision>
  <cp:lastPrinted>2017-10-31T14:01:43Z</cp:lastPrinted>
  <dcterms:created xsi:type="dcterms:W3CDTF">2011-03-17T17:43:16Z</dcterms:created>
  <dcterms:modified xsi:type="dcterms:W3CDTF">2019-04-23T13:49:16Z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