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31"/>
  </p:notesMasterIdLst>
  <p:sldIdLst>
    <p:sldId id="256" r:id="rId5"/>
    <p:sldId id="275" r:id="rId6"/>
    <p:sldId id="298" r:id="rId7"/>
    <p:sldId id="273" r:id="rId8"/>
    <p:sldId id="288" r:id="rId9"/>
    <p:sldId id="276" r:id="rId10"/>
    <p:sldId id="263" r:id="rId11"/>
    <p:sldId id="277" r:id="rId12"/>
    <p:sldId id="278" r:id="rId13"/>
    <p:sldId id="289" r:id="rId14"/>
    <p:sldId id="279" r:id="rId15"/>
    <p:sldId id="260" r:id="rId16"/>
    <p:sldId id="290" r:id="rId17"/>
    <p:sldId id="291" r:id="rId18"/>
    <p:sldId id="281" r:id="rId19"/>
    <p:sldId id="292" r:id="rId20"/>
    <p:sldId id="293" r:id="rId21"/>
    <p:sldId id="294" r:id="rId22"/>
    <p:sldId id="299" r:id="rId23"/>
    <p:sldId id="300" r:id="rId24"/>
    <p:sldId id="301" r:id="rId25"/>
    <p:sldId id="302" r:id="rId26"/>
    <p:sldId id="303" r:id="rId27"/>
    <p:sldId id="304" r:id="rId28"/>
    <p:sldId id="296" r:id="rId29"/>
    <p:sldId id="262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C00"/>
    <a:srgbClr val="FF7351"/>
    <a:srgbClr val="8A8D09"/>
    <a:srgbClr val="084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7535" autoAdjust="0"/>
  </p:normalViewPr>
  <p:slideViewPr>
    <p:cSldViewPr snapToGrid="0">
      <p:cViewPr varScale="1">
        <p:scale>
          <a:sx n="74" d="100"/>
          <a:sy n="74" d="100"/>
        </p:scale>
        <p:origin x="98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2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08B01D-9F8F-47D0-BC7A-84605ABA3513}" type="doc">
      <dgm:prSet loTypeId="urn:microsoft.com/office/officeart/2005/8/layout/radial4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767B780-9AFA-447F-99D7-E84E4DA4B97A}">
      <dgm:prSet phldrT="[Text]"/>
      <dgm:spPr>
        <a:solidFill>
          <a:schemeClr val="accent5">
            <a:lumMod val="20000"/>
            <a:lumOff val="80000"/>
          </a:schemeClr>
        </a:solidFill>
        <a:ln>
          <a:solidFill>
            <a:srgbClr val="FF0000"/>
          </a:solidFill>
        </a:ln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BRFSS Partnership</a:t>
          </a:r>
        </a:p>
      </dgm:t>
    </dgm:pt>
    <dgm:pt modelId="{97A8EDA2-ED4A-4AD0-ABA6-D435A02B3FDB}" type="parTrans" cxnId="{709295D7-B2CC-480F-8DB9-DBE5FB12C136}">
      <dgm:prSet/>
      <dgm:spPr/>
      <dgm:t>
        <a:bodyPr/>
        <a:lstStyle/>
        <a:p>
          <a:endParaRPr lang="en-US"/>
        </a:p>
      </dgm:t>
    </dgm:pt>
    <dgm:pt modelId="{466FBFE5-4698-48C5-974F-B21CFBEBB790}" type="sibTrans" cxnId="{709295D7-B2CC-480F-8DB9-DBE5FB12C136}">
      <dgm:prSet/>
      <dgm:spPr/>
      <dgm:t>
        <a:bodyPr/>
        <a:lstStyle/>
        <a:p>
          <a:endParaRPr lang="en-US"/>
        </a:p>
      </dgm:t>
    </dgm:pt>
    <dgm:pt modelId="{39780096-22BF-44DF-BD1E-645F49819F4A}">
      <dgm:prSet phldrT="[Text]"/>
      <dgm:spPr>
        <a:solidFill>
          <a:srgbClr val="FFC000"/>
        </a:solidFill>
        <a:ln>
          <a:solidFill>
            <a:srgbClr val="002060"/>
          </a:solidFill>
        </a:ln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en-US" dirty="0">
              <a:solidFill>
                <a:schemeClr val="tx1"/>
              </a:solidFill>
            </a:rPr>
            <a:t>CDC/PHSB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dirty="0">
              <a:solidFill>
                <a:schemeClr val="tx1"/>
              </a:solidFill>
            </a:rPr>
            <a:t>Technical assistance &amp; coordination</a:t>
          </a:r>
        </a:p>
      </dgm:t>
    </dgm:pt>
    <dgm:pt modelId="{32219DDA-5FB1-443C-AE50-2A2D419843F5}" type="parTrans" cxnId="{6B20AA9F-56E8-43E4-BBD6-6C9D6030789A}">
      <dgm:prSet/>
      <dgm:spPr/>
      <dgm:t>
        <a:bodyPr/>
        <a:lstStyle/>
        <a:p>
          <a:endParaRPr lang="en-US"/>
        </a:p>
      </dgm:t>
    </dgm:pt>
    <dgm:pt modelId="{D66883AF-EA8F-46FC-B5D1-F8CCEA0082BD}" type="sibTrans" cxnId="{6B20AA9F-56E8-43E4-BBD6-6C9D6030789A}">
      <dgm:prSet/>
      <dgm:spPr/>
      <dgm:t>
        <a:bodyPr/>
        <a:lstStyle/>
        <a:p>
          <a:endParaRPr lang="en-US"/>
        </a:p>
      </dgm:t>
    </dgm:pt>
    <dgm:pt modelId="{4BC58545-623E-4FD2-A15F-78FE038AE007}">
      <dgm:prSet phldrT="[Text]"/>
      <dgm:spPr>
        <a:solidFill>
          <a:schemeClr val="bg2"/>
        </a:solidFill>
        <a:ln w="38100">
          <a:solidFill>
            <a:srgbClr val="000000"/>
          </a:solidFill>
        </a:ln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en-US" dirty="0">
              <a:solidFill>
                <a:schemeClr val="tx1"/>
              </a:solidFill>
            </a:rPr>
            <a:t>State/Territorial Health Departments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en-US" dirty="0">
              <a:solidFill>
                <a:schemeClr val="tx1"/>
              </a:solidFill>
            </a:rPr>
            <a:t>Implementation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dirty="0">
              <a:solidFill>
                <a:schemeClr val="tx1"/>
              </a:solidFill>
            </a:rPr>
            <a:t>Sampling, Questionnaire, &amp; 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dirty="0">
              <a:solidFill>
                <a:schemeClr val="tx1"/>
              </a:solidFill>
            </a:rPr>
            <a:t>Data collection</a:t>
          </a:r>
        </a:p>
      </dgm:t>
    </dgm:pt>
    <dgm:pt modelId="{C3283789-6A52-42A7-BF1F-D5DFFA40B206}" type="parTrans" cxnId="{ABF6C2FB-0C57-4A75-BE3F-43F432021D84}">
      <dgm:prSet/>
      <dgm:spPr/>
      <dgm:t>
        <a:bodyPr/>
        <a:lstStyle/>
        <a:p>
          <a:endParaRPr lang="en-US"/>
        </a:p>
      </dgm:t>
    </dgm:pt>
    <dgm:pt modelId="{70AC0EA5-E89F-4240-9B3F-87B3D4586479}" type="sibTrans" cxnId="{ABF6C2FB-0C57-4A75-BE3F-43F432021D84}">
      <dgm:prSet/>
      <dgm:spPr/>
      <dgm:t>
        <a:bodyPr/>
        <a:lstStyle/>
        <a:p>
          <a:endParaRPr lang="en-US"/>
        </a:p>
      </dgm:t>
    </dgm:pt>
    <dgm:pt modelId="{29D11A1E-9192-4E63-ADC5-AD5CE8C749E2}">
      <dgm:prSet phldrT="[Text]"/>
      <dgm:spPr>
        <a:solidFill>
          <a:schemeClr val="accent1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Programs Offices (CDC, other federal agencies)</a:t>
          </a:r>
        </a:p>
        <a:p>
          <a:r>
            <a:rPr lang="en-US" dirty="0">
              <a:solidFill>
                <a:schemeClr val="tx1"/>
              </a:solidFill>
            </a:rPr>
            <a:t>Proposals for questions</a:t>
          </a:r>
        </a:p>
      </dgm:t>
    </dgm:pt>
    <dgm:pt modelId="{F51958C3-7DE6-4D1D-8207-5D7BA0D7BD10}" type="parTrans" cxnId="{22D60D82-4251-4D40-82FA-97205CEF3137}">
      <dgm:prSet/>
      <dgm:spPr/>
      <dgm:t>
        <a:bodyPr/>
        <a:lstStyle/>
        <a:p>
          <a:endParaRPr lang="en-US"/>
        </a:p>
      </dgm:t>
    </dgm:pt>
    <dgm:pt modelId="{C1367B3C-343F-43FA-820E-E37A183407F5}" type="sibTrans" cxnId="{22D60D82-4251-4D40-82FA-97205CEF3137}">
      <dgm:prSet/>
      <dgm:spPr/>
      <dgm:t>
        <a:bodyPr/>
        <a:lstStyle/>
        <a:p>
          <a:endParaRPr lang="en-US"/>
        </a:p>
      </dgm:t>
    </dgm:pt>
    <dgm:pt modelId="{145D4860-6971-4D87-9ECD-B921B5E74D66}" type="pres">
      <dgm:prSet presAssocID="{3108B01D-9F8F-47D0-BC7A-84605ABA351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81CD675-F012-4FDC-9F59-A47ADA54B7EF}" type="pres">
      <dgm:prSet presAssocID="{7767B780-9AFA-447F-99D7-E84E4DA4B97A}" presName="centerShape" presStyleLbl="node0" presStyleIdx="0" presStyleCnt="1" custLinFactNeighborX="248" custLinFactNeighborY="47"/>
      <dgm:spPr/>
    </dgm:pt>
    <dgm:pt modelId="{80FD0741-4238-4849-B75D-7C82175F5DEB}" type="pres">
      <dgm:prSet presAssocID="{32219DDA-5FB1-443C-AE50-2A2D419843F5}" presName="parTrans" presStyleLbl="bgSibTrans2D1" presStyleIdx="0" presStyleCnt="3"/>
      <dgm:spPr/>
    </dgm:pt>
    <dgm:pt modelId="{240B7A95-E513-4958-BF29-42F1D81DC2EB}" type="pres">
      <dgm:prSet presAssocID="{39780096-22BF-44DF-BD1E-645F49819F4A}" presName="node" presStyleLbl="node1" presStyleIdx="0" presStyleCnt="3" custScaleX="73708" custScaleY="130403">
        <dgm:presLayoutVars>
          <dgm:bulletEnabled val="1"/>
        </dgm:presLayoutVars>
      </dgm:prSet>
      <dgm:spPr/>
    </dgm:pt>
    <dgm:pt modelId="{062666E3-AD06-4621-9882-E05957130E11}" type="pres">
      <dgm:prSet presAssocID="{C3283789-6A52-42A7-BF1F-D5DFFA40B206}" presName="parTrans" presStyleLbl="bgSibTrans2D1" presStyleIdx="1" presStyleCnt="3"/>
      <dgm:spPr/>
    </dgm:pt>
    <dgm:pt modelId="{9B31DEC6-C9F6-4EC8-8FF4-07DE413A8FC5}" type="pres">
      <dgm:prSet presAssocID="{4BC58545-623E-4FD2-A15F-78FE038AE007}" presName="node" presStyleLbl="node1" presStyleIdx="1" presStyleCnt="3" custScaleX="115445" custScaleY="132255">
        <dgm:presLayoutVars>
          <dgm:bulletEnabled val="1"/>
        </dgm:presLayoutVars>
      </dgm:prSet>
      <dgm:spPr/>
    </dgm:pt>
    <dgm:pt modelId="{594F1134-0BF1-4B1C-AE2D-BDA72BEABC02}" type="pres">
      <dgm:prSet presAssocID="{F51958C3-7DE6-4D1D-8207-5D7BA0D7BD10}" presName="parTrans" presStyleLbl="bgSibTrans2D1" presStyleIdx="2" presStyleCnt="3"/>
      <dgm:spPr/>
    </dgm:pt>
    <dgm:pt modelId="{9AC8D4DE-8136-4759-920B-F148A1528CEC}" type="pres">
      <dgm:prSet presAssocID="{29D11A1E-9192-4E63-ADC5-AD5CE8C749E2}" presName="node" presStyleLbl="node1" presStyleIdx="2" presStyleCnt="3" custScaleX="83722" custScaleY="149933">
        <dgm:presLayoutVars>
          <dgm:bulletEnabled val="1"/>
        </dgm:presLayoutVars>
      </dgm:prSet>
      <dgm:spPr/>
    </dgm:pt>
  </dgm:ptLst>
  <dgm:cxnLst>
    <dgm:cxn modelId="{D60D6629-7514-4936-95FA-C8613834D57B}" type="presOf" srcId="{32219DDA-5FB1-443C-AE50-2A2D419843F5}" destId="{80FD0741-4238-4849-B75D-7C82175F5DEB}" srcOrd="0" destOrd="0" presId="urn:microsoft.com/office/officeart/2005/8/layout/radial4"/>
    <dgm:cxn modelId="{033C745D-F413-46E6-8248-1F99CC6A42E7}" type="presOf" srcId="{29D11A1E-9192-4E63-ADC5-AD5CE8C749E2}" destId="{9AC8D4DE-8136-4759-920B-F148A1528CEC}" srcOrd="0" destOrd="0" presId="urn:microsoft.com/office/officeart/2005/8/layout/radial4"/>
    <dgm:cxn modelId="{2BBF0675-4F64-4846-B651-EC51B9EFD46A}" type="presOf" srcId="{F51958C3-7DE6-4D1D-8207-5D7BA0D7BD10}" destId="{594F1134-0BF1-4B1C-AE2D-BDA72BEABC02}" srcOrd="0" destOrd="0" presId="urn:microsoft.com/office/officeart/2005/8/layout/radial4"/>
    <dgm:cxn modelId="{20818856-0BE3-4299-A09B-72FC30EEDAF1}" type="presOf" srcId="{4BC58545-623E-4FD2-A15F-78FE038AE007}" destId="{9B31DEC6-C9F6-4EC8-8FF4-07DE413A8FC5}" srcOrd="0" destOrd="0" presId="urn:microsoft.com/office/officeart/2005/8/layout/radial4"/>
    <dgm:cxn modelId="{22D60D82-4251-4D40-82FA-97205CEF3137}" srcId="{7767B780-9AFA-447F-99D7-E84E4DA4B97A}" destId="{29D11A1E-9192-4E63-ADC5-AD5CE8C749E2}" srcOrd="2" destOrd="0" parTransId="{F51958C3-7DE6-4D1D-8207-5D7BA0D7BD10}" sibTransId="{C1367B3C-343F-43FA-820E-E37A183407F5}"/>
    <dgm:cxn modelId="{8F2B978D-075F-4D14-979C-66C30735E8EF}" type="presOf" srcId="{3108B01D-9F8F-47D0-BC7A-84605ABA3513}" destId="{145D4860-6971-4D87-9ECD-B921B5E74D66}" srcOrd="0" destOrd="0" presId="urn:microsoft.com/office/officeart/2005/8/layout/radial4"/>
    <dgm:cxn modelId="{8F076A9C-AE5F-41E2-BBEF-6C7179899352}" type="presOf" srcId="{7767B780-9AFA-447F-99D7-E84E4DA4B97A}" destId="{481CD675-F012-4FDC-9F59-A47ADA54B7EF}" srcOrd="0" destOrd="0" presId="urn:microsoft.com/office/officeart/2005/8/layout/radial4"/>
    <dgm:cxn modelId="{6B20AA9F-56E8-43E4-BBD6-6C9D6030789A}" srcId="{7767B780-9AFA-447F-99D7-E84E4DA4B97A}" destId="{39780096-22BF-44DF-BD1E-645F49819F4A}" srcOrd="0" destOrd="0" parTransId="{32219DDA-5FB1-443C-AE50-2A2D419843F5}" sibTransId="{D66883AF-EA8F-46FC-B5D1-F8CCEA0082BD}"/>
    <dgm:cxn modelId="{297A7AB2-CF3A-46A7-ACB4-22218B65AC0A}" type="presOf" srcId="{C3283789-6A52-42A7-BF1F-D5DFFA40B206}" destId="{062666E3-AD06-4621-9882-E05957130E11}" srcOrd="0" destOrd="0" presId="urn:microsoft.com/office/officeart/2005/8/layout/radial4"/>
    <dgm:cxn modelId="{E540F0B6-E21C-4027-B3E2-DD5479F5CC8D}" type="presOf" srcId="{39780096-22BF-44DF-BD1E-645F49819F4A}" destId="{240B7A95-E513-4958-BF29-42F1D81DC2EB}" srcOrd="0" destOrd="0" presId="urn:microsoft.com/office/officeart/2005/8/layout/radial4"/>
    <dgm:cxn modelId="{709295D7-B2CC-480F-8DB9-DBE5FB12C136}" srcId="{3108B01D-9F8F-47D0-BC7A-84605ABA3513}" destId="{7767B780-9AFA-447F-99D7-E84E4DA4B97A}" srcOrd="0" destOrd="0" parTransId="{97A8EDA2-ED4A-4AD0-ABA6-D435A02B3FDB}" sibTransId="{466FBFE5-4698-48C5-974F-B21CFBEBB790}"/>
    <dgm:cxn modelId="{ABF6C2FB-0C57-4A75-BE3F-43F432021D84}" srcId="{7767B780-9AFA-447F-99D7-E84E4DA4B97A}" destId="{4BC58545-623E-4FD2-A15F-78FE038AE007}" srcOrd="1" destOrd="0" parTransId="{C3283789-6A52-42A7-BF1F-D5DFFA40B206}" sibTransId="{70AC0EA5-E89F-4240-9B3F-87B3D4586479}"/>
    <dgm:cxn modelId="{E6D20BFD-41E1-4AEF-89E0-429BBCB1E099}" type="presParOf" srcId="{145D4860-6971-4D87-9ECD-B921B5E74D66}" destId="{481CD675-F012-4FDC-9F59-A47ADA54B7EF}" srcOrd="0" destOrd="0" presId="urn:microsoft.com/office/officeart/2005/8/layout/radial4"/>
    <dgm:cxn modelId="{E64EEE9B-E146-4758-9817-7A7C3191D346}" type="presParOf" srcId="{145D4860-6971-4D87-9ECD-B921B5E74D66}" destId="{80FD0741-4238-4849-B75D-7C82175F5DEB}" srcOrd="1" destOrd="0" presId="urn:microsoft.com/office/officeart/2005/8/layout/radial4"/>
    <dgm:cxn modelId="{C042D982-0C05-4C87-A8FB-D474A82332E8}" type="presParOf" srcId="{145D4860-6971-4D87-9ECD-B921B5E74D66}" destId="{240B7A95-E513-4958-BF29-42F1D81DC2EB}" srcOrd="2" destOrd="0" presId="urn:microsoft.com/office/officeart/2005/8/layout/radial4"/>
    <dgm:cxn modelId="{824DFFCD-2016-436A-A183-17096306EF45}" type="presParOf" srcId="{145D4860-6971-4D87-9ECD-B921B5E74D66}" destId="{062666E3-AD06-4621-9882-E05957130E11}" srcOrd="3" destOrd="0" presId="urn:microsoft.com/office/officeart/2005/8/layout/radial4"/>
    <dgm:cxn modelId="{76BFB2E7-F45E-4219-A81C-843F218B6216}" type="presParOf" srcId="{145D4860-6971-4D87-9ECD-B921B5E74D66}" destId="{9B31DEC6-C9F6-4EC8-8FF4-07DE413A8FC5}" srcOrd="4" destOrd="0" presId="urn:microsoft.com/office/officeart/2005/8/layout/radial4"/>
    <dgm:cxn modelId="{DD87F747-710D-42B2-BCA5-951BD0343805}" type="presParOf" srcId="{145D4860-6971-4D87-9ECD-B921B5E74D66}" destId="{594F1134-0BF1-4B1C-AE2D-BDA72BEABC02}" srcOrd="5" destOrd="0" presId="urn:microsoft.com/office/officeart/2005/8/layout/radial4"/>
    <dgm:cxn modelId="{DD828BEC-CF91-4DE6-8A12-C48CDB35346E}" type="presParOf" srcId="{145D4860-6971-4D87-9ECD-B921B5E74D66}" destId="{9AC8D4DE-8136-4759-920B-F148A1528CEC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89E695-BE72-4267-B3C5-0CAC852D8B70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2_1" csCatId="accent2" phldr="1"/>
      <dgm:spPr/>
    </dgm:pt>
    <dgm:pt modelId="{8D9E49F7-6C84-4E5A-836C-9073F8394B7B}">
      <dgm:prSet phldrT="[Text]" custT="1"/>
      <dgm:spPr/>
      <dgm:t>
        <a:bodyPr/>
        <a:lstStyle/>
        <a:p>
          <a:r>
            <a:rPr lang="en-US" sz="900" dirty="0">
              <a:solidFill>
                <a:schemeClr val="accent1"/>
              </a:solidFill>
            </a:rPr>
            <a:t>Questions proposed by programs/agencies</a:t>
          </a:r>
        </a:p>
      </dgm:t>
    </dgm:pt>
    <dgm:pt modelId="{292024B9-561F-4FBE-8D2C-DD9537DFC12A}" type="parTrans" cxnId="{E3BAACE7-663F-40E7-B8C1-4475D75E905A}">
      <dgm:prSet/>
      <dgm:spPr/>
      <dgm:t>
        <a:bodyPr/>
        <a:lstStyle/>
        <a:p>
          <a:endParaRPr lang="en-US"/>
        </a:p>
      </dgm:t>
    </dgm:pt>
    <dgm:pt modelId="{439A35B1-FDE1-478C-8542-1089BB345DB8}" type="sibTrans" cxnId="{E3BAACE7-663F-40E7-B8C1-4475D75E905A}">
      <dgm:prSet/>
      <dgm:spPr/>
      <dgm:t>
        <a:bodyPr/>
        <a:lstStyle/>
        <a:p>
          <a:endParaRPr lang="en-US"/>
        </a:p>
      </dgm:t>
    </dgm:pt>
    <dgm:pt modelId="{34E8138D-E6A0-43DA-8061-5625D31B92B1}">
      <dgm:prSet phldrT="[Text]" custT="1"/>
      <dgm:spPr/>
      <dgm:t>
        <a:bodyPr/>
        <a:lstStyle/>
        <a:p>
          <a:r>
            <a:rPr lang="en-US" sz="900" dirty="0">
              <a:solidFill>
                <a:schemeClr val="accent1"/>
              </a:solidFill>
            </a:rPr>
            <a:t>PHSB Overview</a:t>
          </a:r>
        </a:p>
      </dgm:t>
    </dgm:pt>
    <dgm:pt modelId="{0AADFFD6-72E6-4DC2-993B-9A1807514AFE}" type="parTrans" cxnId="{36732E82-285E-4979-AB75-E43B850B2595}">
      <dgm:prSet/>
      <dgm:spPr/>
      <dgm:t>
        <a:bodyPr/>
        <a:lstStyle/>
        <a:p>
          <a:endParaRPr lang="en-US"/>
        </a:p>
      </dgm:t>
    </dgm:pt>
    <dgm:pt modelId="{05EDFAE8-526D-406D-9337-0F6964D59527}" type="sibTrans" cxnId="{36732E82-285E-4979-AB75-E43B850B2595}">
      <dgm:prSet/>
      <dgm:spPr/>
      <dgm:t>
        <a:bodyPr/>
        <a:lstStyle/>
        <a:p>
          <a:endParaRPr lang="en-US"/>
        </a:p>
      </dgm:t>
    </dgm:pt>
    <dgm:pt modelId="{9F058F57-A582-4D2B-847D-35BC4C731300}">
      <dgm:prSet phldrT="[Text]" custT="1"/>
      <dgm:spPr/>
      <dgm:t>
        <a:bodyPr/>
        <a:lstStyle/>
        <a:p>
          <a:r>
            <a:rPr lang="en-US" sz="900" dirty="0">
              <a:solidFill>
                <a:schemeClr val="accent1"/>
              </a:solidFill>
            </a:rPr>
            <a:t>Cognitive testing</a:t>
          </a:r>
        </a:p>
      </dgm:t>
    </dgm:pt>
    <dgm:pt modelId="{9E8CE3E2-BD1F-48BF-B071-FC6E8569F13C}" type="parTrans" cxnId="{A18E15AC-D86A-4037-AAF3-BAB1BFA52C5B}">
      <dgm:prSet/>
      <dgm:spPr/>
      <dgm:t>
        <a:bodyPr/>
        <a:lstStyle/>
        <a:p>
          <a:endParaRPr lang="en-US"/>
        </a:p>
      </dgm:t>
    </dgm:pt>
    <dgm:pt modelId="{831EB907-0015-4D32-8090-A666F6A9F50C}" type="sibTrans" cxnId="{A18E15AC-D86A-4037-AAF3-BAB1BFA52C5B}">
      <dgm:prSet/>
      <dgm:spPr/>
      <dgm:t>
        <a:bodyPr/>
        <a:lstStyle/>
        <a:p>
          <a:endParaRPr lang="en-US"/>
        </a:p>
      </dgm:t>
    </dgm:pt>
    <dgm:pt modelId="{F7EF670D-02CA-4A65-AE97-5BC1D97E461C}">
      <dgm:prSet custT="1"/>
      <dgm:spPr/>
      <dgm:t>
        <a:bodyPr/>
        <a:lstStyle/>
        <a:p>
          <a:r>
            <a:rPr lang="en-US" sz="900" dirty="0">
              <a:solidFill>
                <a:schemeClr val="accent1"/>
              </a:solidFill>
            </a:rPr>
            <a:t>State Vote</a:t>
          </a:r>
        </a:p>
      </dgm:t>
    </dgm:pt>
    <dgm:pt modelId="{80448B04-B9B1-4F3F-A7F4-45343AF616E6}" type="parTrans" cxnId="{142E2F3E-FE74-4DA1-98EC-92AD7512B6B0}">
      <dgm:prSet/>
      <dgm:spPr/>
      <dgm:t>
        <a:bodyPr/>
        <a:lstStyle/>
        <a:p>
          <a:endParaRPr lang="en-US"/>
        </a:p>
      </dgm:t>
    </dgm:pt>
    <dgm:pt modelId="{3534FC21-F6D3-4D92-8656-842988BAEAA4}" type="sibTrans" cxnId="{142E2F3E-FE74-4DA1-98EC-92AD7512B6B0}">
      <dgm:prSet/>
      <dgm:spPr/>
      <dgm:t>
        <a:bodyPr/>
        <a:lstStyle/>
        <a:p>
          <a:endParaRPr lang="en-US"/>
        </a:p>
      </dgm:t>
    </dgm:pt>
    <dgm:pt modelId="{F7C4CAB9-8945-49B3-B8AD-73793850DF7F}">
      <dgm:prSet custT="1"/>
      <dgm:spPr/>
      <dgm:t>
        <a:bodyPr/>
        <a:lstStyle/>
        <a:p>
          <a:r>
            <a:rPr lang="en-US" sz="900" dirty="0">
              <a:solidFill>
                <a:schemeClr val="accent1"/>
              </a:solidFill>
            </a:rPr>
            <a:t>Field testing</a:t>
          </a:r>
        </a:p>
      </dgm:t>
    </dgm:pt>
    <dgm:pt modelId="{D4728C6E-894B-48C6-BFC3-481566B6906F}" type="parTrans" cxnId="{0E192032-71F4-4322-B2CA-ACDEB7816999}">
      <dgm:prSet/>
      <dgm:spPr/>
      <dgm:t>
        <a:bodyPr/>
        <a:lstStyle/>
        <a:p>
          <a:endParaRPr lang="en-US"/>
        </a:p>
      </dgm:t>
    </dgm:pt>
    <dgm:pt modelId="{4C04C12E-DFD9-4C0C-AA6C-094FB6D90CCC}" type="sibTrans" cxnId="{0E192032-71F4-4322-B2CA-ACDEB7816999}">
      <dgm:prSet/>
      <dgm:spPr/>
      <dgm:t>
        <a:bodyPr/>
        <a:lstStyle/>
        <a:p>
          <a:endParaRPr lang="en-US"/>
        </a:p>
      </dgm:t>
    </dgm:pt>
    <dgm:pt modelId="{4CE8DD7B-EC88-4DED-810C-1EE0F9BB27BF}">
      <dgm:prSet custT="1"/>
      <dgm:spPr/>
      <dgm:t>
        <a:bodyPr/>
        <a:lstStyle/>
        <a:p>
          <a:r>
            <a:rPr lang="en-US" sz="900" dirty="0">
              <a:solidFill>
                <a:schemeClr val="accent1"/>
              </a:solidFill>
            </a:rPr>
            <a:t>Final Wording and inclusion in the questionnaire</a:t>
          </a:r>
        </a:p>
      </dgm:t>
    </dgm:pt>
    <dgm:pt modelId="{6EB6C365-8EC1-4867-ACC0-9AFA509F28B3}" type="parTrans" cxnId="{BD243F07-FE4E-46ED-BA65-6763B77B57A4}">
      <dgm:prSet/>
      <dgm:spPr/>
      <dgm:t>
        <a:bodyPr/>
        <a:lstStyle/>
        <a:p>
          <a:endParaRPr lang="en-US"/>
        </a:p>
      </dgm:t>
    </dgm:pt>
    <dgm:pt modelId="{855F0E8A-0DB5-411E-B48C-D4A472D66E0B}" type="sibTrans" cxnId="{BD243F07-FE4E-46ED-BA65-6763B77B57A4}">
      <dgm:prSet/>
      <dgm:spPr/>
      <dgm:t>
        <a:bodyPr/>
        <a:lstStyle/>
        <a:p>
          <a:endParaRPr lang="en-US"/>
        </a:p>
      </dgm:t>
    </dgm:pt>
    <dgm:pt modelId="{0A65AE96-3EC7-40F5-92FF-B640DBB47A76}" type="pres">
      <dgm:prSet presAssocID="{FF89E695-BE72-4267-B3C5-0CAC852D8B70}" presName="Name0" presStyleCnt="0">
        <dgm:presLayoutVars>
          <dgm:dir/>
          <dgm:resizeHandles val="exact"/>
        </dgm:presLayoutVars>
      </dgm:prSet>
      <dgm:spPr/>
    </dgm:pt>
    <dgm:pt modelId="{47A63D39-A027-4287-BB20-7A73EFC4977A}" type="pres">
      <dgm:prSet presAssocID="{8D9E49F7-6C84-4E5A-836C-9073F8394B7B}" presName="composite" presStyleCnt="0"/>
      <dgm:spPr/>
    </dgm:pt>
    <dgm:pt modelId="{B0A4C0F7-A116-4DA0-8730-1A4AB9AEC1E1}" type="pres">
      <dgm:prSet presAssocID="{8D9E49F7-6C84-4E5A-836C-9073F8394B7B}" presName="bgChev" presStyleLbl="node1" presStyleIdx="0" presStyleCnt="6"/>
      <dgm:spPr/>
    </dgm:pt>
    <dgm:pt modelId="{60F69746-1719-4EF4-B57D-E4876E1B94BD}" type="pres">
      <dgm:prSet presAssocID="{8D9E49F7-6C84-4E5A-836C-9073F8394B7B}" presName="txNode" presStyleLbl="fgAcc1" presStyleIdx="0" presStyleCnt="6" custScaleX="107502">
        <dgm:presLayoutVars>
          <dgm:bulletEnabled val="1"/>
        </dgm:presLayoutVars>
      </dgm:prSet>
      <dgm:spPr/>
    </dgm:pt>
    <dgm:pt modelId="{6AB5359F-D910-4DB2-BF9D-B685DC4B715A}" type="pres">
      <dgm:prSet presAssocID="{439A35B1-FDE1-478C-8542-1089BB345DB8}" presName="compositeSpace" presStyleCnt="0"/>
      <dgm:spPr/>
    </dgm:pt>
    <dgm:pt modelId="{9E43852F-9F22-4B3D-82FD-80FED7925ECB}" type="pres">
      <dgm:prSet presAssocID="{34E8138D-E6A0-43DA-8061-5625D31B92B1}" presName="composite" presStyleCnt="0"/>
      <dgm:spPr/>
    </dgm:pt>
    <dgm:pt modelId="{2C4E1AF2-E0C1-4767-A736-D69CADC17A36}" type="pres">
      <dgm:prSet presAssocID="{34E8138D-E6A0-43DA-8061-5625D31B92B1}" presName="bgChev" presStyleLbl="node1" presStyleIdx="1" presStyleCnt="6"/>
      <dgm:spPr/>
    </dgm:pt>
    <dgm:pt modelId="{75A77E0E-1EA6-4B03-A563-8BED3CB6291F}" type="pres">
      <dgm:prSet presAssocID="{34E8138D-E6A0-43DA-8061-5625D31B92B1}" presName="txNode" presStyleLbl="fgAcc1" presStyleIdx="1" presStyleCnt="6">
        <dgm:presLayoutVars>
          <dgm:bulletEnabled val="1"/>
        </dgm:presLayoutVars>
      </dgm:prSet>
      <dgm:spPr/>
    </dgm:pt>
    <dgm:pt modelId="{2E5A0792-8695-4093-9391-A2DA8769A037}" type="pres">
      <dgm:prSet presAssocID="{05EDFAE8-526D-406D-9337-0F6964D59527}" presName="compositeSpace" presStyleCnt="0"/>
      <dgm:spPr/>
    </dgm:pt>
    <dgm:pt modelId="{3B4BCDF6-B56F-420D-B098-7335FB385013}" type="pres">
      <dgm:prSet presAssocID="{9F058F57-A582-4D2B-847D-35BC4C731300}" presName="composite" presStyleCnt="0"/>
      <dgm:spPr/>
    </dgm:pt>
    <dgm:pt modelId="{80D514CF-1149-4814-B2D8-A23CF090C19B}" type="pres">
      <dgm:prSet presAssocID="{9F058F57-A582-4D2B-847D-35BC4C731300}" presName="bgChev" presStyleLbl="node1" presStyleIdx="2" presStyleCnt="6"/>
      <dgm:spPr/>
    </dgm:pt>
    <dgm:pt modelId="{9B2EA08F-F303-443D-BB5C-4565C46C9C17}" type="pres">
      <dgm:prSet presAssocID="{9F058F57-A582-4D2B-847D-35BC4C731300}" presName="txNode" presStyleLbl="fgAcc1" presStyleIdx="2" presStyleCnt="6">
        <dgm:presLayoutVars>
          <dgm:bulletEnabled val="1"/>
        </dgm:presLayoutVars>
      </dgm:prSet>
      <dgm:spPr/>
    </dgm:pt>
    <dgm:pt modelId="{2553FBD5-F435-4AB9-B247-0F7ED04361B0}" type="pres">
      <dgm:prSet presAssocID="{831EB907-0015-4D32-8090-A666F6A9F50C}" presName="compositeSpace" presStyleCnt="0"/>
      <dgm:spPr/>
    </dgm:pt>
    <dgm:pt modelId="{3E2F6E73-9857-4D79-9706-9130BF8A1407}" type="pres">
      <dgm:prSet presAssocID="{F7EF670D-02CA-4A65-AE97-5BC1D97E461C}" presName="composite" presStyleCnt="0"/>
      <dgm:spPr/>
    </dgm:pt>
    <dgm:pt modelId="{F567FA5D-24DE-45F7-AF2D-2B6BFCA76EC4}" type="pres">
      <dgm:prSet presAssocID="{F7EF670D-02CA-4A65-AE97-5BC1D97E461C}" presName="bgChev" presStyleLbl="node1" presStyleIdx="3" presStyleCnt="6"/>
      <dgm:spPr/>
    </dgm:pt>
    <dgm:pt modelId="{FF4AE9A3-0A02-4F42-9370-93764CD26A78}" type="pres">
      <dgm:prSet presAssocID="{F7EF670D-02CA-4A65-AE97-5BC1D97E461C}" presName="txNode" presStyleLbl="fgAcc1" presStyleIdx="3" presStyleCnt="6">
        <dgm:presLayoutVars>
          <dgm:bulletEnabled val="1"/>
        </dgm:presLayoutVars>
      </dgm:prSet>
      <dgm:spPr/>
    </dgm:pt>
    <dgm:pt modelId="{DD6A6ABD-A5EF-4842-8CE8-A390D0463990}" type="pres">
      <dgm:prSet presAssocID="{3534FC21-F6D3-4D92-8656-842988BAEAA4}" presName="compositeSpace" presStyleCnt="0"/>
      <dgm:spPr/>
    </dgm:pt>
    <dgm:pt modelId="{B0142221-C045-4896-94A5-FC7FED9C3F6F}" type="pres">
      <dgm:prSet presAssocID="{F7C4CAB9-8945-49B3-B8AD-73793850DF7F}" presName="composite" presStyleCnt="0"/>
      <dgm:spPr/>
    </dgm:pt>
    <dgm:pt modelId="{9AB42E25-ACE0-46D8-A012-E78F75E15663}" type="pres">
      <dgm:prSet presAssocID="{F7C4CAB9-8945-49B3-B8AD-73793850DF7F}" presName="bgChev" presStyleLbl="node1" presStyleIdx="4" presStyleCnt="6"/>
      <dgm:spPr/>
    </dgm:pt>
    <dgm:pt modelId="{707B5D4C-1358-4BD3-9A7F-18FD967FF208}" type="pres">
      <dgm:prSet presAssocID="{F7C4CAB9-8945-49B3-B8AD-73793850DF7F}" presName="txNode" presStyleLbl="fgAcc1" presStyleIdx="4" presStyleCnt="6">
        <dgm:presLayoutVars>
          <dgm:bulletEnabled val="1"/>
        </dgm:presLayoutVars>
      </dgm:prSet>
      <dgm:spPr/>
    </dgm:pt>
    <dgm:pt modelId="{676A0B81-1E19-46B2-9E52-4DD95F762687}" type="pres">
      <dgm:prSet presAssocID="{4C04C12E-DFD9-4C0C-AA6C-094FB6D90CCC}" presName="compositeSpace" presStyleCnt="0"/>
      <dgm:spPr/>
    </dgm:pt>
    <dgm:pt modelId="{A1D663A8-2DA3-4EBB-A3EE-7D4678A4294E}" type="pres">
      <dgm:prSet presAssocID="{4CE8DD7B-EC88-4DED-810C-1EE0F9BB27BF}" presName="composite" presStyleCnt="0"/>
      <dgm:spPr/>
    </dgm:pt>
    <dgm:pt modelId="{A9A01631-B463-4B9C-99F5-82F16ADAAE83}" type="pres">
      <dgm:prSet presAssocID="{4CE8DD7B-EC88-4DED-810C-1EE0F9BB27BF}" presName="bgChev" presStyleLbl="node1" presStyleIdx="5" presStyleCnt="6"/>
      <dgm:spPr/>
    </dgm:pt>
    <dgm:pt modelId="{90E7543B-F92B-4784-8C6E-0F32523CC27E}" type="pres">
      <dgm:prSet presAssocID="{4CE8DD7B-EC88-4DED-810C-1EE0F9BB27BF}" presName="txNode" presStyleLbl="fgAcc1" presStyleIdx="5" presStyleCnt="6">
        <dgm:presLayoutVars>
          <dgm:bulletEnabled val="1"/>
        </dgm:presLayoutVars>
      </dgm:prSet>
      <dgm:spPr/>
    </dgm:pt>
  </dgm:ptLst>
  <dgm:cxnLst>
    <dgm:cxn modelId="{BD243F07-FE4E-46ED-BA65-6763B77B57A4}" srcId="{FF89E695-BE72-4267-B3C5-0CAC852D8B70}" destId="{4CE8DD7B-EC88-4DED-810C-1EE0F9BB27BF}" srcOrd="5" destOrd="0" parTransId="{6EB6C365-8EC1-4867-ACC0-9AFA509F28B3}" sibTransId="{855F0E8A-0DB5-411E-B48C-D4A472D66E0B}"/>
    <dgm:cxn modelId="{0E192032-71F4-4322-B2CA-ACDEB7816999}" srcId="{FF89E695-BE72-4267-B3C5-0CAC852D8B70}" destId="{F7C4CAB9-8945-49B3-B8AD-73793850DF7F}" srcOrd="4" destOrd="0" parTransId="{D4728C6E-894B-48C6-BFC3-481566B6906F}" sibTransId="{4C04C12E-DFD9-4C0C-AA6C-094FB6D90CCC}"/>
    <dgm:cxn modelId="{142E2F3E-FE74-4DA1-98EC-92AD7512B6B0}" srcId="{FF89E695-BE72-4267-B3C5-0CAC852D8B70}" destId="{F7EF670D-02CA-4A65-AE97-5BC1D97E461C}" srcOrd="3" destOrd="0" parTransId="{80448B04-B9B1-4F3F-A7F4-45343AF616E6}" sibTransId="{3534FC21-F6D3-4D92-8656-842988BAEAA4}"/>
    <dgm:cxn modelId="{EE78CB5B-0C5E-4C3E-B575-A9AAE87265C5}" type="presOf" srcId="{FF89E695-BE72-4267-B3C5-0CAC852D8B70}" destId="{0A65AE96-3EC7-40F5-92FF-B640DBB47A76}" srcOrd="0" destOrd="0" presId="urn:microsoft.com/office/officeart/2005/8/layout/chevronAccent+Icon"/>
    <dgm:cxn modelId="{B2BFA865-FA22-46F7-B824-7A1C1FA5FB28}" type="presOf" srcId="{4CE8DD7B-EC88-4DED-810C-1EE0F9BB27BF}" destId="{90E7543B-F92B-4784-8C6E-0F32523CC27E}" srcOrd="0" destOrd="0" presId="urn:microsoft.com/office/officeart/2005/8/layout/chevronAccent+Icon"/>
    <dgm:cxn modelId="{BE042480-A13C-47F0-B218-E000E32E00EA}" type="presOf" srcId="{9F058F57-A582-4D2B-847D-35BC4C731300}" destId="{9B2EA08F-F303-443D-BB5C-4565C46C9C17}" srcOrd="0" destOrd="0" presId="urn:microsoft.com/office/officeart/2005/8/layout/chevronAccent+Icon"/>
    <dgm:cxn modelId="{36732E82-285E-4979-AB75-E43B850B2595}" srcId="{FF89E695-BE72-4267-B3C5-0CAC852D8B70}" destId="{34E8138D-E6A0-43DA-8061-5625D31B92B1}" srcOrd="1" destOrd="0" parTransId="{0AADFFD6-72E6-4DC2-993B-9A1807514AFE}" sibTransId="{05EDFAE8-526D-406D-9337-0F6964D59527}"/>
    <dgm:cxn modelId="{2962DF8D-9D19-4978-B04D-A1A972E47900}" type="presOf" srcId="{34E8138D-E6A0-43DA-8061-5625D31B92B1}" destId="{75A77E0E-1EA6-4B03-A563-8BED3CB6291F}" srcOrd="0" destOrd="0" presId="urn:microsoft.com/office/officeart/2005/8/layout/chevronAccent+Icon"/>
    <dgm:cxn modelId="{9BB6C1A4-F890-4E22-B230-4F33C910D863}" type="presOf" srcId="{F7EF670D-02CA-4A65-AE97-5BC1D97E461C}" destId="{FF4AE9A3-0A02-4F42-9370-93764CD26A78}" srcOrd="0" destOrd="0" presId="urn:microsoft.com/office/officeart/2005/8/layout/chevronAccent+Icon"/>
    <dgm:cxn modelId="{A18E15AC-D86A-4037-AAF3-BAB1BFA52C5B}" srcId="{FF89E695-BE72-4267-B3C5-0CAC852D8B70}" destId="{9F058F57-A582-4D2B-847D-35BC4C731300}" srcOrd="2" destOrd="0" parTransId="{9E8CE3E2-BD1F-48BF-B071-FC6E8569F13C}" sibTransId="{831EB907-0015-4D32-8090-A666F6A9F50C}"/>
    <dgm:cxn modelId="{61D4C0D0-1243-4C7D-82C5-BB79DD337BD4}" type="presOf" srcId="{8D9E49F7-6C84-4E5A-836C-9073F8394B7B}" destId="{60F69746-1719-4EF4-B57D-E4876E1B94BD}" srcOrd="0" destOrd="0" presId="urn:microsoft.com/office/officeart/2005/8/layout/chevronAccent+Icon"/>
    <dgm:cxn modelId="{E3BAACE7-663F-40E7-B8C1-4475D75E905A}" srcId="{FF89E695-BE72-4267-B3C5-0CAC852D8B70}" destId="{8D9E49F7-6C84-4E5A-836C-9073F8394B7B}" srcOrd="0" destOrd="0" parTransId="{292024B9-561F-4FBE-8D2C-DD9537DFC12A}" sibTransId="{439A35B1-FDE1-478C-8542-1089BB345DB8}"/>
    <dgm:cxn modelId="{993177F9-F84D-4A63-A3E5-7FDBCFCCD96C}" type="presOf" srcId="{F7C4CAB9-8945-49B3-B8AD-73793850DF7F}" destId="{707B5D4C-1358-4BD3-9A7F-18FD967FF208}" srcOrd="0" destOrd="0" presId="urn:microsoft.com/office/officeart/2005/8/layout/chevronAccent+Icon"/>
    <dgm:cxn modelId="{7248CA66-A2BC-4980-86A0-7EFEFD512230}" type="presParOf" srcId="{0A65AE96-3EC7-40F5-92FF-B640DBB47A76}" destId="{47A63D39-A027-4287-BB20-7A73EFC4977A}" srcOrd="0" destOrd="0" presId="urn:microsoft.com/office/officeart/2005/8/layout/chevronAccent+Icon"/>
    <dgm:cxn modelId="{D337EC5C-F55F-4ACB-8283-ACB4001B626B}" type="presParOf" srcId="{47A63D39-A027-4287-BB20-7A73EFC4977A}" destId="{B0A4C0F7-A116-4DA0-8730-1A4AB9AEC1E1}" srcOrd="0" destOrd="0" presId="urn:microsoft.com/office/officeart/2005/8/layout/chevronAccent+Icon"/>
    <dgm:cxn modelId="{3039916C-B422-4493-85F4-816DD6BDB367}" type="presParOf" srcId="{47A63D39-A027-4287-BB20-7A73EFC4977A}" destId="{60F69746-1719-4EF4-B57D-E4876E1B94BD}" srcOrd="1" destOrd="0" presId="urn:microsoft.com/office/officeart/2005/8/layout/chevronAccent+Icon"/>
    <dgm:cxn modelId="{D9A496EE-264C-4017-BAD1-2FA19F3F400D}" type="presParOf" srcId="{0A65AE96-3EC7-40F5-92FF-B640DBB47A76}" destId="{6AB5359F-D910-4DB2-BF9D-B685DC4B715A}" srcOrd="1" destOrd="0" presId="urn:microsoft.com/office/officeart/2005/8/layout/chevronAccent+Icon"/>
    <dgm:cxn modelId="{18A95CCF-5CB0-41D7-B5FA-C8372C45B006}" type="presParOf" srcId="{0A65AE96-3EC7-40F5-92FF-B640DBB47A76}" destId="{9E43852F-9F22-4B3D-82FD-80FED7925ECB}" srcOrd="2" destOrd="0" presId="urn:microsoft.com/office/officeart/2005/8/layout/chevronAccent+Icon"/>
    <dgm:cxn modelId="{66F9E45F-B522-4CF8-9971-BD45A08E9706}" type="presParOf" srcId="{9E43852F-9F22-4B3D-82FD-80FED7925ECB}" destId="{2C4E1AF2-E0C1-4767-A736-D69CADC17A36}" srcOrd="0" destOrd="0" presId="urn:microsoft.com/office/officeart/2005/8/layout/chevronAccent+Icon"/>
    <dgm:cxn modelId="{8F00A290-8639-4CEC-9352-B9BB1D4203E6}" type="presParOf" srcId="{9E43852F-9F22-4B3D-82FD-80FED7925ECB}" destId="{75A77E0E-1EA6-4B03-A563-8BED3CB6291F}" srcOrd="1" destOrd="0" presId="urn:microsoft.com/office/officeart/2005/8/layout/chevronAccent+Icon"/>
    <dgm:cxn modelId="{3C98AB9A-902E-464D-AA37-BDB81473F1A1}" type="presParOf" srcId="{0A65AE96-3EC7-40F5-92FF-B640DBB47A76}" destId="{2E5A0792-8695-4093-9391-A2DA8769A037}" srcOrd="3" destOrd="0" presId="urn:microsoft.com/office/officeart/2005/8/layout/chevronAccent+Icon"/>
    <dgm:cxn modelId="{9233142D-B3E0-41E1-BC08-67D51416073C}" type="presParOf" srcId="{0A65AE96-3EC7-40F5-92FF-B640DBB47A76}" destId="{3B4BCDF6-B56F-420D-B098-7335FB385013}" srcOrd="4" destOrd="0" presId="urn:microsoft.com/office/officeart/2005/8/layout/chevronAccent+Icon"/>
    <dgm:cxn modelId="{3F70F39A-45F4-465E-BF1E-284E88A4430D}" type="presParOf" srcId="{3B4BCDF6-B56F-420D-B098-7335FB385013}" destId="{80D514CF-1149-4814-B2D8-A23CF090C19B}" srcOrd="0" destOrd="0" presId="urn:microsoft.com/office/officeart/2005/8/layout/chevronAccent+Icon"/>
    <dgm:cxn modelId="{BDC1763F-0530-40BA-A3E3-A5D33C09E4D6}" type="presParOf" srcId="{3B4BCDF6-B56F-420D-B098-7335FB385013}" destId="{9B2EA08F-F303-443D-BB5C-4565C46C9C17}" srcOrd="1" destOrd="0" presId="urn:microsoft.com/office/officeart/2005/8/layout/chevronAccent+Icon"/>
    <dgm:cxn modelId="{D6013C5A-3A06-44F8-B15A-0BC6434D2CE3}" type="presParOf" srcId="{0A65AE96-3EC7-40F5-92FF-B640DBB47A76}" destId="{2553FBD5-F435-4AB9-B247-0F7ED04361B0}" srcOrd="5" destOrd="0" presId="urn:microsoft.com/office/officeart/2005/8/layout/chevronAccent+Icon"/>
    <dgm:cxn modelId="{6222A5E2-AB42-4E5F-9DCC-71D3B71E8617}" type="presParOf" srcId="{0A65AE96-3EC7-40F5-92FF-B640DBB47A76}" destId="{3E2F6E73-9857-4D79-9706-9130BF8A1407}" srcOrd="6" destOrd="0" presId="urn:microsoft.com/office/officeart/2005/8/layout/chevronAccent+Icon"/>
    <dgm:cxn modelId="{5167A171-8DC4-44DC-BAB7-4C45B53A759A}" type="presParOf" srcId="{3E2F6E73-9857-4D79-9706-9130BF8A1407}" destId="{F567FA5D-24DE-45F7-AF2D-2B6BFCA76EC4}" srcOrd="0" destOrd="0" presId="urn:microsoft.com/office/officeart/2005/8/layout/chevronAccent+Icon"/>
    <dgm:cxn modelId="{E89EDDF2-AC65-43B3-8206-694B787E6937}" type="presParOf" srcId="{3E2F6E73-9857-4D79-9706-9130BF8A1407}" destId="{FF4AE9A3-0A02-4F42-9370-93764CD26A78}" srcOrd="1" destOrd="0" presId="urn:microsoft.com/office/officeart/2005/8/layout/chevronAccent+Icon"/>
    <dgm:cxn modelId="{15C6A16E-1FE9-4FCE-A871-B50249676D7D}" type="presParOf" srcId="{0A65AE96-3EC7-40F5-92FF-B640DBB47A76}" destId="{DD6A6ABD-A5EF-4842-8CE8-A390D0463990}" srcOrd="7" destOrd="0" presId="urn:microsoft.com/office/officeart/2005/8/layout/chevronAccent+Icon"/>
    <dgm:cxn modelId="{BEFDE6DE-0EAD-4492-BD8C-DAF9C53BC5A2}" type="presParOf" srcId="{0A65AE96-3EC7-40F5-92FF-B640DBB47A76}" destId="{B0142221-C045-4896-94A5-FC7FED9C3F6F}" srcOrd="8" destOrd="0" presId="urn:microsoft.com/office/officeart/2005/8/layout/chevronAccent+Icon"/>
    <dgm:cxn modelId="{531B7481-967A-4906-B766-96E425D2563F}" type="presParOf" srcId="{B0142221-C045-4896-94A5-FC7FED9C3F6F}" destId="{9AB42E25-ACE0-46D8-A012-E78F75E15663}" srcOrd="0" destOrd="0" presId="urn:microsoft.com/office/officeart/2005/8/layout/chevronAccent+Icon"/>
    <dgm:cxn modelId="{F1CBD0C9-8C55-42D2-9B27-4A29E1D994C7}" type="presParOf" srcId="{B0142221-C045-4896-94A5-FC7FED9C3F6F}" destId="{707B5D4C-1358-4BD3-9A7F-18FD967FF208}" srcOrd="1" destOrd="0" presId="urn:microsoft.com/office/officeart/2005/8/layout/chevronAccent+Icon"/>
    <dgm:cxn modelId="{32086CB5-B88C-46E8-8ABF-423B4816EBA2}" type="presParOf" srcId="{0A65AE96-3EC7-40F5-92FF-B640DBB47A76}" destId="{676A0B81-1E19-46B2-9E52-4DD95F762687}" srcOrd="9" destOrd="0" presId="urn:microsoft.com/office/officeart/2005/8/layout/chevronAccent+Icon"/>
    <dgm:cxn modelId="{2CC91086-0068-4D0B-BE66-3F419F4FBCBD}" type="presParOf" srcId="{0A65AE96-3EC7-40F5-92FF-B640DBB47A76}" destId="{A1D663A8-2DA3-4EBB-A3EE-7D4678A4294E}" srcOrd="10" destOrd="0" presId="urn:microsoft.com/office/officeart/2005/8/layout/chevronAccent+Icon"/>
    <dgm:cxn modelId="{6C8E2191-1214-46DF-96C3-4EB9DCCECB56}" type="presParOf" srcId="{A1D663A8-2DA3-4EBB-A3EE-7D4678A4294E}" destId="{A9A01631-B463-4B9C-99F5-82F16ADAAE83}" srcOrd="0" destOrd="0" presId="urn:microsoft.com/office/officeart/2005/8/layout/chevronAccent+Icon"/>
    <dgm:cxn modelId="{FB841ABF-62D3-4DE5-A046-7882C86B1D76}" type="presParOf" srcId="{A1D663A8-2DA3-4EBB-A3EE-7D4678A4294E}" destId="{90E7543B-F92B-4784-8C6E-0F32523CC27E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D38806-9090-4514-AE8E-8E50819893A9}" type="doc">
      <dgm:prSet loTypeId="urn:microsoft.com/office/officeart/2005/8/layout/chevron2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99808DE0-53D3-4DC7-9ECF-940EFB13BEE1}">
      <dgm:prSet phldrT="[Text]"/>
      <dgm:spPr/>
      <dgm:t>
        <a:bodyPr/>
        <a:lstStyle/>
        <a:p>
          <a:r>
            <a:rPr lang="en-US" dirty="0"/>
            <a:t>SHD input</a:t>
          </a:r>
        </a:p>
      </dgm:t>
    </dgm:pt>
    <dgm:pt modelId="{6FBE8EE3-79EE-4793-A6A9-3BC076FD855F}" type="parTrans" cxnId="{FF5864F9-146F-4F69-8063-64011DDFCEAF}">
      <dgm:prSet/>
      <dgm:spPr/>
      <dgm:t>
        <a:bodyPr/>
        <a:lstStyle/>
        <a:p>
          <a:endParaRPr lang="en-US"/>
        </a:p>
      </dgm:t>
    </dgm:pt>
    <dgm:pt modelId="{5443EED6-04BF-4D28-ADCC-8B4662079543}" type="sibTrans" cxnId="{FF5864F9-146F-4F69-8063-64011DDFCEAF}">
      <dgm:prSet/>
      <dgm:spPr/>
      <dgm:t>
        <a:bodyPr/>
        <a:lstStyle/>
        <a:p>
          <a:endParaRPr lang="en-US"/>
        </a:p>
      </dgm:t>
    </dgm:pt>
    <dgm:pt modelId="{DBDC097D-E396-4C15-B3D0-EB3726646691}">
      <dgm:prSet phldrT="[Text]" custT="1"/>
      <dgm:spPr/>
      <dgm:t>
        <a:bodyPr/>
        <a:lstStyle/>
        <a:p>
          <a:r>
            <a:rPr lang="en-US" sz="1600" dirty="0"/>
            <a:t>Individual state ballots</a:t>
          </a:r>
        </a:p>
      </dgm:t>
    </dgm:pt>
    <dgm:pt modelId="{DA28E6A6-9D37-4624-8296-B63791915590}" type="parTrans" cxnId="{B4352DF7-4F72-444C-B995-4A9BDEFCACB5}">
      <dgm:prSet/>
      <dgm:spPr/>
      <dgm:t>
        <a:bodyPr/>
        <a:lstStyle/>
        <a:p>
          <a:endParaRPr lang="en-US"/>
        </a:p>
      </dgm:t>
    </dgm:pt>
    <dgm:pt modelId="{F622CDE1-F4EE-4CD6-AA28-11AD4CECCD34}" type="sibTrans" cxnId="{B4352DF7-4F72-444C-B995-4A9BDEFCACB5}">
      <dgm:prSet/>
      <dgm:spPr/>
      <dgm:t>
        <a:bodyPr/>
        <a:lstStyle/>
        <a:p>
          <a:endParaRPr lang="en-US"/>
        </a:p>
      </dgm:t>
    </dgm:pt>
    <dgm:pt modelId="{7E4EE459-DD04-47E1-8B22-1D16B8BDAEFE}">
      <dgm:prSet phldrT="[Text]"/>
      <dgm:spPr/>
      <dgm:t>
        <a:bodyPr/>
        <a:lstStyle/>
        <a:p>
          <a:r>
            <a:rPr lang="en-US" dirty="0"/>
            <a:t>External Stakeholders</a:t>
          </a:r>
        </a:p>
      </dgm:t>
    </dgm:pt>
    <dgm:pt modelId="{3393EA81-79AB-4E06-A4F4-D622BA81989D}" type="parTrans" cxnId="{E01DF6D2-6BEB-4544-B175-B932433E7C14}">
      <dgm:prSet/>
      <dgm:spPr/>
      <dgm:t>
        <a:bodyPr/>
        <a:lstStyle/>
        <a:p>
          <a:endParaRPr lang="en-US"/>
        </a:p>
      </dgm:t>
    </dgm:pt>
    <dgm:pt modelId="{00AE58B4-8DAE-4D2F-BCAB-0190C688F3FB}" type="sibTrans" cxnId="{E01DF6D2-6BEB-4544-B175-B932433E7C14}">
      <dgm:prSet/>
      <dgm:spPr/>
      <dgm:t>
        <a:bodyPr/>
        <a:lstStyle/>
        <a:p>
          <a:endParaRPr lang="en-US"/>
        </a:p>
      </dgm:t>
    </dgm:pt>
    <dgm:pt modelId="{951D4F63-AED0-4381-89CC-BC8906A629A1}">
      <dgm:prSet phldrT="[Text]" custT="1"/>
      <dgm:spPr/>
      <dgm:t>
        <a:bodyPr/>
        <a:lstStyle/>
        <a:p>
          <a:r>
            <a:rPr lang="en-US" sz="1600" dirty="0"/>
            <a:t>Feedback at meetings</a:t>
          </a:r>
        </a:p>
      </dgm:t>
    </dgm:pt>
    <dgm:pt modelId="{FBB385FE-4787-4142-B0AF-CBC11E9B2907}" type="parTrans" cxnId="{A9A466F7-99E4-4DE7-A1E9-67F29F973C14}">
      <dgm:prSet/>
      <dgm:spPr/>
      <dgm:t>
        <a:bodyPr/>
        <a:lstStyle/>
        <a:p>
          <a:endParaRPr lang="en-US"/>
        </a:p>
      </dgm:t>
    </dgm:pt>
    <dgm:pt modelId="{253BC116-32F0-49F7-AB1A-3EA6F2A06E38}" type="sibTrans" cxnId="{A9A466F7-99E4-4DE7-A1E9-67F29F973C14}">
      <dgm:prSet/>
      <dgm:spPr/>
      <dgm:t>
        <a:bodyPr/>
        <a:lstStyle/>
        <a:p>
          <a:endParaRPr lang="en-US"/>
        </a:p>
      </dgm:t>
    </dgm:pt>
    <dgm:pt modelId="{9F3964FB-6F28-496E-9FC4-676B919CE2A1}">
      <dgm:prSet phldrT="[Text]" custT="1"/>
      <dgm:spPr/>
      <dgm:t>
        <a:bodyPr/>
        <a:lstStyle/>
        <a:p>
          <a:r>
            <a:rPr lang="en-US" sz="1600" dirty="0"/>
            <a:t>Written comments</a:t>
          </a:r>
        </a:p>
      </dgm:t>
    </dgm:pt>
    <dgm:pt modelId="{485417E4-B5EC-4101-95C8-21EECB386CDB}" type="parTrans" cxnId="{B20C2E77-0F40-4838-85A9-477575965255}">
      <dgm:prSet/>
      <dgm:spPr/>
      <dgm:t>
        <a:bodyPr/>
        <a:lstStyle/>
        <a:p>
          <a:endParaRPr lang="en-US"/>
        </a:p>
      </dgm:t>
    </dgm:pt>
    <dgm:pt modelId="{B97A6A71-DF90-4FAE-BFA5-2E8233A33FA8}" type="sibTrans" cxnId="{B20C2E77-0F40-4838-85A9-477575965255}">
      <dgm:prSet/>
      <dgm:spPr/>
      <dgm:t>
        <a:bodyPr/>
        <a:lstStyle/>
        <a:p>
          <a:endParaRPr lang="en-US"/>
        </a:p>
      </dgm:t>
    </dgm:pt>
    <dgm:pt modelId="{43C5B4AD-5335-4249-86F5-DF6FE948B84B}">
      <dgm:prSet phldrT="[Text]"/>
      <dgm:spPr/>
      <dgm:t>
        <a:bodyPr/>
        <a:lstStyle/>
        <a:p>
          <a:r>
            <a:rPr lang="en-US" dirty="0"/>
            <a:t>CDC Programs</a:t>
          </a:r>
        </a:p>
      </dgm:t>
    </dgm:pt>
    <dgm:pt modelId="{4C2B76D9-90C9-440D-BE71-C6E3ED815D95}" type="parTrans" cxnId="{F26C8EE2-9DA8-411C-900A-91753E60B744}">
      <dgm:prSet/>
      <dgm:spPr/>
      <dgm:t>
        <a:bodyPr/>
        <a:lstStyle/>
        <a:p>
          <a:endParaRPr lang="en-US"/>
        </a:p>
      </dgm:t>
    </dgm:pt>
    <dgm:pt modelId="{FE32A29D-93FB-47F5-A1A5-4EBD89E921C7}" type="sibTrans" cxnId="{F26C8EE2-9DA8-411C-900A-91753E60B744}">
      <dgm:prSet/>
      <dgm:spPr/>
      <dgm:t>
        <a:bodyPr/>
        <a:lstStyle/>
        <a:p>
          <a:endParaRPr lang="en-US"/>
        </a:p>
      </dgm:t>
    </dgm:pt>
    <dgm:pt modelId="{5F649BC0-D93D-4E7A-8389-50D74469ADA3}">
      <dgm:prSet phldrT="[Text]" custT="1"/>
      <dgm:spPr/>
      <dgm:t>
        <a:bodyPr/>
        <a:lstStyle/>
        <a:p>
          <a:r>
            <a:rPr lang="en-US" sz="1600" dirty="0"/>
            <a:t>Survey on use </a:t>
          </a:r>
        </a:p>
      </dgm:t>
    </dgm:pt>
    <dgm:pt modelId="{FEAF859B-4581-4580-A1F8-130AF98BE8DD}" type="parTrans" cxnId="{8343AAA7-1030-41D5-B24A-0C8A574B1411}">
      <dgm:prSet/>
      <dgm:spPr/>
      <dgm:t>
        <a:bodyPr/>
        <a:lstStyle/>
        <a:p>
          <a:endParaRPr lang="en-US"/>
        </a:p>
      </dgm:t>
    </dgm:pt>
    <dgm:pt modelId="{4F796A3D-6E8E-46AF-B834-E6174B5F0C5E}" type="sibTrans" cxnId="{8343AAA7-1030-41D5-B24A-0C8A574B1411}">
      <dgm:prSet/>
      <dgm:spPr/>
      <dgm:t>
        <a:bodyPr/>
        <a:lstStyle/>
        <a:p>
          <a:endParaRPr lang="en-US"/>
        </a:p>
      </dgm:t>
    </dgm:pt>
    <dgm:pt modelId="{02566280-3FC4-4FCA-A054-9600696CB005}">
      <dgm:prSet phldrT="[Text]" custT="1"/>
      <dgm:spPr/>
      <dgm:t>
        <a:bodyPr/>
        <a:lstStyle/>
        <a:p>
          <a:r>
            <a:rPr lang="en-US" sz="1600" dirty="0"/>
            <a:t>Review of drafts and feedback</a:t>
          </a:r>
        </a:p>
      </dgm:t>
    </dgm:pt>
    <dgm:pt modelId="{6D5E39DB-6C27-4A2B-A71C-F4AD3036DF32}" type="parTrans" cxnId="{CBA802E1-CDCF-4789-B627-0FA0001C541C}">
      <dgm:prSet/>
      <dgm:spPr/>
      <dgm:t>
        <a:bodyPr/>
        <a:lstStyle/>
        <a:p>
          <a:endParaRPr lang="en-US"/>
        </a:p>
      </dgm:t>
    </dgm:pt>
    <dgm:pt modelId="{2CAF7817-61E6-47BC-B6EC-AA5809381213}" type="sibTrans" cxnId="{CBA802E1-CDCF-4789-B627-0FA0001C541C}">
      <dgm:prSet/>
      <dgm:spPr/>
      <dgm:t>
        <a:bodyPr/>
        <a:lstStyle/>
        <a:p>
          <a:endParaRPr lang="en-US"/>
        </a:p>
      </dgm:t>
    </dgm:pt>
    <dgm:pt modelId="{F81F5FB3-8E20-4DF2-9E8B-365BA2748C3A}">
      <dgm:prSet phldrT="[Text]" custT="1"/>
      <dgm:spPr/>
      <dgm:t>
        <a:bodyPr/>
        <a:lstStyle/>
        <a:p>
          <a:r>
            <a:rPr lang="en-US" sz="1600" dirty="0"/>
            <a:t>Working group question-by-question</a:t>
          </a:r>
        </a:p>
      </dgm:t>
    </dgm:pt>
    <dgm:pt modelId="{B765DBD5-6D0F-4F7C-B5AB-881C28AA747E}" type="parTrans" cxnId="{57F78B05-B7D6-4965-AE34-234BC4F626A5}">
      <dgm:prSet/>
      <dgm:spPr/>
      <dgm:t>
        <a:bodyPr/>
        <a:lstStyle/>
        <a:p>
          <a:endParaRPr lang="en-US"/>
        </a:p>
      </dgm:t>
    </dgm:pt>
    <dgm:pt modelId="{E00F9987-B70A-40F5-9E83-91D45FAA972B}" type="sibTrans" cxnId="{57F78B05-B7D6-4965-AE34-234BC4F626A5}">
      <dgm:prSet/>
      <dgm:spPr/>
      <dgm:t>
        <a:bodyPr/>
        <a:lstStyle/>
        <a:p>
          <a:endParaRPr lang="en-US"/>
        </a:p>
      </dgm:t>
    </dgm:pt>
    <dgm:pt modelId="{4266A7FC-EE3E-4356-9314-96983792977B}">
      <dgm:prSet phldrT="[Text]" custT="1"/>
      <dgm:spPr/>
      <dgm:t>
        <a:bodyPr/>
        <a:lstStyle/>
        <a:p>
          <a:r>
            <a:rPr lang="en-US" sz="1600" dirty="0"/>
            <a:t>Periodic review of drafts</a:t>
          </a:r>
        </a:p>
      </dgm:t>
    </dgm:pt>
    <dgm:pt modelId="{D8F6CBC9-0ECB-4B6A-BF60-DA38A6072D19}" type="parTrans" cxnId="{81C48F50-B9EA-4656-922C-7DDF93E28033}">
      <dgm:prSet/>
      <dgm:spPr/>
      <dgm:t>
        <a:bodyPr/>
        <a:lstStyle/>
        <a:p>
          <a:endParaRPr lang="en-US"/>
        </a:p>
      </dgm:t>
    </dgm:pt>
    <dgm:pt modelId="{CD6D20C5-9906-42CF-B3D1-D7153BED8329}" type="sibTrans" cxnId="{81C48F50-B9EA-4656-922C-7DDF93E28033}">
      <dgm:prSet/>
      <dgm:spPr/>
      <dgm:t>
        <a:bodyPr/>
        <a:lstStyle/>
        <a:p>
          <a:endParaRPr lang="en-US"/>
        </a:p>
      </dgm:t>
    </dgm:pt>
    <dgm:pt modelId="{4F9D023A-CF9C-427E-9F8A-B16E2756605A}">
      <dgm:prSet/>
      <dgm:spPr/>
      <dgm:t>
        <a:bodyPr/>
        <a:lstStyle/>
        <a:p>
          <a:r>
            <a:rPr lang="en-US" dirty="0"/>
            <a:t>Data Collectors</a:t>
          </a:r>
        </a:p>
      </dgm:t>
    </dgm:pt>
    <dgm:pt modelId="{F6446411-4FEA-44A9-B365-453509723C77}" type="parTrans" cxnId="{E0417774-462C-4A9D-B3AD-D2D27092460E}">
      <dgm:prSet/>
      <dgm:spPr/>
      <dgm:t>
        <a:bodyPr/>
        <a:lstStyle/>
        <a:p>
          <a:endParaRPr lang="en-US"/>
        </a:p>
      </dgm:t>
    </dgm:pt>
    <dgm:pt modelId="{4F1286D2-D795-4A1B-8FDB-9DB60906A011}" type="sibTrans" cxnId="{E0417774-462C-4A9D-B3AD-D2D27092460E}">
      <dgm:prSet/>
      <dgm:spPr/>
      <dgm:t>
        <a:bodyPr/>
        <a:lstStyle/>
        <a:p>
          <a:endParaRPr lang="en-US"/>
        </a:p>
      </dgm:t>
    </dgm:pt>
    <dgm:pt modelId="{80A720BF-9DAA-4667-BD7A-0E6C7FDDB311}">
      <dgm:prSet custT="1"/>
      <dgm:spPr/>
      <dgm:t>
        <a:bodyPr/>
        <a:lstStyle/>
        <a:p>
          <a:r>
            <a:rPr lang="en-US" sz="1600" dirty="0"/>
            <a:t>Minor changes in wording</a:t>
          </a:r>
        </a:p>
      </dgm:t>
    </dgm:pt>
    <dgm:pt modelId="{74C8B5E7-618C-4E33-867C-0CD9CEB45ED1}" type="parTrans" cxnId="{5BB08BA9-49B2-4924-93C1-7853B3D9FC66}">
      <dgm:prSet/>
      <dgm:spPr/>
      <dgm:t>
        <a:bodyPr/>
        <a:lstStyle/>
        <a:p>
          <a:endParaRPr lang="en-US"/>
        </a:p>
      </dgm:t>
    </dgm:pt>
    <dgm:pt modelId="{10FA9CFB-DA7B-425F-A62C-FB8BF844077F}" type="sibTrans" cxnId="{5BB08BA9-49B2-4924-93C1-7853B3D9FC66}">
      <dgm:prSet/>
      <dgm:spPr/>
      <dgm:t>
        <a:bodyPr/>
        <a:lstStyle/>
        <a:p>
          <a:endParaRPr lang="en-US"/>
        </a:p>
      </dgm:t>
    </dgm:pt>
    <dgm:pt modelId="{1A5E225D-80EC-4707-9A9C-9FBA98CBC772}">
      <dgm:prSet custT="1"/>
      <dgm:spPr/>
      <dgm:t>
        <a:bodyPr/>
        <a:lstStyle/>
        <a:p>
          <a:r>
            <a:rPr lang="en-US" sz="1600" dirty="0"/>
            <a:t>Question administration/ length of response sets</a:t>
          </a:r>
        </a:p>
      </dgm:t>
    </dgm:pt>
    <dgm:pt modelId="{46D2FC09-2F36-441B-B0F3-7729840EDB3D}" type="parTrans" cxnId="{DCCE8AC1-2E72-4056-99CD-6E064531D27C}">
      <dgm:prSet/>
      <dgm:spPr/>
      <dgm:t>
        <a:bodyPr/>
        <a:lstStyle/>
        <a:p>
          <a:endParaRPr lang="en-US"/>
        </a:p>
      </dgm:t>
    </dgm:pt>
    <dgm:pt modelId="{36E5650D-A9B7-4646-81BD-56EAE5DB18A2}" type="sibTrans" cxnId="{DCCE8AC1-2E72-4056-99CD-6E064531D27C}">
      <dgm:prSet/>
      <dgm:spPr/>
      <dgm:t>
        <a:bodyPr/>
        <a:lstStyle/>
        <a:p>
          <a:endParaRPr lang="en-US"/>
        </a:p>
      </dgm:t>
    </dgm:pt>
    <dgm:pt modelId="{08D72078-1FCD-4F7A-A485-26C729B2AE76}">
      <dgm:prSet custT="1"/>
      <dgm:spPr/>
      <dgm:t>
        <a:bodyPr/>
        <a:lstStyle/>
        <a:p>
          <a:r>
            <a:rPr lang="en-US" sz="1600" dirty="0"/>
            <a:t>Input on breakoffs, timing of sections</a:t>
          </a:r>
        </a:p>
      </dgm:t>
    </dgm:pt>
    <dgm:pt modelId="{222B4F0F-5717-4384-82FB-A49457C591DD}" type="parTrans" cxnId="{0F404FE0-AD76-4D76-A0FA-4225D7C42337}">
      <dgm:prSet/>
      <dgm:spPr/>
      <dgm:t>
        <a:bodyPr/>
        <a:lstStyle/>
        <a:p>
          <a:endParaRPr lang="en-US"/>
        </a:p>
      </dgm:t>
    </dgm:pt>
    <dgm:pt modelId="{44EE6906-24C9-4840-96BF-9E9B708B7153}" type="sibTrans" cxnId="{0F404FE0-AD76-4D76-A0FA-4225D7C42337}">
      <dgm:prSet/>
      <dgm:spPr/>
      <dgm:t>
        <a:bodyPr/>
        <a:lstStyle/>
        <a:p>
          <a:endParaRPr lang="en-US"/>
        </a:p>
      </dgm:t>
    </dgm:pt>
    <dgm:pt modelId="{FA585181-BED5-4655-966F-9D1CCF9E69DB}" type="pres">
      <dgm:prSet presAssocID="{D7D38806-9090-4514-AE8E-8E50819893A9}" presName="linearFlow" presStyleCnt="0">
        <dgm:presLayoutVars>
          <dgm:dir/>
          <dgm:animLvl val="lvl"/>
          <dgm:resizeHandles val="exact"/>
        </dgm:presLayoutVars>
      </dgm:prSet>
      <dgm:spPr/>
    </dgm:pt>
    <dgm:pt modelId="{FD491E9B-FA8C-45A9-87E7-026494CEA1C9}" type="pres">
      <dgm:prSet presAssocID="{4F9D023A-CF9C-427E-9F8A-B16E2756605A}" presName="composite" presStyleCnt="0"/>
      <dgm:spPr/>
    </dgm:pt>
    <dgm:pt modelId="{CFDC3D90-4E8B-473F-B235-E18FE2914AF1}" type="pres">
      <dgm:prSet presAssocID="{4F9D023A-CF9C-427E-9F8A-B16E2756605A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8EAFD8FD-9DCD-42A4-B11F-73CE838D4796}" type="pres">
      <dgm:prSet presAssocID="{4F9D023A-CF9C-427E-9F8A-B16E2756605A}" presName="descendantText" presStyleLbl="alignAcc1" presStyleIdx="0" presStyleCnt="4">
        <dgm:presLayoutVars>
          <dgm:bulletEnabled val="1"/>
        </dgm:presLayoutVars>
      </dgm:prSet>
      <dgm:spPr/>
    </dgm:pt>
    <dgm:pt modelId="{CEC24342-602D-49CE-B5D2-FA10FE178A90}" type="pres">
      <dgm:prSet presAssocID="{4F1286D2-D795-4A1B-8FDB-9DB60906A011}" presName="sp" presStyleCnt="0"/>
      <dgm:spPr/>
    </dgm:pt>
    <dgm:pt modelId="{E4FA4BFB-C491-40F4-A895-46DF5DC9C8F5}" type="pres">
      <dgm:prSet presAssocID="{99808DE0-53D3-4DC7-9ECF-940EFB13BEE1}" presName="composite" presStyleCnt="0"/>
      <dgm:spPr/>
    </dgm:pt>
    <dgm:pt modelId="{6A0E0329-535E-41AC-9B1F-B4BA284F7DC8}" type="pres">
      <dgm:prSet presAssocID="{99808DE0-53D3-4DC7-9ECF-940EFB13BEE1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672EBFBB-713D-48C4-9BD9-AC58F4040A39}" type="pres">
      <dgm:prSet presAssocID="{99808DE0-53D3-4DC7-9ECF-940EFB13BEE1}" presName="descendantText" presStyleLbl="alignAcc1" presStyleIdx="1" presStyleCnt="4">
        <dgm:presLayoutVars>
          <dgm:bulletEnabled val="1"/>
        </dgm:presLayoutVars>
      </dgm:prSet>
      <dgm:spPr/>
    </dgm:pt>
    <dgm:pt modelId="{88537651-9852-4648-BD1B-95397131BE83}" type="pres">
      <dgm:prSet presAssocID="{5443EED6-04BF-4D28-ADCC-8B4662079543}" presName="sp" presStyleCnt="0"/>
      <dgm:spPr/>
    </dgm:pt>
    <dgm:pt modelId="{F5966642-70B6-443D-9293-61A8F000E04F}" type="pres">
      <dgm:prSet presAssocID="{7E4EE459-DD04-47E1-8B22-1D16B8BDAEFE}" presName="composite" presStyleCnt="0"/>
      <dgm:spPr/>
    </dgm:pt>
    <dgm:pt modelId="{C6C747F4-735E-4A9E-9FE4-7BBD279BAFCD}" type="pres">
      <dgm:prSet presAssocID="{7E4EE459-DD04-47E1-8B22-1D16B8BDAEFE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AB596887-46AB-4379-BF2E-2F551CA7EEC1}" type="pres">
      <dgm:prSet presAssocID="{7E4EE459-DD04-47E1-8B22-1D16B8BDAEFE}" presName="descendantText" presStyleLbl="alignAcc1" presStyleIdx="2" presStyleCnt="4">
        <dgm:presLayoutVars>
          <dgm:bulletEnabled val="1"/>
        </dgm:presLayoutVars>
      </dgm:prSet>
      <dgm:spPr/>
    </dgm:pt>
    <dgm:pt modelId="{C46C334C-C4CB-42DE-85FD-89F55BDE4271}" type="pres">
      <dgm:prSet presAssocID="{00AE58B4-8DAE-4D2F-BCAB-0190C688F3FB}" presName="sp" presStyleCnt="0"/>
      <dgm:spPr/>
    </dgm:pt>
    <dgm:pt modelId="{1B1A5E55-8882-4AE1-88CD-439C9C8808F1}" type="pres">
      <dgm:prSet presAssocID="{43C5B4AD-5335-4249-86F5-DF6FE948B84B}" presName="composite" presStyleCnt="0"/>
      <dgm:spPr/>
    </dgm:pt>
    <dgm:pt modelId="{D9E640EC-60F3-4D44-95E1-A91ED3D3670A}" type="pres">
      <dgm:prSet presAssocID="{43C5B4AD-5335-4249-86F5-DF6FE948B84B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A9555517-1476-4705-BA24-BB68CBC522D3}" type="pres">
      <dgm:prSet presAssocID="{43C5B4AD-5335-4249-86F5-DF6FE948B84B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0DF30B05-13E2-4A21-9547-EB7618FE9C2A}" type="presOf" srcId="{7E4EE459-DD04-47E1-8B22-1D16B8BDAEFE}" destId="{C6C747F4-735E-4A9E-9FE4-7BBD279BAFCD}" srcOrd="0" destOrd="0" presId="urn:microsoft.com/office/officeart/2005/8/layout/chevron2"/>
    <dgm:cxn modelId="{57F78B05-B7D6-4965-AE34-234BC4F626A5}" srcId="{99808DE0-53D3-4DC7-9ECF-940EFB13BEE1}" destId="{F81F5FB3-8E20-4DF2-9E8B-365BA2748C3A}" srcOrd="1" destOrd="0" parTransId="{B765DBD5-6D0F-4F7C-B5AB-881C28AA747E}" sibTransId="{E00F9987-B70A-40F5-9E83-91D45FAA972B}"/>
    <dgm:cxn modelId="{54BDBE09-119B-4FC9-9D11-25E2F4B3D6DA}" type="presOf" srcId="{F81F5FB3-8E20-4DF2-9E8B-365BA2748C3A}" destId="{672EBFBB-713D-48C4-9BD9-AC58F4040A39}" srcOrd="0" destOrd="1" presId="urn:microsoft.com/office/officeart/2005/8/layout/chevron2"/>
    <dgm:cxn modelId="{5C6A5C20-0286-4715-A2E6-9C7584807963}" type="presOf" srcId="{08D72078-1FCD-4F7A-A485-26C729B2AE76}" destId="{8EAFD8FD-9DCD-42A4-B11F-73CE838D4796}" srcOrd="0" destOrd="2" presId="urn:microsoft.com/office/officeart/2005/8/layout/chevron2"/>
    <dgm:cxn modelId="{81C48F50-B9EA-4656-922C-7DDF93E28033}" srcId="{99808DE0-53D3-4DC7-9ECF-940EFB13BEE1}" destId="{4266A7FC-EE3E-4356-9314-96983792977B}" srcOrd="2" destOrd="0" parTransId="{D8F6CBC9-0ECB-4B6A-BF60-DA38A6072D19}" sibTransId="{CD6D20C5-9906-42CF-B3D1-D7153BED8329}"/>
    <dgm:cxn modelId="{E0417774-462C-4A9D-B3AD-D2D27092460E}" srcId="{D7D38806-9090-4514-AE8E-8E50819893A9}" destId="{4F9D023A-CF9C-427E-9F8A-B16E2756605A}" srcOrd="0" destOrd="0" parTransId="{F6446411-4FEA-44A9-B365-453509723C77}" sibTransId="{4F1286D2-D795-4A1B-8FDB-9DB60906A011}"/>
    <dgm:cxn modelId="{98405B55-6160-474A-89EF-86A2FC9166A0}" type="presOf" srcId="{9F3964FB-6F28-496E-9FC4-676B919CE2A1}" destId="{AB596887-46AB-4379-BF2E-2F551CA7EEC1}" srcOrd="0" destOrd="1" presId="urn:microsoft.com/office/officeart/2005/8/layout/chevron2"/>
    <dgm:cxn modelId="{B20C2E77-0F40-4838-85A9-477575965255}" srcId="{7E4EE459-DD04-47E1-8B22-1D16B8BDAEFE}" destId="{9F3964FB-6F28-496E-9FC4-676B919CE2A1}" srcOrd="1" destOrd="0" parTransId="{485417E4-B5EC-4101-95C8-21EECB386CDB}" sibTransId="{B97A6A71-DF90-4FAE-BFA5-2E8233A33FA8}"/>
    <dgm:cxn modelId="{9D933B80-ED66-45A2-86C9-5CF982EEAC3E}" type="presOf" srcId="{4F9D023A-CF9C-427E-9F8A-B16E2756605A}" destId="{CFDC3D90-4E8B-473F-B235-E18FE2914AF1}" srcOrd="0" destOrd="0" presId="urn:microsoft.com/office/officeart/2005/8/layout/chevron2"/>
    <dgm:cxn modelId="{0811C9A2-2557-473A-8F9E-00FF29CD0C1B}" type="presOf" srcId="{43C5B4AD-5335-4249-86F5-DF6FE948B84B}" destId="{D9E640EC-60F3-4D44-95E1-A91ED3D3670A}" srcOrd="0" destOrd="0" presId="urn:microsoft.com/office/officeart/2005/8/layout/chevron2"/>
    <dgm:cxn modelId="{8343AAA7-1030-41D5-B24A-0C8A574B1411}" srcId="{43C5B4AD-5335-4249-86F5-DF6FE948B84B}" destId="{5F649BC0-D93D-4E7A-8389-50D74469ADA3}" srcOrd="0" destOrd="0" parTransId="{FEAF859B-4581-4580-A1F8-130AF98BE8DD}" sibTransId="{4F796A3D-6E8E-46AF-B834-E6174B5F0C5E}"/>
    <dgm:cxn modelId="{5BB08BA9-49B2-4924-93C1-7853B3D9FC66}" srcId="{4F9D023A-CF9C-427E-9F8A-B16E2756605A}" destId="{80A720BF-9DAA-4667-BD7A-0E6C7FDDB311}" srcOrd="0" destOrd="0" parTransId="{74C8B5E7-618C-4E33-867C-0CD9CEB45ED1}" sibTransId="{10FA9CFB-DA7B-425F-A62C-FB8BF844077F}"/>
    <dgm:cxn modelId="{5D3928AD-4C22-4A93-8F04-C90E24F37D02}" type="presOf" srcId="{5F649BC0-D93D-4E7A-8389-50D74469ADA3}" destId="{A9555517-1476-4705-BA24-BB68CBC522D3}" srcOrd="0" destOrd="0" presId="urn:microsoft.com/office/officeart/2005/8/layout/chevron2"/>
    <dgm:cxn modelId="{290A67B4-C45D-4EBA-A0FD-E101ED62AEC7}" type="presOf" srcId="{02566280-3FC4-4FCA-A054-9600696CB005}" destId="{A9555517-1476-4705-BA24-BB68CBC522D3}" srcOrd="0" destOrd="1" presId="urn:microsoft.com/office/officeart/2005/8/layout/chevron2"/>
    <dgm:cxn modelId="{DCCE8AC1-2E72-4056-99CD-6E064531D27C}" srcId="{4F9D023A-CF9C-427E-9F8A-B16E2756605A}" destId="{1A5E225D-80EC-4707-9A9C-9FBA98CBC772}" srcOrd="1" destOrd="0" parTransId="{46D2FC09-2F36-441B-B0F3-7729840EDB3D}" sibTransId="{36E5650D-A9B7-4646-81BD-56EAE5DB18A2}"/>
    <dgm:cxn modelId="{98B0D5C4-8DBE-4F18-BD7A-180CA0B96DD2}" type="presOf" srcId="{80A720BF-9DAA-4667-BD7A-0E6C7FDDB311}" destId="{8EAFD8FD-9DCD-42A4-B11F-73CE838D4796}" srcOrd="0" destOrd="0" presId="urn:microsoft.com/office/officeart/2005/8/layout/chevron2"/>
    <dgm:cxn modelId="{C19C2ECA-3B68-4884-97C2-84E84A18B2BA}" type="presOf" srcId="{4266A7FC-EE3E-4356-9314-96983792977B}" destId="{672EBFBB-713D-48C4-9BD9-AC58F4040A39}" srcOrd="0" destOrd="2" presId="urn:microsoft.com/office/officeart/2005/8/layout/chevron2"/>
    <dgm:cxn modelId="{392D4BCE-B149-484D-B55A-51FDB7D98EFC}" type="presOf" srcId="{1A5E225D-80EC-4707-9A9C-9FBA98CBC772}" destId="{8EAFD8FD-9DCD-42A4-B11F-73CE838D4796}" srcOrd="0" destOrd="1" presId="urn:microsoft.com/office/officeart/2005/8/layout/chevron2"/>
    <dgm:cxn modelId="{E01DF6D2-6BEB-4544-B175-B932433E7C14}" srcId="{D7D38806-9090-4514-AE8E-8E50819893A9}" destId="{7E4EE459-DD04-47E1-8B22-1D16B8BDAEFE}" srcOrd="2" destOrd="0" parTransId="{3393EA81-79AB-4E06-A4F4-D622BA81989D}" sibTransId="{00AE58B4-8DAE-4D2F-BCAB-0190C688F3FB}"/>
    <dgm:cxn modelId="{5585D5D7-3AB9-4C04-8243-279A438197F9}" type="presOf" srcId="{951D4F63-AED0-4381-89CC-BC8906A629A1}" destId="{AB596887-46AB-4379-BF2E-2F551CA7EEC1}" srcOrd="0" destOrd="0" presId="urn:microsoft.com/office/officeart/2005/8/layout/chevron2"/>
    <dgm:cxn modelId="{0F404FE0-AD76-4D76-A0FA-4225D7C42337}" srcId="{4F9D023A-CF9C-427E-9F8A-B16E2756605A}" destId="{08D72078-1FCD-4F7A-A485-26C729B2AE76}" srcOrd="2" destOrd="0" parTransId="{222B4F0F-5717-4384-82FB-A49457C591DD}" sibTransId="{44EE6906-24C9-4840-96BF-9E9B708B7153}"/>
    <dgm:cxn modelId="{CBA802E1-CDCF-4789-B627-0FA0001C541C}" srcId="{43C5B4AD-5335-4249-86F5-DF6FE948B84B}" destId="{02566280-3FC4-4FCA-A054-9600696CB005}" srcOrd="1" destOrd="0" parTransId="{6D5E39DB-6C27-4A2B-A71C-F4AD3036DF32}" sibTransId="{2CAF7817-61E6-47BC-B6EC-AA5809381213}"/>
    <dgm:cxn modelId="{F26C8EE2-9DA8-411C-900A-91753E60B744}" srcId="{D7D38806-9090-4514-AE8E-8E50819893A9}" destId="{43C5B4AD-5335-4249-86F5-DF6FE948B84B}" srcOrd="3" destOrd="0" parTransId="{4C2B76D9-90C9-440D-BE71-C6E3ED815D95}" sibTransId="{FE32A29D-93FB-47F5-A1A5-4EBD89E921C7}"/>
    <dgm:cxn modelId="{4F16E4EF-55D4-48AA-9D0D-67E1124F28BB}" type="presOf" srcId="{99808DE0-53D3-4DC7-9ECF-940EFB13BEE1}" destId="{6A0E0329-535E-41AC-9B1F-B4BA284F7DC8}" srcOrd="0" destOrd="0" presId="urn:microsoft.com/office/officeart/2005/8/layout/chevron2"/>
    <dgm:cxn modelId="{B4352DF7-4F72-444C-B995-4A9BDEFCACB5}" srcId="{99808DE0-53D3-4DC7-9ECF-940EFB13BEE1}" destId="{DBDC097D-E396-4C15-B3D0-EB3726646691}" srcOrd="0" destOrd="0" parTransId="{DA28E6A6-9D37-4624-8296-B63791915590}" sibTransId="{F622CDE1-F4EE-4CD6-AA28-11AD4CECCD34}"/>
    <dgm:cxn modelId="{A9A466F7-99E4-4DE7-A1E9-67F29F973C14}" srcId="{7E4EE459-DD04-47E1-8B22-1D16B8BDAEFE}" destId="{951D4F63-AED0-4381-89CC-BC8906A629A1}" srcOrd="0" destOrd="0" parTransId="{FBB385FE-4787-4142-B0AF-CBC11E9B2907}" sibTransId="{253BC116-32F0-49F7-AB1A-3EA6F2A06E38}"/>
    <dgm:cxn modelId="{0C29D6F8-96FF-4786-841D-BFAF4A749C14}" type="presOf" srcId="{D7D38806-9090-4514-AE8E-8E50819893A9}" destId="{FA585181-BED5-4655-966F-9D1CCF9E69DB}" srcOrd="0" destOrd="0" presId="urn:microsoft.com/office/officeart/2005/8/layout/chevron2"/>
    <dgm:cxn modelId="{FF5864F9-146F-4F69-8063-64011DDFCEAF}" srcId="{D7D38806-9090-4514-AE8E-8E50819893A9}" destId="{99808DE0-53D3-4DC7-9ECF-940EFB13BEE1}" srcOrd="1" destOrd="0" parTransId="{6FBE8EE3-79EE-4793-A6A9-3BC076FD855F}" sibTransId="{5443EED6-04BF-4D28-ADCC-8B4662079543}"/>
    <dgm:cxn modelId="{D397D8FD-63C5-4BEA-AC3E-8C1D8B53726F}" type="presOf" srcId="{DBDC097D-E396-4C15-B3D0-EB3726646691}" destId="{672EBFBB-713D-48C4-9BD9-AC58F4040A39}" srcOrd="0" destOrd="0" presId="urn:microsoft.com/office/officeart/2005/8/layout/chevron2"/>
    <dgm:cxn modelId="{4FBB7B28-9CD0-45C6-B4CA-C99913EB53FE}" type="presParOf" srcId="{FA585181-BED5-4655-966F-9D1CCF9E69DB}" destId="{FD491E9B-FA8C-45A9-87E7-026494CEA1C9}" srcOrd="0" destOrd="0" presId="urn:microsoft.com/office/officeart/2005/8/layout/chevron2"/>
    <dgm:cxn modelId="{E8CC09EC-20A6-4FBC-A906-231D4213CCCB}" type="presParOf" srcId="{FD491E9B-FA8C-45A9-87E7-026494CEA1C9}" destId="{CFDC3D90-4E8B-473F-B235-E18FE2914AF1}" srcOrd="0" destOrd="0" presId="urn:microsoft.com/office/officeart/2005/8/layout/chevron2"/>
    <dgm:cxn modelId="{5DA2465E-BC93-4B13-9F27-7B19BABADF67}" type="presParOf" srcId="{FD491E9B-FA8C-45A9-87E7-026494CEA1C9}" destId="{8EAFD8FD-9DCD-42A4-B11F-73CE838D4796}" srcOrd="1" destOrd="0" presId="urn:microsoft.com/office/officeart/2005/8/layout/chevron2"/>
    <dgm:cxn modelId="{1C8B24B2-598A-43B8-9D1D-B6EE8EB35B90}" type="presParOf" srcId="{FA585181-BED5-4655-966F-9D1CCF9E69DB}" destId="{CEC24342-602D-49CE-B5D2-FA10FE178A90}" srcOrd="1" destOrd="0" presId="urn:microsoft.com/office/officeart/2005/8/layout/chevron2"/>
    <dgm:cxn modelId="{2EAAF1A4-B833-49D8-A8AE-9491000854FF}" type="presParOf" srcId="{FA585181-BED5-4655-966F-9D1CCF9E69DB}" destId="{E4FA4BFB-C491-40F4-A895-46DF5DC9C8F5}" srcOrd="2" destOrd="0" presId="urn:microsoft.com/office/officeart/2005/8/layout/chevron2"/>
    <dgm:cxn modelId="{64EFB856-CA05-4381-806D-242054412514}" type="presParOf" srcId="{E4FA4BFB-C491-40F4-A895-46DF5DC9C8F5}" destId="{6A0E0329-535E-41AC-9B1F-B4BA284F7DC8}" srcOrd="0" destOrd="0" presId="urn:microsoft.com/office/officeart/2005/8/layout/chevron2"/>
    <dgm:cxn modelId="{49F2E9BC-D614-4373-8338-75F4839348F0}" type="presParOf" srcId="{E4FA4BFB-C491-40F4-A895-46DF5DC9C8F5}" destId="{672EBFBB-713D-48C4-9BD9-AC58F4040A39}" srcOrd="1" destOrd="0" presId="urn:microsoft.com/office/officeart/2005/8/layout/chevron2"/>
    <dgm:cxn modelId="{909B6001-6171-49E5-90AC-7DBF9A8DEFC7}" type="presParOf" srcId="{FA585181-BED5-4655-966F-9D1CCF9E69DB}" destId="{88537651-9852-4648-BD1B-95397131BE83}" srcOrd="3" destOrd="0" presId="urn:microsoft.com/office/officeart/2005/8/layout/chevron2"/>
    <dgm:cxn modelId="{6990E0B2-8AC0-4176-8178-E7A03364D0A5}" type="presParOf" srcId="{FA585181-BED5-4655-966F-9D1CCF9E69DB}" destId="{F5966642-70B6-443D-9293-61A8F000E04F}" srcOrd="4" destOrd="0" presId="urn:microsoft.com/office/officeart/2005/8/layout/chevron2"/>
    <dgm:cxn modelId="{13924C55-3031-4AA8-80CD-98AF87B9608B}" type="presParOf" srcId="{F5966642-70B6-443D-9293-61A8F000E04F}" destId="{C6C747F4-735E-4A9E-9FE4-7BBD279BAFCD}" srcOrd="0" destOrd="0" presId="urn:microsoft.com/office/officeart/2005/8/layout/chevron2"/>
    <dgm:cxn modelId="{8216F011-F63D-4592-8CBF-944F41CE1AD1}" type="presParOf" srcId="{F5966642-70B6-443D-9293-61A8F000E04F}" destId="{AB596887-46AB-4379-BF2E-2F551CA7EEC1}" srcOrd="1" destOrd="0" presId="urn:microsoft.com/office/officeart/2005/8/layout/chevron2"/>
    <dgm:cxn modelId="{CE584473-D9F0-41D7-8292-4DBF81F629F5}" type="presParOf" srcId="{FA585181-BED5-4655-966F-9D1CCF9E69DB}" destId="{C46C334C-C4CB-42DE-85FD-89F55BDE4271}" srcOrd="5" destOrd="0" presId="urn:microsoft.com/office/officeart/2005/8/layout/chevron2"/>
    <dgm:cxn modelId="{EB6F24C1-A30D-41F7-8008-21E83241D6B6}" type="presParOf" srcId="{FA585181-BED5-4655-966F-9D1CCF9E69DB}" destId="{1B1A5E55-8882-4AE1-88CD-439C9C8808F1}" srcOrd="6" destOrd="0" presId="urn:microsoft.com/office/officeart/2005/8/layout/chevron2"/>
    <dgm:cxn modelId="{5CD8310C-0EDF-4D17-92A1-4E7D543A2E62}" type="presParOf" srcId="{1B1A5E55-8882-4AE1-88CD-439C9C8808F1}" destId="{D9E640EC-60F3-4D44-95E1-A91ED3D3670A}" srcOrd="0" destOrd="0" presId="urn:microsoft.com/office/officeart/2005/8/layout/chevron2"/>
    <dgm:cxn modelId="{57C31CAE-BB8E-4B3E-9F52-432B6EE9A04B}" type="presParOf" srcId="{1B1A5E55-8882-4AE1-88CD-439C9C8808F1}" destId="{A9555517-1476-4705-BA24-BB68CBC522D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1CD675-F012-4FDC-9F59-A47ADA54B7EF}">
      <dsp:nvSpPr>
        <dsp:cNvPr id="0" name=""/>
        <dsp:cNvSpPr/>
      </dsp:nvSpPr>
      <dsp:spPr>
        <a:xfrm>
          <a:off x="2171703" y="2400339"/>
          <a:ext cx="1824031" cy="1824031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22225" cap="rnd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BRFSS Partnership</a:t>
          </a:r>
        </a:p>
      </dsp:txBody>
      <dsp:txXfrm>
        <a:off x="2438826" y="2667462"/>
        <a:ext cx="1289785" cy="1289785"/>
      </dsp:txXfrm>
    </dsp:sp>
    <dsp:sp modelId="{80FD0741-4238-4849-B75D-7C82175F5DEB}">
      <dsp:nvSpPr>
        <dsp:cNvPr id="0" name=""/>
        <dsp:cNvSpPr/>
      </dsp:nvSpPr>
      <dsp:spPr>
        <a:xfrm rot="12890259">
          <a:off x="883351" y="2048277"/>
          <a:ext cx="1515210" cy="51984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0B7A95-E513-4958-BF29-42F1D81DC2EB}">
      <dsp:nvSpPr>
        <dsp:cNvPr id="0" name=""/>
        <dsp:cNvSpPr/>
      </dsp:nvSpPr>
      <dsp:spPr>
        <a:xfrm>
          <a:off x="380517" y="971552"/>
          <a:ext cx="1277234" cy="1807729"/>
        </a:xfrm>
        <a:prstGeom prst="roundRect">
          <a:avLst>
            <a:gd name="adj" fmla="val 10000"/>
          </a:avLst>
        </a:prstGeom>
        <a:solidFill>
          <a:srgbClr val="FFC000"/>
        </a:solidFill>
        <a:ln w="22225" cap="rnd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</a:rPr>
            <a:t>CDC/PHSB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kern="1200" dirty="0">
              <a:solidFill>
                <a:schemeClr val="tx1"/>
              </a:solidFill>
            </a:rPr>
            <a:t>Technical assistance &amp; coordination</a:t>
          </a:r>
        </a:p>
      </dsp:txBody>
      <dsp:txXfrm>
        <a:off x="417926" y="1008961"/>
        <a:ext cx="1202416" cy="1732911"/>
      </dsp:txXfrm>
    </dsp:sp>
    <dsp:sp modelId="{062666E3-AD06-4621-9882-E05957130E11}">
      <dsp:nvSpPr>
        <dsp:cNvPr id="0" name=""/>
        <dsp:cNvSpPr/>
      </dsp:nvSpPr>
      <dsp:spPr>
        <a:xfrm rot="16182949">
          <a:off x="2322222" y="1300002"/>
          <a:ext cx="1505610" cy="51984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287542"/>
            <a:satOff val="-12400"/>
            <a:lumOff val="1333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31DEC6-C9F6-4EC8-8FF4-07DE413A8FC5}">
      <dsp:nvSpPr>
        <dsp:cNvPr id="0" name=""/>
        <dsp:cNvSpPr/>
      </dsp:nvSpPr>
      <dsp:spPr>
        <a:xfrm>
          <a:off x="2071060" y="-109570"/>
          <a:ext cx="2000465" cy="1833403"/>
        </a:xfrm>
        <a:prstGeom prst="roundRect">
          <a:avLst>
            <a:gd name="adj" fmla="val 10000"/>
          </a:avLst>
        </a:prstGeom>
        <a:solidFill>
          <a:schemeClr val="bg2"/>
        </a:solidFill>
        <a:ln w="38100" cap="rnd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</a:rPr>
            <a:t>State/Territorial Health Departments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</a:rPr>
            <a:t>Implementation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kern="1200" dirty="0">
              <a:solidFill>
                <a:schemeClr val="tx1"/>
              </a:solidFill>
            </a:rPr>
            <a:t>Sampling, Questionnaire, &amp;  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kern="1200" dirty="0">
              <a:solidFill>
                <a:schemeClr val="tx1"/>
              </a:solidFill>
            </a:rPr>
            <a:t>Data collection</a:t>
          </a:r>
        </a:p>
      </dsp:txBody>
      <dsp:txXfrm>
        <a:off x="2124759" y="-55871"/>
        <a:ext cx="1893067" cy="1726005"/>
      </dsp:txXfrm>
    </dsp:sp>
    <dsp:sp modelId="{594F1134-0BF1-4B1C-AE2D-BDA72BEABC02}">
      <dsp:nvSpPr>
        <dsp:cNvPr id="0" name=""/>
        <dsp:cNvSpPr/>
      </dsp:nvSpPr>
      <dsp:spPr>
        <a:xfrm rot="19490180">
          <a:off x="3763980" y="2046268"/>
          <a:ext cx="1495972" cy="51984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575083"/>
            <a:satOff val="-24800"/>
            <a:lumOff val="2666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C8D4DE-8136-4759-920B-F148A1528CEC}">
      <dsp:nvSpPr>
        <dsp:cNvPr id="0" name=""/>
        <dsp:cNvSpPr/>
      </dsp:nvSpPr>
      <dsp:spPr>
        <a:xfrm>
          <a:off x="4398072" y="836183"/>
          <a:ext cx="1450759" cy="2078467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2222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</a:rPr>
            <a:t>Programs Offices (CDC, other federal agencies)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</a:rPr>
            <a:t>Proposals for questions</a:t>
          </a:r>
        </a:p>
      </dsp:txBody>
      <dsp:txXfrm>
        <a:off x="4440563" y="878674"/>
        <a:ext cx="1365777" cy="19934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A4C0F7-A116-4DA0-8730-1A4AB9AEC1E1}">
      <dsp:nvSpPr>
        <dsp:cNvPr id="0" name=""/>
        <dsp:cNvSpPr/>
      </dsp:nvSpPr>
      <dsp:spPr>
        <a:xfrm>
          <a:off x="111" y="1281959"/>
          <a:ext cx="1200685" cy="463464"/>
        </a:xfrm>
        <a:prstGeom prst="chevron">
          <a:avLst>
            <a:gd name="adj" fmla="val 4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F69746-1719-4EF4-B57D-E4876E1B94BD}">
      <dsp:nvSpPr>
        <dsp:cNvPr id="0" name=""/>
        <dsp:cNvSpPr/>
      </dsp:nvSpPr>
      <dsp:spPr>
        <a:xfrm>
          <a:off x="282262" y="1397825"/>
          <a:ext cx="1089976" cy="463464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chemeClr val="accent1"/>
              </a:solidFill>
            </a:rPr>
            <a:t>Questions proposed by programs/agencies</a:t>
          </a:r>
        </a:p>
      </dsp:txBody>
      <dsp:txXfrm>
        <a:off x="295836" y="1411399"/>
        <a:ext cx="1062828" cy="436316"/>
      </dsp:txXfrm>
    </dsp:sp>
    <dsp:sp modelId="{2C4E1AF2-E0C1-4767-A736-D69CADC17A36}">
      <dsp:nvSpPr>
        <dsp:cNvPr id="0" name=""/>
        <dsp:cNvSpPr/>
      </dsp:nvSpPr>
      <dsp:spPr>
        <a:xfrm>
          <a:off x="1409593" y="1281959"/>
          <a:ext cx="1200685" cy="463464"/>
        </a:xfrm>
        <a:prstGeom prst="chevron">
          <a:avLst>
            <a:gd name="adj" fmla="val 4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A77E0E-1EA6-4B03-A563-8BED3CB6291F}">
      <dsp:nvSpPr>
        <dsp:cNvPr id="0" name=""/>
        <dsp:cNvSpPr/>
      </dsp:nvSpPr>
      <dsp:spPr>
        <a:xfrm>
          <a:off x="1729776" y="1397825"/>
          <a:ext cx="1013912" cy="463464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chemeClr val="accent1"/>
              </a:solidFill>
            </a:rPr>
            <a:t>PHSB Overview</a:t>
          </a:r>
        </a:p>
      </dsp:txBody>
      <dsp:txXfrm>
        <a:off x="1743350" y="1411399"/>
        <a:ext cx="986764" cy="436316"/>
      </dsp:txXfrm>
    </dsp:sp>
    <dsp:sp modelId="{80D514CF-1149-4814-B2D8-A23CF090C19B}">
      <dsp:nvSpPr>
        <dsp:cNvPr id="0" name=""/>
        <dsp:cNvSpPr/>
      </dsp:nvSpPr>
      <dsp:spPr>
        <a:xfrm>
          <a:off x="2781043" y="1281959"/>
          <a:ext cx="1200685" cy="463464"/>
        </a:xfrm>
        <a:prstGeom prst="chevron">
          <a:avLst>
            <a:gd name="adj" fmla="val 4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2EA08F-F303-443D-BB5C-4565C46C9C17}">
      <dsp:nvSpPr>
        <dsp:cNvPr id="0" name=""/>
        <dsp:cNvSpPr/>
      </dsp:nvSpPr>
      <dsp:spPr>
        <a:xfrm>
          <a:off x="3101226" y="1397825"/>
          <a:ext cx="1013912" cy="463464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chemeClr val="accent1"/>
              </a:solidFill>
            </a:rPr>
            <a:t>Cognitive testing</a:t>
          </a:r>
        </a:p>
      </dsp:txBody>
      <dsp:txXfrm>
        <a:off x="3114800" y="1411399"/>
        <a:ext cx="986764" cy="436316"/>
      </dsp:txXfrm>
    </dsp:sp>
    <dsp:sp modelId="{F567FA5D-24DE-45F7-AF2D-2B6BFCA76EC4}">
      <dsp:nvSpPr>
        <dsp:cNvPr id="0" name=""/>
        <dsp:cNvSpPr/>
      </dsp:nvSpPr>
      <dsp:spPr>
        <a:xfrm>
          <a:off x="4152493" y="1281959"/>
          <a:ext cx="1200685" cy="463464"/>
        </a:xfrm>
        <a:prstGeom prst="chevron">
          <a:avLst>
            <a:gd name="adj" fmla="val 4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4AE9A3-0A02-4F42-9370-93764CD26A78}">
      <dsp:nvSpPr>
        <dsp:cNvPr id="0" name=""/>
        <dsp:cNvSpPr/>
      </dsp:nvSpPr>
      <dsp:spPr>
        <a:xfrm>
          <a:off x="4472676" y="1397825"/>
          <a:ext cx="1013912" cy="463464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chemeClr val="accent1"/>
              </a:solidFill>
            </a:rPr>
            <a:t>State Vote</a:t>
          </a:r>
        </a:p>
      </dsp:txBody>
      <dsp:txXfrm>
        <a:off x="4486250" y="1411399"/>
        <a:ext cx="986764" cy="436316"/>
      </dsp:txXfrm>
    </dsp:sp>
    <dsp:sp modelId="{9AB42E25-ACE0-46D8-A012-E78F75E15663}">
      <dsp:nvSpPr>
        <dsp:cNvPr id="0" name=""/>
        <dsp:cNvSpPr/>
      </dsp:nvSpPr>
      <dsp:spPr>
        <a:xfrm>
          <a:off x="5523943" y="1281959"/>
          <a:ext cx="1200685" cy="463464"/>
        </a:xfrm>
        <a:prstGeom prst="chevron">
          <a:avLst>
            <a:gd name="adj" fmla="val 4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7B5D4C-1358-4BD3-9A7F-18FD967FF208}">
      <dsp:nvSpPr>
        <dsp:cNvPr id="0" name=""/>
        <dsp:cNvSpPr/>
      </dsp:nvSpPr>
      <dsp:spPr>
        <a:xfrm>
          <a:off x="5844126" y="1397825"/>
          <a:ext cx="1013912" cy="463464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chemeClr val="accent1"/>
              </a:solidFill>
            </a:rPr>
            <a:t>Field testing</a:t>
          </a:r>
        </a:p>
      </dsp:txBody>
      <dsp:txXfrm>
        <a:off x="5857700" y="1411399"/>
        <a:ext cx="986764" cy="436316"/>
      </dsp:txXfrm>
    </dsp:sp>
    <dsp:sp modelId="{A9A01631-B463-4B9C-99F5-82F16ADAAE83}">
      <dsp:nvSpPr>
        <dsp:cNvPr id="0" name=""/>
        <dsp:cNvSpPr/>
      </dsp:nvSpPr>
      <dsp:spPr>
        <a:xfrm>
          <a:off x="6895393" y="1281959"/>
          <a:ext cx="1200685" cy="463464"/>
        </a:xfrm>
        <a:prstGeom prst="chevron">
          <a:avLst>
            <a:gd name="adj" fmla="val 4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E7543B-F92B-4784-8C6E-0F32523CC27E}">
      <dsp:nvSpPr>
        <dsp:cNvPr id="0" name=""/>
        <dsp:cNvSpPr/>
      </dsp:nvSpPr>
      <dsp:spPr>
        <a:xfrm>
          <a:off x="7215576" y="1397825"/>
          <a:ext cx="1013912" cy="463464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chemeClr val="accent1"/>
              </a:solidFill>
            </a:rPr>
            <a:t>Final Wording and inclusion in the questionnaire</a:t>
          </a:r>
        </a:p>
      </dsp:txBody>
      <dsp:txXfrm>
        <a:off x="7229150" y="1411399"/>
        <a:ext cx="986764" cy="4363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DC3D90-4E8B-473F-B235-E18FE2914AF1}">
      <dsp:nvSpPr>
        <dsp:cNvPr id="0" name=""/>
        <dsp:cNvSpPr/>
      </dsp:nvSpPr>
      <dsp:spPr>
        <a:xfrm rot="5400000">
          <a:off x="-182793" y="188408"/>
          <a:ext cx="1218625" cy="853037"/>
        </a:xfrm>
        <a:prstGeom prst="chevron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Data Collectors</a:t>
          </a:r>
        </a:p>
      </dsp:txBody>
      <dsp:txXfrm rot="-5400000">
        <a:off x="2" y="432133"/>
        <a:ext cx="853037" cy="365588"/>
      </dsp:txXfrm>
    </dsp:sp>
    <dsp:sp modelId="{8EAFD8FD-9DCD-42A4-B11F-73CE838D4796}">
      <dsp:nvSpPr>
        <dsp:cNvPr id="0" name=""/>
        <dsp:cNvSpPr/>
      </dsp:nvSpPr>
      <dsp:spPr>
        <a:xfrm rot="5400000">
          <a:off x="4215742" y="-3357089"/>
          <a:ext cx="792106" cy="7517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Minor changes in wording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Question administration/ length of response sets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Input on breakoffs, timing of sections</a:t>
          </a:r>
        </a:p>
      </dsp:txBody>
      <dsp:txXfrm rot="-5400000">
        <a:off x="853038" y="44282"/>
        <a:ext cx="7478848" cy="714772"/>
      </dsp:txXfrm>
    </dsp:sp>
    <dsp:sp modelId="{6A0E0329-535E-41AC-9B1F-B4BA284F7DC8}">
      <dsp:nvSpPr>
        <dsp:cNvPr id="0" name=""/>
        <dsp:cNvSpPr/>
      </dsp:nvSpPr>
      <dsp:spPr>
        <a:xfrm rot="5400000">
          <a:off x="-182793" y="1260179"/>
          <a:ext cx="1218625" cy="853037"/>
        </a:xfrm>
        <a:prstGeom prst="chevron">
          <a:avLst/>
        </a:prstGeom>
        <a:solidFill>
          <a:schemeClr val="accent1">
            <a:shade val="80000"/>
            <a:hueOff val="64148"/>
            <a:satOff val="-10306"/>
            <a:lumOff val="12668"/>
            <a:alphaOff val="0"/>
          </a:schemeClr>
        </a:solidFill>
        <a:ln w="22225" cap="rnd" cmpd="sng" algn="ctr">
          <a:solidFill>
            <a:schemeClr val="accent1">
              <a:shade val="80000"/>
              <a:hueOff val="64148"/>
              <a:satOff val="-10306"/>
              <a:lumOff val="126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SHD input</a:t>
          </a:r>
        </a:p>
      </dsp:txBody>
      <dsp:txXfrm rot="-5400000">
        <a:off x="2" y="1503904"/>
        <a:ext cx="853037" cy="365588"/>
      </dsp:txXfrm>
    </dsp:sp>
    <dsp:sp modelId="{672EBFBB-713D-48C4-9BD9-AC58F4040A39}">
      <dsp:nvSpPr>
        <dsp:cNvPr id="0" name=""/>
        <dsp:cNvSpPr/>
      </dsp:nvSpPr>
      <dsp:spPr>
        <a:xfrm rot="5400000">
          <a:off x="4215742" y="-2285318"/>
          <a:ext cx="792106" cy="7517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64148"/>
              <a:satOff val="-10306"/>
              <a:lumOff val="126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Individual state ballots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Working group question-by-question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Periodic review of drafts</a:t>
          </a:r>
        </a:p>
      </dsp:txBody>
      <dsp:txXfrm rot="-5400000">
        <a:off x="853038" y="1116053"/>
        <a:ext cx="7478848" cy="714772"/>
      </dsp:txXfrm>
    </dsp:sp>
    <dsp:sp modelId="{C6C747F4-735E-4A9E-9FE4-7BBD279BAFCD}">
      <dsp:nvSpPr>
        <dsp:cNvPr id="0" name=""/>
        <dsp:cNvSpPr/>
      </dsp:nvSpPr>
      <dsp:spPr>
        <a:xfrm rot="5400000">
          <a:off x="-182793" y="2331949"/>
          <a:ext cx="1218625" cy="853037"/>
        </a:xfrm>
        <a:prstGeom prst="chevron">
          <a:avLst/>
        </a:prstGeom>
        <a:solidFill>
          <a:schemeClr val="accent1">
            <a:shade val="80000"/>
            <a:hueOff val="128295"/>
            <a:satOff val="-20612"/>
            <a:lumOff val="25337"/>
            <a:alphaOff val="0"/>
          </a:schemeClr>
        </a:solidFill>
        <a:ln w="22225" cap="rnd" cmpd="sng" algn="ctr">
          <a:solidFill>
            <a:schemeClr val="accent1">
              <a:shade val="80000"/>
              <a:hueOff val="128295"/>
              <a:satOff val="-20612"/>
              <a:lumOff val="253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External Stakeholders</a:t>
          </a:r>
        </a:p>
      </dsp:txBody>
      <dsp:txXfrm rot="-5400000">
        <a:off x="2" y="2575674"/>
        <a:ext cx="853037" cy="365588"/>
      </dsp:txXfrm>
    </dsp:sp>
    <dsp:sp modelId="{AB596887-46AB-4379-BF2E-2F551CA7EEC1}">
      <dsp:nvSpPr>
        <dsp:cNvPr id="0" name=""/>
        <dsp:cNvSpPr/>
      </dsp:nvSpPr>
      <dsp:spPr>
        <a:xfrm rot="5400000">
          <a:off x="4215742" y="-1213548"/>
          <a:ext cx="792106" cy="7517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128295"/>
              <a:satOff val="-20612"/>
              <a:lumOff val="253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Feedback at meetings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Written comments</a:t>
          </a:r>
        </a:p>
      </dsp:txBody>
      <dsp:txXfrm rot="-5400000">
        <a:off x="853038" y="2187823"/>
        <a:ext cx="7478848" cy="714772"/>
      </dsp:txXfrm>
    </dsp:sp>
    <dsp:sp modelId="{D9E640EC-60F3-4D44-95E1-A91ED3D3670A}">
      <dsp:nvSpPr>
        <dsp:cNvPr id="0" name=""/>
        <dsp:cNvSpPr/>
      </dsp:nvSpPr>
      <dsp:spPr>
        <a:xfrm rot="5400000">
          <a:off x="-182793" y="3403720"/>
          <a:ext cx="1218625" cy="853037"/>
        </a:xfrm>
        <a:prstGeom prst="chevron">
          <a:avLst/>
        </a:prstGeom>
        <a:solidFill>
          <a:schemeClr val="accent1">
            <a:shade val="80000"/>
            <a:hueOff val="192443"/>
            <a:satOff val="-30918"/>
            <a:lumOff val="38005"/>
            <a:alphaOff val="0"/>
          </a:schemeClr>
        </a:solidFill>
        <a:ln w="22225" cap="rnd" cmpd="sng" algn="ctr">
          <a:solidFill>
            <a:schemeClr val="accent1">
              <a:shade val="80000"/>
              <a:hueOff val="192443"/>
              <a:satOff val="-30918"/>
              <a:lumOff val="380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CDC Programs</a:t>
          </a:r>
        </a:p>
      </dsp:txBody>
      <dsp:txXfrm rot="-5400000">
        <a:off x="2" y="3647445"/>
        <a:ext cx="853037" cy="365588"/>
      </dsp:txXfrm>
    </dsp:sp>
    <dsp:sp modelId="{A9555517-1476-4705-BA24-BB68CBC522D3}">
      <dsp:nvSpPr>
        <dsp:cNvPr id="0" name=""/>
        <dsp:cNvSpPr/>
      </dsp:nvSpPr>
      <dsp:spPr>
        <a:xfrm rot="5400000">
          <a:off x="4215742" y="-141777"/>
          <a:ext cx="792106" cy="75175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shade val="80000"/>
              <a:hueOff val="192443"/>
              <a:satOff val="-30918"/>
              <a:lumOff val="380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Survey on use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Review of drafts and feedback</a:t>
          </a:r>
        </a:p>
      </dsp:txBody>
      <dsp:txXfrm rot="-5400000">
        <a:off x="853038" y="3259594"/>
        <a:ext cx="7478848" cy="7147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8FC4DD-2CD5-4738-B6C6-40832DD02F3E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7B941-967F-4308-B253-F22E97F2B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489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Content of the questionnaire is determined</a:t>
            </a:r>
            <a:r>
              <a:rPr lang="en-US" baseline="0" dirty="0"/>
              <a:t> by the state health departments, which vote on language and adopt modules from a list that has been adopted by the partnership.  CDC provides technical assistance and coordination for the partnership.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A94AF-5FFA-44D3-8107-E198667AC1A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475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Minor edit to format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A94AF-5FFA-44D3-8107-E198667AC1A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962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Minor edit to format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A94AF-5FFA-44D3-8107-E198667AC1A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660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Secondarily we provide public use datasets which</a:t>
            </a:r>
            <a:r>
              <a:rPr lang="en-US" baseline="0" dirty="0"/>
              <a:t> consist of portions of the states’ data sets.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AA94AF-5FFA-44D3-8107-E198667AC1A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129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Reformatted with animation</a:t>
            </a: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728729-F75B-48DC-B64D-1B863EE6639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372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42" y="3124200"/>
            <a:ext cx="8444371" cy="3328416"/>
          </a:xfrm>
          <a:prstGeom prst="rect">
            <a:avLst/>
          </a:prstGeom>
        </p:spPr>
      </p:pic>
      <p:pic>
        <p:nvPicPr>
          <p:cNvPr id="17" name="Picture 16" descr="logos: United States Department of Health and Human Services (USDHHS), CDC (Centers for Disease Control and Prevention)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1" y="5287871"/>
            <a:ext cx="1144039" cy="654627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70267573-BD48-46C2-AC4B-1BE9FA8289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1391" y="5901221"/>
            <a:ext cx="5154215" cy="2968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324000" indent="0">
              <a:buNone/>
              <a:defRPr/>
            </a:lvl2pPr>
            <a:lvl3pPr marL="630000" indent="0">
              <a:buNone/>
              <a:defRPr/>
            </a:lvl3pPr>
            <a:lvl4pPr marL="1008000" indent="0">
              <a:buNone/>
              <a:defRPr/>
            </a:lvl4pPr>
            <a:lvl5pPr marL="1368000" indent="0">
              <a:buNone/>
              <a:defRPr/>
            </a:lvl5pPr>
          </a:lstStyle>
          <a:p>
            <a:pPr lvl="0"/>
            <a:r>
              <a:rPr lang="en-US" dirty="0"/>
              <a:t>Click to enter your Division Name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89FD1C-9A84-47DC-A616-3425A76BB29F}"/>
              </a:ext>
            </a:extLst>
          </p:cNvPr>
          <p:cNvSpPr txBox="1"/>
          <p:nvPr userDrawn="1"/>
        </p:nvSpPr>
        <p:spPr>
          <a:xfrm>
            <a:off x="401391" y="5142395"/>
            <a:ext cx="5814874" cy="673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</a:rPr>
              <a:t>Centers for Disease Control and Prevention</a:t>
            </a:r>
          </a:p>
          <a:p>
            <a:pPr lvl="0"/>
            <a:endParaRPr lang="en-US" sz="1100" b="1" dirty="0"/>
          </a:p>
          <a:p>
            <a:pPr lvl="0">
              <a:lnSpc>
                <a:spcPct val="150000"/>
              </a:lnSpc>
            </a:pPr>
            <a:r>
              <a:rPr lang="en-US" sz="1100" b="1" dirty="0"/>
              <a:t>National Center for Chronic Disease Prevention and Health Promotion</a:t>
            </a:r>
          </a:p>
        </p:txBody>
      </p:sp>
      <p:sp>
        <p:nvSpPr>
          <p:cNvPr id="24" name="Picture Placeholder 15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686550" y="3287713"/>
            <a:ext cx="1989799" cy="1651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below to add pic and alt text</a:t>
            </a:r>
          </a:p>
        </p:txBody>
      </p:sp>
      <p:sp>
        <p:nvSpPr>
          <p:cNvPr id="23" name="Picture Placeholder 15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612879" y="3287713"/>
            <a:ext cx="1989799" cy="1651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below to add pic and alt text</a:t>
            </a:r>
          </a:p>
        </p:txBody>
      </p:sp>
      <p:sp>
        <p:nvSpPr>
          <p:cNvPr id="22" name="Picture Placeholder 15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539207" y="3287713"/>
            <a:ext cx="1989799" cy="1651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below to add pic and alt text</a:t>
            </a:r>
          </a:p>
        </p:txBody>
      </p:sp>
      <p:sp>
        <p:nvSpPr>
          <p:cNvPr id="16" name="Picture Placeholder 15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465535" y="3287713"/>
            <a:ext cx="1989799" cy="1651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below to add pic and alt text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5895" y="2495446"/>
            <a:ext cx="8245160" cy="5903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5894" y="1020431"/>
            <a:ext cx="8245162" cy="1475013"/>
          </a:xfrm>
          <a:effectLst/>
        </p:spPr>
        <p:txBody>
          <a:bodyPr lIns="45720" anchor="b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42" y="3124200"/>
            <a:ext cx="8444371" cy="3328416"/>
          </a:xfrm>
          <a:prstGeom prst="rect">
            <a:avLst/>
          </a:prstGeom>
        </p:spPr>
      </p:pic>
      <p:pic>
        <p:nvPicPr>
          <p:cNvPr id="15" name="Picture 14" descr="logos: United States Department of Health and Human Services (USDHHS), CDC (Centers for Disease Control and Prevention)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1" y="5287871"/>
            <a:ext cx="1144039" cy="654627"/>
          </a:xfrm>
          <a:prstGeom prst="rect">
            <a:avLst/>
          </a:prstGeom>
        </p:spPr>
      </p:pic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BFE955A7-A9FA-4F55-B3CD-38D02C567C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6266" y="5916935"/>
            <a:ext cx="5154215" cy="2968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324000" indent="0">
              <a:buNone/>
              <a:defRPr/>
            </a:lvl2pPr>
            <a:lvl3pPr marL="630000" indent="0">
              <a:buNone/>
              <a:defRPr/>
            </a:lvl3pPr>
            <a:lvl4pPr marL="1008000" indent="0">
              <a:buNone/>
              <a:defRPr/>
            </a:lvl4pPr>
            <a:lvl5pPr marL="1368000" indent="0">
              <a:buNone/>
              <a:defRPr/>
            </a:lvl5pPr>
          </a:lstStyle>
          <a:p>
            <a:pPr lvl="0"/>
            <a:r>
              <a:rPr lang="en-US" dirty="0"/>
              <a:t>Click to enter your Division Name here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3DCBC8-FBFF-4BDA-8B81-39723BC35A7D}"/>
              </a:ext>
            </a:extLst>
          </p:cNvPr>
          <p:cNvSpPr txBox="1"/>
          <p:nvPr userDrawn="1"/>
        </p:nvSpPr>
        <p:spPr>
          <a:xfrm>
            <a:off x="401391" y="5142395"/>
            <a:ext cx="8312536" cy="1571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</a:rPr>
              <a:t>Centers for Disease Control and Prevention</a:t>
            </a:r>
          </a:p>
          <a:p>
            <a:pPr lvl="0"/>
            <a:endParaRPr lang="en-US" sz="1100" b="1" dirty="0"/>
          </a:p>
          <a:p>
            <a:pPr lvl="0">
              <a:lnSpc>
                <a:spcPct val="150000"/>
              </a:lnSpc>
            </a:pPr>
            <a:r>
              <a:rPr lang="en-US" sz="1100" b="1" dirty="0"/>
              <a:t>National Center for Chronic Disease Prevention and Health Promotion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3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schemeClr val="bg1"/>
                </a:solidFill>
              </a:rPr>
              <a:t>The findings and conclusions in this report are those of the authors and do not necessarily represent the official position of the Centers for Disease Control and Prevention.</a:t>
            </a:r>
          </a:p>
          <a:p>
            <a:pPr lvl="0">
              <a:lnSpc>
                <a:spcPct val="150000"/>
              </a:lnSpc>
            </a:pPr>
            <a:endParaRPr lang="en-US" sz="1100" b="1" dirty="0"/>
          </a:p>
        </p:txBody>
      </p:sp>
      <p:sp>
        <p:nvSpPr>
          <p:cNvPr id="17" name="Picture Placeholder 15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465535" y="3287713"/>
            <a:ext cx="1989799" cy="1651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below to add pic and alt text</a:t>
            </a:r>
          </a:p>
        </p:txBody>
      </p:sp>
      <p:sp>
        <p:nvSpPr>
          <p:cNvPr id="18" name="Picture Placeholder 15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539207" y="3287713"/>
            <a:ext cx="1989799" cy="1651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below to add pic and alt text</a:t>
            </a:r>
          </a:p>
        </p:txBody>
      </p:sp>
      <p:sp>
        <p:nvSpPr>
          <p:cNvPr id="19" name="Picture Placeholder 15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612879" y="3287713"/>
            <a:ext cx="1989799" cy="1651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below to add pic and alt text</a:t>
            </a:r>
          </a:p>
        </p:txBody>
      </p:sp>
      <p:sp>
        <p:nvSpPr>
          <p:cNvPr id="22" name="Picture Placeholder 15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686550" y="3287713"/>
            <a:ext cx="1989799" cy="1651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icon below to add pic and alt text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5895" y="2495446"/>
            <a:ext cx="8245160" cy="5903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CONTACT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5894" y="1020431"/>
            <a:ext cx="8245162" cy="1475013"/>
          </a:xfrm>
          <a:effectLst/>
        </p:spPr>
        <p:txBody>
          <a:bodyPr anchor="b">
            <a:normAutofit/>
          </a:bodyPr>
          <a:lstStyle>
            <a:lvl1pPr>
              <a:defRPr sz="4000">
                <a:solidFill>
                  <a:srgbClr val="122C4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190557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43" y="601379"/>
            <a:ext cx="8446567" cy="121549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8725" y="5956138"/>
            <a:ext cx="789381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5896" y="1894749"/>
            <a:ext cx="8272211" cy="3678303"/>
          </a:xfrm>
        </p:spPr>
        <p:txBody>
          <a:bodyPr/>
          <a:lstStyle>
            <a:lvl1pPr marL="306000" marR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/>
              <a:buChar char="•"/>
              <a:tabLst/>
              <a:defRPr/>
            </a:lvl1pPr>
          </a:lstStyle>
          <a:p>
            <a:pPr marL="306000" marR="0" lvl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/>
              <a:buChar char="•"/>
              <a:tabLst/>
              <a:defRPr/>
            </a:pPr>
            <a:r>
              <a:rPr lang="en-US" dirty="0"/>
              <a:t>Edit text (click icon below if you want to add object and alt text)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5894" y="702156"/>
            <a:ext cx="8272212" cy="1013800"/>
          </a:xfr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335863" y="5141975"/>
            <a:ext cx="8468145" cy="1258827"/>
          </a:xfrm>
          <a:prstGeom prst="rect">
            <a:avLst/>
          </a:prstGeom>
          <a:solidFill>
            <a:srgbClr val="122C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35895" y="4541417"/>
            <a:ext cx="8272211" cy="6005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5895" y="3043911"/>
            <a:ext cx="8272211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rgbClr val="122C4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43" y="601379"/>
            <a:ext cx="8446567" cy="1215492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1313" y="2228004"/>
            <a:ext cx="4066794" cy="3633047"/>
          </a:xfrm>
          <a:prstGeom prst="rect">
            <a:avLst/>
          </a:prstGeom>
        </p:spPr>
        <p:txBody>
          <a:bodyPr>
            <a:normAutofit/>
          </a:bodyPr>
          <a:lstStyle>
            <a:lvl1pPr marL="306000" marR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/>
              <a:buChar char="•"/>
              <a:tabLst/>
              <a:defRPr/>
            </a:lvl1pPr>
          </a:lstStyle>
          <a:p>
            <a:pPr marL="306000" marR="0" lvl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/>
              <a:buChar char="•"/>
              <a:tabLst/>
              <a:defRPr/>
            </a:pPr>
            <a:r>
              <a:rPr lang="en-US" dirty="0"/>
              <a:t>Edit text (click icon below if you want to add object and alt text)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35895" y="2228004"/>
            <a:ext cx="4066793" cy="3633047"/>
          </a:xfrm>
          <a:prstGeom prst="rect">
            <a:avLst/>
          </a:prstGeom>
        </p:spPr>
        <p:txBody>
          <a:bodyPr>
            <a:normAutofit/>
          </a:bodyPr>
          <a:lstStyle>
            <a:lvl1pPr marL="306000" marR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/>
              <a:buChar char="•"/>
              <a:tabLst/>
              <a:defRPr/>
            </a:lvl1pPr>
          </a:lstStyle>
          <a:p>
            <a:pPr marL="306000" marR="0" lvl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/>
              <a:buChar char="•"/>
              <a:tabLst/>
              <a:defRPr/>
            </a:pPr>
            <a:r>
              <a:rPr lang="en-US" dirty="0"/>
              <a:t>Edit text (click icon below if you want to add object and alt text)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5895" y="729658"/>
            <a:ext cx="8272212" cy="988332"/>
          </a:xfr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43" y="601379"/>
            <a:ext cx="8446567" cy="1215492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63282" y="2672058"/>
            <a:ext cx="4044825" cy="29349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306000" marR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/>
              <a:buChar char="•"/>
              <a:tabLst/>
              <a:defRPr/>
            </a:lvl1pPr>
          </a:lstStyle>
          <a:p>
            <a:pPr marL="306000" marR="0" lvl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/>
              <a:buChar char="•"/>
              <a:tabLst/>
              <a:defRPr/>
            </a:pPr>
            <a:r>
              <a:rPr lang="en-US" dirty="0"/>
              <a:t>Edit text (click icon below if you want to add object and alt text)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51502" y="1996898"/>
            <a:ext cx="3815305" cy="55337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35896" y="2672058"/>
            <a:ext cx="4044825" cy="29349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306000" marR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/>
              <a:buChar char="•"/>
              <a:tabLst/>
              <a:defRPr/>
            </a:lvl1pPr>
          </a:lstStyle>
          <a:p>
            <a:pPr marL="306000" marR="0" lvl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/>
              <a:buChar char="•"/>
              <a:tabLst/>
              <a:defRPr/>
            </a:pPr>
            <a:r>
              <a:rPr lang="en-US" dirty="0"/>
              <a:t>Edit text (click icon below if you want to add object and alt text)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36815" y="1996898"/>
            <a:ext cx="3815306" cy="53600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2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35895" y="729658"/>
            <a:ext cx="8272212" cy="988332"/>
          </a:xfr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43" y="601379"/>
            <a:ext cx="8446567" cy="121549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31921" y="729658"/>
            <a:ext cx="8272212" cy="988332"/>
          </a:xfr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43" y="5201602"/>
            <a:ext cx="8446567" cy="1215492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8" y="5262297"/>
            <a:ext cx="4402490" cy="68951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4" y="5262296"/>
            <a:ext cx="3682084" cy="689514"/>
          </a:xfrm>
        </p:spPr>
        <p:txBody>
          <a:bodyPr anchor="ctr"/>
          <a:lstStyle>
            <a:lvl1pPr algn="l"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862" y="601200"/>
            <a:ext cx="8469630" cy="42048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Edit text (click icon below if you want to add object and alt text)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35894" y="5260128"/>
            <a:ext cx="8272213" cy="5986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5895" y="4693389"/>
            <a:ext cx="827221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35863" y="599725"/>
            <a:ext cx="8468144" cy="355725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below if you want to add object and alt text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330214" y="614407"/>
            <a:ext cx="8482004" cy="1189298"/>
          </a:xfrm>
          <a:prstGeom prst="rect">
            <a:avLst/>
          </a:prstGeom>
          <a:solidFill>
            <a:srgbClr val="122C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435894" y="2336003"/>
            <a:ext cx="8272212" cy="3522794"/>
          </a:xfrm>
          <a:prstGeom prst="rect">
            <a:avLst/>
          </a:prstGeom>
        </p:spPr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35894" y="702156"/>
            <a:ext cx="8272212" cy="1013800"/>
          </a:xfr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6629401" y="599725"/>
            <a:ext cx="2180113" cy="5816950"/>
          </a:xfrm>
          <a:prstGeom prst="rect">
            <a:avLst/>
          </a:prstGeom>
          <a:solidFill>
            <a:srgbClr val="122C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34962" y="5956138"/>
            <a:ext cx="873146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8"/>
            <a:ext cx="996106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3" y="5951812"/>
            <a:ext cx="592220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581193" y="675727"/>
            <a:ext cx="5922209" cy="5183073"/>
          </a:xfrm>
          <a:prstGeom prst="rect">
            <a:avLst/>
          </a:prstGeom>
        </p:spPr>
        <p:txBody>
          <a:bodyPr vert="eaVert" anchor="t"/>
          <a:lstStyle/>
          <a:p>
            <a:pPr lvl="0"/>
            <a:r>
              <a:rPr lang="en-US" dirty="0"/>
              <a:t>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9683016-1301-4B49-B76E-35F231549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5400000">
            <a:off x="5211278" y="2209703"/>
            <a:ext cx="5030806" cy="196285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title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2250"/>
              </a:lnSpc>
              <a:defRPr sz="21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18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15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35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35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35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First level – Myriad Pro, Bold, 24pt</a:t>
            </a:r>
          </a:p>
          <a:p>
            <a:pPr lvl="1"/>
            <a:r>
              <a:rPr lang="en-US" dirty="0"/>
              <a:t>Second level – Myriad Pro, 20pt</a:t>
            </a:r>
          </a:p>
          <a:p>
            <a:pPr lvl="2"/>
            <a:r>
              <a:rPr lang="en-US" dirty="0"/>
              <a:t>Third level – Myriad Pro, 18pt	</a:t>
            </a:r>
          </a:p>
          <a:p>
            <a:pPr lvl="3"/>
            <a:r>
              <a:rPr lang="en-US" dirty="0"/>
              <a:t>Fourth level – Myriad Pro, 18pt</a:t>
            </a:r>
          </a:p>
          <a:p>
            <a:pPr lvl="4"/>
            <a:r>
              <a:rPr lang="en-US" dirty="0"/>
              <a:t>Fifth level – Myriad Pro, 18pt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825"/>
              </a:lnSpc>
              <a:buNone/>
              <a:defRPr sz="825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*Citations and references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7122243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5894" y="705124"/>
            <a:ext cx="8272212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04464" y="5956138"/>
            <a:ext cx="2133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894" y="5951812"/>
            <a:ext cx="51879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8725" y="5956138"/>
            <a:ext cx="7893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4900" y="457200"/>
            <a:ext cx="8472551" cy="101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23" name="Group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34900" y="6562724"/>
            <a:ext cx="8469881" cy="97720"/>
            <a:chOff x="446533" y="6478058"/>
            <a:chExt cx="11293175" cy="97720"/>
          </a:xfrm>
        </p:grpSpPr>
        <p:sp>
          <p:nvSpPr>
            <p:cNvPr id="16" name="Rectangle 15"/>
            <p:cNvSpPr/>
            <p:nvPr userDrawn="1"/>
          </p:nvSpPr>
          <p:spPr>
            <a:xfrm>
              <a:off x="446533" y="6478058"/>
              <a:ext cx="7148067" cy="97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grpSp>
          <p:nvGrpSpPr>
            <p:cNvPr id="8" name="Group 7"/>
            <p:cNvGrpSpPr/>
            <p:nvPr userDrawn="1"/>
          </p:nvGrpSpPr>
          <p:grpSpPr>
            <a:xfrm>
              <a:off x="7591778" y="6478439"/>
              <a:ext cx="4147930" cy="97339"/>
              <a:chOff x="6119314" y="6478440"/>
              <a:chExt cx="5676839" cy="93810"/>
            </a:xfrm>
          </p:grpSpPr>
          <p:sp>
            <p:nvSpPr>
              <p:cNvPr id="15" name="Rectangle 14"/>
              <p:cNvSpPr/>
              <p:nvPr userDrawn="1"/>
            </p:nvSpPr>
            <p:spPr>
              <a:xfrm>
                <a:off x="6119314" y="6478440"/>
                <a:ext cx="833936" cy="93810"/>
              </a:xfrm>
              <a:prstGeom prst="rect">
                <a:avLst/>
              </a:prstGeom>
              <a:solidFill>
                <a:srgbClr val="8A8D0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7" name="Rectangle 16"/>
              <p:cNvSpPr/>
              <p:nvPr userDrawn="1"/>
            </p:nvSpPr>
            <p:spPr>
              <a:xfrm>
                <a:off x="6946902" y="6478440"/>
                <a:ext cx="833936" cy="9381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8" name="Rectangle 17"/>
              <p:cNvSpPr/>
              <p:nvPr userDrawn="1"/>
            </p:nvSpPr>
            <p:spPr>
              <a:xfrm>
                <a:off x="7774519" y="6478440"/>
                <a:ext cx="833936" cy="9381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9" name="Rectangle 18"/>
              <p:cNvSpPr/>
              <p:nvPr userDrawn="1"/>
            </p:nvSpPr>
            <p:spPr>
              <a:xfrm>
                <a:off x="8602136" y="6478440"/>
                <a:ext cx="833936" cy="93810"/>
              </a:xfrm>
              <a:prstGeom prst="rect">
                <a:avLst/>
              </a:prstGeom>
              <a:solidFill>
                <a:srgbClr val="FF735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0" name="Rectangle 19"/>
              <p:cNvSpPr/>
              <p:nvPr userDrawn="1"/>
            </p:nvSpPr>
            <p:spPr>
              <a:xfrm>
                <a:off x="9362017" y="6478440"/>
                <a:ext cx="833936" cy="9381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1" name="Rectangle 20"/>
              <p:cNvSpPr/>
              <p:nvPr userDrawn="1"/>
            </p:nvSpPr>
            <p:spPr>
              <a:xfrm>
                <a:off x="10189634" y="6478440"/>
                <a:ext cx="833936" cy="93810"/>
              </a:xfrm>
              <a:prstGeom prst="rect">
                <a:avLst/>
              </a:prstGeom>
              <a:solidFill>
                <a:srgbClr val="FDDC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2" name="Rectangle 21"/>
              <p:cNvSpPr/>
              <p:nvPr userDrawn="1"/>
            </p:nvSpPr>
            <p:spPr>
              <a:xfrm>
                <a:off x="10962217" y="6478440"/>
                <a:ext cx="833936" cy="93810"/>
              </a:xfrm>
              <a:prstGeom prst="rect">
                <a:avLst/>
              </a:prstGeom>
              <a:solidFill>
                <a:srgbClr val="08479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</p:grpSp>
      </p:grpSp>
      <p:sp>
        <p:nvSpPr>
          <p:cNvPr id="24" name="Text Placeholder 2"/>
          <p:cNvSpPr>
            <a:spLocks noGrp="1"/>
          </p:cNvSpPr>
          <p:nvPr>
            <p:ph type="body" idx="1"/>
          </p:nvPr>
        </p:nvSpPr>
        <p:spPr>
          <a:xfrm>
            <a:off x="435894" y="1986753"/>
            <a:ext cx="8272212" cy="35227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2" r:id="rId13"/>
  </p:sldLayoutIdLst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200" b="0" kern="1200" cap="all">
          <a:solidFill>
            <a:schemeClr val="bg1"/>
          </a:solidFill>
          <a:latin typeface="+mj-lt"/>
          <a:ea typeface="+mj-ea"/>
          <a:cs typeface="Calibri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Arial"/>
        <a:buChar char="•"/>
        <a:defRPr sz="1800" kern="1200">
          <a:solidFill>
            <a:srgbClr val="122C41"/>
          </a:solidFill>
          <a:latin typeface="+mn-lt"/>
          <a:ea typeface="+mn-ea"/>
          <a:cs typeface="Calibri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Arial"/>
        <a:buChar char="•"/>
        <a:defRPr sz="1600" kern="1200">
          <a:solidFill>
            <a:srgbClr val="122C41"/>
          </a:solidFill>
          <a:latin typeface="+mn-lt"/>
          <a:ea typeface="+mn-ea"/>
          <a:cs typeface="Calibri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Arial"/>
        <a:buChar char="•"/>
        <a:defRPr sz="1400" kern="1200">
          <a:solidFill>
            <a:srgbClr val="122C41"/>
          </a:solidFill>
          <a:latin typeface="+mn-lt"/>
          <a:ea typeface="+mn-ea"/>
          <a:cs typeface="Calibri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Arial"/>
        <a:buChar char="•"/>
        <a:defRPr sz="1200" kern="1200">
          <a:solidFill>
            <a:srgbClr val="122C41"/>
          </a:solidFill>
          <a:latin typeface="+mn-lt"/>
          <a:ea typeface="+mn-ea"/>
          <a:cs typeface="Calibri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Arial"/>
        <a:buChar char="•"/>
        <a:defRPr sz="1200" kern="1200">
          <a:solidFill>
            <a:srgbClr val="122C41"/>
          </a:solidFill>
          <a:latin typeface="+mn-lt"/>
          <a:ea typeface="+mn-ea"/>
          <a:cs typeface="Calibri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mother holding an infant"/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Picture Placeholder 4" descr="medical personnel taking the blood pressure of a person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15" r="12515"/>
          <a:stretch>
            <a:fillRect/>
          </a:stretch>
        </p:blipFill>
        <p:spPr/>
      </p:pic>
      <p:pic>
        <p:nvPicPr>
          <p:cNvPr id="3" name="Picture Placeholder 2" descr="group of people running and walking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873" r="9873"/>
          <a:stretch>
            <a:fillRect/>
          </a:stretch>
        </p:blipFill>
        <p:spPr/>
      </p:pic>
      <p:pic>
        <p:nvPicPr>
          <p:cNvPr id="2" name="Picture Placeholder 1" descr="man riding bicycle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85" r="12485"/>
          <a:stretch>
            <a:fillRect/>
          </a:stretch>
        </p:blipFill>
        <p:spPr/>
      </p:pic>
      <p:sp>
        <p:nvSpPr>
          <p:cNvPr id="35" name="Subtitle 34">
            <a:extLst>
              <a:ext uri="{FF2B5EF4-FFF2-40B4-BE49-F238E27FC236}">
                <a16:creationId xmlns:a16="http://schemas.microsoft.com/office/drawing/2014/main" id="{511D175C-0443-4377-8185-9FD3EA9807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September 1, 2020</a:t>
            </a:r>
          </a:p>
        </p:txBody>
      </p:sp>
      <p:sp>
        <p:nvSpPr>
          <p:cNvPr id="34" name="Title 33">
            <a:extLst>
              <a:ext uri="{FF2B5EF4-FFF2-40B4-BE49-F238E27FC236}">
                <a16:creationId xmlns:a16="http://schemas.microsoft.com/office/drawing/2014/main" id="{A287D091-83EC-4262-923F-7327A0DED6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2020-2022 BRFSS Questionnaire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Redesign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sz="1600" b="1" dirty="0"/>
              <a:t>Division of Population Health</a:t>
            </a:r>
          </a:p>
        </p:txBody>
      </p:sp>
    </p:spTree>
    <p:extLst>
      <p:ext uri="{BB962C8B-B14F-4D97-AF65-F5344CB8AC3E}">
        <p14:creationId xmlns:p14="http://schemas.microsoft.com/office/powerpoint/2010/main" val="229344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Our Meeting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51683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Understand the BRFSS Redesign </a:t>
            </a:r>
          </a:p>
          <a:p>
            <a:r>
              <a:rPr lang="en-US" dirty="0">
                <a:solidFill>
                  <a:schemeClr val="tx1"/>
                </a:solidFill>
              </a:rPr>
              <a:t>Develop a stronger understanding of the BRFSS Partnership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Partner responsibilities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Questionnaire process</a:t>
            </a:r>
          </a:p>
          <a:p>
            <a:r>
              <a:rPr lang="en-US" dirty="0">
                <a:solidFill>
                  <a:schemeClr val="tx1"/>
                </a:solidFill>
              </a:rPr>
              <a:t>Review the status of the BRFSS Core Questionnaire Redesign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Criteria for change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Short list of changes enacted in 2021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Core planning 2021-2026</a:t>
            </a:r>
          </a:p>
          <a:p>
            <a:r>
              <a:rPr lang="en-US" dirty="0">
                <a:solidFill>
                  <a:schemeClr val="tx1"/>
                </a:solidFill>
              </a:rPr>
              <a:t>Conduct a brief review innovations/pilots currently underway</a:t>
            </a:r>
          </a:p>
        </p:txBody>
      </p:sp>
    </p:spTree>
    <p:extLst>
      <p:ext uri="{BB962C8B-B14F-4D97-AF65-F5344CB8AC3E}">
        <p14:creationId xmlns:p14="http://schemas.microsoft.com/office/powerpoint/2010/main" val="249067944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F5E33B-FDB7-451F-9655-96D46E043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NOFO</a:t>
            </a:r>
          </a:p>
          <a:p>
            <a:r>
              <a:rPr lang="en-US" dirty="0"/>
              <a:t>Sampling/protocol changes</a:t>
            </a:r>
          </a:p>
          <a:p>
            <a:pPr lvl="1"/>
            <a:r>
              <a:rPr lang="en-US" dirty="0"/>
              <a:t>Cell phone only</a:t>
            </a:r>
          </a:p>
          <a:p>
            <a:pPr lvl="1"/>
            <a:r>
              <a:rPr lang="en-US" dirty="0"/>
              <a:t>Calling rules</a:t>
            </a:r>
          </a:p>
          <a:p>
            <a:r>
              <a:rPr lang="en-US" dirty="0"/>
              <a:t>Innovation projects</a:t>
            </a:r>
          </a:p>
          <a:p>
            <a:pPr lvl="1"/>
            <a:r>
              <a:rPr lang="en-US" dirty="0"/>
              <a:t>RDD or ABS</a:t>
            </a:r>
          </a:p>
          <a:p>
            <a:pPr lvl="1"/>
            <a:r>
              <a:rPr lang="en-US" dirty="0"/>
              <a:t>Analyzing data with other surveys</a:t>
            </a:r>
          </a:p>
          <a:p>
            <a:pPr lvl="1"/>
            <a:r>
              <a:rPr lang="en-US" dirty="0"/>
              <a:t>Mode– telephone, mail, online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0E96452-CB43-4D39-BFE4-01045EB13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not just about the questionnaire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E7151F8B-69B9-4BED-B506-287AF53A3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541" y="2544428"/>
            <a:ext cx="2800876" cy="247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228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/>
          <p:cNvSpPr/>
          <p:nvPr/>
        </p:nvSpPr>
        <p:spPr>
          <a:xfrm rot="10800000">
            <a:off x="971548" y="5087391"/>
            <a:ext cx="7341576" cy="1248507"/>
          </a:xfrm>
          <a:prstGeom prst="triangle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21594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1200000" rev="0"/>
              </a:camera>
              <a:lightRig rig="threePt" dir="t"/>
            </a:scene3d>
            <a:flatTx/>
          </a:bodyPr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51939" y="5128093"/>
            <a:ext cx="4580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BRFSS  Program Redesign</a:t>
            </a:r>
          </a:p>
        </p:txBody>
      </p:sp>
      <p:sp>
        <p:nvSpPr>
          <p:cNvPr id="7" name="Down Arrow Callout 6"/>
          <p:cNvSpPr/>
          <p:nvPr/>
        </p:nvSpPr>
        <p:spPr>
          <a:xfrm>
            <a:off x="3842086" y="1881554"/>
            <a:ext cx="1565178" cy="3006969"/>
          </a:xfrm>
          <a:prstGeom prst="downArrowCallout">
            <a:avLst/>
          </a:prstGeom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NOFO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&amp; funding </a:t>
            </a:r>
          </a:p>
        </p:txBody>
      </p:sp>
      <p:sp>
        <p:nvSpPr>
          <p:cNvPr id="9" name="Down Arrow Callout 6">
            <a:extLst>
              <a:ext uri="{FF2B5EF4-FFF2-40B4-BE49-F238E27FC236}">
                <a16:creationId xmlns:a16="http://schemas.microsoft.com/office/drawing/2014/main" id="{21C1D6A8-84A3-4B77-A471-D4EE58FCE482}"/>
              </a:ext>
            </a:extLst>
          </p:cNvPr>
          <p:cNvSpPr/>
          <p:nvPr/>
        </p:nvSpPr>
        <p:spPr>
          <a:xfrm>
            <a:off x="5955633" y="1881553"/>
            <a:ext cx="1565178" cy="3006969"/>
          </a:xfrm>
          <a:prstGeom prst="downArrowCallout">
            <a:avLst/>
          </a:prstGeom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BRFSS pilots and sampling changes </a:t>
            </a:r>
          </a:p>
        </p:txBody>
      </p:sp>
      <p:sp>
        <p:nvSpPr>
          <p:cNvPr id="10" name="Down Arrow Callout 6">
            <a:extLst>
              <a:ext uri="{FF2B5EF4-FFF2-40B4-BE49-F238E27FC236}">
                <a16:creationId xmlns:a16="http://schemas.microsoft.com/office/drawing/2014/main" id="{410C1360-D70A-459C-932F-7F52361D51EC}"/>
              </a:ext>
            </a:extLst>
          </p:cNvPr>
          <p:cNvSpPr/>
          <p:nvPr/>
        </p:nvSpPr>
        <p:spPr>
          <a:xfrm>
            <a:off x="1623190" y="1881553"/>
            <a:ext cx="1565178" cy="3006969"/>
          </a:xfrm>
          <a:prstGeom prst="downArrowCallout">
            <a:avLst/>
          </a:prstGeom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Questionnaire changes  </a:t>
            </a:r>
          </a:p>
        </p:txBody>
      </p:sp>
    </p:spTree>
    <p:extLst>
      <p:ext uri="{BB962C8B-B14F-4D97-AF65-F5344CB8AC3E}">
        <p14:creationId xmlns:p14="http://schemas.microsoft.com/office/powerpoint/2010/main" val="279373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145779F-848E-438C-94E3-D59B15546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brfss partnership</a:t>
            </a:r>
          </a:p>
        </p:txBody>
      </p:sp>
    </p:spTree>
    <p:extLst>
      <p:ext uri="{BB962C8B-B14F-4D97-AF65-F5344CB8AC3E}">
        <p14:creationId xmlns:p14="http://schemas.microsoft.com/office/powerpoint/2010/main" val="2613985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02345412"/>
              </p:ext>
            </p:extLst>
          </p:nvPr>
        </p:nvGraphicFramePr>
        <p:xfrm>
          <a:off x="1428750" y="1314450"/>
          <a:ext cx="622935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98621" y="4629150"/>
            <a:ext cx="231607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Funding  for any state’s data collection may come from any/all  of the partners</a:t>
            </a:r>
          </a:p>
        </p:txBody>
      </p:sp>
    </p:spTree>
    <p:extLst>
      <p:ext uri="{BB962C8B-B14F-4D97-AF65-F5344CB8AC3E}">
        <p14:creationId xmlns:p14="http://schemas.microsoft.com/office/powerpoint/2010/main" val="30540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1063228"/>
            <a:ext cx="6172200" cy="536972"/>
          </a:xfrm>
        </p:spPr>
        <p:txBody>
          <a:bodyPr/>
          <a:lstStyle/>
          <a:p>
            <a:r>
              <a:rPr lang="en-US" dirty="0"/>
              <a:t>Partnership Roles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044" y="1600200"/>
            <a:ext cx="8389917" cy="4000500"/>
          </a:xfrm>
        </p:spPr>
        <p:txBody>
          <a:bodyPr numCol="2">
            <a:normAutofit lnSpcReduction="10000"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chemeClr val="tx1"/>
                </a:solidFill>
              </a:rPr>
              <a:t>CDC’s Roles</a:t>
            </a:r>
          </a:p>
          <a:p>
            <a:r>
              <a:rPr lang="en-US" sz="1350" dirty="0">
                <a:solidFill>
                  <a:schemeClr val="tx1"/>
                </a:solidFill>
              </a:rPr>
              <a:t>Promulgate standards</a:t>
            </a:r>
          </a:p>
          <a:p>
            <a:pPr lvl="1"/>
            <a:r>
              <a:rPr lang="en-US" sz="1350" dirty="0">
                <a:solidFill>
                  <a:schemeClr val="tx1"/>
                </a:solidFill>
              </a:rPr>
              <a:t>Provide cognitive testing and validation of questions</a:t>
            </a:r>
          </a:p>
          <a:p>
            <a:pPr lvl="1"/>
            <a:r>
              <a:rPr lang="en-US" sz="1350" dirty="0">
                <a:solidFill>
                  <a:schemeClr val="tx1"/>
                </a:solidFill>
              </a:rPr>
              <a:t>Provide technical assistance</a:t>
            </a:r>
          </a:p>
          <a:p>
            <a:pPr lvl="1"/>
            <a:r>
              <a:rPr lang="en-US" sz="1350" dirty="0">
                <a:solidFill>
                  <a:schemeClr val="tx1"/>
                </a:solidFill>
              </a:rPr>
              <a:t>Train BRFSS partners on best practices</a:t>
            </a:r>
          </a:p>
          <a:p>
            <a:r>
              <a:rPr lang="en-US" sz="1350" dirty="0">
                <a:solidFill>
                  <a:schemeClr val="tx1"/>
                </a:solidFill>
              </a:rPr>
              <a:t>Serve as a clearinghouse</a:t>
            </a:r>
          </a:p>
          <a:p>
            <a:pPr lvl="1"/>
            <a:r>
              <a:rPr lang="en-US" sz="1350" dirty="0">
                <a:solidFill>
                  <a:schemeClr val="tx1"/>
                </a:solidFill>
              </a:rPr>
              <a:t>Maintain reference sets of questions (“modules”) available for use</a:t>
            </a:r>
          </a:p>
          <a:p>
            <a:pPr lvl="1"/>
            <a:r>
              <a:rPr lang="en-US" sz="1350" dirty="0">
                <a:solidFill>
                  <a:schemeClr val="tx1"/>
                </a:solidFill>
              </a:rPr>
              <a:t>Provide jurisdiction-level data  for comparison purposes</a:t>
            </a:r>
          </a:p>
          <a:p>
            <a:pPr lvl="1"/>
            <a:r>
              <a:rPr lang="en-US" sz="1350" dirty="0">
                <a:solidFill>
                  <a:schemeClr val="tx1"/>
                </a:solidFill>
              </a:rPr>
              <a:t>Provide coordination and facilitate communication </a:t>
            </a:r>
          </a:p>
          <a:p>
            <a:pPr lvl="1"/>
            <a:r>
              <a:rPr lang="en-US" sz="1350" dirty="0">
                <a:solidFill>
                  <a:schemeClr val="tx1"/>
                </a:solidFill>
              </a:rPr>
              <a:t>Provide funding for portions of  BRFSS operations at the state level</a:t>
            </a:r>
          </a:p>
          <a:p>
            <a:pPr marL="0" indent="0" algn="ctr">
              <a:buNone/>
            </a:pPr>
            <a:r>
              <a:rPr lang="en-US" sz="1350" dirty="0">
                <a:solidFill>
                  <a:schemeClr val="tx1"/>
                </a:solidFill>
              </a:rPr>
              <a:t>	States’ Roles			</a:t>
            </a:r>
          </a:p>
          <a:p>
            <a:r>
              <a:rPr lang="en-US" sz="1350" dirty="0">
                <a:solidFill>
                  <a:schemeClr val="tx1"/>
                </a:solidFill>
              </a:rPr>
              <a:t>Administer data collection</a:t>
            </a:r>
          </a:p>
          <a:p>
            <a:pPr lvl="1"/>
            <a:r>
              <a:rPr lang="en-US" sz="1350" dirty="0">
                <a:solidFill>
                  <a:schemeClr val="tx1"/>
                </a:solidFill>
              </a:rPr>
              <a:t>Design state sample</a:t>
            </a:r>
          </a:p>
          <a:p>
            <a:pPr lvl="1"/>
            <a:r>
              <a:rPr lang="en-US" sz="1350" dirty="0">
                <a:solidFill>
                  <a:schemeClr val="tx1"/>
                </a:solidFill>
              </a:rPr>
              <a:t>Design unique state questionnaire within BRFSS guidelines</a:t>
            </a:r>
          </a:p>
          <a:p>
            <a:pPr lvl="1"/>
            <a:r>
              <a:rPr lang="en-US" sz="1350" dirty="0">
                <a:solidFill>
                  <a:schemeClr val="tx1"/>
                </a:solidFill>
              </a:rPr>
              <a:t>Conduct all data collection activities</a:t>
            </a:r>
          </a:p>
          <a:p>
            <a:pPr lvl="1"/>
            <a:r>
              <a:rPr lang="en-US" sz="1350" dirty="0">
                <a:solidFill>
                  <a:schemeClr val="tx1"/>
                </a:solidFill>
              </a:rPr>
              <a:t>Submit data to CDC for data cleaning and weighting</a:t>
            </a:r>
          </a:p>
          <a:p>
            <a:r>
              <a:rPr lang="en-US" sz="1350" dirty="0">
                <a:solidFill>
                  <a:schemeClr val="tx1"/>
                </a:solidFill>
              </a:rPr>
              <a:t>Collaborate with chronic disease/ public health promotion programs</a:t>
            </a:r>
          </a:p>
          <a:p>
            <a:r>
              <a:rPr lang="en-US" sz="1350" dirty="0">
                <a:solidFill>
                  <a:schemeClr val="tx1"/>
                </a:solidFill>
              </a:rPr>
              <a:t>Adhere to recommended methodologies adopted by BRFSS partnership</a:t>
            </a:r>
          </a:p>
          <a:p>
            <a:r>
              <a:rPr lang="en-US" sz="1350" dirty="0">
                <a:solidFill>
                  <a:schemeClr val="tx1"/>
                </a:solidFill>
              </a:rPr>
              <a:t>Participate in CDC-sponsored training and meet</a:t>
            </a:r>
            <a:r>
              <a:rPr lang="en-US" sz="1350" dirty="0"/>
              <a:t>ings</a:t>
            </a:r>
          </a:p>
        </p:txBody>
      </p:sp>
    </p:spTree>
    <p:extLst>
      <p:ext uri="{BB962C8B-B14F-4D97-AF65-F5344CB8AC3E}">
        <p14:creationId xmlns:p14="http://schemas.microsoft.com/office/powerpoint/2010/main" val="314786650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1063228"/>
            <a:ext cx="6172200" cy="536972"/>
          </a:xfrm>
        </p:spPr>
        <p:txBody>
          <a:bodyPr/>
          <a:lstStyle/>
          <a:p>
            <a:r>
              <a:rPr lang="en-US" dirty="0"/>
              <a:t>Partnership Roles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4791" y="1737360"/>
            <a:ext cx="7294418" cy="3906240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Programs Offices’ Role</a:t>
            </a:r>
          </a:p>
          <a:p>
            <a:r>
              <a:rPr lang="en-US" sz="1350" dirty="0">
                <a:solidFill>
                  <a:schemeClr val="tx1"/>
                </a:solidFill>
              </a:rPr>
              <a:t>Propose new questions </a:t>
            </a:r>
          </a:p>
          <a:p>
            <a:pPr lvl="1"/>
            <a:r>
              <a:rPr lang="en-US" sz="1350" dirty="0">
                <a:solidFill>
                  <a:schemeClr val="tx1"/>
                </a:solidFill>
              </a:rPr>
              <a:t>Research and formulate new questions</a:t>
            </a:r>
          </a:p>
          <a:p>
            <a:pPr lvl="1"/>
            <a:r>
              <a:rPr lang="en-US" sz="1350" dirty="0">
                <a:solidFill>
                  <a:schemeClr val="tx1"/>
                </a:solidFill>
              </a:rPr>
              <a:t>Communicate with PHSB on question design, feasibility, history (new vs slight change), etc.</a:t>
            </a:r>
          </a:p>
          <a:p>
            <a:r>
              <a:rPr lang="en-US" sz="1350" dirty="0">
                <a:solidFill>
                  <a:schemeClr val="tx1"/>
                </a:solidFill>
              </a:rPr>
              <a:t>Establish funding</a:t>
            </a:r>
          </a:p>
          <a:p>
            <a:r>
              <a:rPr lang="en-US" sz="1350" dirty="0">
                <a:solidFill>
                  <a:schemeClr val="tx1"/>
                </a:solidFill>
              </a:rPr>
              <a:t>Complete proposal form</a:t>
            </a:r>
          </a:p>
          <a:p>
            <a:r>
              <a:rPr lang="en-US" sz="1350" dirty="0">
                <a:solidFill>
                  <a:schemeClr val="tx1"/>
                </a:solidFill>
              </a:rPr>
              <a:t>Collaborate for cognitive and field testing, if needed</a:t>
            </a:r>
          </a:p>
          <a:p>
            <a:r>
              <a:rPr lang="en-US" sz="1350" dirty="0">
                <a:solidFill>
                  <a:schemeClr val="tx1"/>
                </a:solidFill>
              </a:rPr>
              <a:t>Adhere to recommended methodologies adopted by BRFSS partnership</a:t>
            </a:r>
          </a:p>
          <a:p>
            <a:r>
              <a:rPr lang="en-US" sz="1350" dirty="0">
                <a:solidFill>
                  <a:schemeClr val="tx1"/>
                </a:solidFill>
              </a:rPr>
              <a:t>Participate in CDC-sponsored training and meetings as needed</a:t>
            </a:r>
          </a:p>
          <a:p>
            <a:r>
              <a:rPr lang="en-US" sz="1350" dirty="0">
                <a:solidFill>
                  <a:schemeClr val="tx1"/>
                </a:solidFill>
              </a:rPr>
              <a:t>Provide statistical brief for the BRFSS website on how to analyze program’s sections and/or modules</a:t>
            </a:r>
          </a:p>
          <a:p>
            <a:pPr marL="0" indent="0">
              <a:buNone/>
            </a:pP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4049103856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state health departments have primary responsibility for sampling, questionnaire design, and data collection processes. </a:t>
            </a:r>
          </a:p>
          <a:p>
            <a:r>
              <a:rPr lang="en-US" dirty="0">
                <a:solidFill>
                  <a:schemeClr val="tx1"/>
                </a:solidFill>
              </a:rPr>
              <a:t>The BRFSS is a partnership that is not top-down driven.</a:t>
            </a:r>
          </a:p>
          <a:p>
            <a:r>
              <a:rPr lang="en-US" dirty="0">
                <a:solidFill>
                  <a:schemeClr val="tx1"/>
                </a:solidFill>
              </a:rPr>
              <a:t>All partners in the BRFSS have shared decision-making authority. </a:t>
            </a:r>
          </a:p>
          <a:p>
            <a:r>
              <a:rPr lang="en-US" dirty="0">
                <a:solidFill>
                  <a:schemeClr val="tx1"/>
                </a:solidFill>
              </a:rPr>
              <a:t>The BRFSS data are unique and essential to understanding public health at the state and sub-state levels.</a:t>
            </a:r>
          </a:p>
          <a:p>
            <a:r>
              <a:rPr lang="en-US" dirty="0">
                <a:solidFill>
                  <a:schemeClr val="tx1"/>
                </a:solidFill>
              </a:rPr>
              <a:t>The CDC’s role is to provide technical assistance and coordination.</a:t>
            </a:r>
          </a:p>
          <a:p>
            <a:r>
              <a:rPr lang="en-US" dirty="0">
                <a:solidFill>
                  <a:schemeClr val="tx1"/>
                </a:solidFill>
              </a:rPr>
              <a:t>OMB is a more important influence in the questionnaire than in past years.</a:t>
            </a:r>
          </a:p>
        </p:txBody>
      </p:sp>
    </p:spTree>
    <p:extLst>
      <p:ext uri="{BB962C8B-B14F-4D97-AF65-F5344CB8AC3E}">
        <p14:creationId xmlns:p14="http://schemas.microsoft.com/office/powerpoint/2010/main" val="238564065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B38E3C-AF62-44E8-A5A7-6835AB949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BRFSS questionnaire</a:t>
            </a:r>
          </a:p>
        </p:txBody>
      </p:sp>
    </p:spTree>
    <p:extLst>
      <p:ext uri="{BB962C8B-B14F-4D97-AF65-F5344CB8AC3E}">
        <p14:creationId xmlns:p14="http://schemas.microsoft.com/office/powerpoint/2010/main" val="1988691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28775" y="1871797"/>
            <a:ext cx="6076950" cy="8142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350" dirty="0">
              <a:solidFill>
                <a:schemeClr val="bg2"/>
              </a:solidFill>
            </a:endParaRPr>
          </a:p>
          <a:p>
            <a:pPr marL="257175" indent="-257175">
              <a:buFontTx/>
              <a:buAutoNum type="arabicPeriod"/>
              <a:defRPr/>
            </a:pPr>
            <a:endParaRPr lang="en-US" sz="1350" dirty="0">
              <a:solidFill>
                <a:schemeClr val="bg2"/>
              </a:solidFill>
            </a:endParaRPr>
          </a:p>
          <a:p>
            <a:pPr marL="257175" indent="-257175">
              <a:buFontTx/>
              <a:buAutoNum type="arabicPeriod"/>
              <a:defRPr/>
            </a:pPr>
            <a:endParaRPr lang="en-US" sz="1350" dirty="0">
              <a:solidFill>
                <a:schemeClr val="bg2"/>
              </a:solidFill>
            </a:endParaRPr>
          </a:p>
        </p:txBody>
      </p:sp>
      <p:sp>
        <p:nvSpPr>
          <p:cNvPr id="43010" name="TextBox 5"/>
          <p:cNvSpPr txBox="1">
            <a:spLocks noChangeArrowheads="1"/>
          </p:cNvSpPr>
          <p:nvPr/>
        </p:nvSpPr>
        <p:spPr bwMode="auto">
          <a:xfrm>
            <a:off x="1350293" y="1256365"/>
            <a:ext cx="6662487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700" b="1" dirty="0">
                <a:cs typeface="Arial" charset="0"/>
              </a:rPr>
              <a:t>BRFSS Questionnaire Has Four Components: </a:t>
            </a:r>
          </a:p>
        </p:txBody>
      </p:sp>
      <p:sp>
        <p:nvSpPr>
          <p:cNvPr id="43011" name="Rectangle 13"/>
          <p:cNvSpPr>
            <a:spLocks noChangeArrowheads="1"/>
          </p:cNvSpPr>
          <p:nvPr/>
        </p:nvSpPr>
        <p:spPr bwMode="auto">
          <a:xfrm>
            <a:off x="1657350" y="1885951"/>
            <a:ext cx="6048375" cy="715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7175" indent="-257175">
              <a:buFontTx/>
              <a:buAutoNum type="arabicPeriod"/>
            </a:pP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FontTx/>
              <a:buAutoNum type="arabicPeriod"/>
            </a:pPr>
            <a:r>
              <a:rPr lang="en-US" sz="1350" b="1" i="1" dirty="0">
                <a:latin typeface="Arial" panose="020B0604020202020204" pitchFamily="34" charset="0"/>
                <a:cs typeface="Arial" panose="020B0604020202020204" pitchFamily="34" charset="0"/>
              </a:rPr>
              <a:t>Core Survey  </a:t>
            </a: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Implemented  with standardized protocols. Includes regular and rotating core sections--required of all states and territories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28775" y="2743201"/>
            <a:ext cx="6076950" cy="80679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350" dirty="0">
              <a:solidFill>
                <a:schemeClr val="tx1"/>
              </a:solidFill>
            </a:endParaRPr>
          </a:p>
          <a:p>
            <a:pPr marL="257175" indent="-257175">
              <a:buFontTx/>
              <a:buAutoNum type="arabicPeriod"/>
              <a:defRPr/>
            </a:pPr>
            <a:endParaRPr lang="en-US" sz="1350" dirty="0">
              <a:solidFill>
                <a:schemeClr val="tx1"/>
              </a:solidFill>
            </a:endParaRPr>
          </a:p>
          <a:p>
            <a:pPr marL="216694" indent="-216694">
              <a:defRPr/>
            </a:pPr>
            <a:r>
              <a:rPr lang="en-US" sz="13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sz="135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Optional Survey Modules </a:t>
            </a:r>
            <a:r>
              <a:rPr lang="en-US" sz="13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proposed by CDC Programs and other agencies (e.g., SAMHSA, Veteran’s Affairs) </a:t>
            </a:r>
            <a:endParaRPr lang="en-US" sz="1350" dirty="0">
              <a:solidFill>
                <a:schemeClr val="tx1"/>
              </a:solidFill>
            </a:endParaRPr>
          </a:p>
          <a:p>
            <a:pPr>
              <a:defRPr/>
            </a:pPr>
            <a:endParaRPr lang="en-US" sz="1350" dirty="0">
              <a:solidFill>
                <a:schemeClr val="tx1"/>
              </a:solidFill>
            </a:endParaRPr>
          </a:p>
          <a:p>
            <a:pPr>
              <a:defRPr/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628775" y="3657600"/>
            <a:ext cx="6076950" cy="8096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16694" indent="-216694">
              <a:defRPr/>
            </a:pPr>
            <a:r>
              <a:rPr lang="en-US" sz="13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en-US" sz="135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State-Added Questions </a:t>
            </a:r>
            <a:r>
              <a:rPr lang="en-US" sz="13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are developed by each state to meet their individual needs and issues--optional 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628775" y="4629150"/>
            <a:ext cx="6076950" cy="8953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16694" indent="-216694">
              <a:defRPr/>
            </a:pPr>
            <a:r>
              <a:rPr lang="en-US" sz="13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en-US" sz="135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Special Project Additions</a:t>
            </a:r>
            <a:r>
              <a:rPr lang="en-US" sz="13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- proposed on as needed basis with dedicated funding (examples include Asthma call-back &amp; H1N1)  </a:t>
            </a:r>
          </a:p>
        </p:txBody>
      </p:sp>
    </p:spTree>
    <p:extLst>
      <p:ext uri="{BB962C8B-B14F-4D97-AF65-F5344CB8AC3E}">
        <p14:creationId xmlns:p14="http://schemas.microsoft.com/office/powerpoint/2010/main" val="129548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Questionnaire Development Process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4782579"/>
              </p:ext>
            </p:extLst>
          </p:nvPr>
        </p:nvGraphicFramePr>
        <p:xfrm>
          <a:off x="457200" y="2057400"/>
          <a:ext cx="8229600" cy="3143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triped Right Arrow 5"/>
          <p:cNvSpPr/>
          <p:nvPr/>
        </p:nvSpPr>
        <p:spPr>
          <a:xfrm>
            <a:off x="933450" y="2505075"/>
            <a:ext cx="7038975" cy="65722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bg2"/>
                </a:solidFill>
              </a:rPr>
              <a:t>18 Month Process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248F2C5B-12D0-46D8-B043-ADAAE8C3A9FF}"/>
              </a:ext>
            </a:extLst>
          </p:cNvPr>
          <p:cNvSpPr/>
          <p:nvPr/>
        </p:nvSpPr>
        <p:spPr>
          <a:xfrm>
            <a:off x="2672365" y="3834816"/>
            <a:ext cx="1320085" cy="1169563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OMB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7DFB73-AE69-493B-959B-EDE3D1EB2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2583" y="3834816"/>
            <a:ext cx="1347333" cy="11949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4E0CDB-A2B8-4FA4-9BBF-34397939EF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6552" y="3834816"/>
            <a:ext cx="1347333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478560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6670BC-5852-4B4B-A5E4-94C4370C5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core questionnaire redesign</a:t>
            </a:r>
          </a:p>
        </p:txBody>
      </p:sp>
    </p:spTree>
    <p:extLst>
      <p:ext uri="{BB962C8B-B14F-4D97-AF65-F5344CB8AC3E}">
        <p14:creationId xmlns:p14="http://schemas.microsoft.com/office/powerpoint/2010/main" val="2359921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7BA11A0-B246-491C-95E7-36CD71A3C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896" y="1894749"/>
            <a:ext cx="4489671" cy="4261095"/>
          </a:xfrm>
        </p:spPr>
        <p:txBody>
          <a:bodyPr>
            <a:normAutofit fontScale="92500" lnSpcReduction="20000"/>
          </a:bodyPr>
          <a:lstStyle/>
          <a:p>
            <a:pPr>
              <a:buClrTx/>
              <a:buSzPct val="130000"/>
            </a:pPr>
            <a:r>
              <a:rPr lang="en-US" dirty="0"/>
              <a:t>Prompted by:</a:t>
            </a:r>
          </a:p>
          <a:p>
            <a:pPr lvl="1"/>
            <a:r>
              <a:rPr lang="en-US" sz="1800" dirty="0"/>
              <a:t>Increasing cost of administering the BRFSS questionnaire</a:t>
            </a:r>
          </a:p>
          <a:p>
            <a:pPr lvl="1"/>
            <a:r>
              <a:rPr lang="en-US" sz="1800" dirty="0"/>
              <a:t>Decline in response rates for all population surveys</a:t>
            </a:r>
          </a:p>
          <a:p>
            <a:pPr lvl="1"/>
            <a:r>
              <a:rPr lang="en-US" sz="1800" dirty="0"/>
              <a:t>Increasing demand for questionnaire topics</a:t>
            </a:r>
          </a:p>
          <a:p>
            <a:pPr>
              <a:buClrTx/>
              <a:buSzPct val="130000"/>
            </a:pPr>
            <a:r>
              <a:rPr lang="en-US" dirty="0"/>
              <a:t>The program seeks to improve the efficiency and effectiveness of the administration of the BRFSS.  </a:t>
            </a:r>
          </a:p>
          <a:p>
            <a:pPr>
              <a:buClrTx/>
              <a:buSzPct val="130000"/>
            </a:pPr>
            <a:r>
              <a:rPr lang="en-US" dirty="0"/>
              <a:t>The program also seeks to enhance the scientific rigor of question development and inclusion to comply with OMB requirements and reduce respondent burden. </a:t>
            </a:r>
          </a:p>
          <a:p>
            <a:pPr>
              <a:buClrTx/>
              <a:buSzPct val="130000"/>
            </a:pPr>
            <a:r>
              <a:rPr lang="en-US" dirty="0"/>
              <a:t>This is the first step in a planned multi-year redesign.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20B9E4-C4DA-4050-99AC-4BECDA316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redesign</a:t>
            </a:r>
          </a:p>
        </p:txBody>
      </p:sp>
      <p:pic>
        <p:nvPicPr>
          <p:cNvPr id="5" name="Picture 4" descr="A fabric surface&#10;&#10;Description automatically generated">
            <a:extLst>
              <a:ext uri="{FF2B5EF4-FFF2-40B4-BE49-F238E27FC236}">
                <a16:creationId xmlns:a16="http://schemas.microsoft.com/office/drawing/2014/main" id="{34650AF0-541F-4635-A84F-3BB93F288D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35" b="8048"/>
          <a:stretch/>
        </p:blipFill>
        <p:spPr>
          <a:xfrm>
            <a:off x="5021179" y="2883568"/>
            <a:ext cx="3453062" cy="179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93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We Have to Update Our questionnaire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5389" y="2074718"/>
            <a:ext cx="5703079" cy="353199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NOFO award year in 2020</a:t>
            </a:r>
          </a:p>
          <a:p>
            <a:r>
              <a:rPr lang="en-US" dirty="0">
                <a:solidFill>
                  <a:schemeClr val="tx1"/>
                </a:solidFill>
              </a:rPr>
              <a:t>2021 is a watershed year, appropriate for change (HealthyPeople 2030)</a:t>
            </a:r>
          </a:p>
          <a:p>
            <a:r>
              <a:rPr lang="en-US" dirty="0">
                <a:solidFill>
                  <a:schemeClr val="tx1"/>
                </a:solidFill>
              </a:rPr>
              <a:t>It is not sustainable to continue with current budget and length of the questionnaire</a:t>
            </a:r>
          </a:p>
          <a:p>
            <a:r>
              <a:rPr lang="en-US" dirty="0">
                <a:solidFill>
                  <a:schemeClr val="tx1"/>
                </a:solidFill>
              </a:rPr>
              <a:t>Changes in data collection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Response rates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Sampling changes</a:t>
            </a:r>
          </a:p>
          <a:p>
            <a:r>
              <a:rPr lang="en-US" dirty="0">
                <a:solidFill>
                  <a:schemeClr val="tx1"/>
                </a:solidFill>
              </a:rPr>
              <a:t>OMB review processes</a:t>
            </a:r>
          </a:p>
          <a:p>
            <a:r>
              <a:rPr lang="en-US" dirty="0">
                <a:solidFill>
                  <a:schemeClr val="tx1"/>
                </a:solidFill>
              </a:rPr>
              <a:t>Harmonization of federal surveys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38" y="2169319"/>
            <a:ext cx="2143125" cy="187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29615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B3487ED-AD0E-45D2-BC61-23FE3C75C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Shorten the core section of the questionnaire</a:t>
            </a:r>
          </a:p>
          <a:p>
            <a:pPr lvl="1"/>
            <a:r>
              <a:rPr lang="en-US" sz="1800" dirty="0"/>
              <a:t>Reduce respondent burden </a:t>
            </a:r>
          </a:p>
          <a:p>
            <a:pPr lvl="1"/>
            <a:r>
              <a:rPr lang="en-US" sz="1800" dirty="0"/>
              <a:t>Allow for flexibility among states</a:t>
            </a:r>
          </a:p>
          <a:p>
            <a:r>
              <a:rPr lang="en-US" dirty="0"/>
              <a:t>Streamline existing/retained questions</a:t>
            </a:r>
          </a:p>
          <a:p>
            <a:pPr lvl="1"/>
            <a:r>
              <a:rPr lang="en-US" sz="1800" dirty="0"/>
              <a:t>Minor changes to improve flow</a:t>
            </a:r>
          </a:p>
          <a:p>
            <a:pPr lvl="1"/>
            <a:r>
              <a:rPr lang="en-US" sz="1800" dirty="0"/>
              <a:t>Reduce breakoffs</a:t>
            </a:r>
          </a:p>
          <a:p>
            <a:r>
              <a:rPr lang="en-US" dirty="0"/>
              <a:t>Budgetary efficiencies</a:t>
            </a:r>
          </a:p>
          <a:p>
            <a:pPr marL="324000" lvl="1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B274D5-1A68-49A4-BD32-62E6237AF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08815FFB-C527-41E8-A3F9-FE87366DD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3663" y="3447402"/>
            <a:ext cx="4062663" cy="270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182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A6EF6CE-A6B0-443C-B159-ED6C963013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2632172"/>
              </p:ext>
            </p:extLst>
          </p:nvPr>
        </p:nvGraphicFramePr>
        <p:xfrm>
          <a:off x="436563" y="1895474"/>
          <a:ext cx="8370553" cy="4445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AF96DA0-3E15-4408-B9AF-F4BA33D95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Core Questionnaire Redesign process</a:t>
            </a:r>
          </a:p>
        </p:txBody>
      </p:sp>
    </p:spTree>
    <p:extLst>
      <p:ext uri="{BB962C8B-B14F-4D97-AF65-F5344CB8AC3E}">
        <p14:creationId xmlns:p14="http://schemas.microsoft.com/office/powerpoint/2010/main" val="4260049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8958F6-5404-470A-B987-8067B4467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663" y="2097025"/>
            <a:ext cx="8455443" cy="4194048"/>
          </a:xfrm>
        </p:spPr>
        <p:txBody>
          <a:bodyPr numCol="2">
            <a:normAutofit fontScale="32500" lnSpcReduction="20000"/>
          </a:bodyPr>
          <a:lstStyle/>
          <a:p>
            <a:pPr marL="341313" indent="-250825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6400" dirty="0"/>
              <a:t>Data that are available elsewhere.</a:t>
            </a:r>
          </a:p>
          <a:p>
            <a:pPr marL="341313" indent="-250825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6400" dirty="0"/>
              <a:t>Questions on a condition/behavior which is not applicable to 3% of the adult population.  </a:t>
            </a:r>
          </a:p>
          <a:p>
            <a:pPr marL="341313" indent="-250825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6400" dirty="0"/>
              <a:t>Questions which produce data that is not useful for SHD prevalence estimates.</a:t>
            </a:r>
          </a:p>
          <a:p>
            <a:pPr marL="341313" indent="-250825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6400" dirty="0"/>
              <a:t>Questions which include more than one set of responses. </a:t>
            </a:r>
          </a:p>
          <a:p>
            <a:pPr marL="341313" indent="-250825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6400" dirty="0"/>
              <a:t>Proxy questions, except for childhood asthma.</a:t>
            </a:r>
          </a:p>
          <a:p>
            <a:pPr marL="341313" indent="-250825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6400" dirty="0"/>
              <a:t>Annual questions which produce the same estimates from year-to-year. </a:t>
            </a:r>
          </a:p>
          <a:p>
            <a:pPr marL="341313" indent="-250825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6400" dirty="0"/>
              <a:t>Questions on the impact of a condition or behavior.</a:t>
            </a:r>
          </a:p>
          <a:p>
            <a:pPr marL="341313" indent="-250825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6400" dirty="0"/>
              <a:t>Questions used to determine if respondent should be included in a module (no other purpose). </a:t>
            </a:r>
          </a:p>
          <a:p>
            <a:pPr marL="341313" indent="-250825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6400" dirty="0"/>
              <a:t>Questions which have not been cognitively tested.                                </a:t>
            </a:r>
          </a:p>
          <a:p>
            <a:pPr marL="914400" indent="-914400">
              <a:buFont typeface="+mj-lt"/>
              <a:buAutoNum type="arabicPeriod"/>
            </a:pPr>
            <a:endParaRPr lang="en-US" sz="5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2E25C6-F632-489C-93DD-061DCB2A6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Criteria for BRFSS Core Question Removal or Modification</a:t>
            </a:r>
          </a:p>
        </p:txBody>
      </p:sp>
    </p:spTree>
    <p:extLst>
      <p:ext uri="{BB962C8B-B14F-4D97-AF65-F5344CB8AC3E}">
        <p14:creationId xmlns:p14="http://schemas.microsoft.com/office/powerpoint/2010/main" val="868631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A6E141E-0D07-4BBA-8F64-766C1A583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91440" lvl="0" indent="0">
              <a:spcBef>
                <a:spcPts val="0"/>
              </a:spcBef>
              <a:buClr>
                <a:srgbClr val="007A7C"/>
              </a:buClr>
              <a:buFont typeface="+mj-lt"/>
              <a:buAutoNum type="arabicPeriod"/>
            </a:pPr>
            <a:r>
              <a:rPr lang="en-US" dirty="0"/>
              <a:t> Questions which are difficult to administer as measured by:</a:t>
            </a:r>
          </a:p>
          <a:p>
            <a:pPr marL="573088" lvl="2" indent="-212725">
              <a:spcBef>
                <a:spcPts val="0"/>
              </a:spcBef>
              <a:buClr>
                <a:srgbClr val="007A7C"/>
              </a:buClr>
              <a:buFont typeface="+mj-lt"/>
              <a:buAutoNum type="alphaLcParenR"/>
            </a:pPr>
            <a:r>
              <a:rPr lang="en-US" sz="1600" dirty="0"/>
              <a:t> Long prologues</a:t>
            </a:r>
          </a:p>
          <a:p>
            <a:pPr marL="573088" lvl="2" indent="-212725">
              <a:spcBef>
                <a:spcPts val="0"/>
              </a:spcBef>
              <a:buClr>
                <a:srgbClr val="007A7C"/>
              </a:buClr>
              <a:buFont typeface="+mj-lt"/>
              <a:buAutoNum type="alphaLcParenR"/>
            </a:pPr>
            <a:r>
              <a:rPr lang="en-US" sz="1600" dirty="0"/>
              <a:t> Extensive interviewer notes </a:t>
            </a:r>
          </a:p>
          <a:p>
            <a:pPr marL="573088" lvl="2" indent="-212725">
              <a:spcBef>
                <a:spcPts val="0"/>
              </a:spcBef>
              <a:buClr>
                <a:srgbClr val="007A7C"/>
              </a:buClr>
              <a:buFont typeface="+mj-lt"/>
              <a:buAutoNum type="alphaLcParenR"/>
            </a:pPr>
            <a:r>
              <a:rPr lang="en-US" sz="1600" dirty="0"/>
              <a:t> Long response times (as measured by seconds per question or section)</a:t>
            </a:r>
          </a:p>
          <a:p>
            <a:pPr marL="573088" lvl="2" indent="-212725">
              <a:spcBef>
                <a:spcPts val="0"/>
              </a:spcBef>
              <a:buClr>
                <a:srgbClr val="007A7C"/>
              </a:buClr>
              <a:buFont typeface="+mj-lt"/>
              <a:buAutoNum type="alphaLcParenR"/>
            </a:pPr>
            <a:r>
              <a:rPr lang="en-US" sz="1600" dirty="0"/>
              <a:t> Lengthy response options </a:t>
            </a:r>
          </a:p>
          <a:p>
            <a:pPr marL="573088" lvl="2" indent="-212725">
              <a:spcBef>
                <a:spcPts val="0"/>
              </a:spcBef>
              <a:buClr>
                <a:srgbClr val="007A7C"/>
              </a:buClr>
              <a:buFont typeface="+mj-lt"/>
              <a:buAutoNum type="alphaLcParenR"/>
            </a:pPr>
            <a:r>
              <a:rPr lang="en-US" sz="1600" dirty="0"/>
              <a:t> Large proportion of respondents who indicate that they do not know or refuse to offer a response</a:t>
            </a:r>
          </a:p>
          <a:p>
            <a:pPr marL="573088" lvl="2" indent="-212725">
              <a:spcBef>
                <a:spcPts val="0"/>
              </a:spcBef>
              <a:buClr>
                <a:srgbClr val="007A7C"/>
              </a:buClr>
              <a:buFont typeface="+mj-lt"/>
              <a:buAutoNum type="alphaLcParenR"/>
            </a:pPr>
            <a:r>
              <a:rPr lang="en-US" sz="1600" dirty="0"/>
              <a:t> Sections/questions which result in respondent break off at specific points in the questionnaire</a:t>
            </a:r>
          </a:p>
          <a:p>
            <a:pPr marL="573088" lvl="2" indent="-212725">
              <a:spcBef>
                <a:spcPts val="0"/>
              </a:spcBef>
              <a:buClr>
                <a:srgbClr val="007A7C"/>
              </a:buClr>
              <a:buFont typeface="+mj-lt"/>
              <a:buAutoNum type="alphaLcParenR"/>
            </a:pPr>
            <a:r>
              <a:rPr lang="en-US" sz="1600" dirty="0"/>
              <a:t> Sections/questions which are redundant or result in respondent commenting that the topic has already been covered</a:t>
            </a:r>
          </a:p>
          <a:p>
            <a:pPr marL="573088" lvl="2" indent="-212725">
              <a:spcBef>
                <a:spcPts val="0"/>
              </a:spcBef>
              <a:buClr>
                <a:srgbClr val="007A7C"/>
              </a:buClr>
              <a:buFont typeface="+mj-lt"/>
              <a:buAutoNum type="alphaLcParenR"/>
            </a:pPr>
            <a:r>
              <a:rPr lang="en-US" sz="1600" dirty="0"/>
              <a:t> Questions (including response sets and interviewer notes) which do not fit onto a single screen</a:t>
            </a:r>
          </a:p>
          <a:p>
            <a:pPr marL="573088" lvl="2" indent="-212725">
              <a:spcBef>
                <a:spcPts val="0"/>
              </a:spcBef>
              <a:buClr>
                <a:srgbClr val="007A7C"/>
              </a:buClr>
              <a:buFont typeface="+mj-lt"/>
              <a:buAutoNum type="alphaLcParenR"/>
            </a:pPr>
            <a:r>
              <a:rPr lang="en-US" sz="1600" dirty="0"/>
              <a:t> Questions which include complex or difficult to pronounce technical or medical terms</a:t>
            </a:r>
          </a:p>
          <a:p>
            <a:pPr marL="573088" lvl="2" indent="-212725">
              <a:buClr>
                <a:srgbClr val="007A7C"/>
              </a:buClr>
              <a:buFont typeface="+mj-lt"/>
              <a:buAutoNum type="alphaLcParenR"/>
            </a:pPr>
            <a:r>
              <a:rPr lang="en-US" sz="1600" dirty="0"/>
              <a:t> Questions which require interviewers to extensively probe for responses  </a:t>
            </a:r>
          </a:p>
          <a:p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C4E965-212A-4AE0-983E-3E8F8BFAC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Criteria for BRFSS Core Question Removal or Modification (2)</a:t>
            </a:r>
          </a:p>
        </p:txBody>
      </p:sp>
    </p:spTree>
    <p:extLst>
      <p:ext uri="{BB962C8B-B14F-4D97-AF65-F5344CB8AC3E}">
        <p14:creationId xmlns:p14="http://schemas.microsoft.com/office/powerpoint/2010/main" val="1566129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527871D-8620-4B27-A9CF-F9240A6EF2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7631826"/>
              </p:ext>
            </p:extLst>
          </p:nvPr>
        </p:nvGraphicFramePr>
        <p:xfrm>
          <a:off x="435895" y="2370222"/>
          <a:ext cx="8272212" cy="3116298"/>
        </p:xfrm>
        <a:graphic>
          <a:graphicData uri="http://schemas.openxmlformats.org/drawingml/2006/table">
            <a:tbl>
              <a:tblPr firstRow="1" firstCol="1" bandRow="1"/>
              <a:tblGrid>
                <a:gridCol w="2779948">
                  <a:extLst>
                    <a:ext uri="{9D8B030D-6E8A-4147-A177-3AD203B41FA5}">
                      <a16:colId xmlns:a16="http://schemas.microsoft.com/office/drawing/2014/main" val="2191343118"/>
                    </a:ext>
                  </a:extLst>
                </a:gridCol>
                <a:gridCol w="2605305">
                  <a:extLst>
                    <a:ext uri="{9D8B030D-6E8A-4147-A177-3AD203B41FA5}">
                      <a16:colId xmlns:a16="http://schemas.microsoft.com/office/drawing/2014/main" val="3434720921"/>
                    </a:ext>
                  </a:extLst>
                </a:gridCol>
                <a:gridCol w="2886959">
                  <a:extLst>
                    <a:ext uri="{9D8B030D-6E8A-4147-A177-3AD203B41FA5}">
                      <a16:colId xmlns:a16="http://schemas.microsoft.com/office/drawing/2014/main" val="977643807"/>
                    </a:ext>
                  </a:extLst>
                </a:gridCol>
              </a:tblGrid>
              <a:tr h="41308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Type of Survey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Current # of Questions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 Questions post-rec. changes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3632004"/>
                  </a:ext>
                </a:extLst>
              </a:tr>
              <a:tr h="41308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Annual Core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9813024"/>
                  </a:ext>
                </a:extLst>
              </a:tr>
              <a:tr h="41308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Even-year Rotating Core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825696"/>
                  </a:ext>
                </a:extLst>
              </a:tr>
              <a:tr h="41308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Odd-year Rotating Core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677910"/>
                  </a:ext>
                </a:extLst>
              </a:tr>
              <a:tr h="41308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Three-year Core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0257947"/>
                  </a:ext>
                </a:extLst>
              </a:tr>
              <a:tr h="41308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4-year Core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7041777"/>
                  </a:ext>
                </a:extLst>
              </a:tr>
              <a:tr h="41308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93366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DD252F8-AEC6-4678-8622-D6EBEA7E4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Length of the core questionnaire</a:t>
            </a:r>
          </a:p>
        </p:txBody>
      </p:sp>
    </p:spTree>
    <p:extLst>
      <p:ext uri="{BB962C8B-B14F-4D97-AF65-F5344CB8AC3E}">
        <p14:creationId xmlns:p14="http://schemas.microsoft.com/office/powerpoint/2010/main" val="845448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B9352-DAEB-45AD-B32C-8F1DE7E73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21" y="729658"/>
            <a:ext cx="8272212" cy="509595"/>
          </a:xfrm>
        </p:spPr>
        <p:txBody>
          <a:bodyPr>
            <a:normAutofit fontScale="90000"/>
          </a:bodyPr>
          <a:lstStyle/>
          <a:p>
            <a:r>
              <a:rPr lang="en-US" dirty="0"/>
              <a:t>Core Topic Planning 2021-2026 (1)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47C58FA-5134-4C34-9DFF-B08A45793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514392"/>
              </p:ext>
            </p:extLst>
          </p:nvPr>
        </p:nvGraphicFramePr>
        <p:xfrm>
          <a:off x="431921" y="2084832"/>
          <a:ext cx="8090288" cy="3694180"/>
        </p:xfrm>
        <a:graphic>
          <a:graphicData uri="http://schemas.openxmlformats.org/drawingml/2006/table">
            <a:tbl>
              <a:tblPr firstRow="1" firstCol="1" bandRow="1"/>
              <a:tblGrid>
                <a:gridCol w="1532351">
                  <a:extLst>
                    <a:ext uri="{9D8B030D-6E8A-4147-A177-3AD203B41FA5}">
                      <a16:colId xmlns:a16="http://schemas.microsoft.com/office/drawing/2014/main" val="153574739"/>
                    </a:ext>
                  </a:extLst>
                </a:gridCol>
                <a:gridCol w="934993">
                  <a:extLst>
                    <a:ext uri="{9D8B030D-6E8A-4147-A177-3AD203B41FA5}">
                      <a16:colId xmlns:a16="http://schemas.microsoft.com/office/drawing/2014/main" val="3099477153"/>
                    </a:ext>
                  </a:extLst>
                </a:gridCol>
                <a:gridCol w="1168743">
                  <a:extLst>
                    <a:ext uri="{9D8B030D-6E8A-4147-A177-3AD203B41FA5}">
                      <a16:colId xmlns:a16="http://schemas.microsoft.com/office/drawing/2014/main" val="4273504398"/>
                    </a:ext>
                  </a:extLst>
                </a:gridCol>
                <a:gridCol w="1155755">
                  <a:extLst>
                    <a:ext uri="{9D8B030D-6E8A-4147-A177-3AD203B41FA5}">
                      <a16:colId xmlns:a16="http://schemas.microsoft.com/office/drawing/2014/main" val="1868233111"/>
                    </a:ext>
                  </a:extLst>
                </a:gridCol>
                <a:gridCol w="1168741">
                  <a:extLst>
                    <a:ext uri="{9D8B030D-6E8A-4147-A177-3AD203B41FA5}">
                      <a16:colId xmlns:a16="http://schemas.microsoft.com/office/drawing/2014/main" val="2083348959"/>
                    </a:ext>
                  </a:extLst>
                </a:gridCol>
                <a:gridCol w="1103811">
                  <a:extLst>
                    <a:ext uri="{9D8B030D-6E8A-4147-A177-3AD203B41FA5}">
                      <a16:colId xmlns:a16="http://schemas.microsoft.com/office/drawing/2014/main" val="86231403"/>
                    </a:ext>
                  </a:extLst>
                </a:gridCol>
                <a:gridCol w="1025894">
                  <a:extLst>
                    <a:ext uri="{9D8B030D-6E8A-4147-A177-3AD203B41FA5}">
                      <a16:colId xmlns:a16="http://schemas.microsoft.com/office/drawing/2014/main" val="1804336833"/>
                    </a:ext>
                  </a:extLst>
                </a:gridCol>
              </a:tblGrid>
              <a:tr h="2638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2021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2022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2023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2024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2026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2142741"/>
                  </a:ext>
                </a:extLst>
              </a:tr>
              <a:tr h="2638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Health Status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85826"/>
                  </a:ext>
                </a:extLst>
              </a:tr>
              <a:tr h="2638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Healthy Days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9701772"/>
                  </a:ext>
                </a:extLst>
              </a:tr>
              <a:tr h="2638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Health Care Access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0618528"/>
                  </a:ext>
                </a:extLst>
              </a:tr>
              <a:tr h="2638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Exercise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870797"/>
                  </a:ext>
                </a:extLst>
              </a:tr>
              <a:tr h="2638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Hypertension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6744679"/>
                  </a:ext>
                </a:extLst>
              </a:tr>
              <a:tr h="2638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Cholesterol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5018280"/>
                  </a:ext>
                </a:extLst>
              </a:tr>
              <a:tr h="2638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Chronic Conditions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491440"/>
                  </a:ext>
                </a:extLst>
              </a:tr>
              <a:tr h="2638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Arthritis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5116472"/>
                  </a:ext>
                </a:extLst>
              </a:tr>
              <a:tr h="2638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Demographics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5645112"/>
                  </a:ext>
                </a:extLst>
              </a:tr>
              <a:tr h="2638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Disability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4055618"/>
                  </a:ext>
                </a:extLst>
              </a:tr>
              <a:tr h="2638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Tobacco Use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226217"/>
                  </a:ext>
                </a:extLst>
              </a:tr>
              <a:tr h="2638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Alcohol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0533899"/>
                  </a:ext>
                </a:extLst>
              </a:tr>
              <a:tr h="2638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Immunization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773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3339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00A21-2E31-4F34-9866-07ABB4151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Topic Planning 2021-2026 (2)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B3A9B5E-2F80-426A-A8F2-FE1946D0EB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354514"/>
              </p:ext>
            </p:extLst>
          </p:nvPr>
        </p:nvGraphicFramePr>
        <p:xfrm>
          <a:off x="418674" y="2267712"/>
          <a:ext cx="8030381" cy="3442999"/>
        </p:xfrm>
        <a:graphic>
          <a:graphicData uri="http://schemas.openxmlformats.org/drawingml/2006/table">
            <a:tbl>
              <a:tblPr firstRow="1" firstCol="1" bandRow="1"/>
              <a:tblGrid>
                <a:gridCol w="1729846">
                  <a:extLst>
                    <a:ext uri="{9D8B030D-6E8A-4147-A177-3AD203B41FA5}">
                      <a16:colId xmlns:a16="http://schemas.microsoft.com/office/drawing/2014/main" val="1427246956"/>
                    </a:ext>
                  </a:extLst>
                </a:gridCol>
                <a:gridCol w="928070">
                  <a:extLst>
                    <a:ext uri="{9D8B030D-6E8A-4147-A177-3AD203B41FA5}">
                      <a16:colId xmlns:a16="http://schemas.microsoft.com/office/drawing/2014/main" val="3438141324"/>
                    </a:ext>
                  </a:extLst>
                </a:gridCol>
                <a:gridCol w="951245">
                  <a:extLst>
                    <a:ext uri="{9D8B030D-6E8A-4147-A177-3AD203B41FA5}">
                      <a16:colId xmlns:a16="http://schemas.microsoft.com/office/drawing/2014/main" val="3120091356"/>
                    </a:ext>
                  </a:extLst>
                </a:gridCol>
                <a:gridCol w="1147197">
                  <a:extLst>
                    <a:ext uri="{9D8B030D-6E8A-4147-A177-3AD203B41FA5}">
                      <a16:colId xmlns:a16="http://schemas.microsoft.com/office/drawing/2014/main" val="315144395"/>
                    </a:ext>
                  </a:extLst>
                </a:gridCol>
                <a:gridCol w="1160087">
                  <a:extLst>
                    <a:ext uri="{9D8B030D-6E8A-4147-A177-3AD203B41FA5}">
                      <a16:colId xmlns:a16="http://schemas.microsoft.com/office/drawing/2014/main" val="2171926146"/>
                    </a:ext>
                  </a:extLst>
                </a:gridCol>
                <a:gridCol w="1095638">
                  <a:extLst>
                    <a:ext uri="{9D8B030D-6E8A-4147-A177-3AD203B41FA5}">
                      <a16:colId xmlns:a16="http://schemas.microsoft.com/office/drawing/2014/main" val="2306466951"/>
                    </a:ext>
                  </a:extLst>
                </a:gridCol>
                <a:gridCol w="1018298">
                  <a:extLst>
                    <a:ext uri="{9D8B030D-6E8A-4147-A177-3AD203B41FA5}">
                      <a16:colId xmlns:a16="http://schemas.microsoft.com/office/drawing/2014/main" val="957390790"/>
                    </a:ext>
                  </a:extLst>
                </a:gridCol>
              </a:tblGrid>
              <a:tr h="27635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2021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2022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2023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2024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2026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994833"/>
                  </a:ext>
                </a:extLst>
              </a:tr>
              <a:tr h="2418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H.I.V./AIDS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0599511"/>
                  </a:ext>
                </a:extLst>
              </a:tr>
              <a:tr h="2418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89469"/>
                  </a:ext>
                </a:extLst>
              </a:tr>
              <a:tr h="2418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Falls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9339567"/>
                  </a:ext>
                </a:extLst>
              </a:tr>
              <a:tr h="2418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Physical Activity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7839188"/>
                  </a:ext>
                </a:extLst>
              </a:tr>
              <a:tr h="4949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Breast and Cervical Cancer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6271955"/>
                  </a:ext>
                </a:extLst>
              </a:tr>
              <a:tr h="2418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Prostate Cancer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3609339"/>
                  </a:ext>
                </a:extLst>
              </a:tr>
              <a:tr h="2418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Colorectal Cancer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8355402"/>
                  </a:ext>
                </a:extLst>
              </a:tr>
              <a:tr h="4949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Drinking Driving/ Seat Belt Use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5611758"/>
                  </a:ext>
                </a:extLst>
              </a:tr>
              <a:tr h="2418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Inadequate Sleep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866199"/>
                  </a:ext>
                </a:extLst>
              </a:tr>
              <a:tr h="2418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Oral Health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441310"/>
                  </a:ext>
                </a:extLst>
              </a:tr>
              <a:tr h="2418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Fruits and Vegetables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√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" marR="55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1299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3274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7660A3D-94D7-4E5D-AE77-F2DEE49DF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900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4EB985-DC5C-4DAC-9D62-8DC7D0F25A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CB64ED-B050-4F57-8188-F2332600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81372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E99FA-492C-4C5E-9893-0F326B1B6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0214" y="614407"/>
            <a:ext cx="8482004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59258C-AAC2-41CD-973C-7439B122A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516B72-0116-42B2-82A2-B11218A36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8489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CB62E3-0CBC-4003-B071-507A9CB94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1033389"/>
            <a:ext cx="3619692" cy="48254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700" dirty="0">
                <a:solidFill>
                  <a:srgbClr val="FFFFFF"/>
                </a:solidFill>
                <a:cs typeface="+mj-cs"/>
              </a:rPr>
              <a:t>Next steps….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CDB507F-21B7-4C27-B0FC-D9C465C6D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934" y="460868"/>
            <a:ext cx="3621024" cy="1116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AB1AE17-B7A3-4363-95CD-25441E2FF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7080" y="460868"/>
            <a:ext cx="3621024" cy="11165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5FF7A-2AAF-4906-A9E1-6E6D159B4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6826" y="1033390"/>
            <a:ext cx="3641278" cy="4825409"/>
          </a:xfrm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Wingdings 2" panose="05020102010507070707" pitchFamily="18" charset="2"/>
              <a:buChar char=""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cs typeface="+mn-cs"/>
              </a:rPr>
              <a:t>Continue the move to cell phone only sample</a:t>
            </a:r>
          </a:p>
          <a:p>
            <a:pPr lvl="1">
              <a:buFont typeface="Wingdings 2" panose="05020102010507070707" pitchFamily="18" charset="2"/>
              <a:buChar char=""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cs typeface="+mn-cs"/>
              </a:rPr>
              <a:t>Rural representation</a:t>
            </a:r>
          </a:p>
          <a:p>
            <a:pPr>
              <a:buFont typeface="Wingdings 2" panose="05020102010507070707" pitchFamily="18" charset="2"/>
              <a:buChar char=""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cs typeface="+mn-cs"/>
              </a:rPr>
              <a:t>Continue to adapt some questions to shorter length of responses.</a:t>
            </a:r>
          </a:p>
          <a:p>
            <a:pPr lvl="1">
              <a:buFont typeface="Wingdings 2" panose="05020102010507070707" pitchFamily="18" charset="2"/>
              <a:buChar char=""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cs typeface="+mn-cs"/>
              </a:rPr>
              <a:t>Long lists of response categories</a:t>
            </a:r>
          </a:p>
          <a:p>
            <a:pPr>
              <a:buFont typeface="Wingdings 2" panose="05020102010507070707" pitchFamily="18" charset="2"/>
              <a:buChar char=""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cs typeface="+mn-cs"/>
              </a:rPr>
              <a:t>Data collection protocol improvements</a:t>
            </a:r>
          </a:p>
          <a:p>
            <a:pPr>
              <a:buFont typeface="Wingdings 2" panose="05020102010507070707" pitchFamily="18" charset="2"/>
              <a:buChar char=""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  <a:cs typeface="+mn-cs"/>
              </a:rPr>
              <a:t>Pilots</a:t>
            </a:r>
          </a:p>
          <a:p>
            <a:pPr lvl="1">
              <a:buFont typeface="Wingdings 2" panose="05020102010507070707" pitchFamily="18" charset="2"/>
              <a:buChar char=""/>
            </a:pPr>
            <a:endParaRPr lang="en-US" sz="1500" dirty="0">
              <a:solidFill>
                <a:schemeClr val="accent2">
                  <a:lumMod val="50000"/>
                </a:scheme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603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B1C974-3BC5-491C-B128-170FC3AF3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Pilots Currently underway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E7B21E-3059-40F4-B7BF-6B6189CA33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902379"/>
              </p:ext>
            </p:extLst>
          </p:nvPr>
        </p:nvGraphicFramePr>
        <p:xfrm>
          <a:off x="2418347" y="2127675"/>
          <a:ext cx="4487779" cy="3368638"/>
        </p:xfrm>
        <a:graphic>
          <a:graphicData uri="http://schemas.openxmlformats.org/drawingml/2006/table">
            <a:tbl>
              <a:tblPr firstRow="1" firstCol="1" bandRow="1"/>
              <a:tblGrid>
                <a:gridCol w="4487779">
                  <a:extLst>
                    <a:ext uri="{9D8B030D-6E8A-4147-A177-3AD203B41FA5}">
                      <a16:colId xmlns:a16="http://schemas.microsoft.com/office/drawing/2014/main" val="508371622"/>
                    </a:ext>
                  </a:extLst>
                </a:gridCol>
              </a:tblGrid>
              <a:tr h="4812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BRFSS/Other Federal Databases</a:t>
                      </a:r>
                    </a:p>
                  </a:txBody>
                  <a:tcPr marL="62243" marR="62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9995039"/>
                  </a:ext>
                </a:extLst>
              </a:tr>
              <a:tr h="4812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BRFSS SMART </a:t>
                      </a:r>
                    </a:p>
                  </a:txBody>
                  <a:tcPr marL="62243" marR="62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2040492"/>
                  </a:ext>
                </a:extLst>
              </a:tr>
              <a:tr h="4812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Push to Web</a:t>
                      </a:r>
                    </a:p>
                  </a:txBody>
                  <a:tcPr marL="62243" marR="62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7545250"/>
                  </a:ext>
                </a:extLst>
              </a:tr>
              <a:tr h="4812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Internet Panels</a:t>
                      </a:r>
                    </a:p>
                  </a:txBody>
                  <a:tcPr marL="62243" marR="62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6766814"/>
                  </a:ext>
                </a:extLst>
              </a:tr>
              <a:tr h="4812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Electronic Health Records</a:t>
                      </a:r>
                    </a:p>
                  </a:txBody>
                  <a:tcPr marL="62243" marR="62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7357947"/>
                  </a:ext>
                </a:extLst>
              </a:tr>
              <a:tr h="4812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Address Based Sampling</a:t>
                      </a:r>
                    </a:p>
                  </a:txBody>
                  <a:tcPr marL="62243" marR="62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2043786"/>
                  </a:ext>
                </a:extLst>
              </a:tr>
              <a:tr h="4812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Propensity Testing</a:t>
                      </a:r>
                    </a:p>
                  </a:txBody>
                  <a:tcPr marL="62243" marR="622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5449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7244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BCDCEC40-526D-4E31-9675-8CAFEB969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8700"/>
            <a:ext cx="9144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6284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group of people running in the outdoors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85" r="12485"/>
          <a:stretch>
            <a:fillRect/>
          </a:stretch>
        </p:blipFill>
        <p:spPr/>
      </p:pic>
      <p:pic>
        <p:nvPicPr>
          <p:cNvPr id="3" name="Picture Placeholder 2" descr="man and woman making a salad with fresh vegetables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15" r="12515"/>
          <a:stretch>
            <a:fillRect/>
          </a:stretch>
        </p:blipFill>
        <p:spPr/>
      </p:pic>
      <p:pic>
        <p:nvPicPr>
          <p:cNvPr id="6" name="Picture Placeholder 5" descr="woman holding new born infant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15" r="12515"/>
          <a:stretch>
            <a:fillRect/>
          </a:stretch>
        </p:blipFill>
        <p:spPr/>
      </p:pic>
      <p:pic>
        <p:nvPicPr>
          <p:cNvPr id="7" name="Picture Placeholder 6" descr="group of smiling, happy people 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15" r="12515"/>
          <a:stretch>
            <a:fillRect/>
          </a:stretch>
        </p:blipFill>
        <p:spPr/>
      </p:pic>
      <p:sp>
        <p:nvSpPr>
          <p:cNvPr id="20" name="Subtitle 19">
            <a:extLst>
              <a:ext uri="{FF2B5EF4-FFF2-40B4-BE49-F238E27FC236}">
                <a16:creationId xmlns:a16="http://schemas.microsoft.com/office/drawing/2014/main" id="{3747A930-C366-4A0E-B9AE-211BB7C833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Carol Pierannunzi</a:t>
            </a:r>
          </a:p>
          <a:p>
            <a:r>
              <a:rPr lang="en-US" dirty="0"/>
              <a:t>ivk7@cdc.gov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A46570A-CDB6-4B26-BC92-013B79C1AC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en-US" sz="1600" b="1" dirty="0"/>
              <a:t>Division of Population Health</a:t>
            </a:r>
          </a:p>
        </p:txBody>
      </p:sp>
    </p:spTree>
    <p:extLst>
      <p:ext uri="{BB962C8B-B14F-4D97-AF65-F5344CB8AC3E}">
        <p14:creationId xmlns:p14="http://schemas.microsoft.com/office/powerpoint/2010/main" val="410546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vidend">
  <a:themeElements>
    <a:clrScheme name="NCCDPHP 3">
      <a:dk1>
        <a:srgbClr val="122C41"/>
      </a:dk1>
      <a:lt1>
        <a:sysClr val="window" lastClr="FFFFFF"/>
      </a:lt1>
      <a:dk2>
        <a:srgbClr val="3D3D3D"/>
      </a:dk2>
      <a:lt2>
        <a:srgbClr val="D3F9EB"/>
      </a:lt2>
      <a:accent1>
        <a:srgbClr val="2C5760"/>
      </a:accent1>
      <a:accent2>
        <a:srgbClr val="007A7C"/>
      </a:accent2>
      <a:accent3>
        <a:srgbClr val="24E0C5"/>
      </a:accent3>
      <a:accent4>
        <a:srgbClr val="969FA7"/>
      </a:accent4>
      <a:accent5>
        <a:srgbClr val="5ACC5A"/>
      </a:accent5>
      <a:accent6>
        <a:srgbClr val="0AA750"/>
      </a:accent6>
      <a:hlink>
        <a:srgbClr val="828282"/>
      </a:hlink>
      <a:folHlink>
        <a:srgbClr val="A5A5A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FF0E117DAFE54CBE067C431C77F64B" ma:contentTypeVersion="2" ma:contentTypeDescription="Create a new document." ma:contentTypeScope="" ma:versionID="26e36acbad6aff7ff18e4827b669c79e">
  <xsd:schema xmlns:xsd="http://www.w3.org/2001/XMLSchema" xmlns:xs="http://www.w3.org/2001/XMLSchema" xmlns:p="http://schemas.microsoft.com/office/2006/metadata/properties" xmlns:ns3="0c96800b-b425-4f1f-a293-d10a6021442d" targetNamespace="http://schemas.microsoft.com/office/2006/metadata/properties" ma:root="true" ma:fieldsID="849ac50e4c4ed87eaf948768d51961c5" ns3:_="">
    <xsd:import namespace="0c96800b-b425-4f1f-a293-d10a6021442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96800b-b425-4f1f-a293-d10a602144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0B075C-81A2-4C65-AC98-87D82835B8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96800b-b425-4f1f-a293-d10a602144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531ECF9-E53F-4B81-9B14-6174C795BD64}">
  <ds:schemaRefs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0c96800b-b425-4f1f-a293-d10a6021442d"/>
  </ds:schemaRefs>
</ds:datastoreItem>
</file>

<file path=customXml/itemProps3.xml><?xml version="1.0" encoding="utf-8"?>
<ds:datastoreItem xmlns:ds="http://schemas.openxmlformats.org/officeDocument/2006/customXml" ds:itemID="{22DFB383-45CC-4107-B749-4D0ACD441F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1435</Words>
  <Application>Microsoft Office PowerPoint</Application>
  <PresentationFormat>On-screen Show (4:3)</PresentationFormat>
  <Paragraphs>387</Paragraphs>
  <Slides>26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Courier New</vt:lpstr>
      <vt:lpstr>Wingdings</vt:lpstr>
      <vt:lpstr>Wingdings 2</vt:lpstr>
      <vt:lpstr>Dividend</vt:lpstr>
      <vt:lpstr>2020-2022 BRFSS Questionnaire Redesign</vt:lpstr>
      <vt:lpstr>Goals of Our Meeting</vt:lpstr>
      <vt:lpstr>It’s not just about the questionnaire</vt:lpstr>
      <vt:lpstr>PowerPoint Presentation</vt:lpstr>
      <vt:lpstr>The brfss partnership</vt:lpstr>
      <vt:lpstr>PowerPoint Presentation</vt:lpstr>
      <vt:lpstr>Partnership Roles (1)</vt:lpstr>
      <vt:lpstr>Partnership Roles (2)</vt:lpstr>
      <vt:lpstr>Summary</vt:lpstr>
      <vt:lpstr>The BRFSS questionnaire</vt:lpstr>
      <vt:lpstr>PowerPoint Presentation</vt:lpstr>
      <vt:lpstr>The Questionnaire Development Process</vt:lpstr>
      <vt:lpstr>The core questionnaire redesign</vt:lpstr>
      <vt:lpstr>the redesign</vt:lpstr>
      <vt:lpstr>Why We Have to Update Our questionnaire now</vt:lpstr>
      <vt:lpstr>goals</vt:lpstr>
      <vt:lpstr>The Core Questionnaire Redesign process</vt:lpstr>
      <vt:lpstr>Criteria for BRFSS Core Question Removal or Modification</vt:lpstr>
      <vt:lpstr>Criteria for BRFSS Core Question Removal or Modification (2)</vt:lpstr>
      <vt:lpstr>Length of the core questionnaire</vt:lpstr>
      <vt:lpstr>Core Topic Planning 2021-2026 (1)</vt:lpstr>
      <vt:lpstr>core Topic Planning 2021-2026 (2)</vt:lpstr>
      <vt:lpstr>Next steps….</vt:lpstr>
      <vt:lpstr>Pilots Currently underway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2020-08-31T19:46:09Z</dcterms:created>
  <dcterms:modified xsi:type="dcterms:W3CDTF">2020-09-02T18:28:34Z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0x01010053FF0E117DAFE54CBE067C431C77F64B</vt:lpwstr>
  </property>
</Properties>
</file>