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5150"/>
    <a:srgbClr val="3C3C3B"/>
    <a:srgbClr val="27272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8" d="100"/>
          <a:sy n="138" d="100"/>
        </p:scale>
        <p:origin x="87" y="249"/>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Groups\EDC\Groups\OEH\EPHT\Surveillance\Heat-Related%20Illness%20and%20Death\Heat-Related%20Illness%202008-2019.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roups\EDC\Groups\OEH\EPHT\Surveillance\Heat-Related%20Illness%20and%20Death\Heat-Related%20Illness%202008-2019.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Groups\EDC\Groups\OEH\EPHT\Surveillance\Heat-Related%20Illness%20and%20Death\Heat-Related%20Deaths%202008-2019.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400"/>
            </a:pPr>
            <a:r>
              <a:rPr lang="en-US" sz="1400"/>
              <a:t>Heat-Related</a:t>
            </a:r>
            <a:r>
              <a:rPr lang="en-US" sz="1400" baseline="0"/>
              <a:t> and Heat-Caused Illness Emergency Department Visits, 2008-2019</a:t>
            </a:r>
            <a:endParaRPr lang="en-US" sz="1400"/>
          </a:p>
        </c:rich>
      </c:tx>
      <c:overlay val="0"/>
    </c:title>
    <c:autoTitleDeleted val="0"/>
    <c:plotArea>
      <c:layout/>
      <c:lineChart>
        <c:grouping val="standard"/>
        <c:varyColors val="0"/>
        <c:ser>
          <c:idx val="0"/>
          <c:order val="0"/>
          <c:tx>
            <c:v>Heat-Related Illness</c:v>
          </c:tx>
          <c:marker>
            <c:symbol val="none"/>
          </c:marker>
          <c:cat>
            <c:strRef>
              <c:f>'[Heat-Related Illness 2008-2019.xlsx]Record'!$B$2:$M$2</c:f>
              <c:strCach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strCache>
            </c:strRef>
          </c:cat>
          <c:val>
            <c:numRef>
              <c:f>'[Heat-Related Illness 2008-2019.xlsx]Record'!$B$3:$M$3</c:f>
              <c:numCache>
                <c:formatCode>General</c:formatCode>
                <c:ptCount val="12"/>
                <c:pt idx="0">
                  <c:v>1647</c:v>
                </c:pt>
                <c:pt idx="1">
                  <c:v>1707</c:v>
                </c:pt>
                <c:pt idx="2">
                  <c:v>1900</c:v>
                </c:pt>
                <c:pt idx="3">
                  <c:v>2367</c:v>
                </c:pt>
                <c:pt idx="4">
                  <c:v>2406</c:v>
                </c:pt>
                <c:pt idx="5">
                  <c:v>2243</c:v>
                </c:pt>
                <c:pt idx="6">
                  <c:v>2153</c:v>
                </c:pt>
                <c:pt idx="7">
                  <c:v>2423</c:v>
                </c:pt>
                <c:pt idx="8">
                  <c:v>2915</c:v>
                </c:pt>
                <c:pt idx="9">
                  <c:v>3053</c:v>
                </c:pt>
                <c:pt idx="10">
                  <c:v>3013</c:v>
                </c:pt>
                <c:pt idx="11">
                  <c:v>2944</c:v>
                </c:pt>
              </c:numCache>
            </c:numRef>
          </c:val>
          <c:smooth val="0"/>
          <c:extLst>
            <c:ext xmlns:c16="http://schemas.microsoft.com/office/drawing/2014/chart" uri="{C3380CC4-5D6E-409C-BE32-E72D297353CC}">
              <c16:uniqueId val="{00000000-497B-489B-9399-F79C317A8E4A}"/>
            </c:ext>
          </c:extLst>
        </c:ser>
        <c:ser>
          <c:idx val="1"/>
          <c:order val="1"/>
          <c:tx>
            <c:v>Heat-Caused Illness</c:v>
          </c:tx>
          <c:marker>
            <c:symbol val="none"/>
          </c:marker>
          <c:cat>
            <c:strRef>
              <c:f>'[Heat-Related Illness 2008-2019.xlsx]Record'!$B$2:$M$2</c:f>
              <c:strCach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strCache>
            </c:strRef>
          </c:cat>
          <c:val>
            <c:numRef>
              <c:f>'[Heat-Related Illness 2008-2019.xlsx]Record'!$B$10:$M$10</c:f>
              <c:numCache>
                <c:formatCode>General</c:formatCode>
                <c:ptCount val="12"/>
                <c:pt idx="0">
                  <c:v>1085</c:v>
                </c:pt>
                <c:pt idx="1">
                  <c:v>1106</c:v>
                </c:pt>
                <c:pt idx="2">
                  <c:v>1206</c:v>
                </c:pt>
                <c:pt idx="3">
                  <c:v>1546</c:v>
                </c:pt>
                <c:pt idx="4">
                  <c:v>1560</c:v>
                </c:pt>
                <c:pt idx="5">
                  <c:v>1466</c:v>
                </c:pt>
                <c:pt idx="6">
                  <c:v>1407</c:v>
                </c:pt>
                <c:pt idx="7">
                  <c:v>1472</c:v>
                </c:pt>
                <c:pt idx="8">
                  <c:v>1812</c:v>
                </c:pt>
                <c:pt idx="9">
                  <c:v>1969</c:v>
                </c:pt>
                <c:pt idx="10">
                  <c:v>1917</c:v>
                </c:pt>
                <c:pt idx="11">
                  <c:v>1903</c:v>
                </c:pt>
              </c:numCache>
            </c:numRef>
          </c:val>
          <c:smooth val="0"/>
          <c:extLst>
            <c:ext xmlns:c16="http://schemas.microsoft.com/office/drawing/2014/chart" uri="{C3380CC4-5D6E-409C-BE32-E72D297353CC}">
              <c16:uniqueId val="{00000001-497B-489B-9399-F79C317A8E4A}"/>
            </c:ext>
          </c:extLst>
        </c:ser>
        <c:dLbls>
          <c:showLegendKey val="0"/>
          <c:showVal val="0"/>
          <c:showCatName val="0"/>
          <c:showSerName val="0"/>
          <c:showPercent val="0"/>
          <c:showBubbleSize val="0"/>
        </c:dLbls>
        <c:smooth val="0"/>
        <c:axId val="247684096"/>
        <c:axId val="247686656"/>
      </c:lineChart>
      <c:catAx>
        <c:axId val="247684096"/>
        <c:scaling>
          <c:orientation val="minMax"/>
        </c:scaling>
        <c:delete val="0"/>
        <c:axPos val="b"/>
        <c:numFmt formatCode="General" sourceLinked="0"/>
        <c:majorTickMark val="none"/>
        <c:minorTickMark val="none"/>
        <c:tickLblPos val="nextTo"/>
        <c:crossAx val="247686656"/>
        <c:crosses val="autoZero"/>
        <c:auto val="1"/>
        <c:lblAlgn val="ctr"/>
        <c:lblOffset val="100"/>
        <c:noMultiLvlLbl val="0"/>
      </c:catAx>
      <c:valAx>
        <c:axId val="247686656"/>
        <c:scaling>
          <c:orientation val="minMax"/>
        </c:scaling>
        <c:delete val="0"/>
        <c:axPos val="l"/>
        <c:numFmt formatCode="General" sourceLinked="1"/>
        <c:majorTickMark val="none"/>
        <c:minorTickMark val="none"/>
        <c:tickLblPos val="nextTo"/>
        <c:txPr>
          <a:bodyPr/>
          <a:lstStyle/>
          <a:p>
            <a:pPr>
              <a:defRPr sz="1200"/>
            </a:pPr>
            <a:endParaRPr lang="en-US"/>
          </a:p>
        </c:txPr>
        <c:crossAx val="247684096"/>
        <c:crosses val="autoZero"/>
        <c:crossBetween val="between"/>
      </c:valAx>
    </c:plotArea>
    <c:legend>
      <c:legendPos val="b"/>
      <c:overlay val="0"/>
      <c:txPr>
        <a:bodyPr/>
        <a:lstStyle/>
        <a:p>
          <a:pPr>
            <a:defRPr sz="1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400"/>
            </a:pPr>
            <a:r>
              <a:rPr lang="en-US" sz="1400"/>
              <a:t>Heat-Related</a:t>
            </a:r>
            <a:r>
              <a:rPr lang="en-US" sz="1400" baseline="0"/>
              <a:t> and Heat-Caused Illness Hospitalizations, 2008-2019</a:t>
            </a:r>
            <a:endParaRPr lang="en-US" sz="1400"/>
          </a:p>
        </c:rich>
      </c:tx>
      <c:overlay val="0"/>
    </c:title>
    <c:autoTitleDeleted val="0"/>
    <c:plotArea>
      <c:layout/>
      <c:lineChart>
        <c:grouping val="standard"/>
        <c:varyColors val="0"/>
        <c:ser>
          <c:idx val="0"/>
          <c:order val="0"/>
          <c:tx>
            <c:v>Heat-Related Illness</c:v>
          </c:tx>
          <c:marker>
            <c:symbol val="none"/>
          </c:marker>
          <c:cat>
            <c:strRef>
              <c:f>'[Heat-Related Illness 2008-2019.xlsx]Record'!$B$2:$M$2</c:f>
              <c:strCach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strCache>
            </c:strRef>
          </c:cat>
          <c:val>
            <c:numRef>
              <c:f>'[Heat-Related Illness 2008-2019.xlsx]Record'!$B$4:$M$4</c:f>
              <c:numCache>
                <c:formatCode>General</c:formatCode>
                <c:ptCount val="12"/>
                <c:pt idx="0">
                  <c:v>374</c:v>
                </c:pt>
                <c:pt idx="1">
                  <c:v>472</c:v>
                </c:pt>
                <c:pt idx="2">
                  <c:v>526</c:v>
                </c:pt>
                <c:pt idx="3">
                  <c:v>589</c:v>
                </c:pt>
                <c:pt idx="4">
                  <c:v>551</c:v>
                </c:pt>
                <c:pt idx="5">
                  <c:v>530</c:v>
                </c:pt>
                <c:pt idx="6">
                  <c:v>491</c:v>
                </c:pt>
                <c:pt idx="7">
                  <c:v>572</c:v>
                </c:pt>
                <c:pt idx="8">
                  <c:v>594</c:v>
                </c:pt>
                <c:pt idx="9">
                  <c:v>749</c:v>
                </c:pt>
                <c:pt idx="10">
                  <c:v>753</c:v>
                </c:pt>
                <c:pt idx="11">
                  <c:v>761</c:v>
                </c:pt>
              </c:numCache>
            </c:numRef>
          </c:val>
          <c:smooth val="0"/>
          <c:extLst>
            <c:ext xmlns:c16="http://schemas.microsoft.com/office/drawing/2014/chart" uri="{C3380CC4-5D6E-409C-BE32-E72D297353CC}">
              <c16:uniqueId val="{00000000-0283-4F30-8BB3-0123C7A59724}"/>
            </c:ext>
          </c:extLst>
        </c:ser>
        <c:ser>
          <c:idx val="1"/>
          <c:order val="1"/>
          <c:tx>
            <c:v>Heat-Caused Illness</c:v>
          </c:tx>
          <c:marker>
            <c:symbol val="none"/>
          </c:marker>
          <c:cat>
            <c:strRef>
              <c:f>'[Heat-Related Illness 2008-2019.xlsx]Record'!$B$2:$M$2</c:f>
              <c:strCach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strCache>
            </c:strRef>
          </c:cat>
          <c:val>
            <c:numRef>
              <c:f>'[Heat-Related Illness 2008-2019.xlsx]Record'!$B$9:$M$9</c:f>
              <c:numCache>
                <c:formatCode>General</c:formatCode>
                <c:ptCount val="12"/>
                <c:pt idx="0">
                  <c:v>147</c:v>
                </c:pt>
                <c:pt idx="1">
                  <c:v>200</c:v>
                </c:pt>
                <c:pt idx="2">
                  <c:v>227</c:v>
                </c:pt>
                <c:pt idx="3">
                  <c:v>240</c:v>
                </c:pt>
                <c:pt idx="4">
                  <c:v>210</c:v>
                </c:pt>
                <c:pt idx="5">
                  <c:v>191</c:v>
                </c:pt>
                <c:pt idx="6">
                  <c:v>159</c:v>
                </c:pt>
                <c:pt idx="7">
                  <c:v>199</c:v>
                </c:pt>
                <c:pt idx="8">
                  <c:v>240</c:v>
                </c:pt>
                <c:pt idx="9">
                  <c:v>283</c:v>
                </c:pt>
                <c:pt idx="10">
                  <c:v>250</c:v>
                </c:pt>
                <c:pt idx="11">
                  <c:v>299</c:v>
                </c:pt>
              </c:numCache>
            </c:numRef>
          </c:val>
          <c:smooth val="0"/>
          <c:extLst>
            <c:ext xmlns:c16="http://schemas.microsoft.com/office/drawing/2014/chart" uri="{C3380CC4-5D6E-409C-BE32-E72D297353CC}">
              <c16:uniqueId val="{00000001-0283-4F30-8BB3-0123C7A59724}"/>
            </c:ext>
          </c:extLst>
        </c:ser>
        <c:dLbls>
          <c:showLegendKey val="0"/>
          <c:showVal val="0"/>
          <c:showCatName val="0"/>
          <c:showSerName val="0"/>
          <c:showPercent val="0"/>
          <c:showBubbleSize val="0"/>
        </c:dLbls>
        <c:smooth val="0"/>
        <c:axId val="286689920"/>
        <c:axId val="287396608"/>
      </c:lineChart>
      <c:catAx>
        <c:axId val="286689920"/>
        <c:scaling>
          <c:orientation val="minMax"/>
        </c:scaling>
        <c:delete val="0"/>
        <c:axPos val="b"/>
        <c:numFmt formatCode="General" sourceLinked="0"/>
        <c:majorTickMark val="none"/>
        <c:minorTickMark val="none"/>
        <c:tickLblPos val="nextTo"/>
        <c:txPr>
          <a:bodyPr/>
          <a:lstStyle/>
          <a:p>
            <a:pPr>
              <a:defRPr sz="1050"/>
            </a:pPr>
            <a:endParaRPr lang="en-US"/>
          </a:p>
        </c:txPr>
        <c:crossAx val="287396608"/>
        <c:crosses val="autoZero"/>
        <c:auto val="1"/>
        <c:lblAlgn val="ctr"/>
        <c:lblOffset val="100"/>
        <c:noMultiLvlLbl val="0"/>
      </c:catAx>
      <c:valAx>
        <c:axId val="287396608"/>
        <c:scaling>
          <c:orientation val="minMax"/>
        </c:scaling>
        <c:delete val="0"/>
        <c:axPos val="l"/>
        <c:numFmt formatCode="General" sourceLinked="1"/>
        <c:majorTickMark val="none"/>
        <c:minorTickMark val="none"/>
        <c:tickLblPos val="nextTo"/>
        <c:txPr>
          <a:bodyPr/>
          <a:lstStyle/>
          <a:p>
            <a:pPr>
              <a:defRPr sz="1400"/>
            </a:pPr>
            <a:endParaRPr lang="en-US"/>
          </a:p>
        </c:txPr>
        <c:crossAx val="286689920"/>
        <c:crosses val="autoZero"/>
        <c:crossBetween val="between"/>
      </c:valAx>
    </c:plotArea>
    <c:legend>
      <c:legendPos val="b"/>
      <c:overlay val="0"/>
      <c:txPr>
        <a:bodyPr/>
        <a:lstStyle/>
        <a:p>
          <a:pPr>
            <a:defRPr sz="14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ln>
                  <a:noFill/>
                </a:ln>
                <a:solidFill>
                  <a:sysClr val="windowText" lastClr="000000"/>
                </a:solidFill>
                <a:latin typeface="+mn-lt"/>
                <a:ea typeface="+mn-ea"/>
                <a:cs typeface="+mn-cs"/>
              </a:defRPr>
            </a:pPr>
            <a:r>
              <a:rPr lang="en-US" b="1">
                <a:ln>
                  <a:noFill/>
                </a:ln>
                <a:solidFill>
                  <a:sysClr val="windowText" lastClr="000000"/>
                </a:solidFill>
              </a:rPr>
              <a:t>Heat-Related Deaths</a:t>
            </a:r>
            <a:r>
              <a:rPr lang="en-US" b="1" baseline="0">
                <a:ln>
                  <a:noFill/>
                </a:ln>
                <a:solidFill>
                  <a:sysClr val="windowText" lastClr="000000"/>
                </a:solidFill>
              </a:rPr>
              <a:t> in Arizona by Year, 2008-2019</a:t>
            </a:r>
            <a:endParaRPr lang="en-US" b="1">
              <a:ln>
                <a:noFill/>
              </a:ln>
              <a:solidFill>
                <a:sysClr val="windowText" lastClr="00000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ln>
                <a:noFill/>
              </a:ln>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2"/>
              </a:solidFill>
              <a:round/>
            </a:ln>
            <a:effectLst/>
          </c:spPr>
          <c:marker>
            <c:symbol val="none"/>
          </c:marker>
          <c:cat>
            <c:numRef>
              <c:f>'[Heat-Related Deaths 2008-2019.xlsx]AgeGroup'!$B$3:$M$3</c:f>
              <c:numCache>
                <c:formatCode>General</c:formatCod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numCache>
            </c:numRef>
          </c:cat>
          <c:val>
            <c:numRef>
              <c:f>'[Heat-Related Deaths 2008-2019.xlsx]AgeGroup'!$B$16:$M$16</c:f>
              <c:numCache>
                <c:formatCode>General</c:formatCode>
                <c:ptCount val="12"/>
                <c:pt idx="0">
                  <c:v>112</c:v>
                </c:pt>
                <c:pt idx="1">
                  <c:v>154</c:v>
                </c:pt>
                <c:pt idx="2">
                  <c:v>186</c:v>
                </c:pt>
                <c:pt idx="3">
                  <c:v>177</c:v>
                </c:pt>
                <c:pt idx="4">
                  <c:v>157</c:v>
                </c:pt>
                <c:pt idx="5">
                  <c:v>149</c:v>
                </c:pt>
                <c:pt idx="6">
                  <c:v>91</c:v>
                </c:pt>
                <c:pt idx="7">
                  <c:v>132</c:v>
                </c:pt>
                <c:pt idx="8">
                  <c:v>219</c:v>
                </c:pt>
                <c:pt idx="9">
                  <c:v>264</c:v>
                </c:pt>
                <c:pt idx="10">
                  <c:v>251</c:v>
                </c:pt>
                <c:pt idx="11">
                  <c:v>283</c:v>
                </c:pt>
              </c:numCache>
            </c:numRef>
          </c:val>
          <c:smooth val="0"/>
          <c:extLst>
            <c:ext xmlns:c16="http://schemas.microsoft.com/office/drawing/2014/chart" uri="{C3380CC4-5D6E-409C-BE32-E72D297353CC}">
              <c16:uniqueId val="{00000000-CC57-4B19-9BBB-4F6A85213894}"/>
            </c:ext>
          </c:extLst>
        </c:ser>
        <c:dLbls>
          <c:showLegendKey val="0"/>
          <c:showVal val="0"/>
          <c:showCatName val="0"/>
          <c:showSerName val="0"/>
          <c:showPercent val="0"/>
          <c:showBubbleSize val="0"/>
        </c:dLbls>
        <c:smooth val="0"/>
        <c:axId val="2125886448"/>
        <c:axId val="60040544"/>
      </c:lineChart>
      <c:catAx>
        <c:axId val="212588644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ln>
                  <a:noFill/>
                </a:ln>
                <a:solidFill>
                  <a:sysClr val="windowText" lastClr="000000"/>
                </a:solidFill>
                <a:latin typeface="+mn-lt"/>
                <a:ea typeface="+mn-ea"/>
                <a:cs typeface="+mn-cs"/>
              </a:defRPr>
            </a:pPr>
            <a:endParaRPr lang="en-US"/>
          </a:p>
        </c:txPr>
        <c:crossAx val="60040544"/>
        <c:crosses val="autoZero"/>
        <c:auto val="1"/>
        <c:lblAlgn val="ctr"/>
        <c:lblOffset val="100"/>
        <c:noMultiLvlLbl val="0"/>
      </c:catAx>
      <c:valAx>
        <c:axId val="6004054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ln>
                  <a:noFill/>
                </a:ln>
                <a:solidFill>
                  <a:sysClr val="windowText" lastClr="000000"/>
                </a:solidFill>
                <a:latin typeface="+mn-lt"/>
                <a:ea typeface="+mn-ea"/>
                <a:cs typeface="+mn-cs"/>
              </a:defRPr>
            </a:pPr>
            <a:endParaRPr lang="en-US"/>
          </a:p>
        </c:txPr>
        <c:crossAx val="2125886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sz="1400"/>
            </a:pPr>
            <a:r>
              <a:rPr lang="en-US" sz="1400" dirty="0"/>
              <a:t>Median Charge per </a:t>
            </a:r>
            <a:r>
              <a:rPr lang="en-US" sz="1400" dirty="0" smtClean="0"/>
              <a:t>Visit/Admission Due </a:t>
            </a:r>
            <a:r>
              <a:rPr lang="en-US" sz="1400" dirty="0"/>
              <a:t>to Heat-Related Illness in Arizona, 2008 - 2018</a:t>
            </a:r>
          </a:p>
        </c:rich>
      </c:tx>
      <c:overlay val="0"/>
    </c:title>
    <c:autoTitleDeleted val="0"/>
    <c:plotArea>
      <c:layout>
        <c:manualLayout>
          <c:layoutTarget val="inner"/>
          <c:xMode val="edge"/>
          <c:yMode val="edge"/>
          <c:x val="0.11656560427295475"/>
          <c:y val="0.23712427250941459"/>
          <c:w val="0.69524411354491911"/>
          <c:h val="0.64113155191985438"/>
        </c:manualLayout>
      </c:layout>
      <c:lineChart>
        <c:grouping val="standard"/>
        <c:varyColors val="0"/>
        <c:ser>
          <c:idx val="0"/>
          <c:order val="0"/>
          <c:tx>
            <c:v>ED Median Charge</c:v>
          </c:tx>
          <c:marker>
            <c:symbol val="none"/>
          </c:marker>
          <c:cat>
            <c:numRef>
              <c:f>Cost!$A$4:$A$14</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Cost!$D$4:$D$14</c:f>
              <c:numCache>
                <c:formatCode>"$"#,##0</c:formatCode>
                <c:ptCount val="11"/>
                <c:pt idx="0">
                  <c:v>2469</c:v>
                </c:pt>
                <c:pt idx="1">
                  <c:v>2677</c:v>
                </c:pt>
                <c:pt idx="2">
                  <c:v>2915.5</c:v>
                </c:pt>
                <c:pt idx="3">
                  <c:v>3104</c:v>
                </c:pt>
                <c:pt idx="4">
                  <c:v>3211.5</c:v>
                </c:pt>
                <c:pt idx="5">
                  <c:v>3441</c:v>
                </c:pt>
                <c:pt idx="6">
                  <c:v>3595</c:v>
                </c:pt>
                <c:pt idx="7">
                  <c:v>3898</c:v>
                </c:pt>
                <c:pt idx="8">
                  <c:v>4206</c:v>
                </c:pt>
                <c:pt idx="9">
                  <c:v>4768.5</c:v>
                </c:pt>
                <c:pt idx="10">
                  <c:v>4982</c:v>
                </c:pt>
              </c:numCache>
            </c:numRef>
          </c:val>
          <c:smooth val="0"/>
          <c:extLst>
            <c:ext xmlns:c16="http://schemas.microsoft.com/office/drawing/2014/chart" uri="{C3380CC4-5D6E-409C-BE32-E72D297353CC}">
              <c16:uniqueId val="{00000000-0AA9-4D26-B286-F04B4852644B}"/>
            </c:ext>
          </c:extLst>
        </c:ser>
        <c:ser>
          <c:idx val="2"/>
          <c:order val="1"/>
          <c:tx>
            <c:v>ED Median Charge Adj</c:v>
          </c:tx>
          <c:spPr>
            <a:ln>
              <a:solidFill>
                <a:schemeClr val="accent1"/>
              </a:solidFill>
              <a:prstDash val="dash"/>
            </a:ln>
          </c:spPr>
          <c:marker>
            <c:symbol val="none"/>
          </c:marker>
          <c:cat>
            <c:numRef>
              <c:f>Cost!$A$4:$A$14</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Cost!$E$4:$E$14</c:f>
              <c:numCache>
                <c:formatCode>"$"#,##0</c:formatCode>
                <c:ptCount val="11"/>
                <c:pt idx="0">
                  <c:v>2898</c:v>
                </c:pt>
                <c:pt idx="1">
                  <c:v>3154</c:v>
                </c:pt>
                <c:pt idx="2">
                  <c:v>3380</c:v>
                </c:pt>
                <c:pt idx="3">
                  <c:v>3488</c:v>
                </c:pt>
                <c:pt idx="4">
                  <c:v>3536</c:v>
                </c:pt>
                <c:pt idx="5">
                  <c:v>3733</c:v>
                </c:pt>
                <c:pt idx="6">
                  <c:v>3838</c:v>
                </c:pt>
                <c:pt idx="7">
                  <c:v>4157</c:v>
                </c:pt>
                <c:pt idx="8">
                  <c:v>4160</c:v>
                </c:pt>
                <c:pt idx="9">
                  <c:v>4952</c:v>
                </c:pt>
                <c:pt idx="10">
                  <c:v>4988</c:v>
                </c:pt>
              </c:numCache>
            </c:numRef>
          </c:val>
          <c:smooth val="0"/>
          <c:extLst>
            <c:ext xmlns:c16="http://schemas.microsoft.com/office/drawing/2014/chart" uri="{C3380CC4-5D6E-409C-BE32-E72D297353CC}">
              <c16:uniqueId val="{00000001-0AA9-4D26-B286-F04B4852644B}"/>
            </c:ext>
          </c:extLst>
        </c:ser>
        <c:ser>
          <c:idx val="1"/>
          <c:order val="2"/>
          <c:tx>
            <c:v>Hosp Median Charge</c:v>
          </c:tx>
          <c:marker>
            <c:symbol val="none"/>
          </c:marker>
          <c:cat>
            <c:numRef>
              <c:f>Cost!$A$4:$A$14</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Cost!$K$4:$K$14</c:f>
              <c:numCache>
                <c:formatCode>"$"#,##0</c:formatCode>
                <c:ptCount val="11"/>
                <c:pt idx="0">
                  <c:v>16086</c:v>
                </c:pt>
                <c:pt idx="1">
                  <c:v>17846</c:v>
                </c:pt>
                <c:pt idx="2">
                  <c:v>18882</c:v>
                </c:pt>
                <c:pt idx="3">
                  <c:v>19849</c:v>
                </c:pt>
                <c:pt idx="4">
                  <c:v>20304</c:v>
                </c:pt>
                <c:pt idx="5">
                  <c:v>22052.5</c:v>
                </c:pt>
                <c:pt idx="6">
                  <c:v>24857</c:v>
                </c:pt>
                <c:pt idx="7">
                  <c:v>26043</c:v>
                </c:pt>
                <c:pt idx="8">
                  <c:v>28800.5</c:v>
                </c:pt>
                <c:pt idx="9">
                  <c:v>32728</c:v>
                </c:pt>
                <c:pt idx="10">
                  <c:v>35691</c:v>
                </c:pt>
              </c:numCache>
            </c:numRef>
          </c:val>
          <c:smooth val="0"/>
          <c:extLst>
            <c:ext xmlns:c16="http://schemas.microsoft.com/office/drawing/2014/chart" uri="{C3380CC4-5D6E-409C-BE32-E72D297353CC}">
              <c16:uniqueId val="{00000002-0AA9-4D26-B286-F04B4852644B}"/>
            </c:ext>
          </c:extLst>
        </c:ser>
        <c:ser>
          <c:idx val="3"/>
          <c:order val="3"/>
          <c:tx>
            <c:v>Hosp Median Charge Adj</c:v>
          </c:tx>
          <c:spPr>
            <a:ln>
              <a:solidFill>
                <a:schemeClr val="accent2"/>
              </a:solidFill>
              <a:prstDash val="dash"/>
            </a:ln>
          </c:spPr>
          <c:marker>
            <c:symbol val="none"/>
          </c:marker>
          <c:cat>
            <c:numRef>
              <c:f>Cost!$A$4:$A$14</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Cost!$J$4:$J$14</c:f>
              <c:numCache>
                <c:formatCode>"$"#,##0</c:formatCode>
                <c:ptCount val="11"/>
                <c:pt idx="0">
                  <c:v>18885</c:v>
                </c:pt>
                <c:pt idx="1">
                  <c:v>21026</c:v>
                </c:pt>
                <c:pt idx="2">
                  <c:v>21888</c:v>
                </c:pt>
                <c:pt idx="3">
                  <c:v>22305</c:v>
                </c:pt>
                <c:pt idx="4">
                  <c:v>22816</c:v>
                </c:pt>
                <c:pt idx="5">
                  <c:v>23929</c:v>
                </c:pt>
                <c:pt idx="6">
                  <c:v>26541</c:v>
                </c:pt>
                <c:pt idx="7">
                  <c:v>27774</c:v>
                </c:pt>
                <c:pt idx="8">
                  <c:v>28489</c:v>
                </c:pt>
                <c:pt idx="9">
                  <c:v>33796</c:v>
                </c:pt>
                <c:pt idx="10">
                  <c:v>35738</c:v>
                </c:pt>
              </c:numCache>
            </c:numRef>
          </c:val>
          <c:smooth val="0"/>
          <c:extLst>
            <c:ext xmlns:c16="http://schemas.microsoft.com/office/drawing/2014/chart" uri="{C3380CC4-5D6E-409C-BE32-E72D297353CC}">
              <c16:uniqueId val="{00000003-0AA9-4D26-B286-F04B4852644B}"/>
            </c:ext>
          </c:extLst>
        </c:ser>
        <c:dLbls>
          <c:showLegendKey val="0"/>
          <c:showVal val="0"/>
          <c:showCatName val="0"/>
          <c:showSerName val="0"/>
          <c:showPercent val="0"/>
          <c:showBubbleSize val="0"/>
        </c:dLbls>
        <c:smooth val="0"/>
        <c:axId val="369900544"/>
        <c:axId val="369902336"/>
      </c:lineChart>
      <c:catAx>
        <c:axId val="369900544"/>
        <c:scaling>
          <c:orientation val="minMax"/>
        </c:scaling>
        <c:delete val="0"/>
        <c:axPos val="b"/>
        <c:numFmt formatCode="General" sourceLinked="1"/>
        <c:majorTickMark val="out"/>
        <c:minorTickMark val="none"/>
        <c:tickLblPos val="nextTo"/>
        <c:txPr>
          <a:bodyPr/>
          <a:lstStyle/>
          <a:p>
            <a:pPr>
              <a:defRPr sz="1200"/>
            </a:pPr>
            <a:endParaRPr lang="en-US"/>
          </a:p>
        </c:txPr>
        <c:crossAx val="369902336"/>
        <c:crosses val="autoZero"/>
        <c:auto val="1"/>
        <c:lblAlgn val="ctr"/>
        <c:lblOffset val="100"/>
        <c:noMultiLvlLbl val="0"/>
      </c:catAx>
      <c:valAx>
        <c:axId val="369902336"/>
        <c:scaling>
          <c:orientation val="minMax"/>
        </c:scaling>
        <c:delete val="0"/>
        <c:axPos val="l"/>
        <c:majorGridlines/>
        <c:numFmt formatCode="&quot;$&quot;#,##0" sourceLinked="1"/>
        <c:majorTickMark val="out"/>
        <c:minorTickMark val="none"/>
        <c:tickLblPos val="nextTo"/>
        <c:txPr>
          <a:bodyPr/>
          <a:lstStyle/>
          <a:p>
            <a:pPr>
              <a:defRPr sz="1100"/>
            </a:pPr>
            <a:endParaRPr lang="en-US"/>
          </a:p>
        </c:txPr>
        <c:crossAx val="369900544"/>
        <c:crosses val="autoZero"/>
        <c:crossBetween val="between"/>
      </c:valAx>
    </c:plotArea>
    <c:legend>
      <c:legendPos val="r"/>
      <c:layout>
        <c:manualLayout>
          <c:xMode val="edge"/>
          <c:yMode val="edge"/>
          <c:x val="0.84281349242797465"/>
          <c:y val="0.13420229793930219"/>
          <c:w val="0.1571865075720254"/>
          <c:h val="0.83911758169816875"/>
        </c:manualLayout>
      </c:layout>
      <c:overlay val="0"/>
      <c:txPr>
        <a:bodyPr/>
        <a:lstStyle/>
        <a:p>
          <a:pPr>
            <a:defRPr sz="1100"/>
          </a:pPr>
          <a:endParaRPr lang="en-US"/>
        </a:p>
      </c:tx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baseline="0">
                <a:solidFill>
                  <a:schemeClr val="tx1"/>
                </a:solidFill>
                <a:latin typeface="Arial" panose="020B0604020202020204" pitchFamily="34" charset="0"/>
                <a:ea typeface="+mn-ea"/>
                <a:cs typeface="Arial" panose="020B0604020202020204" pitchFamily="34" charset="0"/>
              </a:defRPr>
            </a:pPr>
            <a:r>
              <a:rPr lang="en-US"/>
              <a:t>Cooling Center Awareness Indicators</a:t>
            </a:r>
          </a:p>
        </c:rich>
      </c:tx>
      <c:overlay val="0"/>
      <c:spPr>
        <a:noFill/>
        <a:ln>
          <a:noFill/>
        </a:ln>
        <a:effectLst/>
      </c:spPr>
      <c:txPr>
        <a:bodyPr rot="0" spcFirstLastPara="1" vertOverflow="ellipsis" vert="horz" wrap="square" anchor="ctr" anchorCtr="1"/>
        <a:lstStyle/>
        <a:p>
          <a:pPr>
            <a:defRPr sz="216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c:spPr>
          <c:invertIfNegative val="0"/>
          <c:cat>
            <c:strRef>
              <c:f>Sheet1!$A$1:$A$3</c:f>
              <c:strCache>
                <c:ptCount val="3"/>
                <c:pt idx="0">
                  <c:v>Know about cooling centers</c:v>
                </c:pt>
                <c:pt idx="1">
                  <c:v>Know where centers located</c:v>
                </c:pt>
                <c:pt idx="2">
                  <c:v>Know where centers located (Spanish)</c:v>
                </c:pt>
              </c:strCache>
            </c:strRef>
          </c:cat>
          <c:val>
            <c:numRef>
              <c:f>Sheet1!$B$1:$B$3</c:f>
              <c:numCache>
                <c:formatCode>0%</c:formatCode>
                <c:ptCount val="3"/>
                <c:pt idx="0">
                  <c:v>0.46</c:v>
                </c:pt>
                <c:pt idx="1">
                  <c:v>0.4</c:v>
                </c:pt>
                <c:pt idx="2">
                  <c:v>0.22</c:v>
                </c:pt>
              </c:numCache>
            </c:numRef>
          </c:val>
          <c:extLst>
            <c:ext xmlns:c16="http://schemas.microsoft.com/office/drawing/2014/chart" uri="{C3380CC4-5D6E-409C-BE32-E72D297353CC}">
              <c16:uniqueId val="{00000000-2787-6641-B3A2-8B13B130EDC8}"/>
            </c:ext>
          </c:extLst>
        </c:ser>
        <c:dLbls>
          <c:showLegendKey val="0"/>
          <c:showVal val="0"/>
          <c:showCatName val="0"/>
          <c:showSerName val="0"/>
          <c:showPercent val="0"/>
          <c:showBubbleSize val="0"/>
        </c:dLbls>
        <c:gapWidth val="100"/>
        <c:overlap val="-24"/>
        <c:axId val="1057385024"/>
        <c:axId val="1057386704"/>
      </c:barChart>
      <c:catAx>
        <c:axId val="10573850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57386704"/>
        <c:crosses val="autoZero"/>
        <c:auto val="1"/>
        <c:lblAlgn val="ctr"/>
        <c:lblOffset val="100"/>
        <c:noMultiLvlLbl val="0"/>
      </c:catAx>
      <c:valAx>
        <c:axId val="1057386704"/>
        <c:scaling>
          <c:orientation val="minMax"/>
          <c:max val="1"/>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057385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Activity</a:t>
            </a:r>
            <a:r>
              <a:rPr lang="en-US" sz="1800" b="1" baseline="0" dirty="0"/>
              <a:t> HRI Risk Factor</a:t>
            </a:r>
            <a:endParaRPr lang="en-US" sz="1800" b="1" dirty="0"/>
          </a:p>
        </c:rich>
      </c:tx>
      <c:layout>
        <c:manualLayout>
          <c:xMode val="edge"/>
          <c:yMode val="edge"/>
          <c:x val="0.1914550726305724"/>
          <c:y val="8.1554058448860406E-2"/>
        </c:manualLayout>
      </c:layout>
      <c:overlay val="0"/>
      <c:spPr>
        <a:noFill/>
        <a:ln>
          <a:noFill/>
        </a:ln>
        <a:effectLst/>
      </c:spPr>
    </c:title>
    <c:autoTitleDeleted val="0"/>
    <c:plotArea>
      <c:layout>
        <c:manualLayout>
          <c:layoutTarget val="inner"/>
          <c:xMode val="edge"/>
          <c:yMode val="edge"/>
          <c:x val="0.30652316477437486"/>
          <c:y val="0.21234741644178684"/>
          <c:w val="0.62477381946167909"/>
          <c:h val="0.62790249454958547"/>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723-4D28-A4AF-B4350BFF4CD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723-4D28-A4AF-B4350BFF4CD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723-4D28-A4AF-B4350BFF4CD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723-4D28-A4AF-B4350BFF4CDE}"/>
              </c:ext>
            </c:extLst>
          </c:dPt>
          <c:dPt>
            <c:idx val="4"/>
            <c:bubble3D val="0"/>
            <c:spPr>
              <a:solidFill>
                <a:schemeClr val="accent4">
                  <a:lumMod val="40000"/>
                  <a:lumOff val="60000"/>
                </a:schemeClr>
              </a:solidFill>
              <a:ln w="19050">
                <a:solidFill>
                  <a:schemeClr val="lt1"/>
                </a:solidFill>
              </a:ln>
              <a:effectLst/>
            </c:spPr>
            <c:extLst>
              <c:ext xmlns:c16="http://schemas.microsoft.com/office/drawing/2014/chart" uri="{C3380CC4-5D6E-409C-BE32-E72D297353CC}">
                <c16:uniqueId val="{00000009-7723-4D28-A4AF-B4350BFF4CD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7723-4D28-A4AF-B4350BFF4CDE}"/>
              </c:ext>
            </c:extLst>
          </c:dPt>
          <c:dLbls>
            <c:spPr>
              <a:solidFill>
                <a:schemeClr val="tx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Sheet1!$A$32:$A$37</c:f>
              <c:strCache>
                <c:ptCount val="6"/>
                <c:pt idx="0">
                  <c:v>Occupational</c:v>
                </c:pt>
                <c:pt idx="1">
                  <c:v>Recreational</c:v>
                </c:pt>
                <c:pt idx="2">
                  <c:v>Traveling</c:v>
                </c:pt>
                <c:pt idx="3">
                  <c:v>Home</c:v>
                </c:pt>
                <c:pt idx="4">
                  <c:v>Other</c:v>
                </c:pt>
                <c:pt idx="5">
                  <c:v>Unknown</c:v>
                </c:pt>
              </c:strCache>
            </c:strRef>
          </c:cat>
          <c:val>
            <c:numRef>
              <c:f>Sheet1!$B$32:$B$37</c:f>
              <c:numCache>
                <c:formatCode>General</c:formatCode>
                <c:ptCount val="6"/>
                <c:pt idx="0">
                  <c:v>13</c:v>
                </c:pt>
                <c:pt idx="1">
                  <c:v>3</c:v>
                </c:pt>
                <c:pt idx="2">
                  <c:v>5</c:v>
                </c:pt>
                <c:pt idx="3">
                  <c:v>7</c:v>
                </c:pt>
                <c:pt idx="4">
                  <c:v>2</c:v>
                </c:pt>
                <c:pt idx="5">
                  <c:v>1</c:v>
                </c:pt>
              </c:numCache>
            </c:numRef>
          </c:val>
          <c:extLst>
            <c:ext xmlns:c16="http://schemas.microsoft.com/office/drawing/2014/chart" uri="{C3380CC4-5D6E-409C-BE32-E72D297353CC}">
              <c16:uniqueId val="{0000000C-7723-4D28-A4AF-B4350BFF4CDE}"/>
            </c:ext>
          </c:extLst>
        </c:ser>
        <c:dLbls>
          <c:showLegendKey val="0"/>
          <c:showVal val="0"/>
          <c:showCatName val="0"/>
          <c:showSerName val="0"/>
          <c:showPercent val="0"/>
          <c:showBubbleSize val="0"/>
          <c:showLeaderLines val="1"/>
        </c:dLbls>
        <c:firstSliceAng val="0"/>
      </c:pieChart>
      <c:spPr>
        <a:noFill/>
        <a:ln>
          <a:noFill/>
        </a:ln>
        <a:effectLst/>
      </c:spPr>
    </c:plotArea>
    <c:legend>
      <c:legendPos val="l"/>
      <c:layout>
        <c:manualLayout>
          <c:xMode val="edge"/>
          <c:yMode val="edge"/>
          <c:x val="0"/>
          <c:y val="0.57189191708003562"/>
          <c:w val="0.35584638727707418"/>
          <c:h val="0.39661709552195568"/>
        </c:manualLayout>
      </c:layout>
      <c:overlay val="0"/>
      <c:spPr>
        <a:noFill/>
        <a:ln>
          <a:noFill/>
        </a:ln>
        <a:effectLst/>
      </c:spPr>
      <c:txPr>
        <a:bodyPr rot="0" spcFirstLastPara="1" vertOverflow="ellipsis" vert="horz" wrap="square" anchor="ctr" anchorCtr="0"/>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600" b="1" i="0" u="none" strike="noStrike" kern="1200" spc="0" baseline="0">
                <a:solidFill>
                  <a:schemeClr val="tx1">
                    <a:lumMod val="65000"/>
                    <a:lumOff val="35000"/>
                  </a:schemeClr>
                </a:solidFill>
                <a:latin typeface="+mn-lt"/>
                <a:ea typeface="+mn-ea"/>
                <a:cs typeface="+mn-cs"/>
              </a:defRPr>
            </a:pPr>
            <a:r>
              <a:rPr lang="en-US" sz="1600" b="1" dirty="0"/>
              <a:t>Heat Exposure Setting</a:t>
            </a:r>
          </a:p>
        </c:rich>
      </c:tx>
      <c:layout>
        <c:manualLayout>
          <c:xMode val="edge"/>
          <c:yMode val="edge"/>
          <c:x val="0.17674414009281003"/>
          <c:y val="2.2293537769437585E-2"/>
        </c:manualLayout>
      </c:layout>
      <c:overlay val="0"/>
      <c:spPr>
        <a:noFill/>
        <a:ln>
          <a:noFill/>
        </a:ln>
        <a:effectLst/>
      </c:spPr>
    </c:title>
    <c:autoTitleDeleted val="0"/>
    <c:plotArea>
      <c:layout>
        <c:manualLayout>
          <c:layoutTarget val="inner"/>
          <c:xMode val="edge"/>
          <c:yMode val="edge"/>
          <c:x val="0.22925106861642297"/>
          <c:y val="0.15103399373465415"/>
          <c:w val="0.69920748253925891"/>
          <c:h val="0.6653748624163915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FDF-4777-8A6C-FFA25F4529C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FDF-4777-8A6C-FFA25F4529C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FDF-4777-8A6C-FFA25F4529CB}"/>
              </c:ext>
            </c:extLst>
          </c:dPt>
          <c:dLbls>
            <c:spPr>
              <a:solidFill>
                <a:schemeClr val="tx1"/>
              </a:solid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Sheet1!$A$39:$A$41</c:f>
              <c:strCache>
                <c:ptCount val="3"/>
                <c:pt idx="0">
                  <c:v>Indoor</c:v>
                </c:pt>
                <c:pt idx="1">
                  <c:v>Outdoor</c:v>
                </c:pt>
                <c:pt idx="2">
                  <c:v>Unknown</c:v>
                </c:pt>
              </c:strCache>
            </c:strRef>
          </c:cat>
          <c:val>
            <c:numRef>
              <c:f>Sheet1!$B$39:$B$41</c:f>
              <c:numCache>
                <c:formatCode>General</c:formatCode>
                <c:ptCount val="3"/>
                <c:pt idx="0">
                  <c:v>8</c:v>
                </c:pt>
                <c:pt idx="1">
                  <c:v>20</c:v>
                </c:pt>
                <c:pt idx="2">
                  <c:v>3</c:v>
                </c:pt>
              </c:numCache>
            </c:numRef>
          </c:val>
          <c:extLst>
            <c:ext xmlns:c16="http://schemas.microsoft.com/office/drawing/2014/chart" uri="{C3380CC4-5D6E-409C-BE32-E72D297353CC}">
              <c16:uniqueId val="{00000006-9FDF-4777-8A6C-FFA25F4529CB}"/>
            </c:ext>
          </c:extLst>
        </c:ser>
        <c:dLbls>
          <c:showLegendKey val="0"/>
          <c:showVal val="0"/>
          <c:showCatName val="0"/>
          <c:showSerName val="0"/>
          <c:showPercent val="0"/>
          <c:showBubbleSize val="0"/>
          <c:showLeaderLines val="1"/>
        </c:dLbls>
        <c:firstSliceAng val="0"/>
      </c:pieChart>
      <c:spPr>
        <a:noFill/>
        <a:ln>
          <a:noFill/>
        </a:ln>
        <a:effectLst/>
      </c:spPr>
    </c:plotArea>
    <c:legend>
      <c:legendPos val="l"/>
      <c:layout>
        <c:manualLayout>
          <c:xMode val="edge"/>
          <c:yMode val="edge"/>
          <c:x val="0"/>
          <c:y val="0.60417967830300523"/>
          <c:w val="0.3096178857773168"/>
          <c:h val="0.3851288099128578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5A3F29-04A1-466E-81AA-B2404B13ECFE}" type="doc">
      <dgm:prSet loTypeId="urn:microsoft.com/office/officeart/2005/8/layout/lProcess3" loCatId="process" qsTypeId="urn:microsoft.com/office/officeart/2005/8/quickstyle/simple1" qsCatId="simple" csTypeId="urn:microsoft.com/office/officeart/2005/8/colors/accent0_1" csCatId="mainScheme" phldr="1"/>
      <dgm:spPr/>
      <dgm:t>
        <a:bodyPr/>
        <a:lstStyle/>
        <a:p>
          <a:endParaRPr lang="en-US"/>
        </a:p>
      </dgm:t>
    </dgm:pt>
    <dgm:pt modelId="{5EF1E424-14E5-46C0-A3C7-BE8262083160}">
      <dgm:prSet phldrT="[Text]" custT="1"/>
      <dgm:spPr/>
      <dgm:t>
        <a:bodyPr/>
        <a:lstStyle/>
        <a:p>
          <a:r>
            <a:rPr lang="en-US" sz="1800" dirty="0"/>
            <a:t>ED Visit Charges*</a:t>
          </a:r>
        </a:p>
      </dgm:t>
    </dgm:pt>
    <dgm:pt modelId="{1A99570E-F5EA-4E00-B584-3FAEB228BCE7}" type="parTrans" cxnId="{91C290E1-884D-4B6E-BA2C-B7A85E9F1383}">
      <dgm:prSet/>
      <dgm:spPr/>
      <dgm:t>
        <a:bodyPr/>
        <a:lstStyle/>
        <a:p>
          <a:endParaRPr lang="en-US" sz="1600"/>
        </a:p>
      </dgm:t>
    </dgm:pt>
    <dgm:pt modelId="{E6447A8D-C32C-40BF-971E-F6877EAA9B70}" type="sibTrans" cxnId="{91C290E1-884D-4B6E-BA2C-B7A85E9F1383}">
      <dgm:prSet/>
      <dgm:spPr/>
      <dgm:t>
        <a:bodyPr/>
        <a:lstStyle/>
        <a:p>
          <a:endParaRPr lang="en-US" sz="1600"/>
        </a:p>
      </dgm:t>
    </dgm:pt>
    <dgm:pt modelId="{ED923B0B-03F2-4011-8725-32A91764A8D3}">
      <dgm:prSet phldrT="[Text]" custT="1"/>
      <dgm:spPr>
        <a:solidFill>
          <a:srgbClr val="FF0000">
            <a:alpha val="50000"/>
          </a:srgbClr>
        </a:solidFill>
      </dgm:spPr>
      <dgm:t>
        <a:bodyPr/>
        <a:lstStyle/>
        <a:p>
          <a:r>
            <a:rPr lang="en-US" sz="1800" dirty="0"/>
            <a:t>$136 Million</a:t>
          </a:r>
        </a:p>
      </dgm:t>
    </dgm:pt>
    <dgm:pt modelId="{BE485121-6A6B-4EFC-980A-DF29B4A46F58}" type="parTrans" cxnId="{769CD40C-C0E0-4AC2-9679-3A9F452E7403}">
      <dgm:prSet/>
      <dgm:spPr/>
      <dgm:t>
        <a:bodyPr/>
        <a:lstStyle/>
        <a:p>
          <a:endParaRPr lang="en-US" sz="1600"/>
        </a:p>
      </dgm:t>
    </dgm:pt>
    <dgm:pt modelId="{23EED6EE-FD67-4F03-81F7-2728F099916A}" type="sibTrans" cxnId="{769CD40C-C0E0-4AC2-9679-3A9F452E7403}">
      <dgm:prSet/>
      <dgm:spPr/>
      <dgm:t>
        <a:bodyPr/>
        <a:lstStyle/>
        <a:p>
          <a:endParaRPr lang="en-US" sz="1600"/>
        </a:p>
      </dgm:t>
    </dgm:pt>
    <dgm:pt modelId="{8FCA7C92-4B0D-4904-A0E6-34B4B09584F4}">
      <dgm:prSet phldrT="[Text]" custT="1"/>
      <dgm:spPr/>
      <dgm:t>
        <a:bodyPr/>
        <a:lstStyle/>
        <a:p>
          <a:r>
            <a:rPr lang="en-US" sz="1800" dirty="0"/>
            <a:t>Hospitalization Charges*</a:t>
          </a:r>
        </a:p>
      </dgm:t>
    </dgm:pt>
    <dgm:pt modelId="{79F3ABAC-5DC2-4CCD-AE92-139D8434A772}" type="parTrans" cxnId="{5A615872-7AED-4B91-8F22-96E0EB5D4223}">
      <dgm:prSet/>
      <dgm:spPr/>
      <dgm:t>
        <a:bodyPr/>
        <a:lstStyle/>
        <a:p>
          <a:endParaRPr lang="en-US" sz="1600"/>
        </a:p>
      </dgm:t>
    </dgm:pt>
    <dgm:pt modelId="{C2EBA9A5-825F-468F-895E-A4B1ACB26510}" type="sibTrans" cxnId="{5A615872-7AED-4B91-8F22-96E0EB5D4223}">
      <dgm:prSet/>
      <dgm:spPr/>
      <dgm:t>
        <a:bodyPr/>
        <a:lstStyle/>
        <a:p>
          <a:endParaRPr lang="en-US" sz="1600"/>
        </a:p>
      </dgm:t>
    </dgm:pt>
    <dgm:pt modelId="{C0ADCA04-59FF-4A81-93EC-B1B6517B3C2C}">
      <dgm:prSet phldrT="[Text]" custT="1"/>
      <dgm:spPr>
        <a:solidFill>
          <a:srgbClr val="FF0000">
            <a:alpha val="50000"/>
          </a:srgbClr>
        </a:solidFill>
      </dgm:spPr>
      <dgm:t>
        <a:bodyPr/>
        <a:lstStyle/>
        <a:p>
          <a:r>
            <a:rPr lang="en-US" sz="1800" dirty="0"/>
            <a:t>$308 Million</a:t>
          </a:r>
        </a:p>
      </dgm:t>
    </dgm:pt>
    <dgm:pt modelId="{AEA0CC04-6839-452A-9881-2C3C18BC1A28}" type="parTrans" cxnId="{B964F0C4-6932-4D99-86B8-9C3438012229}">
      <dgm:prSet/>
      <dgm:spPr/>
      <dgm:t>
        <a:bodyPr/>
        <a:lstStyle/>
        <a:p>
          <a:endParaRPr lang="en-US" sz="1600"/>
        </a:p>
      </dgm:t>
    </dgm:pt>
    <dgm:pt modelId="{A1D0FC89-F0B7-4A3B-A1F8-BAD76C25FA7B}" type="sibTrans" cxnId="{B964F0C4-6932-4D99-86B8-9C3438012229}">
      <dgm:prSet/>
      <dgm:spPr/>
      <dgm:t>
        <a:bodyPr/>
        <a:lstStyle/>
        <a:p>
          <a:endParaRPr lang="en-US" sz="1600"/>
        </a:p>
      </dgm:t>
    </dgm:pt>
    <dgm:pt modelId="{85C69E4F-DA6F-4B5A-B115-A3178CE5680A}" type="pres">
      <dgm:prSet presAssocID="{2A5A3F29-04A1-466E-81AA-B2404B13ECFE}" presName="Name0" presStyleCnt="0">
        <dgm:presLayoutVars>
          <dgm:chPref val="3"/>
          <dgm:dir/>
          <dgm:animLvl val="lvl"/>
          <dgm:resizeHandles/>
        </dgm:presLayoutVars>
      </dgm:prSet>
      <dgm:spPr/>
      <dgm:t>
        <a:bodyPr/>
        <a:lstStyle/>
        <a:p>
          <a:endParaRPr lang="en-US"/>
        </a:p>
      </dgm:t>
    </dgm:pt>
    <dgm:pt modelId="{FD933D77-9767-44C5-934B-62F6D042BD06}" type="pres">
      <dgm:prSet presAssocID="{5EF1E424-14E5-46C0-A3C7-BE8262083160}" presName="horFlow" presStyleCnt="0"/>
      <dgm:spPr/>
    </dgm:pt>
    <dgm:pt modelId="{13834031-F939-4AAA-B9EF-7F8E43AFBE5D}" type="pres">
      <dgm:prSet presAssocID="{5EF1E424-14E5-46C0-A3C7-BE8262083160}" presName="bigChev" presStyleLbl="node1" presStyleIdx="0" presStyleCnt="2" custScaleX="171668"/>
      <dgm:spPr/>
      <dgm:t>
        <a:bodyPr/>
        <a:lstStyle/>
        <a:p>
          <a:endParaRPr lang="en-US"/>
        </a:p>
      </dgm:t>
    </dgm:pt>
    <dgm:pt modelId="{7D5506FF-48F9-42BD-B581-FE74D9F1484A}" type="pres">
      <dgm:prSet presAssocID="{BE485121-6A6B-4EFC-980A-DF29B4A46F58}" presName="parTrans" presStyleCnt="0"/>
      <dgm:spPr/>
    </dgm:pt>
    <dgm:pt modelId="{2130B850-AC2E-4B83-8DFE-56913543BCA0}" type="pres">
      <dgm:prSet presAssocID="{ED923B0B-03F2-4011-8725-32A91764A8D3}" presName="node" presStyleLbl="alignAccFollowNode1" presStyleIdx="0" presStyleCnt="2" custScaleX="184181">
        <dgm:presLayoutVars>
          <dgm:bulletEnabled val="1"/>
        </dgm:presLayoutVars>
      </dgm:prSet>
      <dgm:spPr/>
      <dgm:t>
        <a:bodyPr/>
        <a:lstStyle/>
        <a:p>
          <a:endParaRPr lang="en-US"/>
        </a:p>
      </dgm:t>
    </dgm:pt>
    <dgm:pt modelId="{6AB8A7BB-0FCD-4CB3-B5A5-35A978AC5B8E}" type="pres">
      <dgm:prSet presAssocID="{5EF1E424-14E5-46C0-A3C7-BE8262083160}" presName="vSp" presStyleCnt="0"/>
      <dgm:spPr/>
    </dgm:pt>
    <dgm:pt modelId="{C68A0B58-C88B-43C3-93DF-EA9E777F669C}" type="pres">
      <dgm:prSet presAssocID="{8FCA7C92-4B0D-4904-A0E6-34B4B09584F4}" presName="horFlow" presStyleCnt="0"/>
      <dgm:spPr/>
    </dgm:pt>
    <dgm:pt modelId="{A196A634-A5B7-44C1-8DC8-83D31BE102ED}" type="pres">
      <dgm:prSet presAssocID="{8FCA7C92-4B0D-4904-A0E6-34B4B09584F4}" presName="bigChev" presStyleLbl="node1" presStyleIdx="1" presStyleCnt="2" custScaleX="171902"/>
      <dgm:spPr/>
      <dgm:t>
        <a:bodyPr/>
        <a:lstStyle/>
        <a:p>
          <a:endParaRPr lang="en-US"/>
        </a:p>
      </dgm:t>
    </dgm:pt>
    <dgm:pt modelId="{43D45FAC-7B9D-4FDB-A7A6-50964F61FC4A}" type="pres">
      <dgm:prSet presAssocID="{AEA0CC04-6839-452A-9881-2C3C18BC1A28}" presName="parTrans" presStyleCnt="0"/>
      <dgm:spPr/>
    </dgm:pt>
    <dgm:pt modelId="{DF2F19AE-D16A-4996-BE70-F6729FDA4F2E}" type="pres">
      <dgm:prSet presAssocID="{C0ADCA04-59FF-4A81-93EC-B1B6517B3C2C}" presName="node" presStyleLbl="alignAccFollowNode1" presStyleIdx="1" presStyleCnt="2" custScaleX="178363">
        <dgm:presLayoutVars>
          <dgm:bulletEnabled val="1"/>
        </dgm:presLayoutVars>
      </dgm:prSet>
      <dgm:spPr/>
      <dgm:t>
        <a:bodyPr/>
        <a:lstStyle/>
        <a:p>
          <a:endParaRPr lang="en-US"/>
        </a:p>
      </dgm:t>
    </dgm:pt>
  </dgm:ptLst>
  <dgm:cxnLst>
    <dgm:cxn modelId="{E9C90984-E268-443E-9E50-00FFF7AE6667}" type="presOf" srcId="{2A5A3F29-04A1-466E-81AA-B2404B13ECFE}" destId="{85C69E4F-DA6F-4B5A-B115-A3178CE5680A}" srcOrd="0" destOrd="0" presId="urn:microsoft.com/office/officeart/2005/8/layout/lProcess3"/>
    <dgm:cxn modelId="{CD7E690F-B0D3-44D1-BB1B-B56B00705D1A}" type="presOf" srcId="{ED923B0B-03F2-4011-8725-32A91764A8D3}" destId="{2130B850-AC2E-4B83-8DFE-56913543BCA0}" srcOrd="0" destOrd="0" presId="urn:microsoft.com/office/officeart/2005/8/layout/lProcess3"/>
    <dgm:cxn modelId="{74F19536-4146-4268-843C-EAE22CAFDB5A}" type="presOf" srcId="{C0ADCA04-59FF-4A81-93EC-B1B6517B3C2C}" destId="{DF2F19AE-D16A-4996-BE70-F6729FDA4F2E}" srcOrd="0" destOrd="0" presId="urn:microsoft.com/office/officeart/2005/8/layout/lProcess3"/>
    <dgm:cxn modelId="{0F1A0FBA-AE87-4CA2-897F-5C870469046A}" type="presOf" srcId="{8FCA7C92-4B0D-4904-A0E6-34B4B09584F4}" destId="{A196A634-A5B7-44C1-8DC8-83D31BE102ED}" srcOrd="0" destOrd="0" presId="urn:microsoft.com/office/officeart/2005/8/layout/lProcess3"/>
    <dgm:cxn modelId="{B964F0C4-6932-4D99-86B8-9C3438012229}" srcId="{8FCA7C92-4B0D-4904-A0E6-34B4B09584F4}" destId="{C0ADCA04-59FF-4A81-93EC-B1B6517B3C2C}" srcOrd="0" destOrd="0" parTransId="{AEA0CC04-6839-452A-9881-2C3C18BC1A28}" sibTransId="{A1D0FC89-F0B7-4A3B-A1F8-BAD76C25FA7B}"/>
    <dgm:cxn modelId="{039E617F-0D2E-4B4E-8909-41645F3FB23D}" type="presOf" srcId="{5EF1E424-14E5-46C0-A3C7-BE8262083160}" destId="{13834031-F939-4AAA-B9EF-7F8E43AFBE5D}" srcOrd="0" destOrd="0" presId="urn:microsoft.com/office/officeart/2005/8/layout/lProcess3"/>
    <dgm:cxn modelId="{91C290E1-884D-4B6E-BA2C-B7A85E9F1383}" srcId="{2A5A3F29-04A1-466E-81AA-B2404B13ECFE}" destId="{5EF1E424-14E5-46C0-A3C7-BE8262083160}" srcOrd="0" destOrd="0" parTransId="{1A99570E-F5EA-4E00-B584-3FAEB228BCE7}" sibTransId="{E6447A8D-C32C-40BF-971E-F6877EAA9B70}"/>
    <dgm:cxn modelId="{5A615872-7AED-4B91-8F22-96E0EB5D4223}" srcId="{2A5A3F29-04A1-466E-81AA-B2404B13ECFE}" destId="{8FCA7C92-4B0D-4904-A0E6-34B4B09584F4}" srcOrd="1" destOrd="0" parTransId="{79F3ABAC-5DC2-4CCD-AE92-139D8434A772}" sibTransId="{C2EBA9A5-825F-468F-895E-A4B1ACB26510}"/>
    <dgm:cxn modelId="{769CD40C-C0E0-4AC2-9679-3A9F452E7403}" srcId="{5EF1E424-14E5-46C0-A3C7-BE8262083160}" destId="{ED923B0B-03F2-4011-8725-32A91764A8D3}" srcOrd="0" destOrd="0" parTransId="{BE485121-6A6B-4EFC-980A-DF29B4A46F58}" sibTransId="{23EED6EE-FD67-4F03-81F7-2728F099916A}"/>
    <dgm:cxn modelId="{0701EEC2-F64B-4994-A083-D3A37FB793AE}" type="presParOf" srcId="{85C69E4F-DA6F-4B5A-B115-A3178CE5680A}" destId="{FD933D77-9767-44C5-934B-62F6D042BD06}" srcOrd="0" destOrd="0" presId="urn:microsoft.com/office/officeart/2005/8/layout/lProcess3"/>
    <dgm:cxn modelId="{47463C4F-5474-413A-BB91-F03160357A5B}" type="presParOf" srcId="{FD933D77-9767-44C5-934B-62F6D042BD06}" destId="{13834031-F939-4AAA-B9EF-7F8E43AFBE5D}" srcOrd="0" destOrd="0" presId="urn:microsoft.com/office/officeart/2005/8/layout/lProcess3"/>
    <dgm:cxn modelId="{12D741DA-EE53-4A55-A15E-33F359D26C6F}" type="presParOf" srcId="{FD933D77-9767-44C5-934B-62F6D042BD06}" destId="{7D5506FF-48F9-42BD-B581-FE74D9F1484A}" srcOrd="1" destOrd="0" presId="urn:microsoft.com/office/officeart/2005/8/layout/lProcess3"/>
    <dgm:cxn modelId="{D558FEE9-E493-44BE-A654-3DE6B870BE0F}" type="presParOf" srcId="{FD933D77-9767-44C5-934B-62F6D042BD06}" destId="{2130B850-AC2E-4B83-8DFE-56913543BCA0}" srcOrd="2" destOrd="0" presId="urn:microsoft.com/office/officeart/2005/8/layout/lProcess3"/>
    <dgm:cxn modelId="{3880A992-2F10-44DC-85EA-3E12213F7AD2}" type="presParOf" srcId="{85C69E4F-DA6F-4B5A-B115-A3178CE5680A}" destId="{6AB8A7BB-0FCD-4CB3-B5A5-35A978AC5B8E}" srcOrd="1" destOrd="0" presId="urn:microsoft.com/office/officeart/2005/8/layout/lProcess3"/>
    <dgm:cxn modelId="{657173FD-2CCA-4002-968A-BE3153A11FDC}" type="presParOf" srcId="{85C69E4F-DA6F-4B5A-B115-A3178CE5680A}" destId="{C68A0B58-C88B-43C3-93DF-EA9E777F669C}" srcOrd="2" destOrd="0" presId="urn:microsoft.com/office/officeart/2005/8/layout/lProcess3"/>
    <dgm:cxn modelId="{FD6418C0-1087-469B-8958-1B5F838BF090}" type="presParOf" srcId="{C68A0B58-C88B-43C3-93DF-EA9E777F669C}" destId="{A196A634-A5B7-44C1-8DC8-83D31BE102ED}" srcOrd="0" destOrd="0" presId="urn:microsoft.com/office/officeart/2005/8/layout/lProcess3"/>
    <dgm:cxn modelId="{D8DEC9CF-DFB0-4F06-A372-11F039F96E58}" type="presParOf" srcId="{C68A0B58-C88B-43C3-93DF-EA9E777F669C}" destId="{43D45FAC-7B9D-4FDB-A7A6-50964F61FC4A}" srcOrd="1" destOrd="0" presId="urn:microsoft.com/office/officeart/2005/8/layout/lProcess3"/>
    <dgm:cxn modelId="{A2E7A306-FCBF-437F-A429-5B43623D78A5}" type="presParOf" srcId="{C68A0B58-C88B-43C3-93DF-EA9E777F669C}" destId="{DF2F19AE-D16A-4996-BE70-F6729FDA4F2E}"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34031-F939-4AAA-B9EF-7F8E43AFBE5D}">
      <dsp:nvSpPr>
        <dsp:cNvPr id="0" name=""/>
        <dsp:cNvSpPr/>
      </dsp:nvSpPr>
      <dsp:spPr>
        <a:xfrm>
          <a:off x="711105" y="584"/>
          <a:ext cx="2966277" cy="691166"/>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en-US" sz="1800" kern="1200" dirty="0"/>
            <a:t>ED Visit Charges*</a:t>
          </a:r>
        </a:p>
      </dsp:txBody>
      <dsp:txXfrm>
        <a:off x="1056688" y="584"/>
        <a:ext cx="2275111" cy="691166"/>
      </dsp:txXfrm>
    </dsp:sp>
    <dsp:sp modelId="{2130B850-AC2E-4B83-8DFE-56913543BCA0}">
      <dsp:nvSpPr>
        <dsp:cNvPr id="0" name=""/>
        <dsp:cNvSpPr/>
      </dsp:nvSpPr>
      <dsp:spPr>
        <a:xfrm>
          <a:off x="3452754" y="59333"/>
          <a:ext cx="2641468" cy="573667"/>
        </a:xfrm>
        <a:prstGeom prst="chevron">
          <a:avLst/>
        </a:prstGeom>
        <a:solidFill>
          <a:srgbClr val="FF0000">
            <a:alpha val="50000"/>
          </a:srgb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en-US" sz="1800" kern="1200" dirty="0"/>
            <a:t>$136 Million</a:t>
          </a:r>
        </a:p>
      </dsp:txBody>
      <dsp:txXfrm>
        <a:off x="3739588" y="59333"/>
        <a:ext cx="2067801" cy="573667"/>
      </dsp:txXfrm>
    </dsp:sp>
    <dsp:sp modelId="{A196A634-A5B7-44C1-8DC8-83D31BE102ED}">
      <dsp:nvSpPr>
        <dsp:cNvPr id="0" name=""/>
        <dsp:cNvSpPr/>
      </dsp:nvSpPr>
      <dsp:spPr>
        <a:xfrm>
          <a:off x="711105" y="788513"/>
          <a:ext cx="2970320" cy="691166"/>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en-US" sz="1800" kern="1200" dirty="0"/>
            <a:t>Hospitalization Charges*</a:t>
          </a:r>
        </a:p>
      </dsp:txBody>
      <dsp:txXfrm>
        <a:off x="1056688" y="788513"/>
        <a:ext cx="2279154" cy="691166"/>
      </dsp:txXfrm>
    </dsp:sp>
    <dsp:sp modelId="{DF2F19AE-D16A-4996-BE70-F6729FDA4F2E}">
      <dsp:nvSpPr>
        <dsp:cNvPr id="0" name=""/>
        <dsp:cNvSpPr/>
      </dsp:nvSpPr>
      <dsp:spPr>
        <a:xfrm>
          <a:off x="3456797" y="847262"/>
          <a:ext cx="2558028" cy="573667"/>
        </a:xfrm>
        <a:prstGeom prst="chevron">
          <a:avLst/>
        </a:prstGeom>
        <a:solidFill>
          <a:srgbClr val="FF0000">
            <a:alpha val="50000"/>
          </a:srgb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en-US" sz="1800" kern="1200" dirty="0"/>
            <a:t>$308 Million</a:t>
          </a:r>
        </a:p>
      </dsp:txBody>
      <dsp:txXfrm>
        <a:off x="3743631" y="847262"/>
        <a:ext cx="1984361" cy="573667"/>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7FC511-40AE-43A8-877C-6CFEC90A6D79}" type="datetimeFigureOut">
              <a:rPr lang="en-US" smtClean="0"/>
              <a:t>8/21/2020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D9AF2A-E6A4-499D-849E-CB9B3F4954C0}" type="slidenum">
              <a:rPr lang="en-US" smtClean="0"/>
              <a:t>‹#›</a:t>
            </a:fld>
            <a:endParaRPr lang="en-US"/>
          </a:p>
        </p:txBody>
      </p:sp>
    </p:spTree>
    <p:extLst>
      <p:ext uri="{BB962C8B-B14F-4D97-AF65-F5344CB8AC3E}">
        <p14:creationId xmlns:p14="http://schemas.microsoft.com/office/powerpoint/2010/main" val="1679478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news.yahoo.com/record-challenging-heat-shows-no-232305096.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ams.confex.com/ams/2020Annual/meetingapp.cgi/Paper/36826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noaa.maps.arcgis.com/apps/Cascade/index.html?appid=ef58590accb84b539b77e5676ca742c0&amp;utm_medium=email&amp;utm_source=govdelivery"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noaa.maps.arcgis.com/apps/Cascade/index.html?appid=c5ba41d4e61f4d3ea10fc22aa3ec1d9f"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doi.org/10.5210/ojphi.v10i1.8829"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www.cec.org/sites/default/files/documents/agenda/lun-11-f%C3%A9vr.-2019/dametreea-carr.pdf"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cdc.gov/coronavirus/2019-ncov/php/cooling-center.html"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think all of us are pretty familiar</a:t>
            </a:r>
            <a:r>
              <a:rPr lang="en-US" baseline="0" dirty="0"/>
              <a:t> with this weather forecast in AZ during the summer. </a:t>
            </a:r>
            <a:r>
              <a:rPr lang="en-US" dirty="0"/>
              <a:t>Consistent</a:t>
            </a:r>
            <a:r>
              <a:rPr lang="en-US" baseline="0" dirty="0"/>
              <a:t> 110+ degree days are pretty miserable for being outside and put people at risk for daily activities.</a:t>
            </a:r>
            <a:endParaRPr lang="en-US" dirty="0"/>
          </a:p>
        </p:txBody>
      </p:sp>
      <p:sp>
        <p:nvSpPr>
          <p:cNvPr id="4" name="Slide Number Placeholder 3"/>
          <p:cNvSpPr>
            <a:spLocks noGrp="1"/>
          </p:cNvSpPr>
          <p:nvPr>
            <p:ph type="sldNum" sz="quarter" idx="10"/>
          </p:nvPr>
        </p:nvSpPr>
        <p:spPr/>
        <p:txBody>
          <a:bodyPr/>
          <a:lstStyle/>
          <a:p>
            <a:fld id="{CF4B4E44-CDB5-48AA-AFFE-550D37490D17}" type="slidenum">
              <a:rPr lang="en-US" smtClean="0"/>
              <a:t>2</a:t>
            </a:fld>
            <a:endParaRPr lang="en-US"/>
          </a:p>
        </p:txBody>
      </p:sp>
    </p:spTree>
    <p:extLst>
      <p:ext uri="{BB962C8B-B14F-4D97-AF65-F5344CB8AC3E}">
        <p14:creationId xmlns:p14="http://schemas.microsoft.com/office/powerpoint/2010/main" val="390045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dirty="0">
                <a:solidFill>
                  <a:schemeClr val="hlink"/>
                </a:solidFill>
                <a:hlinkClick r:id="rId3"/>
              </a:rPr>
              <a:t>https://news.yahoo.com/record-challenging-heat-shows-no-232305096.html</a:t>
            </a:r>
            <a:endParaRPr dirty="0"/>
          </a:p>
          <a:p>
            <a:pPr marL="0" lvl="0" indent="0" algn="l" rtl="0">
              <a:spcBef>
                <a:spcPts val="0"/>
              </a:spcBef>
              <a:spcAft>
                <a:spcPts val="0"/>
              </a:spcAft>
              <a:buNone/>
            </a:pPr>
            <a:r>
              <a:rPr lang="en-US" dirty="0"/>
              <a:t>As of 8/15/2020</a:t>
            </a:r>
            <a:endParaRPr dirty="0"/>
          </a:p>
        </p:txBody>
      </p:sp>
      <p:sp>
        <p:nvSpPr>
          <p:cNvPr id="53" name="Google Shape;5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3263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8660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a:t>
            </a:r>
            <a:r>
              <a:rPr lang="en-US" baseline="0" dirty="0"/>
              <a:t> are i</a:t>
            </a:r>
            <a:r>
              <a:rPr lang="en-US" dirty="0"/>
              <a:t>mages of different paved</a:t>
            </a:r>
            <a:r>
              <a:rPr lang="en-US" baseline="0" dirty="0"/>
              <a:t> surfaces around Tempe, AZ in June 2017. Imagine a child or even yourself touching these surfaces. I have also seen playground equipment with similar temperatures. Hot temperatures such as these contribute heavily to the urban heat island, exacerbating already hot temperature across the valley and impacting residents’ health. </a:t>
            </a:r>
            <a:endParaRPr lang="en-US" dirty="0"/>
          </a:p>
        </p:txBody>
      </p:sp>
      <p:sp>
        <p:nvSpPr>
          <p:cNvPr id="4" name="Slide Number Placeholder 3"/>
          <p:cNvSpPr>
            <a:spLocks noGrp="1"/>
          </p:cNvSpPr>
          <p:nvPr>
            <p:ph type="sldNum" sz="quarter" idx="10"/>
          </p:nvPr>
        </p:nvSpPr>
        <p:spPr/>
        <p:txBody>
          <a:bodyPr/>
          <a:lstStyle/>
          <a:p>
            <a:fld id="{E1E6485D-0FC9-3249-9D99-81554041BE63}" type="slidenum">
              <a:rPr lang="en-US" smtClean="0"/>
              <a:t>5</a:t>
            </a:fld>
            <a:endParaRPr lang="en-US"/>
          </a:p>
        </p:txBody>
      </p:sp>
    </p:spTree>
    <p:extLst>
      <p:ext uri="{BB962C8B-B14F-4D97-AF65-F5344CB8AC3E}">
        <p14:creationId xmlns:p14="http://schemas.microsoft.com/office/powerpoint/2010/main" val="80012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3357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1312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may remember seeing this on the news, that it was too hot for planes to leave Phoenix. So we could not escape the 120 degree</a:t>
            </a:r>
            <a:r>
              <a:rPr lang="en-US" baseline="0" dirty="0"/>
              <a:t> heat. </a:t>
            </a:r>
            <a:r>
              <a:rPr lang="en-US" dirty="0"/>
              <a:t>The impact</a:t>
            </a:r>
            <a:r>
              <a:rPr lang="en-US" baseline="0" dirty="0"/>
              <a:t> of heat expands farther than human health in Phoenix—e.g. airplanes, infrastructure maintenance</a:t>
            </a:r>
          </a:p>
          <a:p>
            <a:r>
              <a:rPr lang="en-US" baseline="0" dirty="0"/>
              <a:t>Additional issues=human and pet health, work schedules, built environment etc. </a:t>
            </a:r>
            <a:endParaRPr lang="en-US" dirty="0"/>
          </a:p>
          <a:p>
            <a:endParaRPr lang="en-US" dirty="0"/>
          </a:p>
        </p:txBody>
      </p:sp>
      <p:sp>
        <p:nvSpPr>
          <p:cNvPr id="4" name="Slide Number Placeholder 3"/>
          <p:cNvSpPr>
            <a:spLocks noGrp="1"/>
          </p:cNvSpPr>
          <p:nvPr>
            <p:ph type="sldNum" sz="quarter" idx="10"/>
          </p:nvPr>
        </p:nvSpPr>
        <p:spPr/>
        <p:txBody>
          <a:bodyPr/>
          <a:lstStyle/>
          <a:p>
            <a:fld id="{CF4B4E44-CDB5-48AA-AFFE-550D37490D17}" type="slidenum">
              <a:rPr lang="en-US" smtClean="0"/>
              <a:t>8</a:t>
            </a:fld>
            <a:endParaRPr lang="en-US"/>
          </a:p>
        </p:txBody>
      </p:sp>
    </p:spTree>
    <p:extLst>
      <p:ext uri="{BB962C8B-B14F-4D97-AF65-F5344CB8AC3E}">
        <p14:creationId xmlns:p14="http://schemas.microsoft.com/office/powerpoint/2010/main" val="3282622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Numerous reports of Arizona residents and visitors hiking in the summer</a:t>
            </a:r>
            <a:r>
              <a:rPr lang="en-US" baseline="0" dirty="0"/>
              <a:t> and needing to be rescued are common.  These incidents contribute to heat illness and deaths found each year. Roughly 2000 + emergency room visits each year and 100+ deaths.</a:t>
            </a:r>
            <a:endParaRPr lang="en-US" dirty="0"/>
          </a:p>
        </p:txBody>
      </p:sp>
      <p:sp>
        <p:nvSpPr>
          <p:cNvPr id="4" name="Slide Number Placeholder 3"/>
          <p:cNvSpPr>
            <a:spLocks noGrp="1"/>
          </p:cNvSpPr>
          <p:nvPr>
            <p:ph type="sldNum" sz="quarter" idx="10"/>
          </p:nvPr>
        </p:nvSpPr>
        <p:spPr/>
        <p:txBody>
          <a:bodyPr/>
          <a:lstStyle/>
          <a:p>
            <a:fld id="{CF4B4E44-CDB5-48AA-AFFE-550D37490D17}"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789452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917b6aa0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917b6aa0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8668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17b6aa07e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17b6aa07e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3156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917b6aa07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917b6aa07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61964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917b6aa07e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917b6aa07e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6765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913468d6b8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913468d6b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383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913468d6b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913468d6b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3158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917b6aa07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917b6aa07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93702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917b6aa07e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917b6aa07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endParaRPr dirty="0"/>
          </a:p>
        </p:txBody>
      </p:sp>
    </p:spTree>
    <p:extLst>
      <p:ext uri="{BB962C8B-B14F-4D97-AF65-F5344CB8AC3E}">
        <p14:creationId xmlns:p14="http://schemas.microsoft.com/office/powerpoint/2010/main" val="1587662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917b6aa07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917b6aa07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endParaRPr dirty="0"/>
          </a:p>
        </p:txBody>
      </p:sp>
    </p:spTree>
    <p:extLst>
      <p:ext uri="{BB962C8B-B14F-4D97-AF65-F5344CB8AC3E}">
        <p14:creationId xmlns:p14="http://schemas.microsoft.com/office/powerpoint/2010/main" val="3300175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913468d6b8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913468d6b8_0_3:notes"/>
          <p:cNvSpPr txBox="1">
            <a:spLocks noGrp="1"/>
          </p:cNvSpPr>
          <p:nvPr>
            <p:ph type="body" idx="1"/>
          </p:nvPr>
        </p:nvSpPr>
        <p:spPr>
          <a:xfrm>
            <a:off x="685800" y="4343400"/>
            <a:ext cx="5486400" cy="4114800"/>
          </a:xfrm>
          <a:prstGeom prst="rect">
            <a:avLst/>
          </a:prstGeom>
          <a:noFill/>
          <a:ln>
            <a:noFill/>
          </a:ln>
        </p:spPr>
        <p:txBody>
          <a:bodyPr spcFirstLastPara="1" wrap="square" lIns="91325" tIns="45650" rIns="91325" bIns="45650" anchor="t" anchorCtr="0">
            <a:noAutofit/>
          </a:bodyPr>
          <a:lstStyle/>
          <a:p>
            <a:pPr marL="0" lvl="0" indent="0" algn="l" rtl="0">
              <a:spcBef>
                <a:spcPts val="0"/>
              </a:spcBef>
              <a:spcAft>
                <a:spcPts val="0"/>
              </a:spcAft>
              <a:buNone/>
            </a:pPr>
            <a:endParaRPr dirty="0"/>
          </a:p>
        </p:txBody>
      </p:sp>
      <p:sp>
        <p:nvSpPr>
          <p:cNvPr id="107" name="Google Shape;107;g913468d6b8_0_3:notes"/>
          <p:cNvSpPr txBox="1">
            <a:spLocks noGrp="1"/>
          </p:cNvSpPr>
          <p:nvPr>
            <p:ph type="sldNum" idx="12"/>
          </p:nvPr>
        </p:nvSpPr>
        <p:spPr>
          <a:xfrm>
            <a:off x="3884613" y="8685214"/>
            <a:ext cx="2971800" cy="457200"/>
          </a:xfrm>
          <a:prstGeom prst="rect">
            <a:avLst/>
          </a:prstGeom>
          <a:noFill/>
          <a:ln>
            <a:noFill/>
          </a:ln>
        </p:spPr>
        <p:txBody>
          <a:bodyPr spcFirstLastPara="1" wrap="square" lIns="91325" tIns="45650" rIns="91325" bIns="45650" anchor="b" anchorCtr="0">
            <a:noAutofit/>
          </a:bodyPr>
          <a:lstStyle/>
          <a:p>
            <a:pPr marL="0" lvl="0" indent="0" algn="r" rtl="0">
              <a:spcBef>
                <a:spcPts val="0"/>
              </a:spcBef>
              <a:spcAft>
                <a:spcPts val="0"/>
              </a:spcAft>
              <a:buNone/>
            </a:pPr>
            <a:fld id="{00000000-1234-1234-1234-123412341234}" type="slidenum">
              <a:rPr lang="en-US" sz="1400"/>
              <a:t>21</a:t>
            </a:fld>
            <a:endParaRPr sz="1400"/>
          </a:p>
        </p:txBody>
      </p:sp>
    </p:spTree>
    <p:extLst>
      <p:ext uri="{BB962C8B-B14F-4D97-AF65-F5344CB8AC3E}">
        <p14:creationId xmlns:p14="http://schemas.microsoft.com/office/powerpoint/2010/main" val="2277504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3368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917b6aa07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917b6aa07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aseline="0" dirty="0"/>
              <a:t>Our preliminary analysis determined heat-related illness ED visit charges totaled $136 million, hospitalization charges totaled $308 Million, and heat related deaths cost $17.8 billion from 2008 through 2018. </a:t>
            </a:r>
          </a:p>
          <a:p>
            <a:endParaRPr lang="en-US" baseline="0" dirty="0"/>
          </a:p>
          <a:p>
            <a:r>
              <a:rPr lang="en-US" baseline="0" dirty="0"/>
              <a:t>Adjusted for inflation ($2019) using Bureau of Labor statistics calculator</a:t>
            </a:r>
          </a:p>
          <a:p>
            <a:endParaRPr lang="en-US" baseline="0" dirty="0"/>
          </a:p>
          <a:p>
            <a:r>
              <a:rPr lang="en-US" baseline="0" dirty="0"/>
              <a:t>$40 million in charges per year for heat-related morbidity </a:t>
            </a:r>
          </a:p>
          <a:p>
            <a:endParaRPr lang="en-US" baseline="0" dirty="0"/>
          </a:p>
          <a:p>
            <a:r>
              <a:rPr lang="en-US" baseline="0" dirty="0"/>
              <a:t>$1.6 billion in costs per year for heat-related mortality</a:t>
            </a:r>
          </a:p>
          <a:p>
            <a:endParaRPr lang="en-US" baseline="0"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030051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Our preliminary analysis determined heat-related illness ED visit charges totaled $136 million, hospitalization charges totaled $308 Million, and heat related deaths cost $17.8 billion from 2008 through 2018. </a:t>
            </a:r>
          </a:p>
          <a:p>
            <a:endParaRPr lang="en-US" baseline="0" dirty="0" smtClean="0"/>
          </a:p>
          <a:p>
            <a:r>
              <a:rPr lang="en-US" baseline="0" dirty="0" smtClean="0"/>
              <a:t>Adjusted for inflation ($2019) using Bureau of Labor statistics calculator</a:t>
            </a:r>
          </a:p>
          <a:p>
            <a:endParaRPr lang="en-US" baseline="0" dirty="0" smtClean="0"/>
          </a:p>
          <a:p>
            <a:r>
              <a:rPr lang="en-US" baseline="0" dirty="0" smtClean="0"/>
              <a:t>$40 million in charges per year for heat-related morbidity </a:t>
            </a:r>
          </a:p>
          <a:p>
            <a:endParaRPr lang="en-US" baseline="0" dirty="0" smtClean="0"/>
          </a:p>
          <a:p>
            <a:r>
              <a:rPr lang="en-US" baseline="0" dirty="0" smtClean="0"/>
              <a:t>$1.6 billion in costs per year for heat-related mortality</a:t>
            </a:r>
          </a:p>
          <a:p>
            <a:endParaRPr lang="en-US" baseline="0" dirty="0" smtClean="0"/>
          </a:p>
          <a:p>
            <a:endParaRPr lang="en-US" baseline="0" dirty="0" smtClean="0"/>
          </a:p>
          <a:p>
            <a:r>
              <a:rPr lang="en-US" dirty="0" smtClean="0"/>
              <a:t>*Values adjusted for inflation using BLS inflation calculator</a:t>
            </a:r>
          </a:p>
          <a:p>
            <a:r>
              <a:rPr lang="en-US" dirty="0" smtClean="0"/>
              <a:t> **Death costs using EPA Value of Statistical Life </a:t>
            </a:r>
          </a:p>
          <a:p>
            <a:r>
              <a:rPr lang="en-US" dirty="0" smtClean="0"/>
              <a:t>Fox, L. &amp; Roach M. (2020). Monitoring the Health Costs of Heat-Related Illnesses and Deaths in Arizona, 11</a:t>
            </a:r>
            <a:r>
              <a:rPr lang="en-US" baseline="30000" dirty="0" smtClean="0"/>
              <a:t>th</a:t>
            </a:r>
            <a:r>
              <a:rPr lang="en-US" dirty="0" smtClean="0"/>
              <a:t> Conference on Environment and Health. Boston, MA. </a:t>
            </a:r>
            <a:r>
              <a:rPr lang="en-US" dirty="0" smtClean="0">
                <a:hlinkClick r:id="rId3"/>
              </a:rPr>
              <a:t>https://ams.confex.com/ams/2020Annual/meetingapp.cgi/Paper/368261</a:t>
            </a:r>
            <a:endParaRPr lang="en-US"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6927F64-8E42-44C7-826D-CBF8DF2C3183}" type="slidenum">
              <a:rPr lang="en-US" smtClean="0"/>
              <a:t>24</a:t>
            </a:fld>
            <a:endParaRPr lang="en-US"/>
          </a:p>
        </p:txBody>
      </p:sp>
    </p:spTree>
    <p:extLst>
      <p:ext uri="{BB962C8B-B14F-4D97-AF65-F5344CB8AC3E}">
        <p14:creationId xmlns:p14="http://schemas.microsoft.com/office/powerpoint/2010/main" val="2954014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Data explorer displaying heat related mortality with Maricopa County </a:t>
            </a:r>
            <a:r>
              <a:rPr lang="en-US" dirty="0" err="1"/>
              <a:t>highlighed</a:t>
            </a:r>
            <a:endParaRPr lang="en-US" dirty="0"/>
          </a:p>
        </p:txBody>
      </p:sp>
    </p:spTree>
    <p:extLst>
      <p:ext uri="{BB962C8B-B14F-4D97-AF65-F5344CB8AC3E}">
        <p14:creationId xmlns:p14="http://schemas.microsoft.com/office/powerpoint/2010/main" val="21044524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Azdhs.gov/</a:t>
            </a:r>
            <a:r>
              <a:rPr lang="en-US" dirty="0" err="1" smtClean="0"/>
              <a:t>epht</a:t>
            </a:r>
            <a:endParaRPr lang="en-US" dirty="0"/>
          </a:p>
        </p:txBody>
      </p:sp>
    </p:spTree>
    <p:extLst>
      <p:ext uri="{BB962C8B-B14F-4D97-AF65-F5344CB8AC3E}">
        <p14:creationId xmlns:p14="http://schemas.microsoft.com/office/powerpoint/2010/main" val="4170419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understand the burden of</a:t>
            </a:r>
            <a:r>
              <a:rPr lang="en-US" baseline="0" dirty="0"/>
              <a:t> heat-related illness and death, t</a:t>
            </a:r>
            <a:r>
              <a:rPr lang="en-US" dirty="0"/>
              <a:t>he Arizona  Environmental Public Health Tracking program, or Tracking Program for short,  monitors heat-related illness and death.</a:t>
            </a:r>
          </a:p>
          <a:p>
            <a:endParaRPr lang="en-US" dirty="0"/>
          </a:p>
          <a:p>
            <a:r>
              <a:rPr lang="en-US" dirty="0"/>
              <a:t>We display this information on our Data Explorer in charts,</a:t>
            </a:r>
            <a:r>
              <a:rPr lang="en-US" baseline="0" dirty="0"/>
              <a:t> graphs, and maps</a:t>
            </a:r>
            <a:r>
              <a:rPr lang="en-US" dirty="0"/>
              <a:t>,</a:t>
            </a:r>
            <a:r>
              <a:rPr lang="en-US" baseline="0" dirty="0"/>
              <a:t> publish heat advisories, hold annual state heat meetings to engage stakeholders of the heat community, and work with county health departments to establish cooling centers and public health messaging. </a:t>
            </a:r>
            <a:endParaRPr lang="en-US" dirty="0"/>
          </a:p>
        </p:txBody>
      </p:sp>
      <p:sp>
        <p:nvSpPr>
          <p:cNvPr id="4" name="Slide Number Placeholder 3"/>
          <p:cNvSpPr>
            <a:spLocks noGrp="1"/>
          </p:cNvSpPr>
          <p:nvPr>
            <p:ph type="sldNum" sz="quarter" idx="10"/>
          </p:nvPr>
        </p:nvSpPr>
        <p:spPr/>
        <p:txBody>
          <a:bodyPr/>
          <a:lstStyle/>
          <a:p>
            <a:fld id="{86927F64-8E42-44C7-826D-CBF8DF2C3183}" type="slidenum">
              <a:rPr lang="en-US" smtClean="0"/>
              <a:t>28</a:t>
            </a:fld>
            <a:endParaRPr lang="en-US"/>
          </a:p>
        </p:txBody>
      </p:sp>
    </p:spTree>
    <p:extLst>
      <p:ext uri="{BB962C8B-B14F-4D97-AF65-F5344CB8AC3E}">
        <p14:creationId xmlns:p14="http://schemas.microsoft.com/office/powerpoint/2010/main" val="2702752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70260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9999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sz="1200" dirty="0"/>
          </a:p>
          <a:p>
            <a:r>
              <a:rPr lang="en-US" sz="1200" dirty="0"/>
              <a:t>Defined by the CDC as… </a:t>
            </a:r>
          </a:p>
          <a:p>
            <a:endParaRPr lang="en-US" sz="1200" dirty="0"/>
          </a:p>
          <a:p>
            <a:r>
              <a:rPr lang="en-US" sz="1200" dirty="0"/>
              <a:t>A “cooling center” or “cooling shelter” is a public location, typically with air-conditioning that has been designated to provide free respite from the heat.</a:t>
            </a:r>
          </a:p>
          <a:p>
            <a:endParaRPr lang="en-US" sz="1200" dirty="0"/>
          </a:p>
          <a:p>
            <a:r>
              <a:rPr lang="en-US" sz="1200" dirty="0"/>
              <a:t>Examples: libraries, community centers, shopping malls</a:t>
            </a:r>
          </a:p>
          <a:p>
            <a:endParaRPr lang="en-US" dirty="0"/>
          </a:p>
        </p:txBody>
      </p:sp>
      <p:sp>
        <p:nvSpPr>
          <p:cNvPr id="4" name="Slide Number Placeholder 3"/>
          <p:cNvSpPr>
            <a:spLocks noGrp="1"/>
          </p:cNvSpPr>
          <p:nvPr>
            <p:ph type="sldNum" sz="quarter" idx="10"/>
          </p:nvPr>
        </p:nvSpPr>
        <p:spPr/>
        <p:txBody>
          <a:bodyPr/>
          <a:lstStyle/>
          <a:p>
            <a:fld id="{40BB4D53-9009-4D37-882D-39729311FED6}" type="slidenum">
              <a:rPr lang="en-US" smtClean="0"/>
              <a:t>31</a:t>
            </a:fld>
            <a:endParaRPr lang="en-US"/>
          </a:p>
        </p:txBody>
      </p:sp>
    </p:spTree>
    <p:extLst>
      <p:ext uri="{BB962C8B-B14F-4D97-AF65-F5344CB8AC3E}">
        <p14:creationId xmlns:p14="http://schemas.microsoft.com/office/powerpoint/2010/main" val="3868372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r>
              <a:rPr lang="en-US" dirty="0"/>
              <a:t>Intake Form and New Map and Centers Organized</a:t>
            </a:r>
            <a:r>
              <a:rPr lang="en-US" baseline="0" dirty="0"/>
              <a:t> by the County Health Department</a:t>
            </a:r>
            <a:endParaRPr lang="en-US" dirty="0"/>
          </a:p>
        </p:txBody>
      </p:sp>
      <p:sp>
        <p:nvSpPr>
          <p:cNvPr id="4" name="Slide Number Placeholder 3"/>
          <p:cNvSpPr>
            <a:spLocks noGrp="1"/>
          </p:cNvSpPr>
          <p:nvPr>
            <p:ph type="sldNum" sz="quarter" idx="10"/>
          </p:nvPr>
        </p:nvSpPr>
        <p:spPr/>
        <p:txBody>
          <a:bodyPr/>
          <a:lstStyle/>
          <a:p>
            <a:fld id="{40BB4D53-9009-4D37-882D-39729311FED6}" type="slidenum">
              <a:rPr lang="en-US" smtClean="0"/>
              <a:t>32</a:t>
            </a:fld>
            <a:endParaRPr lang="en-US"/>
          </a:p>
        </p:txBody>
      </p:sp>
    </p:spTree>
    <p:extLst>
      <p:ext uri="{BB962C8B-B14F-4D97-AF65-F5344CB8AC3E}">
        <p14:creationId xmlns:p14="http://schemas.microsoft.com/office/powerpoint/2010/main" val="290445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r>
              <a:rPr lang="en-US" dirty="0"/>
              <a:t>Briefly</a:t>
            </a:r>
            <a:r>
              <a:rPr lang="en-US" baseline="0" dirty="0"/>
              <a:t> review history of cooling center efforts in Yuma, desire to expand network from local partners, opportunity to influence future network growth/improvements. </a:t>
            </a:r>
          </a:p>
          <a:p>
            <a:endParaRPr lang="en-US" baseline="0" dirty="0"/>
          </a:p>
          <a:p>
            <a:r>
              <a:rPr lang="en-US" baseline="0" dirty="0"/>
              <a:t>Briefly discuss methods here, including survey training, planning for bilingual resources, field deployment, etc. Make it clear that there are three instruments, with different modes of administration. </a:t>
            </a:r>
            <a:endParaRPr lang="en-US" dirty="0"/>
          </a:p>
        </p:txBody>
      </p:sp>
      <p:sp>
        <p:nvSpPr>
          <p:cNvPr id="4" name="Slide Number Placeholder 3"/>
          <p:cNvSpPr>
            <a:spLocks noGrp="1"/>
          </p:cNvSpPr>
          <p:nvPr>
            <p:ph type="sldNum" sz="quarter" idx="10"/>
          </p:nvPr>
        </p:nvSpPr>
        <p:spPr/>
        <p:txBody>
          <a:bodyPr/>
          <a:lstStyle/>
          <a:p>
            <a:fld id="{40BB4D53-9009-4D37-882D-39729311FED6}" type="slidenum">
              <a:rPr lang="en-US" smtClean="0"/>
              <a:t>33</a:t>
            </a:fld>
            <a:endParaRPr lang="en-US"/>
          </a:p>
        </p:txBody>
      </p:sp>
    </p:spTree>
    <p:extLst>
      <p:ext uri="{BB962C8B-B14F-4D97-AF65-F5344CB8AC3E}">
        <p14:creationId xmlns:p14="http://schemas.microsoft.com/office/powerpoint/2010/main" val="526293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Describe approach to both surveys relatively quickly – on the ground vs online, heat support materials, partnerships for recruitment (both in person and for online surveys - knowing where to go in the city, which </a:t>
            </a:r>
            <a:r>
              <a:rPr lang="en-US" dirty="0" err="1"/>
              <a:t>facebook</a:t>
            </a:r>
            <a:r>
              <a:rPr lang="en-US" dirty="0"/>
              <a:t> channels to advertise with, etc.) Homeless survey in 2018, older adult survey in 2019.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Focused on particular populations that are known to be, on average, at higher risk for adverse heat-health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Describ</a:t>
            </a:r>
            <a:r>
              <a:rPr lang="en-US" baseline="0" dirty="0"/>
              <a:t>e survey methods and outreach materials in more detail, including types of questions asked: </a:t>
            </a:r>
          </a:p>
          <a:p>
            <a:endParaRPr lang="en-US" baseline="0" dirty="0"/>
          </a:p>
          <a:p>
            <a:r>
              <a:rPr lang="en-US" dirty="0"/>
              <a:t>Do you know what a cooling center is?</a:t>
            </a:r>
          </a:p>
          <a:p>
            <a:r>
              <a:rPr lang="en-US" dirty="0"/>
              <a:t>Do you know where cooling centers are located in your area?</a:t>
            </a:r>
          </a:p>
          <a:p>
            <a:r>
              <a:rPr lang="en-US" dirty="0"/>
              <a:t>How did you find out about them?</a:t>
            </a:r>
          </a:p>
          <a:p>
            <a:r>
              <a:rPr lang="en-US" dirty="0"/>
              <a:t>Have you visited a cooling center?</a:t>
            </a:r>
          </a:p>
          <a:p>
            <a:r>
              <a:rPr lang="en-US" dirty="0"/>
              <a:t>How do you usually get to a cooling center?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had a great team comprised primarily of staff from Yuma County Health Services District, along with staff from the state health department and researchers from ASU. A particularly helpful part of this partnership was having access to local information about places in the county where individuals experiencing homelessness tend to spend time during the day. We were able to concentrate our efforts on a handful of commonly-visited places, making the most effective use of the time we had that was volunteered from staff from many departments. </a:t>
            </a:r>
            <a:endParaRPr lang="en-US" sz="1200" dirty="0">
              <a:solidFill>
                <a:schemeClr val="dk1"/>
              </a:solidFill>
              <a:latin typeface="Fjalla One"/>
              <a:ea typeface="Fjalla One"/>
              <a:cs typeface="Fjalla One"/>
              <a:sym typeface="Fjalla On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40BB4D53-9009-4D37-882D-39729311FED6}" type="slidenum">
              <a:rPr lang="en-US" smtClean="0"/>
              <a:t>34</a:t>
            </a:fld>
            <a:endParaRPr lang="en-US"/>
          </a:p>
        </p:txBody>
      </p:sp>
    </p:spTree>
    <p:extLst>
      <p:ext uri="{BB962C8B-B14F-4D97-AF65-F5344CB8AC3E}">
        <p14:creationId xmlns:p14="http://schemas.microsoft.com/office/powerpoint/2010/main" val="8040919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also learned that accessing cooling centers poses challenges for these individuals – of those individuals who use cooling centers, more than 80% either walked or biked to get there. Another key finding was that the most common way individuals found out about cooling centers was through someone they knew. This was more common than traditional media modes. </a:t>
            </a:r>
          </a:p>
          <a:p>
            <a:endParaRPr lang="en-US" dirty="0"/>
          </a:p>
        </p:txBody>
      </p:sp>
      <p:sp>
        <p:nvSpPr>
          <p:cNvPr id="4" name="Slide Number Placeholder 3"/>
          <p:cNvSpPr>
            <a:spLocks noGrp="1"/>
          </p:cNvSpPr>
          <p:nvPr>
            <p:ph type="sldNum" sz="quarter" idx="10"/>
          </p:nvPr>
        </p:nvSpPr>
        <p:spPr/>
        <p:txBody>
          <a:bodyPr/>
          <a:lstStyle/>
          <a:p>
            <a:fld id="{40BB4D53-9009-4D37-882D-39729311FED6}" type="slidenum">
              <a:rPr lang="en-US" smtClean="0"/>
              <a:t>36</a:t>
            </a:fld>
            <a:endParaRPr lang="en-US"/>
          </a:p>
        </p:txBody>
      </p:sp>
    </p:spTree>
    <p:extLst>
      <p:ext uri="{BB962C8B-B14F-4D97-AF65-F5344CB8AC3E}">
        <p14:creationId xmlns:p14="http://schemas.microsoft.com/office/powerpoint/2010/main" val="3130675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Sample</a:t>
            </a:r>
            <a:r>
              <a:rPr lang="en-US" baseline="0" dirty="0"/>
              <a:t> was largely male, roughly evenly split between those 18-44 and 45-64, with a few respondents in older age groups.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About half of respondents identified as White, half as Hispanic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90% of survey administered in English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Ultimately we collected responses from 76 individuals. </a:t>
            </a:r>
            <a:r>
              <a:rPr lang="en-US" sz="1200" dirty="0">
                <a:solidFill>
                  <a:schemeClr val="dk1"/>
                </a:solidFill>
                <a:latin typeface="Fjalla One"/>
                <a:ea typeface="Fjalla One"/>
                <a:cs typeface="Fjalla One"/>
                <a:sym typeface="Fjalla One"/>
              </a:rPr>
              <a:t>We were successful in our efforts to primarily engage with individuals experiencing homelessness; 71% of respondents said that they do not have a regular home.</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survey was</a:t>
            </a:r>
            <a:r>
              <a:rPr lang="en-US" baseline="0" dirty="0"/>
              <a:t> administered AT cooling centers for some respondents, so we don’t have reliable information about cooling center use.  Some people told us they were not aware of cooling centers despite the fact that we were at a cooling center. Does the cooling center term mean anything to this population?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found that the majority of respondents did not know where cooling centers were located – only 40% said that they did. </a:t>
            </a:r>
          </a:p>
        </p:txBody>
      </p:sp>
      <p:sp>
        <p:nvSpPr>
          <p:cNvPr id="4" name="Slide Number Placeholder 3"/>
          <p:cNvSpPr>
            <a:spLocks noGrp="1"/>
          </p:cNvSpPr>
          <p:nvPr>
            <p:ph type="sldNum" sz="quarter" idx="10"/>
          </p:nvPr>
        </p:nvSpPr>
        <p:spPr/>
        <p:txBody>
          <a:bodyPr/>
          <a:lstStyle/>
          <a:p>
            <a:fld id="{40BB4D53-9009-4D37-882D-39729311FED6}" type="slidenum">
              <a:rPr lang="en-US" smtClean="0"/>
              <a:t>37</a:t>
            </a:fld>
            <a:endParaRPr lang="en-US"/>
          </a:p>
        </p:txBody>
      </p:sp>
    </p:spTree>
    <p:extLst>
      <p:ext uri="{BB962C8B-B14F-4D97-AF65-F5344CB8AC3E}">
        <p14:creationId xmlns:p14="http://schemas.microsoft.com/office/powerpoint/2010/main" val="12531747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r>
              <a:rPr lang="en-US" dirty="0"/>
              <a:t>(Switch to older adult survey)</a:t>
            </a:r>
          </a:p>
          <a:p>
            <a:endParaRPr lang="en-US" dirty="0"/>
          </a:p>
          <a:p>
            <a:r>
              <a:rPr lang="en-US" dirty="0"/>
              <a:t>Summary</a:t>
            </a:r>
            <a:r>
              <a:rPr lang="en-US" baseline="0" dirty="0"/>
              <a:t> of demographic characteristics of respondents to the older adult survey: </a:t>
            </a:r>
          </a:p>
          <a:p>
            <a:r>
              <a:rPr lang="en-US" baseline="0" dirty="0"/>
              <a:t>Mostly 5+ year resident home owners, single-family homes, 45-64 years old, predominantly White, largely female, work full-time was most common, but also many retirees, homemakers, and part-time workers</a:t>
            </a:r>
            <a:endParaRPr lang="en-US" dirty="0"/>
          </a:p>
          <a:p>
            <a:endParaRPr lang="en-US" dirty="0"/>
          </a:p>
          <a:p>
            <a:r>
              <a:rPr lang="en-US" dirty="0"/>
              <a:t>144 completed surveys – English/Spanish</a:t>
            </a:r>
          </a:p>
          <a:p>
            <a:endParaRPr lang="en-US" dirty="0"/>
          </a:p>
          <a:p>
            <a:r>
              <a:rPr lang="en-US" dirty="0"/>
              <a:t>Were more familiar with the term cooling center, but a much lower percentage in this sample knew where cooling centers were located. About 10% of the older adults that completed this survey had visited a cooling center. </a:t>
            </a:r>
          </a:p>
        </p:txBody>
      </p:sp>
      <p:sp>
        <p:nvSpPr>
          <p:cNvPr id="4" name="Slide Number Placeholder 3"/>
          <p:cNvSpPr>
            <a:spLocks noGrp="1"/>
          </p:cNvSpPr>
          <p:nvPr>
            <p:ph type="sldNum" sz="quarter" idx="10"/>
          </p:nvPr>
        </p:nvSpPr>
        <p:spPr/>
        <p:txBody>
          <a:bodyPr/>
          <a:lstStyle/>
          <a:p>
            <a:fld id="{40BB4D53-9009-4D37-882D-39729311FED6}" type="slidenum">
              <a:rPr lang="en-US" smtClean="0"/>
              <a:t>38</a:t>
            </a:fld>
            <a:endParaRPr lang="en-US"/>
          </a:p>
        </p:txBody>
      </p:sp>
    </p:spTree>
    <p:extLst>
      <p:ext uri="{BB962C8B-B14F-4D97-AF65-F5344CB8AC3E}">
        <p14:creationId xmlns:p14="http://schemas.microsoft.com/office/powerpoint/2010/main" val="17786142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a:p>
            <a:r>
              <a:rPr lang="en-US" dirty="0"/>
              <a:t>Five Yuma cooling/water</a:t>
            </a:r>
            <a:r>
              <a:rPr lang="en-US" baseline="0" dirty="0"/>
              <a:t> site managers were interviewed in November 2018 of the seven total facilities that operated that year. There was a mixture of faith-based and not faith-based organizations. </a:t>
            </a:r>
          </a:p>
          <a:p>
            <a:endParaRPr lang="en-US" baseline="0" dirty="0"/>
          </a:p>
          <a:p>
            <a:r>
              <a:rPr lang="en-US" baseline="0" dirty="0"/>
              <a:t>We heard some successes and some challenges from the facility managers. </a:t>
            </a:r>
          </a:p>
          <a:p>
            <a:endParaRPr lang="en-US" baseline="0" dirty="0"/>
          </a:p>
          <a:p>
            <a:r>
              <a:rPr lang="en-US" baseline="0" dirty="0"/>
              <a:t>In terms of successes: </a:t>
            </a:r>
          </a:p>
          <a:p>
            <a:r>
              <a:rPr lang="en-US" baseline="0" dirty="0"/>
              <a:t>-Most facilities reported having bilingual staff present</a:t>
            </a:r>
          </a:p>
          <a:p>
            <a:r>
              <a:rPr lang="en-US" baseline="0" dirty="0"/>
              <a:t>-Very few identified any hard or soft costs associated with operating as a cooling center; one facility noted electrical costs for running fans, chargers</a:t>
            </a:r>
          </a:p>
          <a:p>
            <a:r>
              <a:rPr lang="en-US" baseline="0" dirty="0"/>
              <a:t>-Facility managers reported that their facilities were used; the amount of time visitors spent in facilities varied from about 15 minutes to a few hours</a:t>
            </a:r>
          </a:p>
          <a:p>
            <a:endParaRPr lang="en-US" baseline="0" dirty="0"/>
          </a:p>
          <a:p>
            <a:r>
              <a:rPr lang="en-US" baseline="0" dirty="0"/>
              <a:t>In terms of challenges: </a:t>
            </a:r>
          </a:p>
          <a:p>
            <a:r>
              <a:rPr lang="en-US" baseline="0" dirty="0"/>
              <a:t>-As has been reported in other cooling center evaluations, open hours were largely restricted to business hours. Most facilities said they were open appx MF 8-4pm. Interestingly, many facilities reported that they were busiest in the morning. </a:t>
            </a:r>
          </a:p>
          <a:p>
            <a:r>
              <a:rPr lang="en-US" baseline="0" dirty="0"/>
              <a:t>-Signage was reported as a weakness, requests for network coordinator to help with large signs and other publicity</a:t>
            </a:r>
          </a:p>
          <a:p>
            <a:r>
              <a:rPr lang="en-US" baseline="0" dirty="0"/>
              <a:t>-Also heard challenges related to water. Facilities reported handing out anywhere between a few bottles to a few cases per day. 3 of 5 managers recalled running out of water in the past, and all said that they were extremely reliant on donations for their water supply. Interest in a more centralized/coordinated water distribution system.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40BB4D53-9009-4D37-882D-39729311FED6}" type="slidenum">
              <a:rPr lang="en-US" smtClean="0"/>
              <a:t>39</a:t>
            </a:fld>
            <a:endParaRPr lang="en-US"/>
          </a:p>
        </p:txBody>
      </p:sp>
    </p:spTree>
    <p:extLst>
      <p:ext uri="{BB962C8B-B14F-4D97-AF65-F5344CB8AC3E}">
        <p14:creationId xmlns:p14="http://schemas.microsoft.com/office/powerpoint/2010/main" val="1292313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(cooling towels, water bottles, educational materials)</a:t>
            </a:r>
          </a:p>
          <a:p>
            <a:endParaRPr lang="en-US" dirty="0"/>
          </a:p>
        </p:txBody>
      </p:sp>
      <p:sp>
        <p:nvSpPr>
          <p:cNvPr id="4" name="Slide Number Placeholder 3"/>
          <p:cNvSpPr>
            <a:spLocks noGrp="1"/>
          </p:cNvSpPr>
          <p:nvPr>
            <p:ph type="sldNum" sz="quarter" idx="10"/>
          </p:nvPr>
        </p:nvSpPr>
        <p:spPr/>
        <p:txBody>
          <a:bodyPr/>
          <a:lstStyle/>
          <a:p>
            <a:fld id="{CF4B4E44-CDB5-48AA-AFFE-550D37490D17}" type="slidenum">
              <a:rPr lang="en-US" smtClean="0"/>
              <a:t>40</a:t>
            </a:fld>
            <a:endParaRPr lang="en-US"/>
          </a:p>
        </p:txBody>
      </p:sp>
    </p:spTree>
    <p:extLst>
      <p:ext uri="{BB962C8B-B14F-4D97-AF65-F5344CB8AC3E}">
        <p14:creationId xmlns:p14="http://schemas.microsoft.com/office/powerpoint/2010/main" val="2459911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err="1" smtClean="0"/>
              <a:t>Berisha</a:t>
            </a:r>
            <a:r>
              <a:rPr lang="en-US" dirty="0" smtClean="0"/>
              <a:t>, V., </a:t>
            </a:r>
            <a:r>
              <a:rPr lang="en-US" dirty="0" err="1" smtClean="0"/>
              <a:t>Hondula</a:t>
            </a:r>
            <a:r>
              <a:rPr lang="en-US" dirty="0" smtClean="0"/>
              <a:t>, D., Roach, M., White, J. R., </a:t>
            </a:r>
            <a:r>
              <a:rPr lang="en-US" dirty="0" err="1" smtClean="0"/>
              <a:t>Mckinney</a:t>
            </a:r>
            <a:r>
              <a:rPr lang="en-US" dirty="0" smtClean="0"/>
              <a:t>, B., </a:t>
            </a:r>
            <a:r>
              <a:rPr lang="en-US" dirty="0" err="1" smtClean="0"/>
              <a:t>Bentz</a:t>
            </a:r>
            <a:r>
              <a:rPr lang="en-US" dirty="0" smtClean="0"/>
              <a:t>, D., … </a:t>
            </a:r>
            <a:r>
              <a:rPr lang="en-US" dirty="0" err="1" smtClean="0"/>
              <a:t>Goodin</a:t>
            </a:r>
            <a:r>
              <a:rPr lang="en-US" dirty="0" smtClean="0"/>
              <a:t>, K. (2017). Assessing Adaptation Strategies for Extreme Heat: A Public Health Evaluation of Cooling Centers in Maricopa County, Arizona. </a:t>
            </a:r>
            <a:r>
              <a:rPr lang="en-US" i="1" dirty="0" smtClean="0"/>
              <a:t>Weather, Climate, and Society</a:t>
            </a:r>
            <a:r>
              <a:rPr lang="en-US" dirty="0" smtClean="0"/>
              <a:t>, </a:t>
            </a:r>
            <a:r>
              <a:rPr lang="en-US" i="1" dirty="0" smtClean="0"/>
              <a:t>9</a:t>
            </a:r>
            <a:r>
              <a:rPr lang="en-US" dirty="0" smtClean="0"/>
              <a:t>(1), 71–80. </a:t>
            </a:r>
            <a:r>
              <a:rPr lang="en-US" dirty="0" err="1" smtClean="0"/>
              <a:t>doi</a:t>
            </a:r>
            <a:r>
              <a:rPr lang="en-US" dirty="0" smtClean="0"/>
              <a:t>: 10.1175/wcas-d-16-0033.1</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4F7B66-4B3C-4876-8939-C0787C098A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58176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Used funds to do a social media campaign for heat</a:t>
            </a:r>
            <a:r>
              <a:rPr lang="en-US" baseline="0" dirty="0"/>
              <a:t> awareness in the end of May (May 28–June 1).  400,000 views on social media in a week</a:t>
            </a:r>
            <a:r>
              <a:rPr lang="en-US" baseline="0" dirty="0" smtClean="0"/>
              <a:t>.</a:t>
            </a:r>
          </a:p>
          <a:p>
            <a:r>
              <a:rPr lang="en-US" baseline="0" dirty="0" smtClean="0"/>
              <a:t>NWS has media partners. Health departments can leverage their connection with TV meteorologists to broadcast heat safety messages.</a:t>
            </a:r>
          </a:p>
          <a:p>
            <a:endParaRPr lang="en-US" baseline="0" dirty="0" smtClean="0"/>
          </a:p>
          <a:p>
            <a:r>
              <a:rPr lang="en-US" dirty="0" smtClean="0">
                <a:hlinkClick r:id="rId3"/>
              </a:rPr>
              <a:t>https://noaa.maps.arcgis.com/apps/Cascade/index.html?appid=ef58590accb84b539b77e5676ca742c0&amp;utm_medium=email&amp;utm_source=govdelivery</a:t>
            </a:r>
            <a:endParaRPr lang="en-US" dirty="0" smtClean="0"/>
          </a:p>
          <a:p>
            <a:endParaRPr lang="en-US" dirty="0" smtClean="0"/>
          </a:p>
          <a:p>
            <a:r>
              <a:rPr lang="en-US" dirty="0" smtClean="0">
                <a:hlinkClick r:id="rId4"/>
              </a:rPr>
              <a:t>https://noaa.maps.arcgis.com/apps/Cascade/index.html?appid=c5ba41d4e61f4d3ea10fc22aa3ec1d9f</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4F7B66-4B3C-4876-8939-C0787C098A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73677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Used funds to do a social media campaign for heat</a:t>
            </a:r>
            <a:r>
              <a:rPr lang="en-US" baseline="0" dirty="0"/>
              <a:t> awareness in the end of May (May 28–June 1).  400,000 views on social media in a week.</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4F7B66-4B3C-4876-8939-C0787C098A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855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3145 for schools</a:t>
            </a:r>
          </a:p>
          <a:p>
            <a:r>
              <a:rPr lang="en-US" dirty="0" smtClean="0"/>
              <a:t>9012</a:t>
            </a:r>
            <a:r>
              <a:rPr lang="en-US" baseline="0" dirty="0" smtClean="0"/>
              <a:t> for general public</a:t>
            </a:r>
            <a:endParaRPr lang="en-US" dirty="0"/>
          </a:p>
        </p:txBody>
      </p:sp>
      <p:sp>
        <p:nvSpPr>
          <p:cNvPr id="4" name="Slide Number Placeholder 3"/>
          <p:cNvSpPr>
            <a:spLocks noGrp="1"/>
          </p:cNvSpPr>
          <p:nvPr>
            <p:ph type="sldNum" sz="quarter" idx="10"/>
          </p:nvPr>
        </p:nvSpPr>
        <p:spPr/>
        <p:txBody>
          <a:bodyPr/>
          <a:lstStyle/>
          <a:p>
            <a:fld id="{8187EAF3-5BDC-4EF1-B5A1-3ACA6278F8CA}" type="slidenum">
              <a:rPr lang="en-US" smtClean="0"/>
              <a:t>44</a:t>
            </a:fld>
            <a:endParaRPr lang="en-US"/>
          </a:p>
        </p:txBody>
      </p:sp>
    </p:spTree>
    <p:extLst>
      <p:ext uri="{BB962C8B-B14F-4D97-AF65-F5344CB8AC3E}">
        <p14:creationId xmlns:p14="http://schemas.microsoft.com/office/powerpoint/2010/main" val="39886305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err="1" smtClean="0"/>
              <a:t>Guyer</a:t>
            </a:r>
            <a:r>
              <a:rPr lang="en-US" dirty="0" smtClean="0"/>
              <a:t>, H. E., Putnam, H. F., Roach, M., </a:t>
            </a:r>
            <a:r>
              <a:rPr lang="en-US" dirty="0" err="1" smtClean="0"/>
              <a:t>Iñiguez</a:t>
            </a:r>
            <a:r>
              <a:rPr lang="en-US" dirty="0" smtClean="0"/>
              <a:t>, P., &amp; </a:t>
            </a:r>
            <a:r>
              <a:rPr lang="en-US" dirty="0" err="1" smtClean="0"/>
              <a:t>Hondula</a:t>
            </a:r>
            <a:r>
              <a:rPr lang="en-US" dirty="0" smtClean="0"/>
              <a:t>, D. M. (2019). Cross-Sector Management of Extreme Heat Risks in Arizona. </a:t>
            </a:r>
            <a:r>
              <a:rPr lang="en-US" i="1" dirty="0" smtClean="0"/>
              <a:t>Bulletin of the American Meteorological Society</a:t>
            </a:r>
            <a:r>
              <a:rPr lang="en-US" dirty="0" smtClean="0"/>
              <a:t>, </a:t>
            </a:r>
            <a:r>
              <a:rPr lang="en-US" i="1" dirty="0" smtClean="0"/>
              <a:t>100</a:t>
            </a:r>
            <a:r>
              <a:rPr lang="en-US" dirty="0" smtClean="0"/>
              <a:t>(3). </a:t>
            </a:r>
            <a:r>
              <a:rPr lang="en-US" dirty="0" err="1" smtClean="0"/>
              <a:t>doi</a:t>
            </a:r>
            <a:r>
              <a:rPr lang="en-US" dirty="0" smtClean="0"/>
              <a:t>: 10.1175/bams-d-18-0183.1</a:t>
            </a:r>
          </a:p>
          <a:p>
            <a:endParaRPr lang="en-US" dirty="0"/>
          </a:p>
        </p:txBody>
      </p:sp>
    </p:spTree>
    <p:extLst>
      <p:ext uri="{BB962C8B-B14F-4D97-AF65-F5344CB8AC3E}">
        <p14:creationId xmlns:p14="http://schemas.microsoft.com/office/powerpoint/2010/main" val="6903451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Kent, D. C., Garcia, R. Z., Packard, S., Briggs, G., Hill, C., Griffin, S., </a:t>
            </a:r>
            <a:r>
              <a:rPr lang="en-US" dirty="0" err="1" smtClean="0"/>
              <a:t>Bedrick</a:t>
            </a:r>
            <a:r>
              <a:rPr lang="en-US" dirty="0" smtClean="0"/>
              <a:t>, E., Collier, K., &amp; Roach, M. (2018). Enhanced Surveillance of Heat-Related Illness in Pinal County. Online Journal of Public Health Informatics, 10(1), e111. </a:t>
            </a:r>
            <a:r>
              <a:rPr lang="en-US" dirty="0" smtClean="0">
                <a:hlinkClick r:id="rId3"/>
              </a:rPr>
              <a:t>https://doi.org/10.5210/ojphi.v10i1.8829</a:t>
            </a:r>
            <a:endParaRPr lang="en-US" dirty="0" smtClean="0"/>
          </a:p>
          <a:p>
            <a:r>
              <a:rPr lang="en-US" dirty="0" smtClean="0">
                <a:hlinkClick r:id="rId4"/>
              </a:rPr>
              <a:t>http://www.cec.org/sites/default/files/documents/agenda/lun-11-f%C3%A9vr.-2019/dametreea-carr.pdf</a:t>
            </a:r>
            <a:endParaRPr lang="en-US" dirty="0" smtClean="0"/>
          </a:p>
          <a:p>
            <a:endParaRPr lang="en-US" dirty="0"/>
          </a:p>
        </p:txBody>
      </p:sp>
    </p:spTree>
    <p:extLst>
      <p:ext uri="{BB962C8B-B14F-4D97-AF65-F5344CB8AC3E}">
        <p14:creationId xmlns:p14="http://schemas.microsoft.com/office/powerpoint/2010/main" val="6705996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smtClean="0"/>
              <a:t>Heat Illness thresholds were based on Arizona morbidity and mortality data associated with heat. </a:t>
            </a:r>
            <a:r>
              <a:rPr lang="en-US" dirty="0" err="1" smtClean="0"/>
              <a:t>Petitti</a:t>
            </a:r>
            <a:r>
              <a:rPr lang="en-US" dirty="0" smtClean="0"/>
              <a:t>, D. B., </a:t>
            </a:r>
            <a:r>
              <a:rPr lang="en-US" dirty="0" err="1" smtClean="0"/>
              <a:t>Hondula</a:t>
            </a:r>
            <a:r>
              <a:rPr lang="en-US" dirty="0" smtClean="0"/>
              <a:t>, D. M., Yang, S., Harlan, S. L., &amp; </a:t>
            </a:r>
            <a:r>
              <a:rPr lang="en-US" dirty="0" err="1" smtClean="0"/>
              <a:t>Chowell</a:t>
            </a:r>
            <a:r>
              <a:rPr lang="en-US" dirty="0" smtClean="0"/>
              <a:t>, G. (2015). Multiple Trigger Points for Quantifying Heat-Health Impacts: New Evidence from a Hot Climate. </a:t>
            </a:r>
            <a:r>
              <a:rPr lang="en-US" i="1" dirty="0" smtClean="0"/>
              <a:t>Environmental Health Perspectives,</a:t>
            </a:r>
            <a:r>
              <a:rPr lang="en-US" dirty="0" smtClean="0"/>
              <a:t> </a:t>
            </a:r>
            <a:r>
              <a:rPr lang="en-US" i="1" dirty="0" smtClean="0"/>
              <a:t>124</a:t>
            </a:r>
            <a:r>
              <a:rPr lang="en-US" dirty="0" smtClean="0"/>
              <a:t>(2). doi:10.1289/ehp.1409119 </a:t>
            </a:r>
          </a:p>
          <a:p>
            <a:endParaRPr lang="en-US" dirty="0"/>
          </a:p>
        </p:txBody>
      </p:sp>
    </p:spTree>
    <p:extLst>
      <p:ext uri="{BB962C8B-B14F-4D97-AF65-F5344CB8AC3E}">
        <p14:creationId xmlns:p14="http://schemas.microsoft.com/office/powerpoint/2010/main" val="28373200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Social</a:t>
            </a:r>
            <a:r>
              <a:rPr lang="en-US" baseline="0" dirty="0" smtClean="0"/>
              <a:t> Media on Heat and COVID messaging combined</a:t>
            </a:r>
            <a:endParaRPr lang="en-US" dirty="0"/>
          </a:p>
        </p:txBody>
      </p:sp>
    </p:spTree>
    <p:extLst>
      <p:ext uri="{BB962C8B-B14F-4D97-AF65-F5344CB8AC3E}">
        <p14:creationId xmlns:p14="http://schemas.microsoft.com/office/powerpoint/2010/main" val="19911080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smtClean="0"/>
              <a:t>Surveyed 100+ outdoor testing sites and developed form to request</a:t>
            </a:r>
            <a:r>
              <a:rPr lang="en-US" baseline="0" dirty="0" smtClean="0"/>
              <a:t> and d</a:t>
            </a:r>
            <a:r>
              <a:rPr lang="en-US" dirty="0" smtClean="0"/>
              <a:t>istribute Heat Safety Brochures in English and Spanish to Testing Sites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smtClean="0"/>
              <a:t>Other questions from</a:t>
            </a:r>
            <a:r>
              <a:rPr lang="en-US" baseline="0" dirty="0" smtClean="0"/>
              <a:t> local governments on Cooling Center Safety. Passed messaging on cooling center and COVID safety from CDC’s website </a:t>
            </a:r>
            <a:r>
              <a:rPr lang="en-US" dirty="0" smtClean="0">
                <a:hlinkClick r:id="rId3"/>
              </a:rPr>
              <a:t>https://www.cdc.gov/coronavirus/2019-ncov/php/cooling-center.html</a:t>
            </a:r>
            <a:endParaRPr lang="en-US" dirty="0" smtClean="0"/>
          </a:p>
          <a:p>
            <a:endParaRPr lang="en-US" dirty="0"/>
          </a:p>
        </p:txBody>
      </p:sp>
    </p:spTree>
    <p:extLst>
      <p:ext uri="{BB962C8B-B14F-4D97-AF65-F5344CB8AC3E}">
        <p14:creationId xmlns:p14="http://schemas.microsoft.com/office/powerpoint/2010/main" val="761675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5" name="Google Shape;1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7064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454429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11364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69702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0904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09297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64571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085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157495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42384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52750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6431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descr="12340-4_ADHS_CorpID_PPT temp 16.9_V4_1.eps"/>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01602"/>
            <a:ext cx="9144000" cy="5143500"/>
          </a:xfrm>
          <a:prstGeom prst="rect">
            <a:avLst/>
          </a:prstGeom>
        </p:spPr>
      </p:pic>
    </p:spTree>
    <p:extLst>
      <p:ext uri="{BB962C8B-B14F-4D97-AF65-F5344CB8AC3E}">
        <p14:creationId xmlns:p14="http://schemas.microsoft.com/office/powerpoint/2010/main" val="3144025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4.tiff"/><Relationship Id="rId4" Type="http://schemas.openxmlformats.org/officeDocument/2006/relationships/image" Target="../media/image43.tiff"/></Relationships>
</file>

<file path=ppt/slides/_rels/slide3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51.tiff"/><Relationship Id="rId3" Type="http://schemas.openxmlformats.org/officeDocument/2006/relationships/image" Target="../media/image46.tiff"/><Relationship Id="rId7" Type="http://schemas.openxmlformats.org/officeDocument/2006/relationships/image" Target="../media/image50.tif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9.tiff"/><Relationship Id="rId5" Type="http://schemas.openxmlformats.org/officeDocument/2006/relationships/image" Target="../media/image48.tiff"/><Relationship Id="rId4" Type="http://schemas.openxmlformats.org/officeDocument/2006/relationships/image" Target="../media/image47.tiff"/></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4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chart" Target="../charts/chart7.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6.emf"/></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2340-4_ADHS_CorpID_PPT temp 16.9_V4_1.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Box 8"/>
          <p:cNvSpPr txBox="1"/>
          <p:nvPr/>
        </p:nvSpPr>
        <p:spPr>
          <a:xfrm>
            <a:off x="0" y="1236835"/>
            <a:ext cx="9079499" cy="3108543"/>
          </a:xfrm>
          <a:prstGeom prst="rect">
            <a:avLst/>
          </a:prstGeom>
          <a:noFill/>
        </p:spPr>
        <p:txBody>
          <a:bodyPr wrap="square" rtlCol="0">
            <a:spAutoFit/>
          </a:bodyPr>
          <a:lstStyle/>
          <a:p>
            <a:pPr lvl="0" algn="ctr"/>
            <a:r>
              <a:rPr lang="en-US" sz="2800" dirty="0"/>
              <a:t>Successes and Challenges for Extreme Heat Public Health Interventions</a:t>
            </a:r>
          </a:p>
          <a:p>
            <a:pPr lvl="0" algn="ctr"/>
            <a:endParaRPr lang="en-US" sz="2000" dirty="0"/>
          </a:p>
          <a:p>
            <a:pPr lvl="0" algn="ctr"/>
            <a:endParaRPr lang="en-US" sz="1600" dirty="0">
              <a:solidFill>
                <a:schemeClr val="dk1"/>
              </a:solidFill>
              <a:latin typeface="Fira Sans Light"/>
              <a:ea typeface="Fira Sans Light"/>
              <a:cs typeface="Fira Sans Light"/>
              <a:sym typeface="Fira Sans Light"/>
            </a:endParaRPr>
          </a:p>
          <a:p>
            <a:pPr lvl="0" algn="ctr"/>
            <a:r>
              <a:rPr lang="en-US" sz="1600" dirty="0">
                <a:solidFill>
                  <a:schemeClr val="dk1"/>
                </a:solidFill>
                <a:latin typeface="Fira Sans Light"/>
                <a:sym typeface="Fira Sans Light"/>
              </a:rPr>
              <a:t>August 24, 2020</a:t>
            </a:r>
            <a:endParaRPr lang="en-US" sz="1600" dirty="0"/>
          </a:p>
          <a:p>
            <a:pPr lvl="0" algn="ctr">
              <a:lnSpc>
                <a:spcPct val="200000"/>
              </a:lnSpc>
            </a:pPr>
            <a:r>
              <a:rPr lang="en-US" sz="1200" dirty="0">
                <a:solidFill>
                  <a:schemeClr val="dk1"/>
                </a:solidFill>
                <a:latin typeface="Fira Sans Light"/>
                <a:ea typeface="Fira Sans Light"/>
                <a:cs typeface="Fira Sans Light"/>
                <a:sym typeface="Fira Sans Light"/>
              </a:rPr>
              <a:t>Presenting To</a:t>
            </a:r>
            <a:endParaRPr lang="en-US" sz="1600" dirty="0"/>
          </a:p>
          <a:p>
            <a:pPr lvl="0" algn="ctr"/>
            <a:r>
              <a:rPr lang="en-US" sz="1600" dirty="0">
                <a:solidFill>
                  <a:schemeClr val="dk1"/>
                </a:solidFill>
                <a:latin typeface="Fira Sans"/>
                <a:ea typeface="Fira Sans"/>
                <a:cs typeface="Fira Sans"/>
                <a:sym typeface="Fira Sans"/>
              </a:rPr>
              <a:t>Council of State &amp; Territorial Epidemiologists </a:t>
            </a:r>
            <a:r>
              <a:rPr lang="en-US" sz="1600" dirty="0">
                <a:solidFill>
                  <a:schemeClr val="dk1"/>
                </a:solidFill>
                <a:latin typeface="Fira Sans Light"/>
                <a:ea typeface="Fira Sans Light"/>
                <a:cs typeface="Fira Sans Light"/>
                <a:sym typeface="Fira Sans Light"/>
              </a:rPr>
              <a:t>|  Webinar</a:t>
            </a:r>
            <a:endParaRPr lang="en-US" sz="1600" dirty="0"/>
          </a:p>
          <a:p>
            <a:pPr lvl="0" algn="ctr">
              <a:lnSpc>
                <a:spcPct val="150000"/>
              </a:lnSpc>
            </a:pPr>
            <a:r>
              <a:rPr lang="en-US" sz="1600" dirty="0">
                <a:solidFill>
                  <a:schemeClr val="dk1"/>
                </a:solidFill>
                <a:latin typeface="Fira Sans"/>
                <a:ea typeface="Fira Sans"/>
                <a:cs typeface="Fira Sans"/>
                <a:sym typeface="Fira Sans"/>
              </a:rPr>
              <a:t>Matthew Roach, MPH </a:t>
            </a:r>
            <a:r>
              <a:rPr lang="en-US" sz="1600" dirty="0">
                <a:solidFill>
                  <a:schemeClr val="dk1"/>
                </a:solidFill>
                <a:latin typeface="Fira Sans Light"/>
                <a:ea typeface="Fira Sans Light"/>
                <a:cs typeface="Fira Sans Light"/>
                <a:sym typeface="Fira Sans Light"/>
              </a:rPr>
              <a:t>|  Epidemiology Program </a:t>
            </a:r>
            <a:r>
              <a:rPr lang="en-US" sz="1600" dirty="0" smtClean="0">
                <a:solidFill>
                  <a:schemeClr val="dk1"/>
                </a:solidFill>
                <a:latin typeface="Fira Sans Light"/>
                <a:ea typeface="Fira Sans Light"/>
                <a:cs typeface="Fira Sans Light"/>
                <a:sym typeface="Fira Sans Light"/>
              </a:rPr>
              <a:t>Manager</a:t>
            </a:r>
          </a:p>
          <a:p>
            <a:pPr lvl="0" algn="ctr">
              <a:lnSpc>
                <a:spcPct val="150000"/>
              </a:lnSpc>
            </a:pPr>
            <a:r>
              <a:rPr lang="en-US" sz="1600" dirty="0" smtClean="0">
                <a:solidFill>
                  <a:schemeClr val="dk1"/>
                </a:solidFill>
                <a:latin typeface="Fira Sans Light"/>
                <a:sym typeface="Fira Sans Light"/>
              </a:rPr>
              <a:t>Laura Fox, MPH, </a:t>
            </a:r>
            <a:r>
              <a:rPr lang="en-US" sz="1600" smtClean="0">
                <a:solidFill>
                  <a:schemeClr val="dk1"/>
                </a:solidFill>
                <a:latin typeface="Fira Sans Light"/>
                <a:sym typeface="Fira Sans Light"/>
              </a:rPr>
              <a:t>CPH </a:t>
            </a:r>
            <a:r>
              <a:rPr lang="en-US" sz="1600">
                <a:solidFill>
                  <a:schemeClr val="dk1"/>
                </a:solidFill>
                <a:latin typeface="Fira Sans Light"/>
                <a:ea typeface="Fira Sans Light"/>
                <a:cs typeface="Fira Sans Light"/>
                <a:sym typeface="Fira Sans Light"/>
              </a:rPr>
              <a:t>| </a:t>
            </a:r>
            <a:r>
              <a:rPr lang="en-US" sz="1600" smtClean="0">
                <a:solidFill>
                  <a:schemeClr val="dk1"/>
                </a:solidFill>
                <a:latin typeface="Fira Sans Light"/>
                <a:sym typeface="Fira Sans Light"/>
              </a:rPr>
              <a:t>EPHT </a:t>
            </a:r>
            <a:r>
              <a:rPr lang="en-US" sz="1600" dirty="0" smtClean="0">
                <a:solidFill>
                  <a:schemeClr val="dk1"/>
                </a:solidFill>
                <a:latin typeface="Fira Sans Light"/>
                <a:sym typeface="Fira Sans Light"/>
              </a:rPr>
              <a:t>Senior Epidemiologist</a:t>
            </a:r>
            <a:endParaRPr lang="en-US" sz="1600" dirty="0"/>
          </a:p>
        </p:txBody>
      </p:sp>
    </p:spTree>
    <p:extLst>
      <p:ext uri="{BB962C8B-B14F-4D97-AF65-F5344CB8AC3E}">
        <p14:creationId xmlns:p14="http://schemas.microsoft.com/office/powerpoint/2010/main" val="2975599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8731" y="0"/>
            <a:ext cx="9152731" cy="4325815"/>
          </a:xfrm>
        </p:spPr>
      </p:pic>
    </p:spTree>
    <p:extLst>
      <p:ext uri="{BB962C8B-B14F-4D97-AF65-F5344CB8AC3E}">
        <p14:creationId xmlns:p14="http://schemas.microsoft.com/office/powerpoint/2010/main" val="882647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75" y="321669"/>
            <a:ext cx="4373752" cy="3787981"/>
          </a:xfrm>
          <a:prstGeom prst="rect">
            <a:avLst/>
          </a:prstGeom>
        </p:spPr>
      </p:pic>
    </p:spTree>
    <p:extLst>
      <p:ext uri="{BB962C8B-B14F-4D97-AF65-F5344CB8AC3E}">
        <p14:creationId xmlns:p14="http://schemas.microsoft.com/office/powerpoint/2010/main" val="1445493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l"/>
            <a:r>
              <a:rPr lang="en-US" sz="4000" dirty="0" smtClean="0"/>
              <a:t>Temperature Records As of 8/19/20</a:t>
            </a:r>
            <a:endParaRPr lang="en-US" sz="4000" dirty="0"/>
          </a:p>
        </p:txBody>
      </p:sp>
      <p:graphicFrame>
        <p:nvGraphicFramePr>
          <p:cNvPr id="6" name="Table 5"/>
          <p:cNvGraphicFramePr>
            <a:graphicFrameLocks noGrp="1"/>
          </p:cNvGraphicFramePr>
          <p:nvPr>
            <p:extLst>
              <p:ext uri="{D42A27DB-BD31-4B8C-83A1-F6EECF244321}">
                <p14:modId xmlns:p14="http://schemas.microsoft.com/office/powerpoint/2010/main" val="1875319949"/>
              </p:ext>
            </p:extLst>
          </p:nvPr>
        </p:nvGraphicFramePr>
        <p:xfrm>
          <a:off x="322820" y="1214567"/>
          <a:ext cx="3829050" cy="3097586"/>
        </p:xfrm>
        <a:graphic>
          <a:graphicData uri="http://schemas.openxmlformats.org/drawingml/2006/table">
            <a:tbl>
              <a:tblPr>
                <a:tableStyleId>{5C22544A-7EE6-4342-B048-85BDC9FD1C3A}</a:tableStyleId>
              </a:tblPr>
              <a:tblGrid>
                <a:gridCol w="688369">
                  <a:extLst>
                    <a:ext uri="{9D8B030D-6E8A-4147-A177-3AD203B41FA5}">
                      <a16:colId xmlns:a16="http://schemas.microsoft.com/office/drawing/2014/main" val="1579999227"/>
                    </a:ext>
                  </a:extLst>
                </a:gridCol>
                <a:gridCol w="3140681">
                  <a:extLst>
                    <a:ext uri="{9D8B030D-6E8A-4147-A177-3AD203B41FA5}">
                      <a16:colId xmlns:a16="http://schemas.microsoft.com/office/drawing/2014/main" val="3542262643"/>
                    </a:ext>
                  </a:extLst>
                </a:gridCol>
              </a:tblGrid>
              <a:tr h="242373">
                <a:tc gridSpan="2">
                  <a:txBody>
                    <a:bodyPr/>
                    <a:lstStyle/>
                    <a:p>
                      <a:pPr algn="ctr" fontAlgn="b"/>
                      <a:r>
                        <a:rPr lang="en-US" sz="1400" u="none" strike="noStrike" dirty="0">
                          <a:effectLst/>
                        </a:rPr>
                        <a:t>Number of Days with a Low of 90 + F </a:t>
                      </a:r>
                      <a:endParaRPr lang="en-US" sz="1400" u="none" strike="noStrike" dirty="0" smtClean="0">
                        <a:effectLst/>
                      </a:endParaRPr>
                    </a:p>
                    <a:p>
                      <a:pPr algn="ctr" fontAlgn="b"/>
                      <a:r>
                        <a:rPr lang="en-US" sz="1400" u="none" strike="noStrike" dirty="0" smtClean="0">
                          <a:effectLst/>
                        </a:rPr>
                        <a:t>(</a:t>
                      </a:r>
                      <a:r>
                        <a:rPr lang="en-US" sz="1400" u="none" strike="noStrike" dirty="0">
                          <a:effectLst/>
                        </a:rPr>
                        <a:t>Phoenix, AZ)</a:t>
                      </a:r>
                      <a:endParaRPr lang="en-US" sz="1400" b="0" i="0" u="none" strike="noStrike" dirty="0">
                        <a:solidFill>
                          <a:srgbClr val="000000"/>
                        </a:solidFill>
                        <a:effectLst/>
                        <a:latin typeface="Calibri" panose="020F0502020204030204" pitchFamily="34" charset="0"/>
                      </a:endParaRPr>
                    </a:p>
                  </a:txBody>
                  <a:tcPr marL="4763" marR="4763" marT="4763" marB="0" anchor="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extLst>
                  <a:ext uri="{0D108BD9-81ED-4DB2-BD59-A6C34878D82A}">
                    <a16:rowId xmlns:a16="http://schemas.microsoft.com/office/drawing/2014/main" val="488204464"/>
                  </a:ext>
                </a:extLst>
              </a:tr>
              <a:tr h="242373">
                <a:tc>
                  <a:txBody>
                    <a:bodyPr/>
                    <a:lstStyle/>
                    <a:p>
                      <a:pPr algn="l" fontAlgn="b"/>
                      <a:r>
                        <a:rPr lang="en-US" sz="1400" u="none" strike="noStrike">
                          <a:effectLst/>
                        </a:rPr>
                        <a:t>Top 10</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896285102"/>
                  </a:ext>
                </a:extLst>
              </a:tr>
              <a:tr h="242373">
                <a:tc>
                  <a:txBody>
                    <a:bodyPr/>
                    <a:lstStyle/>
                    <a:p>
                      <a:pPr algn="l" fontAlgn="b"/>
                      <a:r>
                        <a:rPr lang="en-US" sz="1400" b="1" u="none" strike="noStrike">
                          <a:effectLst/>
                        </a:rPr>
                        <a:t>1.</a:t>
                      </a:r>
                      <a:endParaRPr lang="en-US" sz="1400" b="1"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1" u="none" strike="noStrike" dirty="0">
                          <a:effectLst/>
                        </a:rPr>
                        <a:t>26 (2020)</a:t>
                      </a:r>
                      <a:endParaRPr lang="en-US" sz="1400" b="1"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137725455"/>
                  </a:ext>
                </a:extLst>
              </a:tr>
              <a:tr h="242373">
                <a:tc>
                  <a:txBody>
                    <a:bodyPr/>
                    <a:lstStyle/>
                    <a:p>
                      <a:pPr algn="l"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dirty="0">
                          <a:effectLst/>
                        </a:rPr>
                        <a:t>15 (2013)</a:t>
                      </a:r>
                      <a:endParaRPr lang="en-US" sz="14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375036438"/>
                  </a:ext>
                </a:extLst>
              </a:tr>
              <a:tr h="242373">
                <a:tc>
                  <a:txBody>
                    <a:bodyPr/>
                    <a:lstStyle/>
                    <a:p>
                      <a:pPr algn="l" fontAlgn="b"/>
                      <a:r>
                        <a:rPr lang="en-US" sz="1400" u="none" strike="noStrike">
                          <a:effectLst/>
                        </a:rPr>
                        <a:t>3.</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a:effectLst/>
                        </a:rPr>
                        <a:t>15 (2003)</a:t>
                      </a:r>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02852963"/>
                  </a:ext>
                </a:extLst>
              </a:tr>
              <a:tr h="242373">
                <a:tc>
                  <a:txBody>
                    <a:bodyPr/>
                    <a:lstStyle/>
                    <a:p>
                      <a:pPr algn="l"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a:effectLst/>
                        </a:rPr>
                        <a:t>14 (2018)</a:t>
                      </a:r>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525349854"/>
                  </a:ext>
                </a:extLst>
              </a:tr>
              <a:tr h="242373">
                <a:tc>
                  <a:txBody>
                    <a:bodyPr/>
                    <a:lstStyle/>
                    <a:p>
                      <a:pPr algn="l" fontAlgn="b"/>
                      <a:r>
                        <a:rPr lang="en-US" sz="1400" u="none" strike="noStrike">
                          <a:effectLst/>
                        </a:rPr>
                        <a:t>5.</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a:effectLst/>
                        </a:rPr>
                        <a:t>14 (2007)</a:t>
                      </a:r>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4255311229"/>
                  </a:ext>
                </a:extLst>
              </a:tr>
              <a:tr h="242373">
                <a:tc>
                  <a:txBody>
                    <a:bodyPr/>
                    <a:lstStyle/>
                    <a:p>
                      <a:pPr algn="l" fontAlgn="b"/>
                      <a:r>
                        <a:rPr lang="en-US" sz="1400" u="none" strike="noStrike">
                          <a:effectLst/>
                        </a:rPr>
                        <a:t>6.</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a:effectLst/>
                        </a:rPr>
                        <a:t>13 (2011)</a:t>
                      </a:r>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635092207"/>
                  </a:ext>
                </a:extLst>
              </a:tr>
              <a:tr h="242373">
                <a:tc>
                  <a:txBody>
                    <a:bodyPr/>
                    <a:lstStyle/>
                    <a:p>
                      <a:pPr algn="l" fontAlgn="b"/>
                      <a:r>
                        <a:rPr lang="en-US" sz="1400" u="none" strike="noStrike">
                          <a:effectLst/>
                        </a:rPr>
                        <a:t>7.</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a:effectLst/>
                        </a:rPr>
                        <a:t>13 (2010)</a:t>
                      </a:r>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239078530"/>
                  </a:ext>
                </a:extLst>
              </a:tr>
              <a:tr h="242373">
                <a:tc>
                  <a:txBody>
                    <a:bodyPr/>
                    <a:lstStyle/>
                    <a:p>
                      <a:pPr algn="l" fontAlgn="b"/>
                      <a:r>
                        <a:rPr lang="en-US" sz="1400" u="none" strike="noStrike">
                          <a:effectLst/>
                        </a:rPr>
                        <a:t>8.</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a:effectLst/>
                        </a:rPr>
                        <a:t>13 (2009)</a:t>
                      </a:r>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4121978741"/>
                  </a:ext>
                </a:extLst>
              </a:tr>
              <a:tr h="242373">
                <a:tc>
                  <a:txBody>
                    <a:bodyPr/>
                    <a:lstStyle/>
                    <a:p>
                      <a:pPr algn="l" fontAlgn="b"/>
                      <a:r>
                        <a:rPr lang="en-US" sz="1400" u="none" strike="noStrike">
                          <a:effectLst/>
                        </a:rPr>
                        <a:t>9.</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dirty="0">
                          <a:effectLst/>
                        </a:rPr>
                        <a:t>12 (2019)</a:t>
                      </a:r>
                      <a:endParaRPr lang="en-US" sz="14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52663680"/>
                  </a:ext>
                </a:extLst>
              </a:tr>
              <a:tr h="242373">
                <a:tc>
                  <a:txBody>
                    <a:bodyPr/>
                    <a:lstStyle/>
                    <a:p>
                      <a:pPr algn="l" fontAlgn="b"/>
                      <a:r>
                        <a:rPr lang="en-US" sz="1400" u="none" strike="noStrike">
                          <a:effectLst/>
                        </a:rPr>
                        <a:t>10.</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u="none" strike="noStrike" dirty="0">
                          <a:effectLst/>
                        </a:rPr>
                        <a:t>11 (2012)</a:t>
                      </a:r>
                      <a:endParaRPr lang="en-US" sz="14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48358271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490886906"/>
              </p:ext>
            </p:extLst>
          </p:nvPr>
        </p:nvGraphicFramePr>
        <p:xfrm>
          <a:off x="4572000" y="1214568"/>
          <a:ext cx="4452551" cy="3120455"/>
        </p:xfrm>
        <a:graphic>
          <a:graphicData uri="http://schemas.openxmlformats.org/drawingml/2006/table">
            <a:tbl>
              <a:tblPr>
                <a:tableStyleId>{5C22544A-7EE6-4342-B048-85BDC9FD1C3A}</a:tableStyleId>
              </a:tblPr>
              <a:tblGrid>
                <a:gridCol w="800459">
                  <a:extLst>
                    <a:ext uri="{9D8B030D-6E8A-4147-A177-3AD203B41FA5}">
                      <a16:colId xmlns:a16="http://schemas.microsoft.com/office/drawing/2014/main" val="3719432530"/>
                    </a:ext>
                  </a:extLst>
                </a:gridCol>
                <a:gridCol w="3652092">
                  <a:extLst>
                    <a:ext uri="{9D8B030D-6E8A-4147-A177-3AD203B41FA5}">
                      <a16:colId xmlns:a16="http://schemas.microsoft.com/office/drawing/2014/main" val="234240003"/>
                    </a:ext>
                  </a:extLst>
                </a:gridCol>
              </a:tblGrid>
              <a:tr h="408616">
                <a:tc gridSpan="2">
                  <a:txBody>
                    <a:bodyPr/>
                    <a:lstStyle/>
                    <a:p>
                      <a:pPr algn="ctr" fontAlgn="b"/>
                      <a:r>
                        <a:rPr lang="en-US" sz="1400" u="none" strike="noStrike" dirty="0" smtClean="0">
                          <a:effectLst/>
                        </a:rPr>
                        <a:t>Number of Days with a High of 110 + F</a:t>
                      </a:r>
                    </a:p>
                    <a:p>
                      <a:pPr algn="ctr" fontAlgn="b"/>
                      <a:r>
                        <a:rPr lang="en-US" sz="1400" u="none" strike="noStrike" dirty="0" smtClean="0">
                          <a:effectLst/>
                        </a:rPr>
                        <a:t> (Phoenix, AZ)</a:t>
                      </a:r>
                      <a:endParaRPr lang="en-US" sz="1400" b="0" i="0" u="none" strike="noStrike" dirty="0">
                        <a:solidFill>
                          <a:srgbClr val="000000"/>
                        </a:solidFill>
                        <a:effectLst/>
                        <a:latin typeface="Calibri" panose="020F0502020204030204" pitchFamily="34" charset="0"/>
                      </a:endParaRPr>
                    </a:p>
                  </a:txBody>
                  <a:tcPr marL="4763" marR="4763" marT="4763" marB="0" anchor="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en-US"/>
                    </a:p>
                  </a:txBody>
                  <a:tcPr/>
                </a:tc>
                <a:extLst>
                  <a:ext uri="{0D108BD9-81ED-4DB2-BD59-A6C34878D82A}">
                    <a16:rowId xmlns:a16="http://schemas.microsoft.com/office/drawing/2014/main" val="648281362"/>
                  </a:ext>
                </a:extLst>
              </a:tr>
              <a:tr h="244452">
                <a:tc>
                  <a:txBody>
                    <a:bodyPr/>
                    <a:lstStyle/>
                    <a:p>
                      <a:pPr algn="l" fontAlgn="b"/>
                      <a:r>
                        <a:rPr lang="en-US" sz="1400" u="none" strike="noStrike">
                          <a:effectLst/>
                        </a:rPr>
                        <a:t>Top 10</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416843864"/>
                  </a:ext>
                </a:extLst>
              </a:tr>
              <a:tr h="244452">
                <a:tc>
                  <a:txBody>
                    <a:bodyPr/>
                    <a:lstStyle/>
                    <a:p>
                      <a:pPr algn="l" fontAlgn="b"/>
                      <a:r>
                        <a:rPr lang="en-US" sz="1400" b="1" u="none" strike="noStrike">
                          <a:effectLst/>
                        </a:rPr>
                        <a:t>1.</a:t>
                      </a:r>
                      <a:endParaRPr lang="en-US" sz="1400" b="1"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1" i="0" u="none" strike="noStrike" dirty="0">
                          <a:solidFill>
                            <a:srgbClr val="000000"/>
                          </a:solidFill>
                          <a:effectLst/>
                          <a:latin typeface="Calibri" panose="020F0502020204030204" pitchFamily="34" charset="0"/>
                        </a:rPr>
                        <a:t>44 (2020)</a:t>
                      </a:r>
                    </a:p>
                  </a:txBody>
                  <a:tcPr marL="4763" marR="4763" marT="4763" marB="0" anchor="b"/>
                </a:tc>
                <a:extLst>
                  <a:ext uri="{0D108BD9-81ED-4DB2-BD59-A6C34878D82A}">
                    <a16:rowId xmlns:a16="http://schemas.microsoft.com/office/drawing/2014/main" val="3678748732"/>
                  </a:ext>
                </a:extLst>
              </a:tr>
              <a:tr h="244452">
                <a:tc>
                  <a:txBody>
                    <a:bodyPr/>
                    <a:lstStyle/>
                    <a:p>
                      <a:pPr algn="l" fontAlgn="b"/>
                      <a:r>
                        <a:rPr lang="en-US" sz="1400" u="none" strike="noStrike">
                          <a:effectLst/>
                        </a:rPr>
                        <a:t>2.</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33 (2011)</a:t>
                      </a:r>
                    </a:p>
                  </a:txBody>
                  <a:tcPr marL="4763" marR="4763" marT="4763" marB="0" anchor="b"/>
                </a:tc>
                <a:extLst>
                  <a:ext uri="{0D108BD9-81ED-4DB2-BD59-A6C34878D82A}">
                    <a16:rowId xmlns:a16="http://schemas.microsoft.com/office/drawing/2014/main" val="1129639991"/>
                  </a:ext>
                </a:extLst>
              </a:tr>
              <a:tr h="244452">
                <a:tc>
                  <a:txBody>
                    <a:bodyPr/>
                    <a:lstStyle/>
                    <a:p>
                      <a:pPr algn="l" fontAlgn="b"/>
                      <a:r>
                        <a:rPr lang="en-US" sz="1400" u="none" strike="noStrike">
                          <a:effectLst/>
                        </a:rPr>
                        <a:t>3.</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32 (2007)</a:t>
                      </a:r>
                    </a:p>
                  </a:txBody>
                  <a:tcPr marL="4763" marR="4763" marT="4763" marB="0" anchor="b"/>
                </a:tc>
                <a:extLst>
                  <a:ext uri="{0D108BD9-81ED-4DB2-BD59-A6C34878D82A}">
                    <a16:rowId xmlns:a16="http://schemas.microsoft.com/office/drawing/2014/main" val="669681324"/>
                  </a:ext>
                </a:extLst>
              </a:tr>
              <a:tr h="244452">
                <a:tc>
                  <a:txBody>
                    <a:bodyPr/>
                    <a:lstStyle/>
                    <a:p>
                      <a:pPr algn="l" fontAlgn="b"/>
                      <a:r>
                        <a:rPr lang="en-US" sz="1400" u="none" strike="noStrike">
                          <a:effectLst/>
                        </a:rPr>
                        <a:t>4.</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30 (2016)</a:t>
                      </a:r>
                    </a:p>
                  </a:txBody>
                  <a:tcPr marL="4763" marR="4763" marT="4763" marB="0" anchor="b"/>
                </a:tc>
                <a:extLst>
                  <a:ext uri="{0D108BD9-81ED-4DB2-BD59-A6C34878D82A}">
                    <a16:rowId xmlns:a16="http://schemas.microsoft.com/office/drawing/2014/main" val="3944615014"/>
                  </a:ext>
                </a:extLst>
              </a:tr>
              <a:tr h="244452">
                <a:tc>
                  <a:txBody>
                    <a:bodyPr/>
                    <a:lstStyle/>
                    <a:p>
                      <a:pPr algn="l" fontAlgn="b"/>
                      <a:r>
                        <a:rPr lang="en-US" sz="1400" u="none" strike="noStrike">
                          <a:effectLst/>
                        </a:rPr>
                        <a:t>5.</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29 (2019)</a:t>
                      </a:r>
                    </a:p>
                  </a:txBody>
                  <a:tcPr marL="4763" marR="4763" marT="4763" marB="0" anchor="b"/>
                </a:tc>
                <a:extLst>
                  <a:ext uri="{0D108BD9-81ED-4DB2-BD59-A6C34878D82A}">
                    <a16:rowId xmlns:a16="http://schemas.microsoft.com/office/drawing/2014/main" val="3267798901"/>
                  </a:ext>
                </a:extLst>
              </a:tr>
              <a:tr h="244452">
                <a:tc>
                  <a:txBody>
                    <a:bodyPr/>
                    <a:lstStyle/>
                    <a:p>
                      <a:pPr algn="l" fontAlgn="b"/>
                      <a:r>
                        <a:rPr lang="en-US" sz="1400" u="none" strike="noStrike">
                          <a:effectLst/>
                        </a:rPr>
                        <a:t>6.</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28 (2002)</a:t>
                      </a:r>
                    </a:p>
                  </a:txBody>
                  <a:tcPr marL="4763" marR="4763" marT="4763" marB="0" anchor="b"/>
                </a:tc>
                <a:extLst>
                  <a:ext uri="{0D108BD9-81ED-4DB2-BD59-A6C34878D82A}">
                    <a16:rowId xmlns:a16="http://schemas.microsoft.com/office/drawing/2014/main" val="212367701"/>
                  </a:ext>
                </a:extLst>
              </a:tr>
              <a:tr h="244452">
                <a:tc>
                  <a:txBody>
                    <a:bodyPr/>
                    <a:lstStyle/>
                    <a:p>
                      <a:pPr algn="l" fontAlgn="b"/>
                      <a:r>
                        <a:rPr lang="en-US" sz="1400" u="none" strike="noStrike">
                          <a:effectLst/>
                        </a:rPr>
                        <a:t>7.</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28 (1979)</a:t>
                      </a:r>
                    </a:p>
                  </a:txBody>
                  <a:tcPr marL="4763" marR="4763" marT="4763" marB="0" anchor="b"/>
                </a:tc>
                <a:extLst>
                  <a:ext uri="{0D108BD9-81ED-4DB2-BD59-A6C34878D82A}">
                    <a16:rowId xmlns:a16="http://schemas.microsoft.com/office/drawing/2014/main" val="3112532616"/>
                  </a:ext>
                </a:extLst>
              </a:tr>
              <a:tr h="244452">
                <a:tc>
                  <a:txBody>
                    <a:bodyPr/>
                    <a:lstStyle/>
                    <a:p>
                      <a:pPr algn="l" fontAlgn="b"/>
                      <a:r>
                        <a:rPr lang="en-US" sz="1400" u="none" strike="noStrike">
                          <a:effectLst/>
                        </a:rPr>
                        <a:t>8.</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27 ( 2009)</a:t>
                      </a:r>
                    </a:p>
                  </a:txBody>
                  <a:tcPr marL="4763" marR="4763" marT="4763" marB="0" anchor="b"/>
                </a:tc>
                <a:extLst>
                  <a:ext uri="{0D108BD9-81ED-4DB2-BD59-A6C34878D82A}">
                    <a16:rowId xmlns:a16="http://schemas.microsoft.com/office/drawing/2014/main" val="637734799"/>
                  </a:ext>
                </a:extLst>
              </a:tr>
              <a:tr h="244452">
                <a:tc>
                  <a:txBody>
                    <a:bodyPr/>
                    <a:lstStyle/>
                    <a:p>
                      <a:pPr algn="l" fontAlgn="b"/>
                      <a:r>
                        <a:rPr lang="en-US" sz="1400" u="none" strike="noStrike">
                          <a:effectLst/>
                        </a:rPr>
                        <a:t>9.</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a:solidFill>
                            <a:srgbClr val="000000"/>
                          </a:solidFill>
                          <a:effectLst/>
                          <a:latin typeface="Calibri" panose="020F0502020204030204" pitchFamily="34" charset="0"/>
                        </a:rPr>
                        <a:t>27 (1989)</a:t>
                      </a:r>
                    </a:p>
                  </a:txBody>
                  <a:tcPr marL="4763" marR="4763" marT="4763" marB="0" anchor="b"/>
                </a:tc>
                <a:extLst>
                  <a:ext uri="{0D108BD9-81ED-4DB2-BD59-A6C34878D82A}">
                    <a16:rowId xmlns:a16="http://schemas.microsoft.com/office/drawing/2014/main" val="835534664"/>
                  </a:ext>
                </a:extLst>
              </a:tr>
              <a:tr h="244452">
                <a:tc>
                  <a:txBody>
                    <a:bodyPr/>
                    <a:lstStyle/>
                    <a:p>
                      <a:pPr algn="l" fontAlgn="b"/>
                      <a:r>
                        <a:rPr lang="en-US" sz="1400" u="none" strike="noStrike">
                          <a:effectLst/>
                        </a:rPr>
                        <a:t>10.</a:t>
                      </a:r>
                      <a:endParaRPr lang="en-US" sz="1400" b="0" i="0" u="none" strike="noStrike">
                        <a:solidFill>
                          <a:srgbClr val="000000"/>
                        </a:solidFill>
                        <a:effectLst/>
                        <a:latin typeface="Calibri" panose="020F0502020204030204" pitchFamily="34" charset="0"/>
                      </a:endParaRPr>
                    </a:p>
                  </a:txBody>
                  <a:tcPr marL="4763" marR="4763" marT="4763" marB="0" anchor="b"/>
                </a:tc>
                <a:tc>
                  <a:txBody>
                    <a:bodyPr/>
                    <a:lstStyle/>
                    <a:p>
                      <a:pPr algn="l" fontAlgn="b"/>
                      <a:r>
                        <a:rPr lang="en-US" sz="1400" b="0" i="0" u="none" strike="noStrike" dirty="0">
                          <a:solidFill>
                            <a:srgbClr val="000000"/>
                          </a:solidFill>
                          <a:effectLst/>
                          <a:latin typeface="Calibri" panose="020F0502020204030204" pitchFamily="34" charset="0"/>
                        </a:rPr>
                        <a:t>27 (1985)</a:t>
                      </a:r>
                    </a:p>
                  </a:txBody>
                  <a:tcPr marL="4763" marR="4763" marT="4763" marB="0" anchor="b"/>
                </a:tc>
                <a:extLst>
                  <a:ext uri="{0D108BD9-81ED-4DB2-BD59-A6C34878D82A}">
                    <a16:rowId xmlns:a16="http://schemas.microsoft.com/office/drawing/2014/main" val="2475525482"/>
                  </a:ext>
                </a:extLst>
              </a:tr>
            </a:tbl>
          </a:graphicData>
        </a:graphic>
      </p:graphicFrame>
    </p:spTree>
    <p:extLst>
      <p:ext uri="{BB962C8B-B14F-4D97-AF65-F5344CB8AC3E}">
        <p14:creationId xmlns:p14="http://schemas.microsoft.com/office/powerpoint/2010/main" val="1945842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04202" y="68366"/>
            <a:ext cx="8306512" cy="5198772"/>
          </a:xfrm>
          <a:prstGeom prst="rect">
            <a:avLst/>
          </a:prstGeom>
        </p:spPr>
      </p:pic>
    </p:spTree>
    <p:extLst>
      <p:ext uri="{BB962C8B-B14F-4D97-AF65-F5344CB8AC3E}">
        <p14:creationId xmlns:p14="http://schemas.microsoft.com/office/powerpoint/2010/main" val="3076606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2406" y="58935"/>
            <a:ext cx="7357929" cy="857250"/>
          </a:xfrm>
        </p:spPr>
        <p:txBody>
          <a:bodyPr/>
          <a:lstStyle/>
          <a:p>
            <a:r>
              <a:rPr lang="en-US" sz="3200" dirty="0" smtClean="0">
                <a:latin typeface="+mj-lt"/>
              </a:rPr>
              <a:t>Arizona</a:t>
            </a:r>
            <a:r>
              <a:rPr lang="en-US" sz="3200" dirty="0" smtClean="0">
                <a:latin typeface="Adobe Caslon Pro Bold" pitchFamily="18" charset="0"/>
              </a:rPr>
              <a:t> </a:t>
            </a:r>
            <a:r>
              <a:rPr lang="en-US" sz="3200" dirty="0">
                <a:latin typeface="+mj-lt"/>
              </a:rPr>
              <a:t>Summer Park Temperatures</a:t>
            </a: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33331" y="2813116"/>
            <a:ext cx="2544922" cy="222859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5344782" y="827373"/>
            <a:ext cx="2313317" cy="198574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816" t="13777" r="1498" b="3733"/>
          <a:stretch/>
        </p:blipFill>
        <p:spPr bwMode="auto">
          <a:xfrm>
            <a:off x="222191" y="1418602"/>
            <a:ext cx="4913831" cy="2324456"/>
          </a:xfrm>
          <a:prstGeom prst="rect">
            <a:avLst/>
          </a:prstGeom>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698172" y="4071257"/>
            <a:ext cx="2068286" cy="253916"/>
          </a:xfrm>
          <a:prstGeom prst="rect">
            <a:avLst/>
          </a:prstGeom>
          <a:noFill/>
        </p:spPr>
        <p:txBody>
          <a:bodyPr wrap="square" rtlCol="0">
            <a:spAutoFit/>
          </a:bodyPr>
          <a:lstStyle/>
          <a:p>
            <a:r>
              <a:rPr lang="en-US" sz="1050" dirty="0" err="1"/>
              <a:t>Vanos</a:t>
            </a:r>
            <a:r>
              <a:rPr lang="en-US" sz="1050" dirty="0"/>
              <a:t> et al, 2015</a:t>
            </a:r>
          </a:p>
        </p:txBody>
      </p:sp>
      <p:sp>
        <p:nvSpPr>
          <p:cNvPr id="3" name="TextBox 2"/>
          <p:cNvSpPr txBox="1"/>
          <p:nvPr/>
        </p:nvSpPr>
        <p:spPr>
          <a:xfrm>
            <a:off x="2390382" y="2163687"/>
            <a:ext cx="1295049" cy="323165"/>
          </a:xfrm>
          <a:prstGeom prst="rect">
            <a:avLst/>
          </a:prstGeom>
          <a:noFill/>
        </p:spPr>
        <p:txBody>
          <a:bodyPr wrap="square" rtlCol="0">
            <a:spAutoFit/>
          </a:bodyPr>
          <a:lstStyle/>
          <a:p>
            <a:r>
              <a:rPr lang="en-US" sz="1500" b="1" dirty="0"/>
              <a:t>(147°F)  </a:t>
            </a:r>
          </a:p>
        </p:txBody>
      </p:sp>
      <p:sp>
        <p:nvSpPr>
          <p:cNvPr id="5" name="TextBox 4"/>
          <p:cNvSpPr txBox="1"/>
          <p:nvPr/>
        </p:nvSpPr>
        <p:spPr>
          <a:xfrm>
            <a:off x="1956986" y="1110825"/>
            <a:ext cx="2615013" cy="307777"/>
          </a:xfrm>
          <a:prstGeom prst="rect">
            <a:avLst/>
          </a:prstGeom>
          <a:solidFill>
            <a:schemeClr val="bg1"/>
          </a:solidFill>
        </p:spPr>
        <p:txBody>
          <a:bodyPr wrap="square" rtlCol="0">
            <a:spAutoFit/>
          </a:bodyPr>
          <a:lstStyle/>
          <a:p>
            <a:r>
              <a:rPr lang="en-US" b="1" dirty="0" smtClean="0"/>
              <a:t>Bench – 64</a:t>
            </a:r>
            <a:r>
              <a:rPr lang="en-US" b="1" dirty="0"/>
              <a:t>°</a:t>
            </a:r>
            <a:r>
              <a:rPr lang="en-US" b="1" dirty="0" smtClean="0"/>
              <a:t> C</a:t>
            </a:r>
            <a:endParaRPr lang="en-US" b="1" dirty="0"/>
          </a:p>
        </p:txBody>
      </p:sp>
    </p:spTree>
    <p:extLst>
      <p:ext uri="{BB962C8B-B14F-4D97-AF65-F5344CB8AC3E}">
        <p14:creationId xmlns:p14="http://schemas.microsoft.com/office/powerpoint/2010/main" val="3648863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26123"/>
          <a:stretch/>
        </p:blipFill>
        <p:spPr bwMode="auto">
          <a:xfrm>
            <a:off x="82064" y="0"/>
            <a:ext cx="8233984" cy="2342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515" y="2342086"/>
            <a:ext cx="5784485" cy="2435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123676" y="3992440"/>
            <a:ext cx="1234633" cy="253916"/>
          </a:xfrm>
          <a:prstGeom prst="rect">
            <a:avLst/>
          </a:prstGeom>
        </p:spPr>
        <p:txBody>
          <a:bodyPr wrap="none">
            <a:spAutoFit/>
          </a:bodyPr>
          <a:lstStyle/>
          <a:p>
            <a:r>
              <a:rPr lang="en-US" sz="1050" dirty="0" err="1"/>
              <a:t>Vanos</a:t>
            </a:r>
            <a:r>
              <a:rPr lang="en-US" sz="1050" dirty="0"/>
              <a:t> et al, 2015</a:t>
            </a:r>
          </a:p>
        </p:txBody>
      </p:sp>
    </p:spTree>
    <p:extLst>
      <p:ext uri="{BB962C8B-B14F-4D97-AF65-F5344CB8AC3E}">
        <p14:creationId xmlns:p14="http://schemas.microsoft.com/office/powerpoint/2010/main" val="743198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83179" y="103430"/>
            <a:ext cx="6858000" cy="4306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8225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1"/>
            <a:ext cx="9144000" cy="5143499"/>
          </a:xfrm>
        </p:spPr>
      </p:pic>
    </p:spTree>
    <p:extLst>
      <p:ext uri="{BB962C8B-B14F-4D97-AF65-F5344CB8AC3E}">
        <p14:creationId xmlns:p14="http://schemas.microsoft.com/office/powerpoint/2010/main" val="2855897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5"/>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811851" y="76912"/>
            <a:ext cx="7580119" cy="4990744"/>
          </a:xfrm>
          <a:prstGeom prst="rect">
            <a:avLst/>
          </a:prstGeom>
          <a:noFill/>
          <a:ln>
            <a:noFill/>
          </a:ln>
        </p:spPr>
      </p:pic>
    </p:spTree>
    <p:extLst>
      <p:ext uri="{BB962C8B-B14F-4D97-AF65-F5344CB8AC3E}">
        <p14:creationId xmlns:p14="http://schemas.microsoft.com/office/powerpoint/2010/main" val="4209277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5" name="Google Shape;65;p16"/>
          <p:cNvPicPr preferRelativeResize="0"/>
          <p:nvPr/>
        </p:nvPicPr>
        <p:blipFill>
          <a:blip r:embed="rId3">
            <a:alphaModFix/>
          </a:blip>
          <a:stretch>
            <a:fillRect/>
          </a:stretch>
        </p:blipFill>
        <p:spPr>
          <a:xfrm>
            <a:off x="152400" y="152400"/>
            <a:ext cx="4366054" cy="3480486"/>
          </a:xfrm>
          <a:prstGeom prst="rect">
            <a:avLst/>
          </a:prstGeom>
          <a:noFill/>
          <a:ln>
            <a:noFill/>
          </a:ln>
        </p:spPr>
      </p:pic>
      <p:pic>
        <p:nvPicPr>
          <p:cNvPr id="67" name="Google Shape;67;p16"/>
          <p:cNvPicPr preferRelativeResize="0"/>
          <p:nvPr/>
        </p:nvPicPr>
        <p:blipFill>
          <a:blip r:embed="rId4">
            <a:alphaModFix/>
          </a:blip>
          <a:stretch>
            <a:fillRect/>
          </a:stretch>
        </p:blipFill>
        <p:spPr>
          <a:xfrm>
            <a:off x="4633782" y="152399"/>
            <a:ext cx="4374293" cy="3480487"/>
          </a:xfrm>
          <a:prstGeom prst="rect">
            <a:avLst/>
          </a:prstGeom>
          <a:noFill/>
          <a:ln>
            <a:noFill/>
          </a:ln>
        </p:spPr>
      </p:pic>
    </p:spTree>
    <p:extLst>
      <p:ext uri="{BB962C8B-B14F-4D97-AF65-F5344CB8AC3E}">
        <p14:creationId xmlns:p14="http://schemas.microsoft.com/office/powerpoint/2010/main" val="2898241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8385" y="506627"/>
            <a:ext cx="4136165" cy="3019168"/>
          </a:xfrm>
          <a:prstGeom prst="rect">
            <a:avLst/>
          </a:prstGeom>
          <a:noFill/>
          <a:ln>
            <a:noFill/>
          </a:ln>
        </p:spPr>
      </p:pic>
      <p:pic>
        <p:nvPicPr>
          <p:cNvPr id="73" name="Google Shape;73;p17"/>
          <p:cNvPicPr preferRelativeResize="0"/>
          <p:nvPr/>
        </p:nvPicPr>
        <p:blipFill>
          <a:blip r:embed="rId4">
            <a:alphaModFix/>
          </a:blip>
          <a:stretch>
            <a:fillRect/>
          </a:stretch>
        </p:blipFill>
        <p:spPr>
          <a:xfrm>
            <a:off x="4954670" y="519870"/>
            <a:ext cx="3985656" cy="2989242"/>
          </a:xfrm>
          <a:prstGeom prst="rect">
            <a:avLst/>
          </a:prstGeom>
          <a:noFill/>
          <a:ln>
            <a:noFill/>
          </a:ln>
        </p:spPr>
      </p:pic>
    </p:spTree>
    <p:extLst>
      <p:ext uri="{BB962C8B-B14F-4D97-AF65-F5344CB8AC3E}">
        <p14:creationId xmlns:p14="http://schemas.microsoft.com/office/powerpoint/2010/main" val="1106560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315023" y="68216"/>
            <a:ext cx="4354350" cy="4392500"/>
          </a:xfrm>
          <a:prstGeom prst="rect">
            <a:avLst/>
          </a:prstGeom>
          <a:noFill/>
          <a:ln>
            <a:noFill/>
          </a:ln>
        </p:spPr>
      </p:pic>
    </p:spTree>
    <p:extLst>
      <p:ext uri="{BB962C8B-B14F-4D97-AF65-F5344CB8AC3E}">
        <p14:creationId xmlns:p14="http://schemas.microsoft.com/office/powerpoint/2010/main" val="197973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457200" y="205979"/>
            <a:ext cx="8229600" cy="8574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600" dirty="0"/>
              <a:t>Heat-Related Illness and Mortality Data Sources</a:t>
            </a:r>
            <a:endParaRPr sz="3600" dirty="0"/>
          </a:p>
        </p:txBody>
      </p:sp>
      <p:sp>
        <p:nvSpPr>
          <p:cNvPr id="85" name="Google Shape;85;p19"/>
          <p:cNvSpPr txBox="1">
            <a:spLocks noGrp="1"/>
          </p:cNvSpPr>
          <p:nvPr>
            <p:ph type="body" idx="1"/>
          </p:nvPr>
        </p:nvSpPr>
        <p:spPr>
          <a:xfrm>
            <a:off x="457200" y="1063375"/>
            <a:ext cx="3710700" cy="3531300"/>
          </a:xfrm>
          <a:prstGeom prst="rect">
            <a:avLst/>
          </a:prstGeom>
        </p:spPr>
        <p:txBody>
          <a:bodyPr spcFirstLastPara="1" wrap="square" lIns="91425" tIns="45700" rIns="91425" bIns="45700" anchor="t" anchorCtr="0">
            <a:noAutofit/>
          </a:bodyPr>
          <a:lstStyle/>
          <a:p>
            <a:pPr marL="457200" lvl="0" indent="-406400" algn="l" rtl="0">
              <a:spcBef>
                <a:spcPts val="560"/>
              </a:spcBef>
              <a:spcAft>
                <a:spcPts val="0"/>
              </a:spcAft>
              <a:buSzPts val="2800"/>
              <a:buChar char="•"/>
            </a:pPr>
            <a:r>
              <a:rPr lang="en-US" dirty="0"/>
              <a:t>Hospital Discharge Data</a:t>
            </a:r>
            <a:endParaRPr dirty="0"/>
          </a:p>
          <a:p>
            <a:pPr marL="457200" lvl="0" indent="-406400" algn="l" rtl="0">
              <a:spcBef>
                <a:spcPts val="0"/>
              </a:spcBef>
              <a:spcAft>
                <a:spcPts val="0"/>
              </a:spcAft>
              <a:buSzPts val="2800"/>
              <a:buChar char="•"/>
            </a:pPr>
            <a:r>
              <a:rPr lang="en-US" dirty="0"/>
              <a:t>Death Records</a:t>
            </a:r>
            <a:endParaRPr dirty="0"/>
          </a:p>
          <a:p>
            <a:pPr marL="457200" lvl="0" indent="-406400" algn="l" rtl="0">
              <a:spcBef>
                <a:spcPts val="0"/>
              </a:spcBef>
              <a:spcAft>
                <a:spcPts val="0"/>
              </a:spcAft>
              <a:buSzPts val="2800"/>
              <a:buChar char="•"/>
            </a:pPr>
            <a:r>
              <a:rPr lang="en-US" dirty="0"/>
              <a:t>Syndromic Surveillance</a:t>
            </a:r>
            <a:endParaRPr dirty="0"/>
          </a:p>
        </p:txBody>
      </p:sp>
      <p:pic>
        <p:nvPicPr>
          <p:cNvPr id="86" name="Google Shape;86;p19"/>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4239637" y="1184238"/>
            <a:ext cx="4737475" cy="3079825"/>
          </a:xfrm>
          <a:prstGeom prst="rect">
            <a:avLst/>
          </a:prstGeom>
          <a:noFill/>
          <a:ln>
            <a:noFill/>
          </a:ln>
        </p:spPr>
      </p:pic>
    </p:spTree>
    <p:extLst>
      <p:ext uri="{BB962C8B-B14F-4D97-AF65-F5344CB8AC3E}">
        <p14:creationId xmlns:p14="http://schemas.microsoft.com/office/powerpoint/2010/main" val="1290505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354844844"/>
              </p:ext>
            </p:extLst>
          </p:nvPr>
        </p:nvGraphicFramePr>
        <p:xfrm>
          <a:off x="464156" y="209215"/>
          <a:ext cx="8376309" cy="40706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77553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97;p21">
            <a:extLst>
              <a:ext uri="{FF2B5EF4-FFF2-40B4-BE49-F238E27FC236}">
                <a16:creationId xmlns:a16="http://schemas.microsoft.com/office/drawing/2014/main" id="{60625D19-5493-4205-A27D-C32F4BE63BFE}"/>
              </a:ext>
            </a:extLst>
          </p:cNvPr>
          <p:cNvSpPr txBox="1"/>
          <p:nvPr/>
        </p:nvSpPr>
        <p:spPr>
          <a:xfrm>
            <a:off x="374074" y="1200151"/>
            <a:ext cx="8446227" cy="3394500"/>
          </a:xfrm>
          <a:prstGeom prst="rect">
            <a:avLst/>
          </a:prstGeom>
          <a:noFill/>
          <a:ln>
            <a:noFill/>
          </a:ln>
        </p:spPr>
        <p:txBody>
          <a:bodyPr spcFirstLastPara="1" wrap="square" lIns="91425" tIns="45700" rIns="91425" bIns="45700" anchor="t" anchorCtr="0">
            <a:noAutofit/>
          </a:bodyPr>
          <a:lstStyle/>
          <a:p>
            <a:pPr marL="342892" indent="-342892">
              <a:lnSpc>
                <a:spcPct val="80000"/>
              </a:lnSpc>
              <a:buFont typeface="Arial" panose="020B0604020202020204" pitchFamily="34" charset="0"/>
              <a:buChar char="•"/>
            </a:pPr>
            <a:r>
              <a:rPr lang="en-US" sz="2400" dirty="0">
                <a:latin typeface="Calibri"/>
                <a:ea typeface="Calibri"/>
                <a:cs typeface="Calibri"/>
                <a:sym typeface="Calibri"/>
              </a:rPr>
              <a:t>Average </a:t>
            </a:r>
            <a:r>
              <a:rPr lang="en-US" sz="2400" b="1" u="sng" dirty="0">
                <a:latin typeface="Calibri"/>
                <a:ea typeface="Calibri"/>
                <a:cs typeface="Calibri"/>
                <a:sym typeface="Calibri"/>
              </a:rPr>
              <a:t>2870 visits</a:t>
            </a:r>
            <a:r>
              <a:rPr lang="en-US" sz="2400" dirty="0">
                <a:latin typeface="Calibri"/>
                <a:ea typeface="Calibri"/>
                <a:cs typeface="Calibri"/>
                <a:sym typeface="Calibri"/>
              </a:rPr>
              <a:t> per year</a:t>
            </a:r>
            <a:endParaRPr sz="3200" dirty="0">
              <a:latin typeface="Calibri"/>
              <a:ea typeface="Calibri"/>
              <a:cs typeface="Calibri"/>
              <a:sym typeface="Calibri"/>
            </a:endParaRPr>
          </a:p>
          <a:p>
            <a:pPr marL="342892" indent="-342892">
              <a:lnSpc>
                <a:spcPct val="80000"/>
              </a:lnSpc>
              <a:spcBef>
                <a:spcPts val="434"/>
              </a:spcBef>
              <a:buSzPts val="2170"/>
              <a:buChar char="•"/>
            </a:pPr>
            <a:r>
              <a:rPr lang="en-US" sz="2400" b="1" u="sng" dirty="0">
                <a:latin typeface="Calibri"/>
                <a:ea typeface="Calibri"/>
                <a:cs typeface="Calibri"/>
                <a:sym typeface="Calibri"/>
              </a:rPr>
              <a:t>28% </a:t>
            </a:r>
            <a:r>
              <a:rPr lang="en-US" sz="2400" dirty="0">
                <a:latin typeface="Calibri"/>
                <a:ea typeface="Calibri"/>
                <a:cs typeface="Calibri"/>
                <a:sym typeface="Calibri"/>
              </a:rPr>
              <a:t>were Middle-Aged Adults 45-64 years </a:t>
            </a:r>
            <a:endParaRPr sz="3200" dirty="0">
              <a:latin typeface="Calibri"/>
              <a:ea typeface="Calibri"/>
              <a:cs typeface="Calibri"/>
              <a:sym typeface="Calibri"/>
            </a:endParaRPr>
          </a:p>
          <a:p>
            <a:pPr marL="342892" indent="-342892">
              <a:lnSpc>
                <a:spcPct val="80000"/>
              </a:lnSpc>
              <a:spcBef>
                <a:spcPts val="434"/>
              </a:spcBef>
              <a:buSzPts val="2170"/>
              <a:buChar char="•"/>
            </a:pPr>
            <a:r>
              <a:rPr lang="en-US" sz="2400" b="1" u="sng" dirty="0">
                <a:latin typeface="Calibri"/>
                <a:ea typeface="Calibri"/>
                <a:cs typeface="Calibri"/>
                <a:sym typeface="Calibri"/>
              </a:rPr>
              <a:t>67%</a:t>
            </a:r>
            <a:r>
              <a:rPr lang="en-US" sz="2400" dirty="0">
                <a:latin typeface="Calibri"/>
                <a:ea typeface="Calibri"/>
                <a:cs typeface="Calibri"/>
                <a:sym typeface="Calibri"/>
              </a:rPr>
              <a:t> were Male </a:t>
            </a:r>
          </a:p>
          <a:p>
            <a:pPr marL="342892" indent="-342892">
              <a:lnSpc>
                <a:spcPct val="80000"/>
              </a:lnSpc>
              <a:spcBef>
                <a:spcPts val="434"/>
              </a:spcBef>
              <a:buSzPts val="2170"/>
              <a:buChar char="•"/>
            </a:pPr>
            <a:r>
              <a:rPr lang="en-US" sz="2400" b="1" u="sng" dirty="0">
                <a:latin typeface="Calibri"/>
                <a:ea typeface="Calibri"/>
                <a:cs typeface="Calibri"/>
                <a:sym typeface="Calibri"/>
              </a:rPr>
              <a:t>61%</a:t>
            </a:r>
            <a:r>
              <a:rPr lang="en-US" sz="2400" dirty="0">
                <a:latin typeface="Calibri"/>
                <a:ea typeface="Calibri"/>
                <a:cs typeface="Calibri"/>
                <a:sym typeface="Calibri"/>
              </a:rPr>
              <a:t> White non-Hispanic and </a:t>
            </a:r>
            <a:r>
              <a:rPr lang="en-US" sz="2400" b="1" u="sng" dirty="0">
                <a:latin typeface="Calibri"/>
                <a:ea typeface="Calibri"/>
                <a:cs typeface="Calibri"/>
                <a:sym typeface="Calibri"/>
              </a:rPr>
              <a:t>26%</a:t>
            </a:r>
            <a:r>
              <a:rPr lang="en-US" sz="2400" dirty="0">
                <a:latin typeface="Calibri"/>
                <a:ea typeface="Calibri"/>
                <a:cs typeface="Calibri"/>
                <a:sym typeface="Calibri"/>
              </a:rPr>
              <a:t> Hispanic  </a:t>
            </a:r>
            <a:endParaRPr sz="3200" dirty="0">
              <a:latin typeface="Calibri"/>
              <a:ea typeface="Calibri"/>
              <a:cs typeface="Calibri"/>
              <a:sym typeface="Calibri"/>
            </a:endParaRPr>
          </a:p>
          <a:p>
            <a:pPr marL="342892" indent="-342892">
              <a:lnSpc>
                <a:spcPct val="80000"/>
              </a:lnSpc>
              <a:spcBef>
                <a:spcPts val="434"/>
              </a:spcBef>
              <a:buSzPts val="2170"/>
              <a:buChar char="•"/>
            </a:pPr>
            <a:r>
              <a:rPr lang="en-US" sz="2400" b="1" u="sng" dirty="0">
                <a:latin typeface="Calibri"/>
                <a:ea typeface="Calibri"/>
                <a:cs typeface="Calibri"/>
                <a:sym typeface="Calibri"/>
              </a:rPr>
              <a:t>89%</a:t>
            </a:r>
            <a:r>
              <a:rPr lang="en-US" sz="2400" dirty="0">
                <a:latin typeface="Calibri"/>
                <a:ea typeface="Calibri"/>
                <a:cs typeface="Calibri"/>
                <a:sym typeface="Calibri"/>
              </a:rPr>
              <a:t> were AZ Residents</a:t>
            </a:r>
            <a:endParaRPr sz="3200" dirty="0">
              <a:latin typeface="Calibri"/>
              <a:ea typeface="Calibri"/>
              <a:cs typeface="Calibri"/>
              <a:sym typeface="Calibri"/>
            </a:endParaRPr>
          </a:p>
          <a:p>
            <a:pPr marL="342892" indent="-342892">
              <a:lnSpc>
                <a:spcPct val="80000"/>
              </a:lnSpc>
              <a:spcBef>
                <a:spcPts val="434"/>
              </a:spcBef>
              <a:buSzPts val="2170"/>
              <a:buChar char="•"/>
            </a:pPr>
            <a:r>
              <a:rPr lang="en-US" sz="2400" b="1" u="sng" dirty="0">
                <a:latin typeface="Calibri"/>
                <a:ea typeface="Calibri"/>
                <a:cs typeface="Calibri"/>
                <a:sym typeface="Calibri"/>
              </a:rPr>
              <a:t>92%</a:t>
            </a:r>
            <a:r>
              <a:rPr lang="en-US" sz="2400" dirty="0">
                <a:latin typeface="Calibri"/>
                <a:ea typeface="Calibri"/>
                <a:cs typeface="Calibri"/>
                <a:sym typeface="Calibri"/>
              </a:rPr>
              <a:t> of cases occurred from May-September</a:t>
            </a:r>
            <a:endParaRPr sz="3200" dirty="0">
              <a:latin typeface="Calibri"/>
              <a:ea typeface="Calibri"/>
              <a:cs typeface="Calibri"/>
              <a:sym typeface="Calibri"/>
            </a:endParaRPr>
          </a:p>
          <a:p>
            <a:pPr marL="342892" indent="-342892">
              <a:lnSpc>
                <a:spcPct val="80000"/>
              </a:lnSpc>
              <a:spcBef>
                <a:spcPts val="434"/>
              </a:spcBef>
              <a:buSzPts val="2170"/>
              <a:buChar char="•"/>
            </a:pPr>
            <a:r>
              <a:rPr lang="en-US" sz="2400" dirty="0">
                <a:latin typeface="Calibri"/>
                <a:ea typeface="Calibri"/>
                <a:cs typeface="Calibri"/>
                <a:sym typeface="Calibri"/>
              </a:rPr>
              <a:t>Preceding activity: </a:t>
            </a:r>
            <a:r>
              <a:rPr lang="en-US" sz="2400" b="1" u="sng" dirty="0">
                <a:latin typeface="Calibri"/>
                <a:ea typeface="Calibri"/>
                <a:cs typeface="Calibri"/>
                <a:sym typeface="Calibri"/>
              </a:rPr>
              <a:t>recreational or occupational</a:t>
            </a:r>
          </a:p>
          <a:p>
            <a:pPr marL="342892" indent="-342892">
              <a:lnSpc>
                <a:spcPct val="80000"/>
              </a:lnSpc>
              <a:spcBef>
                <a:spcPts val="434"/>
              </a:spcBef>
              <a:buSzPts val="2170"/>
              <a:buChar char="•"/>
            </a:pPr>
            <a:r>
              <a:rPr lang="en-US" sz="2400" dirty="0">
                <a:latin typeface="Calibri"/>
                <a:ea typeface="Calibri"/>
                <a:cs typeface="Calibri"/>
                <a:sym typeface="Calibri"/>
              </a:rPr>
              <a:t>Place of injury: </a:t>
            </a:r>
            <a:r>
              <a:rPr lang="en-US" sz="2400" b="1" u="sng" dirty="0">
                <a:latin typeface="Calibri"/>
                <a:ea typeface="Calibri"/>
                <a:cs typeface="Calibri"/>
                <a:sym typeface="Calibri"/>
              </a:rPr>
              <a:t>private residence</a:t>
            </a:r>
            <a:r>
              <a:rPr lang="en-US" sz="2400" dirty="0">
                <a:latin typeface="Calibri"/>
                <a:ea typeface="Calibri"/>
                <a:cs typeface="Calibri"/>
                <a:sym typeface="Calibri"/>
              </a:rPr>
              <a:t>, </a:t>
            </a:r>
            <a:r>
              <a:rPr lang="en-US" sz="2400" b="1" u="sng" dirty="0">
                <a:latin typeface="Calibri"/>
                <a:ea typeface="Calibri"/>
                <a:cs typeface="Calibri"/>
                <a:sym typeface="Calibri"/>
              </a:rPr>
              <a:t>street/highway</a:t>
            </a:r>
            <a:r>
              <a:rPr lang="en-US" sz="2400" dirty="0">
                <a:latin typeface="Calibri"/>
                <a:ea typeface="Calibri"/>
                <a:cs typeface="Calibri"/>
                <a:sym typeface="Calibri"/>
              </a:rPr>
              <a:t>, &amp; </a:t>
            </a:r>
            <a:r>
              <a:rPr lang="en-US" sz="2400" b="1" u="sng" dirty="0">
                <a:latin typeface="Calibri"/>
                <a:ea typeface="Calibri"/>
                <a:cs typeface="Calibri"/>
                <a:sym typeface="Calibri"/>
              </a:rPr>
              <a:t>industrial site</a:t>
            </a:r>
          </a:p>
        </p:txBody>
      </p:sp>
      <p:sp>
        <p:nvSpPr>
          <p:cNvPr id="3" name="Google Shape;98;p21">
            <a:extLst>
              <a:ext uri="{FF2B5EF4-FFF2-40B4-BE49-F238E27FC236}">
                <a16:creationId xmlns:a16="http://schemas.microsoft.com/office/drawing/2014/main" id="{257AAC01-BCB0-4CC3-9269-5E9AFC2026CA}"/>
              </a:ext>
            </a:extLst>
          </p:cNvPr>
          <p:cNvSpPr txBox="1"/>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p>
            <a:pPr algn="ctr"/>
            <a:r>
              <a:rPr lang="en-US" sz="2800" dirty="0">
                <a:latin typeface="Calibri"/>
                <a:ea typeface="Calibri"/>
                <a:cs typeface="Calibri"/>
                <a:sym typeface="Calibri"/>
              </a:rPr>
              <a:t>Heat-Related Illness ED Visits Summary, 2015-2019</a:t>
            </a:r>
            <a:endParaRPr sz="2800" dirty="0">
              <a:latin typeface="Calibri"/>
              <a:ea typeface="Calibri"/>
              <a:cs typeface="Calibri"/>
              <a:sym typeface="Calibri"/>
            </a:endParaRPr>
          </a:p>
        </p:txBody>
      </p:sp>
    </p:spTree>
    <p:extLst>
      <p:ext uri="{BB962C8B-B14F-4D97-AF65-F5344CB8AC3E}">
        <p14:creationId xmlns:p14="http://schemas.microsoft.com/office/powerpoint/2010/main" val="1291361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1137429440"/>
              </p:ext>
            </p:extLst>
          </p:nvPr>
        </p:nvGraphicFramePr>
        <p:xfrm>
          <a:off x="429491" y="152400"/>
          <a:ext cx="8285018" cy="40282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03176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21"/>
          <p:cNvSpPr txBox="1"/>
          <p:nvPr/>
        </p:nvSpPr>
        <p:spPr>
          <a:xfrm>
            <a:off x="374073" y="1200151"/>
            <a:ext cx="8446227" cy="3394500"/>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Font typeface="Arial" panose="020B0604020202020204" pitchFamily="34" charset="0"/>
              <a:buChar char="•"/>
            </a:pPr>
            <a:r>
              <a:rPr lang="en-US" sz="2170" dirty="0">
                <a:solidFill>
                  <a:srgbClr val="000000"/>
                </a:solidFill>
                <a:latin typeface="Calibri"/>
                <a:ea typeface="Calibri"/>
                <a:cs typeface="Calibri"/>
                <a:sym typeface="Calibri"/>
              </a:rPr>
              <a:t>Average </a:t>
            </a:r>
            <a:r>
              <a:rPr lang="en-US" sz="2170" b="1" u="sng" dirty="0">
                <a:latin typeface="Calibri"/>
                <a:ea typeface="Calibri"/>
                <a:cs typeface="Calibri"/>
                <a:sym typeface="Calibri"/>
              </a:rPr>
              <a:t>685</a:t>
            </a:r>
            <a:r>
              <a:rPr lang="en-US" sz="2170" b="1" u="sng" dirty="0">
                <a:solidFill>
                  <a:srgbClr val="000000"/>
                </a:solidFill>
                <a:latin typeface="Calibri"/>
                <a:ea typeface="Calibri"/>
                <a:cs typeface="Calibri"/>
                <a:sym typeface="Calibri"/>
              </a:rPr>
              <a:t> visits</a:t>
            </a:r>
            <a:r>
              <a:rPr lang="en-US" sz="2170" dirty="0">
                <a:solidFill>
                  <a:srgbClr val="000000"/>
                </a:solidFill>
                <a:latin typeface="Calibri"/>
                <a:ea typeface="Calibri"/>
                <a:cs typeface="Calibri"/>
                <a:sym typeface="Calibri"/>
              </a:rPr>
              <a:t> per year</a:t>
            </a:r>
            <a:endParaRPr sz="2800" dirty="0">
              <a:solidFill>
                <a:srgbClr val="000000"/>
              </a:solidFill>
              <a:latin typeface="Calibri"/>
              <a:ea typeface="Calibri"/>
              <a:cs typeface="Calibri"/>
              <a:sym typeface="Calibri"/>
            </a:endParaRPr>
          </a:p>
          <a:p>
            <a:pPr marL="342900" lvl="0" indent="-342900" algn="l" rtl="0">
              <a:lnSpc>
                <a:spcPct val="80000"/>
              </a:lnSpc>
              <a:spcBef>
                <a:spcPts val="434"/>
              </a:spcBef>
              <a:spcAft>
                <a:spcPts val="0"/>
              </a:spcAft>
              <a:buClr>
                <a:srgbClr val="000000"/>
              </a:buClr>
              <a:buSzPts val="2170"/>
              <a:buChar char="•"/>
            </a:pPr>
            <a:r>
              <a:rPr lang="en-US" sz="2170" b="1" u="sng" dirty="0">
                <a:solidFill>
                  <a:srgbClr val="000000"/>
                </a:solidFill>
                <a:latin typeface="Calibri"/>
                <a:ea typeface="Calibri"/>
                <a:cs typeface="Calibri"/>
                <a:sym typeface="Calibri"/>
              </a:rPr>
              <a:t>38% </a:t>
            </a:r>
            <a:r>
              <a:rPr lang="en-US" sz="2170" dirty="0">
                <a:solidFill>
                  <a:srgbClr val="000000"/>
                </a:solidFill>
                <a:latin typeface="Calibri"/>
                <a:ea typeface="Calibri"/>
                <a:cs typeface="Calibri"/>
                <a:sym typeface="Calibri"/>
              </a:rPr>
              <a:t>were Middle-Aged Adults 45-64 years </a:t>
            </a:r>
            <a:endParaRPr sz="2800" dirty="0">
              <a:solidFill>
                <a:srgbClr val="000000"/>
              </a:solidFill>
              <a:latin typeface="Calibri"/>
              <a:ea typeface="Calibri"/>
              <a:cs typeface="Calibri"/>
              <a:sym typeface="Calibri"/>
            </a:endParaRPr>
          </a:p>
          <a:p>
            <a:pPr marL="342900" lvl="0" indent="-342900" algn="l" rtl="0">
              <a:lnSpc>
                <a:spcPct val="80000"/>
              </a:lnSpc>
              <a:spcBef>
                <a:spcPts val="434"/>
              </a:spcBef>
              <a:spcAft>
                <a:spcPts val="0"/>
              </a:spcAft>
              <a:buClr>
                <a:srgbClr val="000000"/>
              </a:buClr>
              <a:buSzPts val="2170"/>
              <a:buChar char="•"/>
            </a:pPr>
            <a:r>
              <a:rPr lang="en-US" sz="2170" b="1" u="sng" dirty="0">
                <a:latin typeface="Calibri"/>
                <a:ea typeface="Calibri"/>
                <a:cs typeface="Calibri"/>
                <a:sym typeface="Calibri"/>
              </a:rPr>
              <a:t>7</a:t>
            </a:r>
            <a:r>
              <a:rPr lang="en-US" sz="2170" b="1" u="sng" dirty="0">
                <a:solidFill>
                  <a:srgbClr val="000000"/>
                </a:solidFill>
                <a:latin typeface="Calibri"/>
                <a:ea typeface="Calibri"/>
                <a:cs typeface="Calibri"/>
                <a:sym typeface="Calibri"/>
              </a:rPr>
              <a:t>7%</a:t>
            </a:r>
            <a:r>
              <a:rPr lang="en-US" sz="2170" dirty="0">
                <a:solidFill>
                  <a:srgbClr val="000000"/>
                </a:solidFill>
                <a:latin typeface="Calibri"/>
                <a:ea typeface="Calibri"/>
                <a:cs typeface="Calibri"/>
                <a:sym typeface="Calibri"/>
              </a:rPr>
              <a:t> were Male </a:t>
            </a:r>
            <a:endParaRPr sz="2800" dirty="0">
              <a:solidFill>
                <a:srgbClr val="000000"/>
              </a:solidFill>
              <a:latin typeface="Calibri"/>
              <a:ea typeface="Calibri"/>
              <a:cs typeface="Calibri"/>
              <a:sym typeface="Calibri"/>
            </a:endParaRPr>
          </a:p>
          <a:p>
            <a:pPr marL="342900" lvl="0" indent="-342900" algn="l" rtl="0">
              <a:lnSpc>
                <a:spcPct val="80000"/>
              </a:lnSpc>
              <a:spcBef>
                <a:spcPts val="434"/>
              </a:spcBef>
              <a:spcAft>
                <a:spcPts val="0"/>
              </a:spcAft>
              <a:buClr>
                <a:srgbClr val="000000"/>
              </a:buClr>
              <a:buSzPts val="2170"/>
              <a:buChar char="•"/>
            </a:pPr>
            <a:r>
              <a:rPr lang="en-US" sz="2170" b="1" u="sng" dirty="0">
                <a:solidFill>
                  <a:srgbClr val="000000"/>
                </a:solidFill>
                <a:latin typeface="Calibri"/>
                <a:ea typeface="Calibri"/>
                <a:cs typeface="Calibri"/>
                <a:sym typeface="Calibri"/>
              </a:rPr>
              <a:t>88%</a:t>
            </a:r>
            <a:r>
              <a:rPr lang="en-US" sz="2170" dirty="0">
                <a:solidFill>
                  <a:srgbClr val="000000"/>
                </a:solidFill>
                <a:latin typeface="Calibri"/>
                <a:ea typeface="Calibri"/>
                <a:cs typeface="Calibri"/>
                <a:sym typeface="Calibri"/>
              </a:rPr>
              <a:t> were AZ Residents</a:t>
            </a:r>
            <a:endParaRPr sz="2800" dirty="0">
              <a:solidFill>
                <a:srgbClr val="000000"/>
              </a:solidFill>
              <a:latin typeface="Calibri"/>
              <a:ea typeface="Calibri"/>
              <a:cs typeface="Calibri"/>
              <a:sym typeface="Calibri"/>
            </a:endParaRPr>
          </a:p>
          <a:p>
            <a:pPr marL="342900" lvl="0" indent="-342900" algn="l" rtl="0">
              <a:lnSpc>
                <a:spcPct val="80000"/>
              </a:lnSpc>
              <a:spcBef>
                <a:spcPts val="434"/>
              </a:spcBef>
              <a:spcAft>
                <a:spcPts val="0"/>
              </a:spcAft>
              <a:buClr>
                <a:srgbClr val="000000"/>
              </a:buClr>
              <a:buSzPts val="2170"/>
              <a:buChar char="•"/>
            </a:pPr>
            <a:r>
              <a:rPr lang="en-US" sz="2170" b="1" u="sng" dirty="0">
                <a:solidFill>
                  <a:srgbClr val="000000"/>
                </a:solidFill>
                <a:latin typeface="Calibri"/>
                <a:ea typeface="Calibri"/>
                <a:cs typeface="Calibri"/>
                <a:sym typeface="Calibri"/>
              </a:rPr>
              <a:t>95%</a:t>
            </a:r>
            <a:r>
              <a:rPr lang="en-US" sz="2170" dirty="0">
                <a:solidFill>
                  <a:srgbClr val="000000"/>
                </a:solidFill>
                <a:latin typeface="Calibri"/>
                <a:ea typeface="Calibri"/>
                <a:cs typeface="Calibri"/>
                <a:sym typeface="Calibri"/>
              </a:rPr>
              <a:t> of cases occurred from May-September</a:t>
            </a:r>
            <a:endParaRPr sz="2800" dirty="0">
              <a:solidFill>
                <a:srgbClr val="000000"/>
              </a:solidFill>
              <a:latin typeface="Calibri"/>
              <a:ea typeface="Calibri"/>
              <a:cs typeface="Calibri"/>
              <a:sym typeface="Calibri"/>
            </a:endParaRPr>
          </a:p>
          <a:p>
            <a:pPr marL="342900" lvl="0" indent="-342900" algn="l" rtl="0">
              <a:lnSpc>
                <a:spcPct val="80000"/>
              </a:lnSpc>
              <a:spcBef>
                <a:spcPts val="434"/>
              </a:spcBef>
              <a:spcAft>
                <a:spcPts val="0"/>
              </a:spcAft>
              <a:buClr>
                <a:srgbClr val="000000"/>
              </a:buClr>
              <a:buSzPts val="2170"/>
              <a:buChar char="•"/>
            </a:pPr>
            <a:r>
              <a:rPr lang="en-US" sz="2170" b="1" u="sng" dirty="0">
                <a:solidFill>
                  <a:srgbClr val="000000"/>
                </a:solidFill>
                <a:latin typeface="Calibri"/>
                <a:ea typeface="Calibri"/>
                <a:cs typeface="Calibri"/>
                <a:sym typeface="Calibri"/>
              </a:rPr>
              <a:t>3 Days</a:t>
            </a:r>
            <a:r>
              <a:rPr lang="en-US" sz="2170" dirty="0">
                <a:solidFill>
                  <a:srgbClr val="000000"/>
                </a:solidFill>
                <a:latin typeface="Calibri"/>
                <a:ea typeface="Calibri"/>
                <a:cs typeface="Calibri"/>
                <a:sym typeface="Calibri"/>
              </a:rPr>
              <a:t> Median Length of Stay</a:t>
            </a:r>
          </a:p>
          <a:p>
            <a:pPr marL="342900" lvl="0" indent="-342900" algn="l" rtl="0">
              <a:lnSpc>
                <a:spcPct val="80000"/>
              </a:lnSpc>
              <a:spcBef>
                <a:spcPts val="434"/>
              </a:spcBef>
              <a:spcAft>
                <a:spcPts val="0"/>
              </a:spcAft>
              <a:buClr>
                <a:srgbClr val="000000"/>
              </a:buClr>
              <a:buSzPts val="2170"/>
              <a:buChar char="•"/>
            </a:pPr>
            <a:r>
              <a:rPr lang="en-US" sz="2170" dirty="0">
                <a:latin typeface="Calibri"/>
                <a:ea typeface="Calibri"/>
                <a:cs typeface="Calibri"/>
                <a:sym typeface="Calibri"/>
              </a:rPr>
              <a:t>Preceding activity: </a:t>
            </a:r>
            <a:r>
              <a:rPr lang="en-US" sz="2170" b="1" u="sng" dirty="0">
                <a:latin typeface="Calibri"/>
                <a:ea typeface="Calibri"/>
                <a:cs typeface="Calibri"/>
                <a:sym typeface="Calibri"/>
              </a:rPr>
              <a:t>recreational</a:t>
            </a:r>
            <a:r>
              <a:rPr lang="en-US" sz="2170" dirty="0">
                <a:latin typeface="Calibri"/>
                <a:ea typeface="Calibri"/>
                <a:cs typeface="Calibri"/>
                <a:sym typeface="Calibri"/>
              </a:rPr>
              <a:t> or </a:t>
            </a:r>
            <a:r>
              <a:rPr lang="en-US" sz="2170" b="1" u="sng" dirty="0">
                <a:latin typeface="Calibri"/>
                <a:ea typeface="Calibri"/>
                <a:cs typeface="Calibri"/>
                <a:sym typeface="Calibri"/>
              </a:rPr>
              <a:t>occupational</a:t>
            </a:r>
          </a:p>
          <a:p>
            <a:pPr marL="342900" lvl="0" indent="-342900" algn="l" rtl="0">
              <a:lnSpc>
                <a:spcPct val="80000"/>
              </a:lnSpc>
              <a:spcBef>
                <a:spcPts val="434"/>
              </a:spcBef>
              <a:spcAft>
                <a:spcPts val="0"/>
              </a:spcAft>
              <a:buClr>
                <a:srgbClr val="000000"/>
              </a:buClr>
              <a:buSzPts val="2170"/>
              <a:buChar char="•"/>
            </a:pPr>
            <a:r>
              <a:rPr lang="en-US" sz="2170" dirty="0">
                <a:latin typeface="Calibri"/>
                <a:ea typeface="Calibri"/>
                <a:cs typeface="Calibri"/>
                <a:sym typeface="Calibri"/>
              </a:rPr>
              <a:t>Place of injury: </a:t>
            </a:r>
            <a:r>
              <a:rPr lang="en-US" sz="2170" b="1" u="sng" dirty="0">
                <a:latin typeface="Calibri"/>
                <a:ea typeface="Calibri"/>
                <a:cs typeface="Calibri"/>
                <a:sym typeface="Calibri"/>
              </a:rPr>
              <a:t>private residence</a:t>
            </a:r>
            <a:r>
              <a:rPr lang="en-US" sz="2170" dirty="0">
                <a:latin typeface="Calibri"/>
                <a:ea typeface="Calibri"/>
                <a:cs typeface="Calibri"/>
                <a:sym typeface="Calibri"/>
              </a:rPr>
              <a:t> or </a:t>
            </a:r>
            <a:r>
              <a:rPr lang="en-US" sz="2170" b="1" u="sng" dirty="0">
                <a:latin typeface="Calibri"/>
                <a:ea typeface="Calibri"/>
                <a:cs typeface="Calibri"/>
                <a:sym typeface="Calibri"/>
              </a:rPr>
              <a:t>street/highway</a:t>
            </a:r>
            <a:endParaRPr sz="2170" b="1" u="sng" dirty="0">
              <a:solidFill>
                <a:srgbClr val="000000"/>
              </a:solidFill>
              <a:latin typeface="Calibri"/>
              <a:ea typeface="Calibri"/>
              <a:cs typeface="Calibri"/>
              <a:sym typeface="Calibri"/>
            </a:endParaRPr>
          </a:p>
        </p:txBody>
      </p:sp>
      <p:sp>
        <p:nvSpPr>
          <p:cNvPr id="98" name="Google Shape;98;p21"/>
          <p:cNvSpPr txBox="1"/>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600" dirty="0">
                <a:solidFill>
                  <a:srgbClr val="000000"/>
                </a:solidFill>
                <a:latin typeface="Calibri"/>
                <a:ea typeface="Calibri"/>
                <a:cs typeface="Calibri"/>
                <a:sym typeface="Calibri"/>
              </a:rPr>
              <a:t>Heat-Related Illness Hospitalizations Summary, 2015-2019</a:t>
            </a:r>
            <a:endParaRPr sz="360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73133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942716F-CF11-4A60-8D7D-6DF581234F3C}"/>
              </a:ext>
            </a:extLst>
          </p:cNvPr>
          <p:cNvGraphicFramePr>
            <a:graphicFrameLocks/>
          </p:cNvGraphicFramePr>
          <p:nvPr>
            <p:extLst>
              <p:ext uri="{D42A27DB-BD31-4B8C-83A1-F6EECF244321}">
                <p14:modId xmlns:p14="http://schemas.microsoft.com/office/powerpoint/2010/main" val="1166586645"/>
              </p:ext>
            </p:extLst>
          </p:nvPr>
        </p:nvGraphicFramePr>
        <p:xfrm>
          <a:off x="284017" y="135081"/>
          <a:ext cx="8693727" cy="41182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36002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4"/>
          <p:cNvSpPr txBox="1"/>
          <p:nvPr/>
        </p:nvSpPr>
        <p:spPr>
          <a:xfrm>
            <a:off x="0" y="0"/>
            <a:ext cx="9144000" cy="109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40" dirty="0">
                <a:solidFill>
                  <a:schemeClr val="dk1"/>
                </a:solidFill>
                <a:latin typeface="Calibri"/>
                <a:ea typeface="Calibri"/>
                <a:cs typeface="Calibri"/>
                <a:sym typeface="Calibri"/>
              </a:rPr>
              <a:t>Heat-Related Deaths Summary, 2015-2019</a:t>
            </a:r>
            <a:endParaRPr sz="3240" dirty="0">
              <a:solidFill>
                <a:schemeClr val="dk1"/>
              </a:solidFill>
              <a:latin typeface="Calibri"/>
              <a:ea typeface="Calibri"/>
              <a:cs typeface="Calibri"/>
              <a:sym typeface="Calibri"/>
            </a:endParaRPr>
          </a:p>
        </p:txBody>
      </p:sp>
      <p:sp>
        <p:nvSpPr>
          <p:cNvPr id="117" name="Google Shape;117;p24"/>
          <p:cNvSpPr txBox="1"/>
          <p:nvPr/>
        </p:nvSpPr>
        <p:spPr>
          <a:xfrm>
            <a:off x="457200" y="1046018"/>
            <a:ext cx="8229600" cy="3339011"/>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rgbClr val="000000"/>
              </a:buClr>
              <a:buSzPts val="2960"/>
              <a:buChar char="•"/>
            </a:pPr>
            <a:r>
              <a:rPr lang="en-US" sz="2960" dirty="0">
                <a:solidFill>
                  <a:srgbClr val="000000"/>
                </a:solidFill>
                <a:latin typeface="Calibri"/>
                <a:ea typeface="Calibri"/>
                <a:cs typeface="Calibri"/>
                <a:sym typeface="Calibri"/>
              </a:rPr>
              <a:t>Average </a:t>
            </a:r>
            <a:r>
              <a:rPr lang="en-US" sz="2960" b="1" u="sng" dirty="0">
                <a:solidFill>
                  <a:srgbClr val="000000"/>
                </a:solidFill>
                <a:latin typeface="Calibri"/>
                <a:ea typeface="Calibri"/>
                <a:cs typeface="Calibri"/>
                <a:sym typeface="Calibri"/>
              </a:rPr>
              <a:t>229 deaths per year</a:t>
            </a:r>
            <a:r>
              <a:rPr lang="en-US" sz="2960" dirty="0">
                <a:solidFill>
                  <a:srgbClr val="000000"/>
                </a:solidFill>
                <a:latin typeface="Calibri"/>
                <a:ea typeface="Calibri"/>
                <a:cs typeface="Calibri"/>
                <a:sym typeface="Calibri"/>
              </a:rPr>
              <a:t>, and </a:t>
            </a:r>
            <a:r>
              <a:rPr lang="en-US" sz="2960" b="1" u="sng" dirty="0">
                <a:solidFill>
                  <a:srgbClr val="000000"/>
                </a:solidFill>
                <a:latin typeface="Calibri"/>
                <a:ea typeface="Calibri"/>
                <a:cs typeface="Calibri"/>
                <a:sym typeface="Calibri"/>
              </a:rPr>
              <a:t>exceeded 250 deaths the last 3 years</a:t>
            </a:r>
            <a:endParaRPr sz="3200" b="1" u="sng" dirty="0">
              <a:solidFill>
                <a:srgbClr val="000000"/>
              </a:solidFill>
              <a:latin typeface="Calibri"/>
              <a:ea typeface="Calibri"/>
              <a:cs typeface="Calibri"/>
              <a:sym typeface="Calibri"/>
            </a:endParaRPr>
          </a:p>
          <a:p>
            <a:pPr marL="342900" lvl="0" indent="-342900" algn="l" rtl="0">
              <a:lnSpc>
                <a:spcPct val="80000"/>
              </a:lnSpc>
              <a:spcBef>
                <a:spcPts val="592"/>
              </a:spcBef>
              <a:spcAft>
                <a:spcPts val="0"/>
              </a:spcAft>
              <a:buClr>
                <a:srgbClr val="000000"/>
              </a:buClr>
              <a:buSzPts val="2960"/>
              <a:buChar char="•"/>
            </a:pPr>
            <a:r>
              <a:rPr lang="en-US" sz="2960" b="1" u="sng" dirty="0">
                <a:solidFill>
                  <a:srgbClr val="000000"/>
                </a:solidFill>
                <a:latin typeface="Calibri"/>
                <a:ea typeface="Calibri"/>
                <a:cs typeface="Calibri"/>
                <a:sym typeface="Calibri"/>
              </a:rPr>
              <a:t>75%</a:t>
            </a:r>
            <a:r>
              <a:rPr lang="en-US" sz="2960" dirty="0">
                <a:solidFill>
                  <a:srgbClr val="000000"/>
                </a:solidFill>
                <a:latin typeface="Calibri"/>
                <a:ea typeface="Calibri"/>
                <a:cs typeface="Calibri"/>
                <a:sym typeface="Calibri"/>
              </a:rPr>
              <a:t> were Male </a:t>
            </a:r>
            <a:endParaRPr sz="3200" dirty="0">
              <a:solidFill>
                <a:srgbClr val="000000"/>
              </a:solidFill>
              <a:latin typeface="Calibri"/>
              <a:ea typeface="Calibri"/>
              <a:cs typeface="Calibri"/>
              <a:sym typeface="Calibri"/>
            </a:endParaRPr>
          </a:p>
          <a:p>
            <a:pPr marL="342900" lvl="0" indent="-342900" algn="l" rtl="0">
              <a:lnSpc>
                <a:spcPct val="80000"/>
              </a:lnSpc>
              <a:spcBef>
                <a:spcPts val="592"/>
              </a:spcBef>
              <a:spcAft>
                <a:spcPts val="0"/>
              </a:spcAft>
              <a:buClr>
                <a:srgbClr val="000000"/>
              </a:buClr>
              <a:buSzPts val="2960"/>
              <a:buChar char="•"/>
            </a:pPr>
            <a:r>
              <a:rPr lang="en-US" sz="2960" b="1" u="sng" dirty="0">
                <a:latin typeface="Calibri"/>
                <a:ea typeface="Calibri"/>
                <a:cs typeface="Calibri"/>
                <a:sym typeface="Calibri"/>
              </a:rPr>
              <a:t>72</a:t>
            </a:r>
            <a:r>
              <a:rPr lang="en-US" sz="2960" b="1" u="sng" dirty="0">
                <a:solidFill>
                  <a:srgbClr val="000000"/>
                </a:solidFill>
                <a:latin typeface="Calibri"/>
                <a:ea typeface="Calibri"/>
                <a:cs typeface="Calibri"/>
                <a:sym typeface="Calibri"/>
              </a:rPr>
              <a:t>%</a:t>
            </a:r>
            <a:r>
              <a:rPr lang="en-US" sz="2960" dirty="0">
                <a:solidFill>
                  <a:srgbClr val="000000"/>
                </a:solidFill>
                <a:latin typeface="Calibri"/>
                <a:ea typeface="Calibri"/>
                <a:cs typeface="Calibri"/>
                <a:sym typeface="Calibri"/>
              </a:rPr>
              <a:t> were Adults 45+ years</a:t>
            </a:r>
            <a:endParaRPr sz="3200" dirty="0">
              <a:solidFill>
                <a:srgbClr val="000000"/>
              </a:solidFill>
              <a:latin typeface="Calibri"/>
              <a:ea typeface="Calibri"/>
              <a:cs typeface="Calibri"/>
              <a:sym typeface="Calibri"/>
            </a:endParaRPr>
          </a:p>
          <a:p>
            <a:pPr marL="342900" lvl="0" indent="-342900" algn="l" rtl="0">
              <a:lnSpc>
                <a:spcPct val="80000"/>
              </a:lnSpc>
              <a:spcBef>
                <a:spcPts val="592"/>
              </a:spcBef>
              <a:spcAft>
                <a:spcPts val="0"/>
              </a:spcAft>
              <a:buClr>
                <a:srgbClr val="000000"/>
              </a:buClr>
              <a:buSzPts val="2960"/>
              <a:buChar char="•"/>
            </a:pPr>
            <a:r>
              <a:rPr lang="en-US" sz="2960" b="1" u="sng" dirty="0">
                <a:latin typeface="Calibri"/>
                <a:ea typeface="Calibri"/>
                <a:cs typeface="Calibri"/>
                <a:sym typeface="Calibri"/>
              </a:rPr>
              <a:t>77</a:t>
            </a:r>
            <a:r>
              <a:rPr lang="en-US" sz="2960" b="1" u="sng" dirty="0">
                <a:solidFill>
                  <a:srgbClr val="000000"/>
                </a:solidFill>
                <a:latin typeface="Calibri"/>
                <a:ea typeface="Calibri"/>
                <a:cs typeface="Calibri"/>
                <a:sym typeface="Calibri"/>
              </a:rPr>
              <a:t>%</a:t>
            </a:r>
            <a:r>
              <a:rPr lang="en-US" sz="2960" dirty="0">
                <a:solidFill>
                  <a:srgbClr val="000000"/>
                </a:solidFill>
                <a:latin typeface="Calibri"/>
                <a:ea typeface="Calibri"/>
                <a:cs typeface="Calibri"/>
                <a:sym typeface="Calibri"/>
              </a:rPr>
              <a:t> were Arizona residents</a:t>
            </a:r>
            <a:endParaRPr sz="3200" dirty="0">
              <a:solidFill>
                <a:srgbClr val="000000"/>
              </a:solidFill>
              <a:latin typeface="Calibri"/>
              <a:ea typeface="Calibri"/>
              <a:cs typeface="Calibri"/>
              <a:sym typeface="Calibri"/>
            </a:endParaRPr>
          </a:p>
          <a:p>
            <a:pPr marL="342900" lvl="0" indent="-342900" algn="l" rtl="0">
              <a:lnSpc>
                <a:spcPct val="80000"/>
              </a:lnSpc>
              <a:spcBef>
                <a:spcPts val="592"/>
              </a:spcBef>
              <a:spcAft>
                <a:spcPts val="0"/>
              </a:spcAft>
              <a:buClr>
                <a:srgbClr val="000000"/>
              </a:buClr>
              <a:buSzPts val="2960"/>
              <a:buChar char="•"/>
            </a:pPr>
            <a:r>
              <a:rPr lang="en-US" sz="2960" dirty="0">
                <a:solidFill>
                  <a:srgbClr val="000000"/>
                </a:solidFill>
                <a:latin typeface="Calibri"/>
                <a:ea typeface="Calibri"/>
                <a:cs typeface="Calibri"/>
                <a:sym typeface="Calibri"/>
              </a:rPr>
              <a:t>Most deaths occurred in Southern Arizona Counties</a:t>
            </a:r>
            <a:endParaRPr sz="3200" dirty="0">
              <a:solidFill>
                <a:srgbClr val="000000"/>
              </a:solidFill>
              <a:latin typeface="Calibri"/>
              <a:ea typeface="Calibri"/>
              <a:cs typeface="Calibri"/>
              <a:sym typeface="Calibri"/>
            </a:endParaRPr>
          </a:p>
          <a:p>
            <a:pPr marL="342900" lvl="0" indent="-342900" algn="l" rtl="0">
              <a:lnSpc>
                <a:spcPct val="80000"/>
              </a:lnSpc>
              <a:spcBef>
                <a:spcPts val="592"/>
              </a:spcBef>
              <a:spcAft>
                <a:spcPts val="0"/>
              </a:spcAft>
              <a:buClr>
                <a:srgbClr val="000000"/>
              </a:buClr>
              <a:buSzPts val="2960"/>
              <a:buChar char="•"/>
            </a:pPr>
            <a:r>
              <a:rPr lang="en-US" sz="2960" b="1" u="sng" dirty="0">
                <a:solidFill>
                  <a:srgbClr val="000000"/>
                </a:solidFill>
                <a:latin typeface="Calibri"/>
                <a:ea typeface="Calibri"/>
                <a:cs typeface="Calibri"/>
                <a:sym typeface="Calibri"/>
              </a:rPr>
              <a:t>96%</a:t>
            </a:r>
            <a:r>
              <a:rPr lang="en-US" sz="2960" dirty="0">
                <a:solidFill>
                  <a:srgbClr val="000000"/>
                </a:solidFill>
                <a:latin typeface="Calibri"/>
                <a:ea typeface="Calibri"/>
                <a:cs typeface="Calibri"/>
                <a:sym typeface="Calibri"/>
              </a:rPr>
              <a:t> of cases occurred from May-September</a:t>
            </a:r>
          </a:p>
        </p:txBody>
      </p:sp>
    </p:spTree>
    <p:extLst>
      <p:ext uri="{BB962C8B-B14F-4D97-AF65-F5344CB8AC3E}">
        <p14:creationId xmlns:p14="http://schemas.microsoft.com/office/powerpoint/2010/main" val="1630843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3" name="Picture 2">
            <a:extLst>
              <a:ext uri="{FF2B5EF4-FFF2-40B4-BE49-F238E27FC236}">
                <a16:creationId xmlns:a16="http://schemas.microsoft.com/office/drawing/2014/main" id="{F84B7711-4D81-4ECB-8C87-B2F6EF867B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4716" y="50170"/>
            <a:ext cx="7520042" cy="4343432"/>
          </a:xfrm>
          <a:prstGeom prst="rect">
            <a:avLst/>
          </a:prstGeom>
        </p:spPr>
      </p:pic>
      <p:sp>
        <p:nvSpPr>
          <p:cNvPr id="2" name="TextBox 1"/>
          <p:cNvSpPr txBox="1"/>
          <p:nvPr/>
        </p:nvSpPr>
        <p:spPr>
          <a:xfrm>
            <a:off x="6759724" y="4477996"/>
            <a:ext cx="2324456" cy="307777"/>
          </a:xfrm>
          <a:prstGeom prst="rect">
            <a:avLst/>
          </a:prstGeom>
          <a:noFill/>
        </p:spPr>
        <p:txBody>
          <a:bodyPr wrap="square" rtlCol="0">
            <a:spAutoFit/>
          </a:bodyPr>
          <a:lstStyle/>
          <a:p>
            <a:r>
              <a:rPr lang="en-US" dirty="0" smtClean="0"/>
              <a:t>NSSP </a:t>
            </a:r>
            <a:r>
              <a:rPr lang="en-US" dirty="0" err="1" smtClean="0"/>
              <a:t>BioSense</a:t>
            </a:r>
            <a:r>
              <a:rPr lang="en-US" dirty="0" smtClean="0"/>
              <a:t> Platform</a:t>
            </a:r>
            <a:endParaRPr lang="en-US" dirty="0"/>
          </a:p>
        </p:txBody>
      </p:sp>
    </p:spTree>
    <p:extLst>
      <p:ext uri="{BB962C8B-B14F-4D97-AF65-F5344CB8AC3E}">
        <p14:creationId xmlns:p14="http://schemas.microsoft.com/office/powerpoint/2010/main" val="35882488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1F5228-9A86-4E6C-9E03-1ABE9D2767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9147" y="88307"/>
            <a:ext cx="7562905" cy="4343432"/>
          </a:xfrm>
          <a:prstGeom prst="rect">
            <a:avLst/>
          </a:prstGeom>
        </p:spPr>
      </p:pic>
      <p:sp>
        <p:nvSpPr>
          <p:cNvPr id="4" name="TextBox 3"/>
          <p:cNvSpPr txBox="1"/>
          <p:nvPr/>
        </p:nvSpPr>
        <p:spPr>
          <a:xfrm>
            <a:off x="6759724" y="4477996"/>
            <a:ext cx="2324456" cy="307777"/>
          </a:xfrm>
          <a:prstGeom prst="rect">
            <a:avLst/>
          </a:prstGeom>
          <a:noFill/>
        </p:spPr>
        <p:txBody>
          <a:bodyPr wrap="square" rtlCol="0">
            <a:spAutoFit/>
          </a:bodyPr>
          <a:lstStyle/>
          <a:p>
            <a:r>
              <a:rPr lang="en-US" dirty="0" smtClean="0"/>
              <a:t>NSSP </a:t>
            </a:r>
            <a:r>
              <a:rPr lang="en-US" dirty="0" err="1" smtClean="0"/>
              <a:t>BioSense</a:t>
            </a:r>
            <a:r>
              <a:rPr lang="en-US" dirty="0" smtClean="0"/>
              <a:t> Platform</a:t>
            </a:r>
            <a:endParaRPr lang="en-US" dirty="0"/>
          </a:p>
        </p:txBody>
      </p:sp>
    </p:spTree>
    <p:extLst>
      <p:ext uri="{BB962C8B-B14F-4D97-AF65-F5344CB8AC3E}">
        <p14:creationId xmlns:p14="http://schemas.microsoft.com/office/powerpoint/2010/main" val="38296661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2" name="Title 1">
            <a:extLst>
              <a:ext uri="{FF2B5EF4-FFF2-40B4-BE49-F238E27FC236}">
                <a16:creationId xmlns:a16="http://schemas.microsoft.com/office/drawing/2014/main" id="{11CC1D5C-FC67-41E2-8637-10FB2D0275DC}"/>
              </a:ext>
            </a:extLst>
          </p:cNvPr>
          <p:cNvSpPr>
            <a:spLocks noGrp="1"/>
          </p:cNvSpPr>
          <p:nvPr>
            <p:ph type="title" idx="4294967295"/>
          </p:nvPr>
        </p:nvSpPr>
        <p:spPr>
          <a:xfrm>
            <a:off x="457200" y="98866"/>
            <a:ext cx="8229600" cy="516467"/>
          </a:xfrm>
        </p:spPr>
        <p:txBody>
          <a:bodyPr>
            <a:normAutofit fontScale="90000"/>
          </a:bodyPr>
          <a:lstStyle/>
          <a:p>
            <a:r>
              <a:rPr lang="en-US" sz="4000" dirty="0"/>
              <a:t>Economic Burden of Heat-Illness</a:t>
            </a:r>
          </a:p>
        </p:txBody>
      </p:sp>
      <p:sp>
        <p:nvSpPr>
          <p:cNvPr id="5" name="Rectangle 4">
            <a:extLst>
              <a:ext uri="{FF2B5EF4-FFF2-40B4-BE49-F238E27FC236}">
                <a16:creationId xmlns:a16="http://schemas.microsoft.com/office/drawing/2014/main" id="{9CA117AA-9C0C-4E6A-A39D-70E967072965}"/>
              </a:ext>
            </a:extLst>
          </p:cNvPr>
          <p:cNvSpPr/>
          <p:nvPr/>
        </p:nvSpPr>
        <p:spPr>
          <a:xfrm>
            <a:off x="317498" y="736494"/>
            <a:ext cx="8509001" cy="400110"/>
          </a:xfrm>
          <a:prstGeom prst="rect">
            <a:avLst/>
          </a:prstGeom>
        </p:spPr>
        <p:txBody>
          <a:bodyPr wrap="square">
            <a:spAutoFit/>
          </a:bodyPr>
          <a:lstStyle/>
          <a:p>
            <a:pPr algn="ctr"/>
            <a:r>
              <a:rPr lang="en-US" sz="2000" dirty="0"/>
              <a:t>Total Charges for Heat-Related Illness in Arizona, 2008-2018</a:t>
            </a:r>
          </a:p>
        </p:txBody>
      </p:sp>
      <p:graphicFrame>
        <p:nvGraphicFramePr>
          <p:cNvPr id="6" name="Diagram 5">
            <a:extLst>
              <a:ext uri="{FF2B5EF4-FFF2-40B4-BE49-F238E27FC236}">
                <a16:creationId xmlns:a16="http://schemas.microsoft.com/office/drawing/2014/main" id="{8C05215B-A7EA-4F9A-B44A-7615389F12B2}"/>
              </a:ext>
            </a:extLst>
          </p:cNvPr>
          <p:cNvGraphicFramePr/>
          <p:nvPr>
            <p:extLst>
              <p:ext uri="{D42A27DB-BD31-4B8C-83A1-F6EECF244321}">
                <p14:modId xmlns:p14="http://schemas.microsoft.com/office/powerpoint/2010/main" val="429822269"/>
              </p:ext>
            </p:extLst>
          </p:nvPr>
        </p:nvGraphicFramePr>
        <p:xfrm>
          <a:off x="1169335" y="1279249"/>
          <a:ext cx="6805328" cy="1480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27995BDE-9279-4268-8D37-BAB3FBBFB8B1}"/>
              </a:ext>
            </a:extLst>
          </p:cNvPr>
          <p:cNvSpPr txBox="1">
            <a:spLocks/>
          </p:cNvSpPr>
          <p:nvPr/>
        </p:nvSpPr>
        <p:spPr>
          <a:xfrm>
            <a:off x="154809" y="2880674"/>
            <a:ext cx="8834380" cy="59631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a:t>Overall Costs for Heat-Related Mortality in Arizona, 2008-2018</a:t>
            </a:r>
          </a:p>
        </p:txBody>
      </p:sp>
      <p:grpSp>
        <p:nvGrpSpPr>
          <p:cNvPr id="8" name="Group 7">
            <a:extLst>
              <a:ext uri="{FF2B5EF4-FFF2-40B4-BE49-F238E27FC236}">
                <a16:creationId xmlns:a16="http://schemas.microsoft.com/office/drawing/2014/main" id="{903823E6-EE40-42AA-8F46-24D98F7F3DB3}"/>
              </a:ext>
            </a:extLst>
          </p:cNvPr>
          <p:cNvGrpSpPr/>
          <p:nvPr/>
        </p:nvGrpSpPr>
        <p:grpSpPr>
          <a:xfrm>
            <a:off x="1985030" y="3476356"/>
            <a:ext cx="5246268" cy="748915"/>
            <a:chOff x="1062311" y="3444526"/>
            <a:chExt cx="5246268" cy="748915"/>
          </a:xfrm>
        </p:grpSpPr>
        <p:grpSp>
          <p:nvGrpSpPr>
            <p:cNvPr id="9" name="Group 8">
              <a:extLst>
                <a:ext uri="{FF2B5EF4-FFF2-40B4-BE49-F238E27FC236}">
                  <a16:creationId xmlns:a16="http://schemas.microsoft.com/office/drawing/2014/main" id="{3F13689E-D1D9-4111-8D38-FF23BC609A0B}"/>
                </a:ext>
              </a:extLst>
            </p:cNvPr>
            <p:cNvGrpSpPr/>
            <p:nvPr/>
          </p:nvGrpSpPr>
          <p:grpSpPr>
            <a:xfrm>
              <a:off x="1062311" y="3444526"/>
              <a:ext cx="2755296" cy="748915"/>
              <a:chOff x="1840964" y="1708030"/>
              <a:chExt cx="2329558" cy="748915"/>
            </a:xfrm>
          </p:grpSpPr>
          <p:sp>
            <p:nvSpPr>
              <p:cNvPr id="13" name="Chevron 12">
                <a:extLst>
                  <a:ext uri="{FF2B5EF4-FFF2-40B4-BE49-F238E27FC236}">
                    <a16:creationId xmlns:a16="http://schemas.microsoft.com/office/drawing/2014/main" id="{4CC72724-2FEF-49CC-B68F-2E56FB52EEB8}"/>
                  </a:ext>
                </a:extLst>
              </p:cNvPr>
              <p:cNvSpPr/>
              <p:nvPr/>
            </p:nvSpPr>
            <p:spPr>
              <a:xfrm>
                <a:off x="1840964" y="1708030"/>
                <a:ext cx="2329558" cy="748915"/>
              </a:xfrm>
              <a:prstGeom prst="chevron">
                <a:avLst/>
              </a:pr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4" name="Chevron 4">
                <a:extLst>
                  <a:ext uri="{FF2B5EF4-FFF2-40B4-BE49-F238E27FC236}">
                    <a16:creationId xmlns:a16="http://schemas.microsoft.com/office/drawing/2014/main" id="{567A6D0F-00F1-4F5A-9F8A-E19530AA63B5}"/>
                  </a:ext>
                </a:extLst>
              </p:cNvPr>
              <p:cNvSpPr/>
              <p:nvPr/>
            </p:nvSpPr>
            <p:spPr>
              <a:xfrm>
                <a:off x="2215422" y="1708030"/>
                <a:ext cx="1580643" cy="74891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n-US" sz="1800" kern="1200" dirty="0"/>
                  <a:t>Deaths</a:t>
                </a:r>
              </a:p>
            </p:txBody>
          </p:sp>
        </p:grpSp>
        <p:grpSp>
          <p:nvGrpSpPr>
            <p:cNvPr id="10" name="Group 9">
              <a:extLst>
                <a:ext uri="{FF2B5EF4-FFF2-40B4-BE49-F238E27FC236}">
                  <a16:creationId xmlns:a16="http://schemas.microsoft.com/office/drawing/2014/main" id="{AF6A56DB-6CFE-4154-B28D-43D98A84E4FB}"/>
                </a:ext>
              </a:extLst>
            </p:cNvPr>
            <p:cNvGrpSpPr/>
            <p:nvPr/>
          </p:nvGrpSpPr>
          <p:grpSpPr>
            <a:xfrm>
              <a:off x="3631153" y="3508184"/>
              <a:ext cx="2677426" cy="621600"/>
              <a:chOff x="4237925" y="1771688"/>
              <a:chExt cx="2162765" cy="621600"/>
            </a:xfrm>
          </p:grpSpPr>
          <p:sp>
            <p:nvSpPr>
              <p:cNvPr id="11" name="Chevron 10">
                <a:extLst>
                  <a:ext uri="{FF2B5EF4-FFF2-40B4-BE49-F238E27FC236}">
                    <a16:creationId xmlns:a16="http://schemas.microsoft.com/office/drawing/2014/main" id="{2EBA4EB9-3F34-4D5C-805A-1B7101DBF1E8}"/>
                  </a:ext>
                </a:extLst>
              </p:cNvPr>
              <p:cNvSpPr/>
              <p:nvPr/>
            </p:nvSpPr>
            <p:spPr>
              <a:xfrm>
                <a:off x="4237925" y="1771688"/>
                <a:ext cx="2162765" cy="621600"/>
              </a:xfrm>
              <a:prstGeom prst="chevron">
                <a:avLst/>
              </a:prstGeom>
              <a:solidFill>
                <a:srgbClr val="FF0000">
                  <a:alpha val="50000"/>
                </a:srgbClr>
              </a:solidFill>
            </p:spPr>
            <p:style>
              <a:lnRef idx="2">
                <a:schemeClr val="dk1">
                  <a:alpha val="90000"/>
                  <a:hueOff val="0"/>
                  <a:satOff val="0"/>
                  <a:lumOff val="0"/>
                  <a:alphaOff val="0"/>
                </a:schemeClr>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sp>
          <p:sp>
            <p:nvSpPr>
              <p:cNvPr id="12" name="Chevron 6">
                <a:extLst>
                  <a:ext uri="{FF2B5EF4-FFF2-40B4-BE49-F238E27FC236}">
                    <a16:creationId xmlns:a16="http://schemas.microsoft.com/office/drawing/2014/main" id="{40D0E356-210A-441C-B3E3-0D59AFCB175B}"/>
                  </a:ext>
                </a:extLst>
              </p:cNvPr>
              <p:cNvSpPr/>
              <p:nvPr/>
            </p:nvSpPr>
            <p:spPr>
              <a:xfrm>
                <a:off x="4726708" y="1771688"/>
                <a:ext cx="1321987" cy="6216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n-US" sz="1800" kern="1200" dirty="0"/>
                  <a:t>$17.8 Billion</a:t>
                </a:r>
              </a:p>
            </p:txBody>
          </p:sp>
        </p:grpSp>
      </p:grpSp>
    </p:spTree>
    <p:extLst>
      <p:ext uri="{BB962C8B-B14F-4D97-AF65-F5344CB8AC3E}">
        <p14:creationId xmlns:p14="http://schemas.microsoft.com/office/powerpoint/2010/main" val="2177148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Economic Burden of Heat Illness</a:t>
            </a:r>
            <a:endParaRPr lang="en-US" dirty="0"/>
          </a:p>
        </p:txBody>
      </p:sp>
      <p:sp>
        <p:nvSpPr>
          <p:cNvPr id="5" name="Text Placeholder 4"/>
          <p:cNvSpPr>
            <a:spLocks noGrp="1"/>
          </p:cNvSpPr>
          <p:nvPr>
            <p:ph type="body" idx="1"/>
          </p:nvPr>
        </p:nvSpPr>
        <p:spPr/>
        <p:txBody>
          <a:bodyPr/>
          <a:lstStyle/>
          <a:p>
            <a:endParaRPr lang="en-US"/>
          </a:p>
        </p:txBody>
      </p:sp>
      <p:sp>
        <p:nvSpPr>
          <p:cNvPr id="15" name="Text Placeholder 14"/>
          <p:cNvSpPr>
            <a:spLocks noGrp="1"/>
          </p:cNvSpPr>
          <p:nvPr>
            <p:ph type="body" sz="quarter" idx="4294967295"/>
          </p:nvPr>
        </p:nvSpPr>
        <p:spPr>
          <a:xfrm>
            <a:off x="0" y="4343400"/>
            <a:ext cx="8229600" cy="457200"/>
          </a:xfrm>
        </p:spPr>
        <p:txBody>
          <a:bodyPr>
            <a:noAutofit/>
          </a:bodyPr>
          <a:lstStyle/>
          <a:p>
            <a:endParaRPr lang="en-US" dirty="0"/>
          </a:p>
        </p:txBody>
      </p:sp>
      <p:graphicFrame>
        <p:nvGraphicFramePr>
          <p:cNvPr id="16" name="Chart 15"/>
          <p:cNvGraphicFramePr>
            <a:graphicFrameLocks/>
          </p:cNvGraphicFramePr>
          <p:nvPr>
            <p:extLst/>
          </p:nvPr>
        </p:nvGraphicFramePr>
        <p:xfrm>
          <a:off x="94819" y="858111"/>
          <a:ext cx="8920994" cy="34852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0737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06E744-4A95-4055-A841-2A903D2054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458" y="0"/>
            <a:ext cx="8969083" cy="5143500"/>
          </a:xfrm>
          <a:prstGeom prst="rect">
            <a:avLst/>
          </a:prstGeom>
        </p:spPr>
      </p:pic>
    </p:spTree>
    <p:extLst>
      <p:ext uri="{BB962C8B-B14F-4D97-AF65-F5344CB8AC3E}">
        <p14:creationId xmlns:p14="http://schemas.microsoft.com/office/powerpoint/2010/main" val="15977444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6655" y="0"/>
            <a:ext cx="8823353" cy="5254519"/>
          </a:xfrm>
          <a:prstGeom prst="rect">
            <a:avLst/>
          </a:prstGeom>
        </p:spPr>
      </p:pic>
    </p:spTree>
    <p:extLst>
      <p:ext uri="{BB962C8B-B14F-4D97-AF65-F5344CB8AC3E}">
        <p14:creationId xmlns:p14="http://schemas.microsoft.com/office/powerpoint/2010/main" val="28680201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F967B6-6FC1-4BBD-9379-78BEE7AF21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4471" y="72089"/>
            <a:ext cx="8815057" cy="5143500"/>
          </a:xfrm>
          <a:prstGeom prst="rect">
            <a:avLst/>
          </a:prstGeom>
        </p:spPr>
      </p:pic>
    </p:spTree>
    <p:extLst>
      <p:ext uri="{BB962C8B-B14F-4D97-AF65-F5344CB8AC3E}">
        <p14:creationId xmlns:p14="http://schemas.microsoft.com/office/powerpoint/2010/main" val="2970575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Current </a:t>
            </a:r>
            <a:r>
              <a:rPr lang="en-US" dirty="0" smtClean="0"/>
              <a:t>Intervention Activities</a:t>
            </a:r>
            <a:endParaRPr lang="en-US" dirty="0"/>
          </a:p>
        </p:txBody>
      </p:sp>
      <p:sp>
        <p:nvSpPr>
          <p:cNvPr id="5" name="Content Placeholder 4"/>
          <p:cNvSpPr>
            <a:spLocks noGrp="1"/>
          </p:cNvSpPr>
          <p:nvPr>
            <p:ph sz="half" idx="1"/>
          </p:nvPr>
        </p:nvSpPr>
        <p:spPr/>
        <p:txBody>
          <a:bodyPr>
            <a:normAutofit/>
          </a:bodyPr>
          <a:lstStyle/>
          <a:p>
            <a:r>
              <a:rPr lang="en-US" sz="2000" dirty="0"/>
              <a:t>Tracking Program monitors heat-related illness and death </a:t>
            </a:r>
          </a:p>
          <a:p>
            <a:r>
              <a:rPr lang="en-US" sz="2000" dirty="0" smtClean="0"/>
              <a:t>Publishing </a:t>
            </a:r>
            <a:r>
              <a:rPr lang="en-US" sz="2000" dirty="0"/>
              <a:t>H</a:t>
            </a:r>
            <a:r>
              <a:rPr lang="en-US" sz="2000" dirty="0" smtClean="0"/>
              <a:t>eat </a:t>
            </a:r>
            <a:r>
              <a:rPr lang="en-US" sz="2000" dirty="0"/>
              <a:t>A</a:t>
            </a:r>
            <a:r>
              <a:rPr lang="en-US" sz="2000" dirty="0" smtClean="0"/>
              <a:t>dvisories</a:t>
            </a:r>
            <a:endParaRPr lang="en-US" sz="2000" dirty="0"/>
          </a:p>
          <a:p>
            <a:r>
              <a:rPr lang="en-US" sz="2000" dirty="0"/>
              <a:t>Annual State Heat Meeting</a:t>
            </a:r>
          </a:p>
          <a:p>
            <a:r>
              <a:rPr lang="en-US" sz="2000" dirty="0"/>
              <a:t>Work with </a:t>
            </a:r>
            <a:r>
              <a:rPr lang="en-US" sz="2000" dirty="0" smtClean="0"/>
              <a:t>partners </a:t>
            </a:r>
            <a:r>
              <a:rPr lang="en-US" sz="2000" dirty="0"/>
              <a:t>to establish cooling centers and public health </a:t>
            </a:r>
            <a:r>
              <a:rPr lang="en-US" sz="2000" dirty="0" smtClean="0"/>
              <a:t>messaging</a:t>
            </a:r>
          </a:p>
          <a:p>
            <a:r>
              <a:rPr lang="en-US" sz="2000" dirty="0" smtClean="0"/>
              <a:t>Emergency Response Plans</a:t>
            </a:r>
            <a:endParaRPr lang="en-US" sz="2000" dirty="0"/>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65456" y="994728"/>
            <a:ext cx="3963521" cy="405872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368513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304EE7-8A2F-4467-841E-736F56988B4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770275"/>
            <a:ext cx="9144000" cy="2254224"/>
          </a:xfrm>
          <a:prstGeom prst="rect">
            <a:avLst/>
          </a:prstGeom>
        </p:spPr>
      </p:pic>
      <p:sp>
        <p:nvSpPr>
          <p:cNvPr id="2" name="Title 1"/>
          <p:cNvSpPr>
            <a:spLocks noGrp="1"/>
          </p:cNvSpPr>
          <p:nvPr>
            <p:ph type="title"/>
          </p:nvPr>
        </p:nvSpPr>
        <p:spPr/>
        <p:txBody>
          <a:bodyPr>
            <a:normAutofit fontScale="90000"/>
          </a:bodyPr>
          <a:lstStyle/>
          <a:p>
            <a:r>
              <a:rPr lang="en-US" dirty="0" smtClean="0"/>
              <a:t>Heat Warning Alert Banner on State Health Department Website</a:t>
            </a:r>
            <a:endParaRPr lang="en-US" dirty="0"/>
          </a:p>
        </p:txBody>
      </p:sp>
    </p:spTree>
    <p:extLst>
      <p:ext uri="{BB962C8B-B14F-4D97-AF65-F5344CB8AC3E}">
        <p14:creationId xmlns:p14="http://schemas.microsoft.com/office/powerpoint/2010/main" val="14143387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t="2077" b="-1"/>
          <a:stretch/>
        </p:blipFill>
        <p:spPr>
          <a:xfrm>
            <a:off x="3572676" y="0"/>
            <a:ext cx="5263675" cy="5238588"/>
          </a:xfrm>
          <a:prstGeom prst="rect">
            <a:avLst/>
          </a:prstGeom>
        </p:spPr>
      </p:pic>
      <p:sp>
        <p:nvSpPr>
          <p:cNvPr id="3" name="TextBox 2"/>
          <p:cNvSpPr txBox="1"/>
          <p:nvPr/>
        </p:nvSpPr>
        <p:spPr>
          <a:xfrm>
            <a:off x="367470" y="1956987"/>
            <a:ext cx="3119215" cy="461665"/>
          </a:xfrm>
          <a:prstGeom prst="rect">
            <a:avLst/>
          </a:prstGeom>
          <a:noFill/>
        </p:spPr>
        <p:txBody>
          <a:bodyPr wrap="square" rtlCol="0">
            <a:spAutoFit/>
          </a:bodyPr>
          <a:lstStyle/>
          <a:p>
            <a:r>
              <a:rPr lang="en-US" sz="2400" dirty="0" smtClean="0"/>
              <a:t>Azhealth.gov/heat</a:t>
            </a:r>
            <a:endParaRPr lang="en-US" sz="2400" dirty="0"/>
          </a:p>
        </p:txBody>
      </p:sp>
    </p:spTree>
    <p:extLst>
      <p:ext uri="{BB962C8B-B14F-4D97-AF65-F5344CB8AC3E}">
        <p14:creationId xmlns:p14="http://schemas.microsoft.com/office/powerpoint/2010/main" val="18193694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2700" dirty="0">
                <a:solidFill>
                  <a:schemeClr val="tx1"/>
                </a:solidFill>
              </a:rPr>
              <a:t>What is a cooling center?</a:t>
            </a:r>
          </a:p>
        </p:txBody>
      </p:sp>
      <p:sp>
        <p:nvSpPr>
          <p:cNvPr id="3" name="Text Placeholder 2"/>
          <p:cNvSpPr>
            <a:spLocks noGrp="1"/>
          </p:cNvSpPr>
          <p:nvPr>
            <p:ph type="body" idx="1"/>
          </p:nvPr>
        </p:nvSpPr>
        <p:spPr/>
        <p:txBody>
          <a:bodyPr/>
          <a:lstStyle/>
          <a:p>
            <a:endParaRPr lang="en-US"/>
          </a:p>
        </p:txBody>
      </p:sp>
      <p:pic>
        <p:nvPicPr>
          <p:cNvPr id="7" name="Content Placeholder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7836" y="1063229"/>
            <a:ext cx="2625492" cy="1920240"/>
          </a:xfrm>
          <a:prstGeom prst="rect">
            <a:avLst/>
          </a:prstGeom>
          <a:ln w="6350">
            <a:solidFill>
              <a:schemeClr val="tx1"/>
            </a:solidFill>
          </a:ln>
          <a:effectLst>
            <a:outerShdw blurRad="50800" dist="38100" dir="2700000" algn="tl" rotWithShape="0">
              <a:prstClr val="black">
                <a:alpha val="40000"/>
              </a:prstClr>
            </a:outerShdw>
            <a:softEdge rad="63500"/>
          </a:effectLst>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18350" y="1063229"/>
            <a:ext cx="2635000" cy="1920240"/>
          </a:xfrm>
          <a:prstGeom prst="rect">
            <a:avLst/>
          </a:prstGeom>
          <a:ln w="6350">
            <a:noFill/>
          </a:ln>
          <a:effectLst>
            <a:outerShdw blurRad="50800" dist="38100" dir="2700000" algn="tl" rotWithShape="0">
              <a:prstClr val="black">
                <a:alpha val="40000"/>
              </a:prstClr>
            </a:outerShdw>
            <a:softEdge rad="63500"/>
          </a:effectLst>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7837" y="3089381"/>
            <a:ext cx="2667487" cy="1920240"/>
          </a:xfrm>
          <a:prstGeom prst="rect">
            <a:avLst/>
          </a:prstGeom>
          <a:ln w="6350">
            <a:noFill/>
          </a:ln>
          <a:effectLst>
            <a:outerShdw blurRad="50800" dist="38100" dir="2700000" algn="tl" rotWithShape="0">
              <a:prstClr val="black">
                <a:alpha val="40000"/>
              </a:prstClr>
            </a:outerShdw>
            <a:softEdge rad="63500"/>
          </a:effectLst>
        </p:spPr>
      </p:pic>
      <p:pic>
        <p:nvPicPr>
          <p:cNvPr id="11" name="Picture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21526" y="3105269"/>
            <a:ext cx="2644329" cy="1920240"/>
          </a:xfrm>
          <a:prstGeom prst="rect">
            <a:avLst/>
          </a:prstGeom>
          <a:ln w="6350">
            <a:noFill/>
          </a:ln>
          <a:effectLst>
            <a:outerShdw blurRad="50800" dist="38100" dir="2700000" algn="tl" rotWithShape="0">
              <a:prstClr val="black">
                <a:alpha val="40000"/>
              </a:prstClr>
            </a:outerShdw>
            <a:softEdge rad="63500"/>
          </a:effectLst>
        </p:spPr>
      </p:pic>
      <p:pic>
        <p:nvPicPr>
          <p:cNvPr id="12" name="Picture 1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69023" y="1063229"/>
            <a:ext cx="2922638" cy="1920240"/>
          </a:xfrm>
          <a:prstGeom prst="rect">
            <a:avLst/>
          </a:prstGeom>
          <a:ln w="6350">
            <a:noFill/>
          </a:ln>
          <a:effectLst>
            <a:outerShdw blurRad="50800" dist="38100" dir="2700000" algn="tl" rotWithShape="0">
              <a:prstClr val="black">
                <a:alpha val="40000"/>
              </a:prstClr>
            </a:outerShdw>
            <a:softEdge rad="63500"/>
          </a:effectLst>
        </p:spPr>
      </p:pic>
      <p:pic>
        <p:nvPicPr>
          <p:cNvPr id="13" name="Picture 1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962059" y="3076303"/>
            <a:ext cx="2903287" cy="1920240"/>
          </a:xfrm>
          <a:prstGeom prst="rect">
            <a:avLst/>
          </a:prstGeom>
          <a:ln w="6350">
            <a:noFill/>
          </a:ln>
          <a:effectLst>
            <a:outerShdw blurRad="50800" dist="38100" dir="2700000" algn="tl" rotWithShape="0">
              <a:prstClr val="black">
                <a:alpha val="40000"/>
              </a:prstClr>
            </a:outerShdw>
            <a:softEdge rad="63500"/>
          </a:effectLst>
        </p:spPr>
      </p:pic>
    </p:spTree>
    <p:extLst>
      <p:ext uri="{BB962C8B-B14F-4D97-AF65-F5344CB8AC3E}">
        <p14:creationId xmlns:p14="http://schemas.microsoft.com/office/powerpoint/2010/main" val="3863851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631" y="909793"/>
            <a:ext cx="2203253" cy="3871433"/>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idx="4294967295"/>
          </p:nvPr>
        </p:nvSpPr>
        <p:spPr>
          <a:xfrm>
            <a:off x="914400" y="52388"/>
            <a:ext cx="8229600" cy="857250"/>
          </a:xfrm>
        </p:spPr>
        <p:txBody>
          <a:bodyPr anchor="ctr">
            <a:normAutofit/>
          </a:bodyPr>
          <a:lstStyle/>
          <a:p>
            <a:r>
              <a:rPr lang="en-US" sz="2700" dirty="0">
                <a:solidFill>
                  <a:schemeClr val="tx1"/>
                </a:solidFill>
              </a:rPr>
              <a:t>Evaluating Cooling Centers in Yuma, Arizona</a:t>
            </a:r>
          </a:p>
        </p:txBody>
      </p:sp>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04427" y="1668524"/>
            <a:ext cx="1547914" cy="3112702"/>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BD725897-73AD-554F-A9E7-375942D7CA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64172" y="909793"/>
            <a:ext cx="3335130" cy="4073258"/>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95714" y="2312990"/>
            <a:ext cx="2179991" cy="2468235"/>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20126D77-9CDE-9141-B4AE-CE87D090E83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04426" y="909792"/>
            <a:ext cx="6497468" cy="3537304"/>
          </a:xfrm>
          <a:prstGeom prst="rect">
            <a:avLst/>
          </a:prstGeom>
          <a:ln>
            <a:noFill/>
          </a:ln>
          <a:effectLst>
            <a:outerShdw blurRad="50800" dist="38100" dir="2700000" algn="tl" rotWithShape="0">
              <a:prstClr val="black">
                <a:alpha val="40000"/>
              </a:prstClr>
            </a:outerShdw>
          </a:effectLst>
        </p:spPr>
      </p:pic>
      <p:sp>
        <p:nvSpPr>
          <p:cNvPr id="3" name="Oval 2"/>
          <p:cNvSpPr/>
          <p:nvPr/>
        </p:nvSpPr>
        <p:spPr>
          <a:xfrm>
            <a:off x="4854011" y="1273323"/>
            <a:ext cx="1410056" cy="10396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8990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60699" y="184866"/>
            <a:ext cx="8586130" cy="3394472"/>
          </a:xfrm>
          <a:prstGeom prst="rect">
            <a:avLst/>
          </a:prstGeom>
        </p:spPr>
        <p:txBody>
          <a:bodyPr vert="horz" lIns="91440" tIns="45720" rIns="91440" bIns="45720" numCol="1"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600" b="1" u="sng" dirty="0">
                <a:latin typeface="Arial" panose="020B0604020202020204" pitchFamily="34" charset="0"/>
                <a:cs typeface="Arial" panose="020B0604020202020204" pitchFamily="34" charset="0"/>
              </a:rPr>
              <a:t>Question </a:t>
            </a:r>
          </a:p>
          <a:p>
            <a:pPr marL="0" indent="0">
              <a:buNone/>
            </a:pPr>
            <a:r>
              <a:rPr lang="en-US" sz="2800" dirty="0">
                <a:latin typeface="Arial" panose="020B0604020202020204" pitchFamily="34" charset="0"/>
                <a:cs typeface="Arial" panose="020B0604020202020204" pitchFamily="34" charset="0"/>
              </a:rPr>
              <a:t>Are cooling centers helpful for protecting vulnerable populations from the heat?</a:t>
            </a:r>
          </a:p>
          <a:p>
            <a:endParaRPr lang="en-US" sz="2800" dirty="0">
              <a:latin typeface="Arial" panose="020B0604020202020204" pitchFamily="34" charset="0"/>
              <a:cs typeface="Arial" panose="020B0604020202020204" pitchFamily="34" charset="0"/>
            </a:endParaRPr>
          </a:p>
        </p:txBody>
      </p:sp>
      <p:sp>
        <p:nvSpPr>
          <p:cNvPr id="8" name="Content Placeholder 3"/>
          <p:cNvSpPr txBox="1">
            <a:spLocks/>
          </p:cNvSpPr>
          <p:nvPr/>
        </p:nvSpPr>
        <p:spPr>
          <a:xfrm>
            <a:off x="267938" y="1990615"/>
            <a:ext cx="8578890" cy="3394472"/>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600" b="1" u="sng" dirty="0">
                <a:latin typeface="Arial" panose="020B0604020202020204" pitchFamily="34" charset="0"/>
                <a:cs typeface="Arial" panose="020B0604020202020204" pitchFamily="34" charset="0"/>
              </a:rPr>
              <a:t>Methods</a:t>
            </a:r>
          </a:p>
          <a:p>
            <a:pPr marL="0" indent="0">
              <a:buNone/>
            </a:pPr>
            <a:r>
              <a:rPr lang="en-US" sz="2800" dirty="0">
                <a:latin typeface="Arial" panose="020B0604020202020204" pitchFamily="34" charset="0"/>
                <a:cs typeface="Arial" panose="020B0604020202020204" pitchFamily="34" charset="0"/>
              </a:rPr>
              <a:t>3 evaluation tools</a:t>
            </a:r>
          </a:p>
          <a:p>
            <a:pPr lvl="1"/>
            <a:r>
              <a:rPr lang="en-US" sz="2400" dirty="0" smtClean="0">
                <a:latin typeface="Arial" panose="020B0604020202020204" pitchFamily="34" charset="0"/>
                <a:cs typeface="Arial" panose="020B0604020202020204" pitchFamily="34" charset="0"/>
              </a:rPr>
              <a:t>Intercept (Homeless) </a:t>
            </a:r>
            <a:r>
              <a:rPr lang="en-US" sz="2400" dirty="0">
                <a:latin typeface="Arial" panose="020B0604020202020204" pitchFamily="34" charset="0"/>
                <a:cs typeface="Arial" panose="020B0604020202020204" pitchFamily="34" charset="0"/>
              </a:rPr>
              <a:t>survey, cooling center manager interview, and older adult survey</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0852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14961" y="5955"/>
            <a:ext cx="8229600" cy="493274"/>
          </a:xfrm>
          <a:prstGeom prst="rect">
            <a:avLst/>
          </a:prstGeom>
        </p:spPr>
        <p:txBody>
          <a:bodyPr vert="horz" lIns="91440" tIns="45720" rIns="91440" bIns="45720" numCol="1"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Arial" panose="020B0604020202020204" pitchFamily="34" charset="0"/>
                <a:cs typeface="Arial" panose="020B0604020202020204" pitchFamily="34" charset="0"/>
              </a:rPr>
              <a:t>Surveying Strategies (In-Person &amp; Online)</a:t>
            </a:r>
          </a:p>
        </p:txBody>
      </p:sp>
      <p:pic>
        <p:nvPicPr>
          <p:cNvPr id="7" name="Picture 6"/>
          <p:cNvPicPr>
            <a:picLocks noChangeAspect="1"/>
          </p:cNvPicPr>
          <p:nvPr/>
        </p:nvPicPr>
        <p:blipFill>
          <a:blip r:embed="rId3"/>
          <a:stretch>
            <a:fillRect/>
          </a:stretch>
        </p:blipFill>
        <p:spPr>
          <a:xfrm>
            <a:off x="6204876" y="353907"/>
            <a:ext cx="2249897" cy="4524322"/>
          </a:xfrm>
          <a:prstGeom prst="rect">
            <a:avLst/>
          </a:prstGeom>
          <a:effectLst>
            <a:outerShdw blurRad="50800" dist="38100" dir="2700000" algn="tl" rotWithShape="0">
              <a:prstClr val="black">
                <a:alpha val="40000"/>
              </a:prstClr>
            </a:outerShdw>
          </a:effectLst>
        </p:spPr>
      </p:pic>
      <p:pic>
        <p:nvPicPr>
          <p:cNvPr id="8" name="Content Placeholder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4730" y="655615"/>
            <a:ext cx="4660166" cy="2622344"/>
          </a:xfrm>
          <a:prstGeom prst="rect">
            <a:avLst/>
          </a:prstGeom>
          <a:ln>
            <a:solidFill>
              <a:schemeClr val="tx1"/>
            </a:solidFill>
          </a:ln>
          <a:effectLst>
            <a:outerShdw blurRad="50800" dist="38100" dir="2700000" algn="tl" rotWithShape="0">
              <a:prstClr val="black">
                <a:alpha val="40000"/>
              </a:prstClr>
            </a:outerShdw>
          </a:effectLst>
        </p:spPr>
      </p:pic>
      <p:pic>
        <p:nvPicPr>
          <p:cNvPr id="9" name="Content Placeholder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9226" y="2851495"/>
            <a:ext cx="3090304" cy="1738296"/>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3476929" y="2479921"/>
            <a:ext cx="2406957" cy="1812787"/>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399138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Homeless Surveys N = 76</a:t>
            </a:r>
            <a:endParaRPr lang="en-US" dirty="0"/>
          </a:p>
        </p:txBody>
      </p:sp>
      <p:sp>
        <p:nvSpPr>
          <p:cNvPr id="3" name="Content Placeholder 2"/>
          <p:cNvSpPr>
            <a:spLocks noGrp="1"/>
          </p:cNvSpPr>
          <p:nvPr>
            <p:ph idx="1"/>
          </p:nvPr>
        </p:nvSpPr>
        <p:spPr/>
        <p:txBody>
          <a:bodyPr/>
          <a:lstStyle/>
          <a:p>
            <a:r>
              <a:rPr lang="en-US" sz="2000" b="1" dirty="0">
                <a:solidFill>
                  <a:schemeClr val="accent6">
                    <a:lumMod val="50000"/>
                  </a:schemeClr>
                </a:solidFill>
              </a:rPr>
              <a:t>40% </a:t>
            </a:r>
            <a:r>
              <a:rPr lang="en-US" sz="2400" dirty="0">
                <a:solidFill>
                  <a:schemeClr val="accent6">
                    <a:lumMod val="50000"/>
                  </a:schemeClr>
                </a:solidFill>
              </a:rPr>
              <a:t>of respondents knew where cooling centers are located</a:t>
            </a:r>
            <a:endParaRPr lang="en-US" sz="2400" dirty="0"/>
          </a:p>
          <a:p>
            <a:endParaRPr lang="en-US" sz="2400" dirty="0" smtClean="0"/>
          </a:p>
          <a:p>
            <a:r>
              <a:rPr lang="en-US" sz="2000" b="1" dirty="0">
                <a:solidFill>
                  <a:schemeClr val="accent3">
                    <a:lumMod val="50000"/>
                  </a:schemeClr>
                </a:solidFill>
              </a:rPr>
              <a:t>20% </a:t>
            </a:r>
            <a:r>
              <a:rPr lang="en-US" sz="2400" dirty="0"/>
              <a:t>of Spanish-speaking respondents knew where cooling centers are located</a:t>
            </a:r>
          </a:p>
          <a:p>
            <a:endParaRPr lang="en-US" sz="2400" dirty="0" smtClean="0"/>
          </a:p>
          <a:p>
            <a:r>
              <a:rPr lang="en-US" sz="2000" b="1" dirty="0">
                <a:solidFill>
                  <a:srgbClr val="002060"/>
                </a:solidFill>
              </a:rPr>
              <a:t>60%</a:t>
            </a:r>
            <a:r>
              <a:rPr lang="en-US" sz="2000" b="1" dirty="0">
                <a:solidFill>
                  <a:srgbClr val="FF0000"/>
                </a:solidFill>
              </a:rPr>
              <a:t>  </a:t>
            </a:r>
            <a:r>
              <a:rPr lang="en-US" sz="2400" dirty="0"/>
              <a:t>of respondents experienced medical symptoms related to heat in the last year </a:t>
            </a:r>
          </a:p>
          <a:p>
            <a:endParaRPr lang="en-US" sz="2400" dirty="0"/>
          </a:p>
        </p:txBody>
      </p:sp>
    </p:spTree>
    <p:extLst>
      <p:ext uri="{BB962C8B-B14F-4D97-AF65-F5344CB8AC3E}">
        <p14:creationId xmlns:p14="http://schemas.microsoft.com/office/powerpoint/2010/main" val="1060765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126015" y="1055064"/>
            <a:ext cx="6720814" cy="95410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Learning about cooling centers: </a:t>
            </a:r>
            <a:br>
              <a:rPr lang="en-US" sz="2800"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word of mouth and local organizations</a:t>
            </a:r>
          </a:p>
        </p:txBody>
      </p:sp>
      <p:pic>
        <p:nvPicPr>
          <p:cNvPr id="2" name="Picture 1">
            <a:extLst>
              <a:ext uri="{FF2B5EF4-FFF2-40B4-BE49-F238E27FC236}">
                <a16:creationId xmlns:a16="http://schemas.microsoft.com/office/drawing/2014/main" id="{247B11BF-368B-A742-A5E8-1B6651003488}"/>
              </a:ext>
            </a:extLst>
          </p:cNvPr>
          <p:cNvPicPr>
            <a:picLocks noChangeAspect="1"/>
          </p:cNvPicPr>
          <p:nvPr/>
        </p:nvPicPr>
        <p:blipFill>
          <a:blip r:embed="rId3">
            <a:duotone>
              <a:schemeClr val="accent6">
                <a:shade val="45000"/>
                <a:satMod val="135000"/>
              </a:schemeClr>
              <a:prstClr val="white"/>
            </a:duotone>
          </a:blip>
          <a:stretch>
            <a:fillRect/>
          </a:stretch>
        </p:blipFill>
        <p:spPr>
          <a:xfrm>
            <a:off x="1038615" y="3118109"/>
            <a:ext cx="1146943" cy="1146943"/>
          </a:xfrm>
          <a:prstGeom prst="rect">
            <a:avLst/>
          </a:prstGeom>
        </p:spPr>
      </p:pic>
      <p:pic>
        <p:nvPicPr>
          <p:cNvPr id="7" name="Picture 6">
            <a:extLst>
              <a:ext uri="{FF2B5EF4-FFF2-40B4-BE49-F238E27FC236}">
                <a16:creationId xmlns:a16="http://schemas.microsoft.com/office/drawing/2014/main" id="{DE2C379E-1A07-1F4F-BEFB-352DCFD6A6A6}"/>
              </a:ext>
            </a:extLst>
          </p:cNvPr>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221420" y="2880540"/>
            <a:ext cx="710944" cy="1194862"/>
          </a:xfrm>
          <a:prstGeom prst="rect">
            <a:avLst/>
          </a:prstGeom>
        </p:spPr>
      </p:pic>
      <p:pic>
        <p:nvPicPr>
          <p:cNvPr id="9" name="Picture 8">
            <a:extLst>
              <a:ext uri="{FF2B5EF4-FFF2-40B4-BE49-F238E27FC236}">
                <a16:creationId xmlns:a16="http://schemas.microsoft.com/office/drawing/2014/main" id="{74CC4CAB-BD1E-4942-869B-C2D8D731EB47}"/>
              </a:ext>
            </a:extLst>
          </p:cNvPr>
          <p:cNvPicPr>
            <a:picLocks noChangeAspect="1"/>
          </p:cNvPicPr>
          <p:nvPr/>
        </p:nvPicPr>
        <p:blipFill>
          <a:blip r:embed="rId5"/>
          <a:stretch>
            <a:fillRect/>
          </a:stretch>
        </p:blipFill>
        <p:spPr>
          <a:xfrm>
            <a:off x="503130" y="946878"/>
            <a:ext cx="1222786" cy="1222786"/>
          </a:xfrm>
          <a:prstGeom prst="rect">
            <a:avLst/>
          </a:prstGeom>
        </p:spPr>
      </p:pic>
      <p:sp>
        <p:nvSpPr>
          <p:cNvPr id="18" name="TextBox 17">
            <a:extLst>
              <a:ext uri="{FF2B5EF4-FFF2-40B4-BE49-F238E27FC236}">
                <a16:creationId xmlns:a16="http://schemas.microsoft.com/office/drawing/2014/main" id="{4C28A22A-658D-CE48-B6D8-B84978235F7F}"/>
              </a:ext>
            </a:extLst>
          </p:cNvPr>
          <p:cNvSpPr txBox="1"/>
          <p:nvPr/>
        </p:nvSpPr>
        <p:spPr>
          <a:xfrm>
            <a:off x="2185558" y="2829541"/>
            <a:ext cx="6305609" cy="95410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Accessing cooling centers: </a:t>
            </a:r>
            <a:br>
              <a:rPr lang="en-US" sz="2800"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walking and biking</a:t>
            </a:r>
          </a:p>
        </p:txBody>
      </p:sp>
      <p:sp>
        <p:nvSpPr>
          <p:cNvPr id="20" name="Title 1">
            <a:extLst>
              <a:ext uri="{FF2B5EF4-FFF2-40B4-BE49-F238E27FC236}">
                <a16:creationId xmlns:a16="http://schemas.microsoft.com/office/drawing/2014/main" id="{CF6EF064-ADF6-2D4F-A8C9-216A617090BC}"/>
              </a:ext>
            </a:extLst>
          </p:cNvPr>
          <p:cNvSpPr txBox="1">
            <a:spLocks/>
          </p:cNvSpPr>
          <p:nvPr/>
        </p:nvSpPr>
        <p:spPr>
          <a:xfrm>
            <a:off x="15211" y="-60546"/>
            <a:ext cx="8229600" cy="426308"/>
          </a:xfrm>
          <a:prstGeom prst="rect">
            <a:avLst/>
          </a:prstGeom>
        </p:spPr>
        <p:txBody>
          <a:bodyPr vert="horz" lIns="91440" tIns="45720" rIns="91440" bIns="45720" numCol="1"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400" dirty="0">
                <a:latin typeface="Arial" panose="020B0604020202020204" pitchFamily="34" charset="0"/>
                <a:cs typeface="Arial" panose="020B0604020202020204" pitchFamily="34" charset="0"/>
              </a:rPr>
              <a:t>Survey Results – </a:t>
            </a:r>
            <a:r>
              <a:rPr lang="en-US" sz="1400" dirty="0" smtClean="0">
                <a:latin typeface="Arial" panose="020B0604020202020204" pitchFamily="34" charset="0"/>
                <a:cs typeface="Arial" panose="020B0604020202020204" pitchFamily="34" charset="0"/>
              </a:rPr>
              <a:t>Homeless </a:t>
            </a:r>
            <a:r>
              <a:rPr lang="en-US" sz="1400" dirty="0">
                <a:latin typeface="Arial" panose="020B0604020202020204" pitchFamily="34" charset="0"/>
                <a:cs typeface="Arial" panose="020B0604020202020204" pitchFamily="34" charset="0"/>
              </a:rPr>
              <a:t>Survey</a:t>
            </a:r>
          </a:p>
        </p:txBody>
      </p:sp>
    </p:spTree>
    <p:extLst>
      <p:ext uri="{BB962C8B-B14F-4D97-AF65-F5344CB8AC3E}">
        <p14:creationId xmlns:p14="http://schemas.microsoft.com/office/powerpoint/2010/main" val="6576465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a:extLst>
              <a:ext uri="{FF2B5EF4-FFF2-40B4-BE49-F238E27FC236}">
                <a16:creationId xmlns:a16="http://schemas.microsoft.com/office/drawing/2014/main" id="{C7C8E5FE-2F65-5C49-933E-B2EFC92E11A7}"/>
              </a:ext>
            </a:extLst>
          </p:cNvPr>
          <p:cNvGraphicFramePr>
            <a:graphicFrameLocks/>
          </p:cNvGraphicFramePr>
          <p:nvPr>
            <p:extLst>
              <p:ext uri="{D42A27DB-BD31-4B8C-83A1-F6EECF244321}">
                <p14:modId xmlns:p14="http://schemas.microsoft.com/office/powerpoint/2010/main" val="2610032309"/>
              </p:ext>
            </p:extLst>
          </p:nvPr>
        </p:nvGraphicFramePr>
        <p:xfrm>
          <a:off x="240187" y="331266"/>
          <a:ext cx="8674100" cy="4258525"/>
        </p:xfrm>
        <a:graphic>
          <a:graphicData uri="http://schemas.openxmlformats.org/drawingml/2006/chart">
            <c:chart xmlns:c="http://schemas.openxmlformats.org/drawingml/2006/chart" xmlns:r="http://schemas.openxmlformats.org/officeDocument/2006/relationships" r:id="rId3"/>
          </a:graphicData>
        </a:graphic>
      </p:graphicFrame>
      <p:sp>
        <p:nvSpPr>
          <p:cNvPr id="23" name="Title 1">
            <a:extLst>
              <a:ext uri="{FF2B5EF4-FFF2-40B4-BE49-F238E27FC236}">
                <a16:creationId xmlns:a16="http://schemas.microsoft.com/office/drawing/2014/main" id="{A82FFE60-50CB-8F4C-BCA2-8EDBC2E9AFEC}"/>
              </a:ext>
            </a:extLst>
          </p:cNvPr>
          <p:cNvSpPr txBox="1">
            <a:spLocks/>
          </p:cNvSpPr>
          <p:nvPr/>
        </p:nvSpPr>
        <p:spPr>
          <a:xfrm>
            <a:off x="15211" y="-60546"/>
            <a:ext cx="8229600" cy="426308"/>
          </a:xfrm>
          <a:prstGeom prst="rect">
            <a:avLst/>
          </a:prstGeom>
        </p:spPr>
        <p:txBody>
          <a:bodyPr vert="horz" lIns="91440" tIns="45720" rIns="91440" bIns="45720" numCol="1"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400" dirty="0">
                <a:latin typeface="Arial" panose="020B0604020202020204" pitchFamily="34" charset="0"/>
                <a:cs typeface="Arial" panose="020B0604020202020204" pitchFamily="34" charset="0"/>
              </a:rPr>
              <a:t>Survey Results – </a:t>
            </a:r>
            <a:r>
              <a:rPr lang="en-US" sz="1400" dirty="0" smtClean="0">
                <a:latin typeface="Arial" panose="020B0604020202020204" pitchFamily="34" charset="0"/>
                <a:cs typeface="Arial" panose="020B0604020202020204" pitchFamily="34" charset="0"/>
              </a:rPr>
              <a:t>Homeless </a:t>
            </a:r>
            <a:r>
              <a:rPr lang="en-US" sz="1400" dirty="0">
                <a:latin typeface="Arial" panose="020B0604020202020204" pitchFamily="34" charset="0"/>
                <a:cs typeface="Arial" panose="020B0604020202020204" pitchFamily="34" charset="0"/>
              </a:rPr>
              <a:t>Survey </a:t>
            </a:r>
          </a:p>
        </p:txBody>
      </p:sp>
      <p:sp>
        <p:nvSpPr>
          <p:cNvPr id="2" name="Text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407816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A0D8485-DF13-274F-8F10-663869702B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1079" y="152608"/>
            <a:ext cx="8826500" cy="4330700"/>
          </a:xfrm>
          <a:prstGeom prst="rect">
            <a:avLst/>
          </a:prstGeom>
        </p:spPr>
      </p:pic>
      <p:cxnSp>
        <p:nvCxnSpPr>
          <p:cNvPr id="23" name="Straight Arrow Connector 22">
            <a:extLst>
              <a:ext uri="{FF2B5EF4-FFF2-40B4-BE49-F238E27FC236}">
                <a16:creationId xmlns:a16="http://schemas.microsoft.com/office/drawing/2014/main" id="{763249AC-80EE-A544-8932-6EC1FCFFD658}"/>
              </a:ext>
            </a:extLst>
          </p:cNvPr>
          <p:cNvCxnSpPr/>
          <p:nvPr/>
        </p:nvCxnSpPr>
        <p:spPr>
          <a:xfrm>
            <a:off x="1300150" y="2386324"/>
            <a:ext cx="351775" cy="0"/>
          </a:xfrm>
          <a:prstGeom prst="straightConnector1">
            <a:avLst/>
          </a:prstGeom>
          <a:ln w="635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1505E75F-CB84-7F45-9DA1-B761F19C9DAC}"/>
              </a:ext>
            </a:extLst>
          </p:cNvPr>
          <p:cNvCxnSpPr/>
          <p:nvPr/>
        </p:nvCxnSpPr>
        <p:spPr>
          <a:xfrm>
            <a:off x="3954123" y="2556097"/>
            <a:ext cx="351775" cy="0"/>
          </a:xfrm>
          <a:prstGeom prst="straightConnector1">
            <a:avLst/>
          </a:prstGeom>
          <a:ln w="635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5" name="Title 1">
            <a:extLst>
              <a:ext uri="{FF2B5EF4-FFF2-40B4-BE49-F238E27FC236}">
                <a16:creationId xmlns:a16="http://schemas.microsoft.com/office/drawing/2014/main" id="{41FB8EE9-7E42-5C41-8186-8CB15B3D0851}"/>
              </a:ext>
            </a:extLst>
          </p:cNvPr>
          <p:cNvSpPr txBox="1">
            <a:spLocks/>
          </p:cNvSpPr>
          <p:nvPr/>
        </p:nvSpPr>
        <p:spPr>
          <a:xfrm>
            <a:off x="15211" y="-60546"/>
            <a:ext cx="8229600" cy="426308"/>
          </a:xfrm>
          <a:prstGeom prst="rect">
            <a:avLst/>
          </a:prstGeom>
        </p:spPr>
        <p:txBody>
          <a:bodyPr vert="horz" lIns="91440" tIns="45720" rIns="91440" bIns="45720" numCol="1"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400" dirty="0">
                <a:latin typeface="Arial" panose="020B0604020202020204" pitchFamily="34" charset="0"/>
                <a:cs typeface="Arial" panose="020B0604020202020204" pitchFamily="34" charset="0"/>
              </a:rPr>
              <a:t>Survey Results – Older Adult Survey </a:t>
            </a:r>
          </a:p>
        </p:txBody>
      </p:sp>
    </p:spTree>
    <p:extLst>
      <p:ext uri="{BB962C8B-B14F-4D97-AF65-F5344CB8AC3E}">
        <p14:creationId xmlns:p14="http://schemas.microsoft.com/office/powerpoint/2010/main" val="18626569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14961" y="5955"/>
            <a:ext cx="8229600" cy="638665"/>
          </a:xfrm>
          <a:prstGeom prst="rect">
            <a:avLst/>
          </a:prstGeom>
        </p:spPr>
        <p:txBody>
          <a:bodyPr vert="horz" lIns="91440" tIns="45720" rIns="91440" bIns="45720" numCol="1"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Arial" panose="020B0604020202020204" pitchFamily="34" charset="0"/>
                <a:cs typeface="Arial" panose="020B0604020202020204" pitchFamily="34" charset="0"/>
              </a:rPr>
              <a:t>Facility Manager Interview Results (n=5)</a:t>
            </a:r>
          </a:p>
        </p:txBody>
      </p:sp>
      <p:sp>
        <p:nvSpPr>
          <p:cNvPr id="9" name="Content Placeholder 2"/>
          <p:cNvSpPr txBox="1">
            <a:spLocks/>
          </p:cNvSpPr>
          <p:nvPr/>
        </p:nvSpPr>
        <p:spPr>
          <a:xfrm>
            <a:off x="229611" y="863204"/>
            <a:ext cx="8399353" cy="3634905"/>
          </a:xfrm>
          <a:prstGeom prst="rect">
            <a:avLst/>
          </a:prstGeom>
        </p:spPr>
        <p:txBody>
          <a:bodyPr vert="horz" lIns="91440" tIns="45720" rIns="91440" bIns="45720" numCol="1"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p:txBody>
      </p:sp>
      <p:pic>
        <p:nvPicPr>
          <p:cNvPr id="3" name="Picture 2">
            <a:extLst>
              <a:ext uri="{FF2B5EF4-FFF2-40B4-BE49-F238E27FC236}">
                <a16:creationId xmlns:a16="http://schemas.microsoft.com/office/drawing/2014/main" id="{004A7742-8FA7-834C-AE21-46F6F58136AF}"/>
              </a:ext>
            </a:extLst>
          </p:cNvPr>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2517762" y="1591084"/>
            <a:ext cx="1703356" cy="1279011"/>
          </a:xfrm>
          <a:prstGeom prst="rect">
            <a:avLst/>
          </a:prstGeom>
        </p:spPr>
      </p:pic>
      <p:pic>
        <p:nvPicPr>
          <p:cNvPr id="7" name="Picture 6">
            <a:extLst>
              <a:ext uri="{FF2B5EF4-FFF2-40B4-BE49-F238E27FC236}">
                <a16:creationId xmlns:a16="http://schemas.microsoft.com/office/drawing/2014/main" id="{439893DB-ACBC-7F40-AC05-1A8109688DE6}"/>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5349544" y="1381993"/>
            <a:ext cx="1582565" cy="1582565"/>
          </a:xfrm>
          <a:prstGeom prst="rect">
            <a:avLst/>
          </a:prstGeom>
        </p:spPr>
      </p:pic>
      <p:pic>
        <p:nvPicPr>
          <p:cNvPr id="8" name="Picture 7">
            <a:extLst>
              <a:ext uri="{FF2B5EF4-FFF2-40B4-BE49-F238E27FC236}">
                <a16:creationId xmlns:a16="http://schemas.microsoft.com/office/drawing/2014/main" id="{7D0F9F62-AE0A-3E40-A2CA-FE6012D5AFF3}"/>
              </a:ext>
            </a:extLst>
          </p:cNvPr>
          <p:cNvPicPr>
            <a:picLocks noChangeAspect="1"/>
          </p:cNvPicPr>
          <p:nvPr/>
        </p:nvPicPr>
        <p:blipFill rotWithShape="1">
          <a:blip r:embed="rId5" cstate="screen">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6491937" y="2667091"/>
            <a:ext cx="1276480" cy="2165588"/>
          </a:xfrm>
          <a:prstGeom prst="rect">
            <a:avLst/>
          </a:prstGeom>
        </p:spPr>
      </p:pic>
      <p:pic>
        <p:nvPicPr>
          <p:cNvPr id="13" name="Picture 12">
            <a:extLst>
              <a:ext uri="{FF2B5EF4-FFF2-40B4-BE49-F238E27FC236}">
                <a16:creationId xmlns:a16="http://schemas.microsoft.com/office/drawing/2014/main" id="{E42E88D7-B9C3-9548-A96E-0EACD4702351}"/>
              </a:ext>
            </a:extLst>
          </p:cNvPr>
          <p:cNvPicPr>
            <a:picLocks noChangeAspect="1"/>
          </p:cNvPicPr>
          <p:nvPr/>
        </p:nvPicPr>
        <p:blipFill>
          <a:blip r:embed="rId6">
            <a:duotone>
              <a:schemeClr val="accent3">
                <a:shade val="45000"/>
                <a:satMod val="135000"/>
              </a:schemeClr>
              <a:prstClr val="white"/>
            </a:duotone>
          </a:blip>
          <a:stretch>
            <a:fillRect/>
          </a:stretch>
        </p:blipFill>
        <p:spPr>
          <a:xfrm>
            <a:off x="523726" y="1381993"/>
            <a:ext cx="1520447" cy="1520447"/>
          </a:xfrm>
          <a:prstGeom prst="rect">
            <a:avLst/>
          </a:prstGeom>
        </p:spPr>
      </p:pic>
      <p:sp>
        <p:nvSpPr>
          <p:cNvPr id="15" name="TextBox 14">
            <a:extLst>
              <a:ext uri="{FF2B5EF4-FFF2-40B4-BE49-F238E27FC236}">
                <a16:creationId xmlns:a16="http://schemas.microsoft.com/office/drawing/2014/main" id="{B86E4468-12B9-3A4C-8461-F474020B8BA3}"/>
              </a:ext>
            </a:extLst>
          </p:cNvPr>
          <p:cNvSpPr txBox="1"/>
          <p:nvPr/>
        </p:nvSpPr>
        <p:spPr>
          <a:xfrm>
            <a:off x="1132373" y="679837"/>
            <a:ext cx="2909271" cy="646331"/>
          </a:xfrm>
          <a:prstGeom prst="rect">
            <a:avLst/>
          </a:prstGeom>
          <a:noFill/>
        </p:spPr>
        <p:txBody>
          <a:bodyPr wrap="square" rtlCol="0">
            <a:spAutoFit/>
          </a:bodyPr>
          <a:lstStyle/>
          <a:p>
            <a:r>
              <a:rPr lang="en-US" sz="3600" b="1" dirty="0">
                <a:solidFill>
                  <a:srgbClr val="6E8D30"/>
                </a:solidFill>
                <a:latin typeface="Arial" panose="020B0604020202020204" pitchFamily="34" charset="0"/>
                <a:cs typeface="Arial" panose="020B0604020202020204" pitchFamily="34" charset="0"/>
              </a:rPr>
              <a:t>Successes</a:t>
            </a:r>
          </a:p>
        </p:txBody>
      </p:sp>
      <p:sp>
        <p:nvSpPr>
          <p:cNvPr id="16" name="TextBox 15">
            <a:extLst>
              <a:ext uri="{FF2B5EF4-FFF2-40B4-BE49-F238E27FC236}">
                <a16:creationId xmlns:a16="http://schemas.microsoft.com/office/drawing/2014/main" id="{5EDBC3A5-0315-314D-ABD4-1F1972724516}"/>
              </a:ext>
            </a:extLst>
          </p:cNvPr>
          <p:cNvSpPr txBox="1"/>
          <p:nvPr/>
        </p:nvSpPr>
        <p:spPr>
          <a:xfrm>
            <a:off x="5694528" y="747847"/>
            <a:ext cx="2638363" cy="646331"/>
          </a:xfrm>
          <a:prstGeom prst="rect">
            <a:avLst/>
          </a:prstGeom>
          <a:noFill/>
        </p:spPr>
        <p:txBody>
          <a:bodyPr wrap="square" rtlCol="0">
            <a:spAutoFit/>
          </a:bodyPr>
          <a:lstStyle/>
          <a:p>
            <a:r>
              <a:rPr lang="en-US" sz="3600" b="1" dirty="0">
                <a:solidFill>
                  <a:srgbClr val="C00000"/>
                </a:solidFill>
                <a:latin typeface="Arial" panose="020B0604020202020204" pitchFamily="34" charset="0"/>
                <a:cs typeface="Arial" panose="020B0604020202020204" pitchFamily="34" charset="0"/>
              </a:rPr>
              <a:t>Challenges</a:t>
            </a:r>
          </a:p>
        </p:txBody>
      </p:sp>
      <p:pic>
        <p:nvPicPr>
          <p:cNvPr id="18" name="Picture 17">
            <a:extLst>
              <a:ext uri="{FF2B5EF4-FFF2-40B4-BE49-F238E27FC236}">
                <a16:creationId xmlns:a16="http://schemas.microsoft.com/office/drawing/2014/main" id="{555906A7-47C2-CD48-8965-20667B8BB163}"/>
              </a:ext>
            </a:extLst>
          </p:cNvPr>
          <p:cNvPicPr>
            <a:picLocks noChangeAspect="1"/>
          </p:cNvPicPr>
          <p:nvPr/>
        </p:nvPicPr>
        <p:blipFill>
          <a:blip r:embed="rId7"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1421608" y="3028178"/>
            <a:ext cx="1623767" cy="1623767"/>
          </a:xfrm>
          <a:prstGeom prst="rect">
            <a:avLst/>
          </a:prstGeom>
        </p:spPr>
      </p:pic>
      <p:pic>
        <p:nvPicPr>
          <p:cNvPr id="19" name="Picture 18">
            <a:extLst>
              <a:ext uri="{FF2B5EF4-FFF2-40B4-BE49-F238E27FC236}">
                <a16:creationId xmlns:a16="http://schemas.microsoft.com/office/drawing/2014/main" id="{82B160B7-ACC3-854C-B800-E7A3319B3F4B}"/>
              </a:ext>
            </a:extLst>
          </p:cNvPr>
          <p:cNvPicPr>
            <a:picLocks noChangeAspect="1"/>
          </p:cNvPicPr>
          <p:nvPr/>
        </p:nvPicPr>
        <p:blipFill>
          <a:blip r:embed="rId8"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521020" y="1482295"/>
            <a:ext cx="1299654" cy="1299654"/>
          </a:xfrm>
          <a:prstGeom prst="rect">
            <a:avLst/>
          </a:prstGeom>
        </p:spPr>
      </p:pic>
    </p:spTree>
    <p:extLst>
      <p:ext uri="{BB962C8B-B14F-4D97-AF65-F5344CB8AC3E}">
        <p14:creationId xmlns:p14="http://schemas.microsoft.com/office/powerpoint/2010/main" val="11996703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371"/>
            <a:ext cx="8229600" cy="857250"/>
          </a:xfrm>
        </p:spPr>
        <p:txBody>
          <a:bodyPr anchor="ctr">
            <a:normAutofit/>
          </a:bodyPr>
          <a:lstStyle/>
          <a:p>
            <a:r>
              <a:rPr lang="en-US" sz="2700" dirty="0">
                <a:solidFill>
                  <a:schemeClr val="tx1"/>
                </a:solidFill>
              </a:rPr>
              <a:t>Evaluating Cooling Centers in Yuma, Arizona</a:t>
            </a:r>
          </a:p>
        </p:txBody>
      </p:sp>
      <p:sp>
        <p:nvSpPr>
          <p:cNvPr id="3" name="Content Placeholder 2"/>
          <p:cNvSpPr>
            <a:spLocks noGrp="1"/>
          </p:cNvSpPr>
          <p:nvPr>
            <p:ph type="body" idx="1"/>
          </p:nvPr>
        </p:nvSpPr>
        <p:spPr/>
        <p:txBody>
          <a:bodyPr>
            <a:normAutofit/>
          </a:bodyPr>
          <a:lstStyle/>
          <a:p>
            <a:endParaRPr lang="en-US" dirty="0"/>
          </a:p>
          <a:p>
            <a:endParaRPr lang="en-US" dirty="0" smtClean="0"/>
          </a:p>
        </p:txBody>
      </p:sp>
      <p:pic>
        <p:nvPicPr>
          <p:cNvPr id="102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 r="841"/>
          <a:stretch/>
        </p:blipFill>
        <p:spPr bwMode="auto">
          <a:xfrm>
            <a:off x="5815240" y="799091"/>
            <a:ext cx="3185738" cy="413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3022" y="799091"/>
            <a:ext cx="5546815" cy="413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3006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t">
            <a:normAutofit/>
          </a:bodyPr>
          <a:lstStyle/>
          <a:p>
            <a:r>
              <a:rPr lang="en-US" sz="2700" dirty="0">
                <a:solidFill>
                  <a:schemeClr val="tx1"/>
                </a:solidFill>
              </a:rPr>
              <a:t>Maricopa County Cooling Center Evaluation</a:t>
            </a:r>
          </a:p>
        </p:txBody>
      </p:sp>
      <p:sp>
        <p:nvSpPr>
          <p:cNvPr id="2" name="Text Placeholder 1"/>
          <p:cNvSpPr>
            <a:spLocks noGrp="1"/>
          </p:cNvSpPr>
          <p:nvPr>
            <p:ph type="body" idx="1"/>
          </p:nvPr>
        </p:nvSpPr>
        <p:spPr/>
        <p:txBody>
          <a:bodyPr/>
          <a:lstStyle/>
          <a:p>
            <a:endParaRPr lang="en-US"/>
          </a:p>
        </p:txBody>
      </p:sp>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34604"/>
            <a:ext cx="9144000" cy="3806447"/>
          </a:xfrm>
          <a:prstGeom prst="rect">
            <a:avLst/>
          </a:prstGeom>
        </p:spPr>
      </p:pic>
    </p:spTree>
    <p:extLst>
      <p:ext uri="{BB962C8B-B14F-4D97-AF65-F5344CB8AC3E}">
        <p14:creationId xmlns:p14="http://schemas.microsoft.com/office/powerpoint/2010/main" val="4291436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666750" y="206375"/>
            <a:ext cx="8477250" cy="857250"/>
          </a:xfrm>
        </p:spPr>
        <p:txBody>
          <a:bodyPr anchor="ctr">
            <a:normAutofit/>
          </a:bodyPr>
          <a:lstStyle/>
          <a:p>
            <a:r>
              <a:rPr lang="en-US" sz="2700" dirty="0" smtClean="0">
                <a:solidFill>
                  <a:schemeClr val="tx1"/>
                </a:solidFill>
              </a:rPr>
              <a:t>Arizona Heat Awareness Week with NWS</a:t>
            </a:r>
            <a:endParaRPr lang="en-US" sz="2700" dirty="0">
              <a:solidFill>
                <a:schemeClr val="tx1"/>
              </a:solidFill>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2288" y="839378"/>
            <a:ext cx="5532119" cy="2655417"/>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23284" y="2519505"/>
            <a:ext cx="5320716" cy="2572285"/>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8549" y="3384904"/>
            <a:ext cx="3644735" cy="1816778"/>
          </a:xfrm>
          <a:prstGeom prst="rect">
            <a:avLst/>
          </a:prstGeom>
        </p:spPr>
      </p:pic>
    </p:spTree>
    <p:extLst>
      <p:ext uri="{BB962C8B-B14F-4D97-AF65-F5344CB8AC3E}">
        <p14:creationId xmlns:p14="http://schemas.microsoft.com/office/powerpoint/2010/main" val="3719257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normAutofit/>
          </a:bodyPr>
          <a:lstStyle/>
          <a:p>
            <a:r>
              <a:rPr lang="en-US" sz="2700" dirty="0" smtClean="0">
                <a:solidFill>
                  <a:schemeClr val="tx1"/>
                </a:solidFill>
              </a:rPr>
              <a:t>Heat Awareness Week Results</a:t>
            </a:r>
            <a:endParaRPr lang="en-US" sz="2700" dirty="0">
              <a:solidFill>
                <a:schemeClr val="tx1"/>
              </a:solidFill>
            </a:endParaRPr>
          </a:p>
        </p:txBody>
      </p:sp>
      <p:sp>
        <p:nvSpPr>
          <p:cNvPr id="2" name="Text Placeholder 1"/>
          <p:cNvSpPr>
            <a:spLocks noGrp="1"/>
          </p:cNvSpPr>
          <p:nvPr>
            <p:ph type="body" idx="1"/>
          </p:nvPr>
        </p:nvSpPr>
        <p:spPr/>
        <p:txBody>
          <a:bodyPr/>
          <a:lstStyle/>
          <a:p>
            <a:endParaRPr lang="en-US"/>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7622" y="786213"/>
            <a:ext cx="6292029" cy="4477997"/>
          </a:xfrm>
          <a:prstGeom prst="rect">
            <a:avLst/>
          </a:prstGeom>
          <a:effectLst>
            <a:softEdge rad="63500"/>
          </a:effectLst>
        </p:spPr>
      </p:pic>
    </p:spTree>
    <p:extLst>
      <p:ext uri="{BB962C8B-B14F-4D97-AF65-F5344CB8AC3E}">
        <p14:creationId xmlns:p14="http://schemas.microsoft.com/office/powerpoint/2010/main" val="2973222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z="4000" dirty="0" smtClean="0"/>
              <a:t>Heat Alerts</a:t>
            </a:r>
            <a:endParaRPr lang="en-US" sz="4000" dirty="0"/>
          </a:p>
        </p:txBody>
      </p:sp>
      <p:sp>
        <p:nvSpPr>
          <p:cNvPr id="3" name="Text Placeholder 2"/>
          <p:cNvSpPr>
            <a:spLocks noGrp="1"/>
          </p:cNvSpPr>
          <p:nvPr>
            <p:ph type="body" idx="1"/>
          </p:nvPr>
        </p:nvSpPr>
        <p:spPr/>
        <p:txBody>
          <a:bodyPr/>
          <a:lstStyle/>
          <a:p>
            <a:endParaRPr lang="en-US"/>
          </a:p>
        </p:txBody>
      </p:sp>
      <p:sp>
        <p:nvSpPr>
          <p:cNvPr id="8" name="Text Placeholder 7"/>
          <p:cNvSpPr>
            <a:spLocks noGrp="1"/>
          </p:cNvSpPr>
          <p:nvPr>
            <p:ph type="body" idx="2"/>
          </p:nvPr>
        </p:nvSpPr>
        <p:spPr/>
        <p:txBody>
          <a:bodyPr/>
          <a:lstStyle/>
          <a:p>
            <a:endParaRPr lang="en-US"/>
          </a:p>
        </p:txBody>
      </p:sp>
      <p:sp>
        <p:nvSpPr>
          <p:cNvPr id="9" name="Text Placeholder 8"/>
          <p:cNvSpPr>
            <a:spLocks noGrp="1"/>
          </p:cNvSpPr>
          <p:nvPr>
            <p:ph type="body" idx="3"/>
          </p:nvPr>
        </p:nvSpPr>
        <p:spPr/>
        <p:txBody>
          <a:bodyPr/>
          <a:lstStyle/>
          <a:p>
            <a:endParaRPr lang="en-US"/>
          </a:p>
        </p:txBody>
      </p:sp>
      <p:sp>
        <p:nvSpPr>
          <p:cNvPr id="10" name="Text Placeholder 9"/>
          <p:cNvSpPr>
            <a:spLocks noGrp="1"/>
          </p:cNvSpPr>
          <p:nvPr>
            <p:ph type="body" idx="4"/>
          </p:nvPr>
        </p:nvSpPr>
        <p:spPr/>
        <p:txBody>
          <a:bodyPr/>
          <a:lstStyle/>
          <a:p>
            <a:endParaRPr lang="en-US" dirty="0"/>
          </a:p>
        </p:txBody>
      </p:sp>
      <p:pic>
        <p:nvPicPr>
          <p:cNvPr id="5" name="Content Placeholder 4"/>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101007" y="1149137"/>
            <a:ext cx="3131764" cy="3278660"/>
          </a:xfrm>
          <a:prstGeom prst="rect">
            <a:avLst/>
          </a:prstGeom>
          <a:ln>
            <a:solidFill>
              <a:schemeClr val="tx1"/>
            </a:solidFill>
          </a:ln>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07906" y="1149137"/>
            <a:ext cx="3021165" cy="3056470"/>
          </a:xfrm>
          <a:prstGeom prst="rect">
            <a:avLst/>
          </a:prstGeom>
          <a:ln>
            <a:solidFill>
              <a:schemeClr val="tx1"/>
            </a:solidFill>
          </a:ln>
        </p:spPr>
      </p:pic>
      <p:sp>
        <p:nvSpPr>
          <p:cNvPr id="4" name="TextBox 3"/>
          <p:cNvSpPr txBox="1"/>
          <p:nvPr/>
        </p:nvSpPr>
        <p:spPr>
          <a:xfrm>
            <a:off x="377442" y="810338"/>
            <a:ext cx="2578894" cy="323165"/>
          </a:xfrm>
          <a:prstGeom prst="rect">
            <a:avLst/>
          </a:prstGeom>
          <a:noFill/>
        </p:spPr>
        <p:txBody>
          <a:bodyPr wrap="square" rtlCol="0">
            <a:spAutoFit/>
          </a:bodyPr>
          <a:lstStyle/>
          <a:p>
            <a:pPr algn="ctr"/>
            <a:r>
              <a:rPr lang="en-US" sz="1500" dirty="0" smtClean="0"/>
              <a:t>4,226 </a:t>
            </a:r>
            <a:r>
              <a:rPr lang="en-US" sz="1500" dirty="0"/>
              <a:t>Subscribers</a:t>
            </a:r>
          </a:p>
        </p:txBody>
      </p:sp>
      <p:sp>
        <p:nvSpPr>
          <p:cNvPr id="7" name="TextBox 6"/>
          <p:cNvSpPr txBox="1"/>
          <p:nvPr/>
        </p:nvSpPr>
        <p:spPr>
          <a:xfrm>
            <a:off x="6415554" y="819640"/>
            <a:ext cx="2578894" cy="323165"/>
          </a:xfrm>
          <a:prstGeom prst="rect">
            <a:avLst/>
          </a:prstGeom>
          <a:noFill/>
        </p:spPr>
        <p:txBody>
          <a:bodyPr wrap="square" rtlCol="0">
            <a:spAutoFit/>
          </a:bodyPr>
          <a:lstStyle/>
          <a:p>
            <a:pPr algn="ctr"/>
            <a:r>
              <a:rPr lang="en-US" sz="1500" dirty="0" smtClean="0"/>
              <a:t>14,272 Subscribers</a:t>
            </a:r>
            <a:endParaRPr lang="en-US" sz="1500" dirty="0"/>
          </a:p>
        </p:txBody>
      </p:sp>
      <p:pic>
        <p:nvPicPr>
          <p:cNvPr id="11" name="Google Shape;136;p28"/>
          <p:cNvPicPr preferRelativeResize="0">
            <a:picLocks noChangeAspect="1"/>
          </p:cNvPicPr>
          <p:nvPr/>
        </p:nvPicPr>
        <p:blipFill>
          <a:blip r:embed="rId5" cstate="screen">
            <a:alphaModFix/>
            <a:extLst>
              <a:ext uri="{28A0092B-C50C-407E-A947-70E740481C1C}">
                <a14:useLocalDpi xmlns:a14="http://schemas.microsoft.com/office/drawing/2010/main"/>
              </a:ext>
            </a:extLst>
          </a:blip>
          <a:stretch>
            <a:fillRect/>
          </a:stretch>
        </p:blipFill>
        <p:spPr>
          <a:xfrm>
            <a:off x="3247248" y="1149137"/>
            <a:ext cx="2831704" cy="2791648"/>
          </a:xfrm>
          <a:prstGeom prst="rect">
            <a:avLst/>
          </a:prstGeom>
          <a:noFill/>
          <a:ln>
            <a:noFill/>
          </a:ln>
        </p:spPr>
      </p:pic>
    </p:spTree>
    <p:extLst>
      <p:ext uri="{BB962C8B-B14F-4D97-AF65-F5344CB8AC3E}">
        <p14:creationId xmlns:p14="http://schemas.microsoft.com/office/powerpoint/2010/main" val="589527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06375"/>
            <a:ext cx="8229600" cy="857250"/>
          </a:xfrm>
        </p:spPr>
        <p:txBody>
          <a:bodyPr anchor="t">
            <a:normAutofit fontScale="90000"/>
          </a:bodyPr>
          <a:lstStyle/>
          <a:p>
            <a:pPr algn="ctr"/>
            <a:r>
              <a:rPr lang="en-US" dirty="0" smtClean="0"/>
              <a:t>Annual State Heat Planning Workshop</a:t>
            </a:r>
            <a:endParaRPr lang="en-US" dirty="0"/>
          </a:p>
        </p:txBody>
      </p:sp>
      <p:pic>
        <p:nvPicPr>
          <p:cNvPr id="6" name="Content Placeholder 5"/>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t="-1" b="-4415"/>
          <a:stretch/>
        </p:blipFill>
        <p:spPr>
          <a:xfrm>
            <a:off x="145279" y="1122363"/>
            <a:ext cx="4226189" cy="3492366"/>
          </a:xfrm>
          <a:effectLst>
            <a:softEdge rad="63500"/>
          </a:effectLst>
        </p:spPr>
      </p:pic>
      <p:pic>
        <p:nvPicPr>
          <p:cNvPr id="5" name="Content Placeholder 4"/>
          <p:cNvPicPr>
            <a:picLocks noGrp="1" noChangeAspect="1"/>
          </p:cNvPicPr>
          <p:nvPr>
            <p:ph idx="4294967295"/>
          </p:nvPr>
        </p:nvPicPr>
        <p:blipFill>
          <a:blip r:embed="rId4" cstate="screen">
            <a:extLst>
              <a:ext uri="{28A0092B-C50C-407E-A947-70E740481C1C}">
                <a14:useLocalDpi xmlns:a14="http://schemas.microsoft.com/office/drawing/2010/main"/>
              </a:ext>
            </a:extLst>
          </a:blip>
          <a:stretch>
            <a:fillRect/>
          </a:stretch>
        </p:blipFill>
        <p:spPr>
          <a:xfrm>
            <a:off x="4572079" y="1122363"/>
            <a:ext cx="4477918" cy="3355633"/>
          </a:xfrm>
          <a:effectLst>
            <a:softEdge rad="63500"/>
          </a:effectLst>
        </p:spPr>
      </p:pic>
      <p:sp>
        <p:nvSpPr>
          <p:cNvPr id="4" name="TextBox 3"/>
          <p:cNvSpPr txBox="1"/>
          <p:nvPr/>
        </p:nvSpPr>
        <p:spPr>
          <a:xfrm>
            <a:off x="1267802" y="774091"/>
            <a:ext cx="6407943" cy="415498"/>
          </a:xfrm>
          <a:prstGeom prst="rect">
            <a:avLst/>
          </a:prstGeom>
          <a:noFill/>
        </p:spPr>
        <p:txBody>
          <a:bodyPr wrap="square" rtlCol="0">
            <a:spAutoFit/>
          </a:bodyPr>
          <a:lstStyle/>
          <a:p>
            <a:pPr algn="ctr"/>
            <a:r>
              <a:rPr lang="en-US" sz="2100" b="1" u="sng" dirty="0">
                <a:solidFill>
                  <a:schemeClr val="bg2">
                    <a:lumMod val="60000"/>
                    <a:lumOff val="40000"/>
                  </a:schemeClr>
                </a:solidFill>
                <a:latin typeface="+mj-lt"/>
              </a:rPr>
              <a:t>(2019)</a:t>
            </a:r>
            <a:r>
              <a:rPr lang="en-US" sz="2100" b="1" u="sng" dirty="0">
                <a:solidFill>
                  <a:schemeClr val="bg2">
                    <a:lumMod val="60000"/>
                    <a:lumOff val="40000"/>
                  </a:schemeClr>
                </a:solidFill>
              </a:rPr>
              <a:t> </a:t>
            </a:r>
            <a:r>
              <a:rPr lang="en-US" sz="2100" b="1" u="sng" dirty="0">
                <a:solidFill>
                  <a:schemeClr val="bg2">
                    <a:lumMod val="60000"/>
                    <a:lumOff val="40000"/>
                  </a:schemeClr>
                </a:solidFill>
                <a:latin typeface="+mj-lt"/>
              </a:rPr>
              <a:t>108 Attendees</a:t>
            </a:r>
          </a:p>
        </p:txBody>
      </p:sp>
    </p:spTree>
    <p:extLst>
      <p:ext uri="{BB962C8B-B14F-4D97-AF65-F5344CB8AC3E}">
        <p14:creationId xmlns:p14="http://schemas.microsoft.com/office/powerpoint/2010/main" val="2089097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sz="3200" dirty="0" smtClean="0"/>
              <a:t>Pinal County – Enhanced Surveillance of Heat-Related Illness Using Syndromic Surveillance</a:t>
            </a:r>
            <a:endParaRPr lang="en-US" sz="3200" dirty="0"/>
          </a:p>
        </p:txBody>
      </p:sp>
      <p:sp>
        <p:nvSpPr>
          <p:cNvPr id="6" name="Content Placeholder 5"/>
          <p:cNvSpPr>
            <a:spLocks noGrp="1"/>
          </p:cNvSpPr>
          <p:nvPr>
            <p:ph type="body" idx="1"/>
          </p:nvPr>
        </p:nvSpPr>
        <p:spPr>
          <a:xfrm>
            <a:off x="0" y="1200151"/>
            <a:ext cx="8921809" cy="1893427"/>
          </a:xfrm>
        </p:spPr>
        <p:txBody>
          <a:bodyPr/>
          <a:lstStyle/>
          <a:p>
            <a:r>
              <a:rPr lang="en-US" sz="2000" dirty="0" smtClean="0"/>
              <a:t>Using Syndromic Surveillance to Identify Risk Factors and Take Action</a:t>
            </a:r>
            <a:endParaRPr lang="en-US" sz="2000" dirty="0"/>
          </a:p>
        </p:txBody>
      </p:sp>
      <p:graphicFrame>
        <p:nvGraphicFramePr>
          <p:cNvPr id="8" name="Chart 7"/>
          <p:cNvGraphicFramePr>
            <a:graphicFrameLocks/>
          </p:cNvGraphicFramePr>
          <p:nvPr>
            <p:extLst>
              <p:ext uri="{D42A27DB-BD31-4B8C-83A1-F6EECF244321}">
                <p14:modId xmlns:p14="http://schemas.microsoft.com/office/powerpoint/2010/main" val="1638641185"/>
              </p:ext>
            </p:extLst>
          </p:nvPr>
        </p:nvGraphicFramePr>
        <p:xfrm>
          <a:off x="5132500" y="1799030"/>
          <a:ext cx="3892438" cy="30902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ext uri="{D42A27DB-BD31-4B8C-83A1-F6EECF244321}">
                <p14:modId xmlns:p14="http://schemas.microsoft.com/office/powerpoint/2010/main" val="2828973317"/>
              </p:ext>
            </p:extLst>
          </p:nvPr>
        </p:nvGraphicFramePr>
        <p:xfrm>
          <a:off x="2441543" y="1991170"/>
          <a:ext cx="2794086" cy="2837204"/>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701283"/>
            <a:ext cx="2217612" cy="2784590"/>
          </a:xfrm>
          <a:prstGeom prst="rect">
            <a:avLst/>
          </a:prstGeom>
          <a:effectLst>
            <a:softEdge rad="31750"/>
          </a:effectLst>
        </p:spPr>
      </p:pic>
      <p:sp>
        <p:nvSpPr>
          <p:cNvPr id="12" name="Down Arrow 11"/>
          <p:cNvSpPr/>
          <p:nvPr/>
        </p:nvSpPr>
        <p:spPr>
          <a:xfrm>
            <a:off x="1300899" y="3344159"/>
            <a:ext cx="275734" cy="3040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2190157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Emergency Preparedness Plans</a:t>
            </a:r>
            <a:endParaRPr lang="en-US" dirty="0"/>
          </a:p>
        </p:txBody>
      </p:sp>
      <p:sp>
        <p:nvSpPr>
          <p:cNvPr id="4" name="Text Placeholder 3"/>
          <p:cNvSpPr>
            <a:spLocks noGrp="1"/>
          </p:cNvSpPr>
          <p:nvPr>
            <p:ph type="body" idx="1"/>
          </p:nvPr>
        </p:nvSpPr>
        <p:spPr/>
        <p:txBody>
          <a:bodyPr/>
          <a:lstStyle/>
          <a:p>
            <a:endParaRPr lang="en-US" dirty="0"/>
          </a:p>
        </p:txBody>
      </p:sp>
      <p:pic>
        <p:nvPicPr>
          <p:cNvPr id="5" name="Content Placeholder 4"/>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572568" y="960436"/>
            <a:ext cx="3179318" cy="4117102"/>
          </a:xfrm>
          <a:prstGeom prst="rect">
            <a:avLst/>
          </a:prstGeom>
        </p:spPr>
      </p:pic>
      <p:pic>
        <p:nvPicPr>
          <p:cNvPr id="6" name="Picture 5"/>
          <p:cNvPicPr/>
          <p:nvPr/>
        </p:nvPicPr>
        <p:blipFill>
          <a:blip r:embed="rId4" cstate="screen">
            <a:extLst>
              <a:ext uri="{28A0092B-C50C-407E-A947-70E740481C1C}">
                <a14:useLocalDpi xmlns:a14="http://schemas.microsoft.com/office/drawing/2010/main"/>
              </a:ext>
            </a:extLst>
          </a:blip>
          <a:stretch>
            <a:fillRect/>
          </a:stretch>
        </p:blipFill>
        <p:spPr>
          <a:xfrm>
            <a:off x="3948157" y="960436"/>
            <a:ext cx="5195843" cy="4117102"/>
          </a:xfrm>
          <a:prstGeom prst="rect">
            <a:avLst/>
          </a:prstGeom>
        </p:spPr>
      </p:pic>
    </p:spTree>
    <p:extLst>
      <p:ext uri="{BB962C8B-B14F-4D97-AF65-F5344CB8AC3E}">
        <p14:creationId xmlns:p14="http://schemas.microsoft.com/office/powerpoint/2010/main" val="505834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COVID-19 &amp; Heat Combined Safety Messaging</a:t>
            </a:r>
            <a:endParaRPr lang="en-US" sz="3200" dirty="0"/>
          </a:p>
        </p:txBody>
      </p:sp>
      <p:sp>
        <p:nvSpPr>
          <p:cNvPr id="3" name="Text Placeholder 2"/>
          <p:cNvSpPr>
            <a:spLocks noGrp="1"/>
          </p:cNvSpPr>
          <p:nvPr>
            <p:ph type="body"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696712" y="861886"/>
            <a:ext cx="3614871" cy="4281614"/>
          </a:xfrm>
          <a:prstGeom prst="rect">
            <a:avLst/>
          </a:prstGeom>
        </p:spPr>
      </p:pic>
      <p:pic>
        <p:nvPicPr>
          <p:cNvPr id="5" name="Picture 4"/>
          <p:cNvPicPr>
            <a:picLocks noChangeAspect="1"/>
          </p:cNvPicPr>
          <p:nvPr/>
        </p:nvPicPr>
        <p:blipFill>
          <a:blip r:embed="rId4"/>
          <a:stretch>
            <a:fillRect/>
          </a:stretch>
        </p:blipFill>
        <p:spPr>
          <a:xfrm>
            <a:off x="752829" y="861886"/>
            <a:ext cx="3648254" cy="4308644"/>
          </a:xfrm>
          <a:prstGeom prst="rect">
            <a:avLst/>
          </a:prstGeom>
        </p:spPr>
      </p:pic>
    </p:spTree>
    <p:extLst>
      <p:ext uri="{BB962C8B-B14F-4D97-AF65-F5344CB8AC3E}">
        <p14:creationId xmlns:p14="http://schemas.microsoft.com/office/powerpoint/2010/main" val="32180904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Distributing Heat Safety Materials to Outdoor &amp; Drive Up Testing Sites</a:t>
            </a:r>
            <a:endParaRPr lang="en-US" sz="4000" dirty="0"/>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8007" y="1200151"/>
            <a:ext cx="5352678" cy="3879790"/>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1081" y="1205649"/>
            <a:ext cx="2905719" cy="3874292"/>
          </a:xfrm>
          <a:prstGeom prst="rect">
            <a:avLst/>
          </a:prstGeom>
        </p:spPr>
      </p:pic>
    </p:spTree>
    <p:extLst>
      <p:ext uri="{BB962C8B-B14F-4D97-AF65-F5344CB8AC3E}">
        <p14:creationId xmlns:p14="http://schemas.microsoft.com/office/powerpoint/2010/main" val="6986508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136492"/>
            <a:ext cx="9144000" cy="4042401"/>
          </a:xfrm>
          <a:prstGeom prst="rect">
            <a:avLst/>
          </a:prstGeom>
        </p:spPr>
      </p:pic>
      <p:sp>
        <p:nvSpPr>
          <p:cNvPr id="198" name="Google Shape;198;p43"/>
          <p:cNvSpPr txBox="1"/>
          <p:nvPr/>
        </p:nvSpPr>
        <p:spPr>
          <a:xfrm>
            <a:off x="1889265" y="71578"/>
            <a:ext cx="5742127" cy="250017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5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rPr>
              <a:t>THANK YOU</a:t>
            </a:r>
            <a:endParaRPr sz="25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endParaRPr>
          </a:p>
          <a:p>
            <a:pPr marL="0" marR="0" lvl="0" indent="0" algn="ctr" rtl="0">
              <a:lnSpc>
                <a:spcPct val="200000"/>
              </a:lnSpc>
              <a:spcBef>
                <a:spcPts val="0"/>
              </a:spcBef>
              <a:spcAft>
                <a:spcPts val="0"/>
              </a:spcAft>
              <a:buNone/>
            </a:pPr>
            <a:r>
              <a:rPr lang="en-US" sz="1600" b="0" i="0" u="none" strike="noStrike" cap="none" dirty="0" smtClean="0">
                <a:solidFill>
                  <a:schemeClr val="bg1"/>
                </a:solidFill>
                <a:effectLst>
                  <a:outerShdw blurRad="38100" dist="38100" dir="2700000" algn="tl">
                    <a:srgbClr val="000000">
                      <a:alpha val="43137"/>
                    </a:srgbClr>
                  </a:outerShdw>
                </a:effectLst>
                <a:latin typeface="Fira Sans"/>
                <a:ea typeface="Fira Sans"/>
                <a:cs typeface="Fira Sans"/>
                <a:sym typeface="Fira Sans"/>
              </a:rPr>
              <a:t>Matthew Roach, MPH </a:t>
            </a:r>
            <a:r>
              <a:rPr lang="en-US" sz="1600" b="0" i="0" u="none" strike="noStrike" cap="none" dirty="0" smtClean="0">
                <a:solidFill>
                  <a:schemeClr val="bg1"/>
                </a:solidFill>
                <a:effectLst>
                  <a:outerShdw blurRad="38100" dist="38100" dir="2700000" algn="tl">
                    <a:srgbClr val="000000">
                      <a:alpha val="43137"/>
                    </a:srgbClr>
                  </a:outerShdw>
                </a:effectLst>
                <a:latin typeface="Fira Sans Light"/>
                <a:ea typeface="Fira Sans Light"/>
                <a:cs typeface="Fira Sans Light"/>
                <a:sym typeface="Fira Sans Light"/>
              </a:rPr>
              <a:t>|  Epidemiology Program Manager</a:t>
            </a:r>
            <a:endParaRPr dirty="0">
              <a:solidFill>
                <a:schemeClr val="bg1"/>
              </a:solidFill>
              <a:effectLst>
                <a:outerShdw blurRad="38100" dist="38100" dir="2700000" algn="tl">
                  <a:srgbClr val="000000">
                    <a:alpha val="43137"/>
                  </a:srgbClr>
                </a:outerShdw>
              </a:effectLst>
            </a:endParaRPr>
          </a:p>
          <a:p>
            <a:pPr marL="0" marR="0" lvl="0" indent="0" algn="ctr" rtl="0">
              <a:lnSpc>
                <a:spcPct val="120000"/>
              </a:lnSpc>
              <a:spcBef>
                <a:spcPts val="0"/>
              </a:spcBef>
              <a:spcAft>
                <a:spcPts val="0"/>
              </a:spcAft>
              <a:buNone/>
            </a:pPr>
            <a:r>
              <a:rPr lang="en-US" sz="1600" b="0" i="0" u="sng" strike="noStrike" cap="none" dirty="0" smtClean="0">
                <a:solidFill>
                  <a:schemeClr val="bg1"/>
                </a:solidFill>
                <a:effectLst>
                  <a:outerShdw blurRad="38100" dist="38100" dir="2700000" algn="tl">
                    <a:srgbClr val="000000">
                      <a:alpha val="43137"/>
                    </a:srgbClr>
                  </a:outerShdw>
                </a:effectLst>
                <a:latin typeface="Fira Sans Light"/>
                <a:ea typeface="Fira Sans Light"/>
                <a:cs typeface="Fira Sans Light"/>
                <a:sym typeface="Fira Sans Light"/>
              </a:rPr>
              <a:t>Matthew.Roach@azdhs.gov</a:t>
            </a:r>
            <a:r>
              <a:rPr lang="en-US" sz="1600" b="0" i="0" u="none" strike="noStrike" cap="none" dirty="0" smtClean="0">
                <a:solidFill>
                  <a:schemeClr val="bg1"/>
                </a:solidFill>
                <a:effectLst>
                  <a:outerShdw blurRad="38100" dist="38100" dir="2700000" algn="tl">
                    <a:srgbClr val="000000">
                      <a:alpha val="43137"/>
                    </a:srgbClr>
                  </a:outerShdw>
                </a:effectLst>
                <a:latin typeface="Fira Sans Light"/>
                <a:ea typeface="Fira Sans Light"/>
                <a:cs typeface="Fira Sans Light"/>
                <a:sym typeface="Fira Sans Light"/>
              </a:rPr>
              <a:t>  </a:t>
            </a:r>
            <a:r>
              <a:rPr lang="en-US" sz="1600" b="0" i="0" u="none" strike="noStrike" cap="none" dirty="0">
                <a:solidFill>
                  <a:schemeClr val="bg1"/>
                </a:solidFill>
                <a:effectLst>
                  <a:outerShdw blurRad="38100" dist="38100" dir="2700000" algn="tl">
                    <a:srgbClr val="000000">
                      <a:alpha val="43137"/>
                    </a:srgbClr>
                  </a:outerShdw>
                </a:effectLst>
                <a:latin typeface="Fira Sans Light"/>
                <a:ea typeface="Fira Sans Light"/>
                <a:cs typeface="Fira Sans Light"/>
                <a:sym typeface="Fira Sans Light"/>
              </a:rPr>
              <a:t>|  </a:t>
            </a:r>
            <a:r>
              <a:rPr lang="en-US" sz="1600" b="0" i="0" u="none" strike="noStrike" cap="none" dirty="0" smtClean="0">
                <a:solidFill>
                  <a:schemeClr val="bg1"/>
                </a:solidFill>
                <a:effectLst>
                  <a:outerShdw blurRad="38100" dist="38100" dir="2700000" algn="tl">
                    <a:srgbClr val="000000">
                      <a:alpha val="43137"/>
                    </a:srgbClr>
                  </a:outerShdw>
                </a:effectLst>
                <a:latin typeface="Fira Sans Light"/>
                <a:ea typeface="Fira Sans Light"/>
                <a:cs typeface="Fira Sans Light"/>
                <a:sym typeface="Fira Sans Light"/>
              </a:rPr>
              <a:t>602-364-3673</a:t>
            </a:r>
            <a:endParaRPr dirty="0">
              <a:solidFill>
                <a:schemeClr val="bg1"/>
              </a:solidFill>
              <a:effectLst>
                <a:outerShdw blurRad="38100" dist="38100" dir="2700000" algn="tl">
                  <a:srgbClr val="000000">
                    <a:alpha val="43137"/>
                  </a:srgbClr>
                </a:outerShdw>
              </a:effectLst>
            </a:endParaRPr>
          </a:p>
          <a:p>
            <a:pPr marL="0" marR="0" lvl="0" indent="0" algn="ctr" rtl="0">
              <a:lnSpc>
                <a:spcPct val="90000"/>
              </a:lnSpc>
              <a:spcBef>
                <a:spcPts val="0"/>
              </a:spcBef>
              <a:spcAft>
                <a:spcPts val="0"/>
              </a:spcAft>
              <a:buNone/>
            </a:pPr>
            <a:endParaRPr sz="1600" b="0" i="0" u="none" strike="noStrike" cap="none" dirty="0">
              <a:solidFill>
                <a:schemeClr val="bg1"/>
              </a:solidFill>
              <a:effectLst>
                <a:outerShdw blurRad="38100" dist="38100" dir="2700000" algn="tl">
                  <a:srgbClr val="000000">
                    <a:alpha val="43137"/>
                  </a:srgbClr>
                </a:outerShdw>
              </a:effectLst>
              <a:latin typeface="Fira Sans Light"/>
              <a:ea typeface="Fira Sans Light"/>
              <a:cs typeface="Fira Sans Light"/>
              <a:sym typeface="Fira Sans Light"/>
            </a:endParaRPr>
          </a:p>
          <a:p>
            <a:pPr marL="0" marR="0" lvl="0" indent="0" algn="ctr" rtl="0">
              <a:lnSpc>
                <a:spcPct val="120000"/>
              </a:lnSpc>
              <a:spcBef>
                <a:spcPts val="0"/>
              </a:spcBef>
              <a:spcAft>
                <a:spcPts val="0"/>
              </a:spcAft>
              <a:buNone/>
            </a:pPr>
            <a:r>
              <a:rPr lang="en-US" sz="16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rPr>
              <a:t>azhealth.gov</a:t>
            </a:r>
            <a:endParaRPr sz="16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endParaRPr>
          </a:p>
          <a:p>
            <a:pPr marL="0" marR="0" lvl="0" indent="0" algn="ctr" rtl="0">
              <a:lnSpc>
                <a:spcPct val="150000"/>
              </a:lnSpc>
              <a:spcBef>
                <a:spcPts val="0"/>
              </a:spcBef>
              <a:spcAft>
                <a:spcPts val="0"/>
              </a:spcAft>
              <a:buNone/>
            </a:pPr>
            <a:r>
              <a:rPr lang="en-US" sz="16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rPr>
              <a:t>@</a:t>
            </a:r>
            <a:r>
              <a:rPr lang="en-US" sz="1600" b="0" i="0" u="none" strike="noStrike" cap="none" dirty="0" err="1">
                <a:solidFill>
                  <a:schemeClr val="bg1"/>
                </a:solidFill>
                <a:effectLst>
                  <a:outerShdw blurRad="38100" dist="38100" dir="2700000" algn="tl">
                    <a:srgbClr val="000000">
                      <a:alpha val="43137"/>
                    </a:srgbClr>
                  </a:outerShdw>
                </a:effectLst>
                <a:latin typeface="Fira Sans"/>
                <a:ea typeface="Fira Sans"/>
                <a:cs typeface="Fira Sans"/>
                <a:sym typeface="Fira Sans"/>
              </a:rPr>
              <a:t>azdhs</a:t>
            </a:r>
            <a:endParaRPr sz="16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endParaRPr>
          </a:p>
          <a:p>
            <a:pPr marL="0" marR="0" lvl="0" indent="0" algn="ctr" rtl="0">
              <a:lnSpc>
                <a:spcPct val="150000"/>
              </a:lnSpc>
              <a:spcBef>
                <a:spcPts val="0"/>
              </a:spcBef>
              <a:spcAft>
                <a:spcPts val="0"/>
              </a:spcAft>
              <a:buNone/>
            </a:pPr>
            <a:r>
              <a:rPr lang="en-US" sz="16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rPr>
              <a:t>facebook.com/</a:t>
            </a:r>
            <a:r>
              <a:rPr lang="en-US" sz="1600" b="0" i="0" u="none" strike="noStrike" cap="none" dirty="0" err="1">
                <a:solidFill>
                  <a:schemeClr val="bg1"/>
                </a:solidFill>
                <a:effectLst>
                  <a:outerShdw blurRad="38100" dist="38100" dir="2700000" algn="tl">
                    <a:srgbClr val="000000">
                      <a:alpha val="43137"/>
                    </a:srgbClr>
                  </a:outerShdw>
                </a:effectLst>
                <a:latin typeface="Fira Sans"/>
                <a:ea typeface="Fira Sans"/>
                <a:cs typeface="Fira Sans"/>
                <a:sym typeface="Fira Sans"/>
              </a:rPr>
              <a:t>azdhs</a:t>
            </a:r>
            <a:endParaRPr sz="1600" b="0" i="0" u="none" strike="noStrike" cap="none" dirty="0">
              <a:solidFill>
                <a:schemeClr val="bg1"/>
              </a:solidFill>
              <a:effectLst>
                <a:outerShdw blurRad="38100" dist="38100" dir="2700000" algn="tl">
                  <a:srgbClr val="000000">
                    <a:alpha val="43137"/>
                  </a:srgbClr>
                </a:outerShdw>
              </a:effectLst>
              <a:latin typeface="Fira Sans"/>
              <a:ea typeface="Fira Sans"/>
              <a:cs typeface="Fira Sans"/>
              <a:sym typeface="Fira Sans"/>
            </a:endParaRPr>
          </a:p>
        </p:txBody>
      </p:sp>
      <p:pic>
        <p:nvPicPr>
          <p:cNvPr id="199" name="Google Shape;199;p43" descr="Twitter icon.eps"/>
          <p:cNvPicPr preferRelativeResize="0"/>
          <p:nvPr/>
        </p:nvPicPr>
        <p:blipFill rotWithShape="1">
          <a:blip r:embed="rId4">
            <a:alphaModFix/>
          </a:blip>
          <a:srcRect/>
          <a:stretch/>
        </p:blipFill>
        <p:spPr>
          <a:xfrm>
            <a:off x="4046508" y="1929092"/>
            <a:ext cx="228600" cy="228600"/>
          </a:xfrm>
          <a:prstGeom prst="rect">
            <a:avLst/>
          </a:prstGeom>
          <a:noFill/>
          <a:ln>
            <a:noFill/>
          </a:ln>
        </p:spPr>
      </p:pic>
      <p:pic>
        <p:nvPicPr>
          <p:cNvPr id="200" name="Google Shape;200;p43" descr="FB icon.eps"/>
          <p:cNvPicPr preferRelativeResize="0"/>
          <p:nvPr/>
        </p:nvPicPr>
        <p:blipFill rotWithShape="1">
          <a:blip r:embed="rId5">
            <a:alphaModFix/>
          </a:blip>
          <a:srcRect/>
          <a:stretch/>
        </p:blipFill>
        <p:spPr>
          <a:xfrm>
            <a:off x="3505715" y="2252066"/>
            <a:ext cx="228600" cy="228600"/>
          </a:xfrm>
          <a:prstGeom prst="rect">
            <a:avLst/>
          </a:prstGeom>
          <a:noFill/>
          <a:ln>
            <a:noFill/>
          </a:ln>
        </p:spPr>
      </p:pic>
      <p:sp>
        <p:nvSpPr>
          <p:cNvPr id="3" name="TextBox 2"/>
          <p:cNvSpPr txBox="1"/>
          <p:nvPr/>
        </p:nvSpPr>
        <p:spPr>
          <a:xfrm>
            <a:off x="2831598" y="4178893"/>
            <a:ext cx="6314303" cy="523220"/>
          </a:xfrm>
          <a:prstGeom prst="rect">
            <a:avLst/>
          </a:prstGeom>
          <a:noFill/>
        </p:spPr>
        <p:txBody>
          <a:bodyPr wrap="square" rtlCol="0">
            <a:spAutoFit/>
          </a:bodyPr>
          <a:lstStyle/>
          <a:p>
            <a:r>
              <a:rPr lang="en-US" dirty="0" smtClean="0"/>
              <a:t>Funding: These projects were supported by the CDC’s Climate Ready States &amp; Cities Initiative &amp; Environmental Public Health Tracking Network</a:t>
            </a:r>
            <a:endParaRPr lang="en-US" dirty="0"/>
          </a:p>
        </p:txBody>
      </p:sp>
    </p:spTree>
    <p:extLst>
      <p:ext uri="{BB962C8B-B14F-4D97-AF65-F5344CB8AC3E}">
        <p14:creationId xmlns:p14="http://schemas.microsoft.com/office/powerpoint/2010/main" val="2866001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2631</Words>
  <Application>Microsoft Office PowerPoint</Application>
  <PresentationFormat>On-screen Show (16:9)</PresentationFormat>
  <Paragraphs>293</Paragraphs>
  <Slides>50</Slides>
  <Notes>45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Adobe Caslon Pro Bold</vt:lpstr>
      <vt:lpstr>Arial</vt:lpstr>
      <vt:lpstr>Calibri</vt:lpstr>
      <vt:lpstr>Fira Sans</vt:lpstr>
      <vt:lpstr>Fira Sans Light</vt:lpstr>
      <vt:lpstr>Fjalla One</vt:lpstr>
      <vt:lpstr>Office Theme</vt:lpstr>
      <vt:lpstr>PowerPoint Presentation</vt:lpstr>
      <vt:lpstr>PowerPoint Presentation</vt:lpstr>
      <vt:lpstr>PowerPoint Presentation</vt:lpstr>
      <vt:lpstr>Temperature Records As of 8/19/20</vt:lpstr>
      <vt:lpstr>PowerPoint Presentation</vt:lpstr>
      <vt:lpstr>Arizona Summer Park Temperatures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Heat-Related Illness and Mortality Data 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Economic Burden of Heat-Illness</vt:lpstr>
      <vt:lpstr>Economic Burden of Heat Illness</vt:lpstr>
      <vt:lpstr>PowerPoint Presentation</vt:lpstr>
      <vt:lpstr>PowerPoint Presentation</vt:lpstr>
      <vt:lpstr>PowerPoint Presentation</vt:lpstr>
      <vt:lpstr>Current Intervention Activities</vt:lpstr>
      <vt:lpstr>Heat Warning Alert Banner on State Health Department Website</vt:lpstr>
      <vt:lpstr>PowerPoint Presentation</vt:lpstr>
      <vt:lpstr>What is a cooling center?</vt:lpstr>
      <vt:lpstr>Evaluating Cooling Centers in Yuma, Arizona</vt:lpstr>
      <vt:lpstr>PowerPoint Presentation</vt:lpstr>
      <vt:lpstr>PowerPoint Presentation</vt:lpstr>
      <vt:lpstr>Homeless Surveys N = 76</vt:lpstr>
      <vt:lpstr>PowerPoint Presentation</vt:lpstr>
      <vt:lpstr>PowerPoint Presentation</vt:lpstr>
      <vt:lpstr>PowerPoint Presentation</vt:lpstr>
      <vt:lpstr>PowerPoint Presentation</vt:lpstr>
      <vt:lpstr>Evaluating Cooling Centers in Yuma, Arizona</vt:lpstr>
      <vt:lpstr>Maricopa County Cooling Center Evaluation</vt:lpstr>
      <vt:lpstr>Arizona Heat Awareness Week with NWS</vt:lpstr>
      <vt:lpstr>Heat Awareness Week Results</vt:lpstr>
      <vt:lpstr>Heat Alerts</vt:lpstr>
      <vt:lpstr>Annual State Heat Planning Workshop</vt:lpstr>
      <vt:lpstr>Pinal County – Enhanced Surveillance of Heat-Related Illness Using Syndromic Surveillance</vt:lpstr>
      <vt:lpstr>Emergency Preparedness Plans</vt:lpstr>
      <vt:lpstr>COVID-19 &amp; Heat Combined Safety Messaging</vt:lpstr>
      <vt:lpstr>Distributing Heat Safety Materials to Outdoor &amp; Drive Up Testing Sites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BrookeWest</dc:creator>
  <cp:lastModifiedBy>Matthew Roach</cp:lastModifiedBy>
  <cp:revision>13</cp:revision>
  <dcterms:created xsi:type="dcterms:W3CDTF">2016-02-23T22:16:03Z</dcterms:created>
  <dcterms:modified xsi:type="dcterms:W3CDTF">2020-08-21T22:01:47Z</dcterms:modified>
</cp:coreProperties>
</file>