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customXml/itemProps79.xml" ContentType="application/vnd.openxmlformats-officedocument.customXmlProperties+xml"/>
  <Override PartName="/customXml/itemProps80.xml" ContentType="application/vnd.openxmlformats-officedocument.customXmlProperties+xml"/>
  <Override PartName="/customXml/itemProps81.xml" ContentType="application/vnd.openxmlformats-officedocument.customXmlProperties+xml"/>
  <Override PartName="/customXml/itemProps82.xml" ContentType="application/vnd.openxmlformats-officedocument.customXmlProperties+xml"/>
  <Override PartName="/customXml/itemProps83.xml" ContentType="application/vnd.openxmlformats-officedocument.customXmlProperties+xml"/>
  <Override PartName="/customXml/itemProps84.xml" ContentType="application/vnd.openxmlformats-officedocument.customXmlProperties+xml"/>
  <Override PartName="/customXml/itemProps85.xml" ContentType="application/vnd.openxmlformats-officedocument.customXmlProperties+xml"/>
  <Override PartName="/customXml/itemProps86.xml" ContentType="application/vnd.openxmlformats-officedocument.customXmlProperties+xml"/>
  <Override PartName="/customXml/itemProps87.xml" ContentType="application/vnd.openxmlformats-officedocument.customXmlProperties+xml"/>
  <Override PartName="/customXml/itemProps88.xml" ContentType="application/vnd.openxmlformats-officedocument.customXmlProperties+xml"/>
  <Override PartName="/customXml/itemProps89.xml" ContentType="application/vnd.openxmlformats-officedocument.customXmlProperties+xml"/>
  <Override PartName="/customXml/itemProps90.xml" ContentType="application/vnd.openxmlformats-officedocument.customXmlProperties+xml"/>
  <Override PartName="/customXml/itemProps91.xml" ContentType="application/vnd.openxmlformats-officedocument.customXmlProperties+xml"/>
  <Override PartName="/customXml/itemProps92.xml" ContentType="application/vnd.openxmlformats-officedocument.customXmlProperties+xml"/>
  <Override PartName="/customXml/itemProps93.xml" ContentType="application/vnd.openxmlformats-officedocument.customXmlProperties+xml"/>
  <Override PartName="/customXml/itemProps94.xml" ContentType="application/vnd.openxmlformats-officedocument.customXmlProperties+xml"/>
  <Override PartName="/customXml/itemProps95.xml" ContentType="application/vnd.openxmlformats-officedocument.customXmlProperties+xml"/>
  <Override PartName="/customXml/itemProps96.xml" ContentType="application/vnd.openxmlformats-officedocument.customXmlProperties+xml"/>
  <Override PartName="/customXml/itemProps97.xml" ContentType="application/vnd.openxmlformats-officedocument.customXmlProperties+xml"/>
  <Override PartName="/customXml/itemProps98.xml" ContentType="application/vnd.openxmlformats-officedocument.customXmlProperties+xml"/>
  <Override PartName="/customXml/itemProps99.xml" ContentType="application/vnd.openxmlformats-officedocument.customXmlProperties+xml"/>
  <Override PartName="/customXml/itemProps100.xml" ContentType="application/vnd.openxmlformats-officedocument.customXmlProperties+xml"/>
  <Override PartName="/customXml/itemProps101.xml" ContentType="application/vnd.openxmlformats-officedocument.customXmlProperties+xml"/>
  <Override PartName="/customXml/itemProps102.xml" ContentType="application/vnd.openxmlformats-officedocument.customXmlProperties+xml"/>
  <Override PartName="/customXml/itemProps103.xml" ContentType="application/vnd.openxmlformats-officedocument.customXmlProperties+xml"/>
  <Override PartName="/customXml/itemProps104.xml" ContentType="application/vnd.openxmlformats-officedocument.customXmlProperties+xml"/>
  <Override PartName="/customXml/itemProps10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06"/>
  </p:sldMasterIdLst>
  <p:notesMasterIdLst>
    <p:notesMasterId r:id="rId121"/>
  </p:notesMasterIdLst>
  <p:sldIdLst>
    <p:sldId id="256" r:id="rId107"/>
    <p:sldId id="258" r:id="rId108"/>
    <p:sldId id="554" r:id="rId109"/>
    <p:sldId id="260" r:id="rId110"/>
    <p:sldId id="269" r:id="rId111"/>
    <p:sldId id="561" r:id="rId112"/>
    <p:sldId id="558" r:id="rId113"/>
    <p:sldId id="557" r:id="rId114"/>
    <p:sldId id="556" r:id="rId115"/>
    <p:sldId id="562" r:id="rId116"/>
    <p:sldId id="563" r:id="rId117"/>
    <p:sldId id="443" r:id="rId118"/>
    <p:sldId id="270" r:id="rId119"/>
    <p:sldId id="559" r:id="rId1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Davis" initials="AD" lastIdx="12" clrIdx="0">
    <p:extLst>
      <p:ext uri="{19B8F6BF-5375-455C-9EA6-DF929625EA0E}">
        <p15:presenceInfo xmlns:p15="http://schemas.microsoft.com/office/powerpoint/2012/main" userId="Alison Davis" providerId="None"/>
      </p:ext>
    </p:extLst>
  </p:cmAuthor>
  <p:cmAuthor id="2" name="Stone, Susan" initials="SS" lastIdx="3" clrIdx="1">
    <p:extLst>
      <p:ext uri="{19B8F6BF-5375-455C-9EA6-DF929625EA0E}">
        <p15:presenceInfo xmlns:p15="http://schemas.microsoft.com/office/powerpoint/2012/main" userId="S::Stone.Susan@epa.gov::2708e61c-cee2-4d62-ba40-5a9c893fb9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249" autoAdjust="0"/>
  </p:normalViewPr>
  <p:slideViewPr>
    <p:cSldViewPr snapToGrid="0">
      <p:cViewPr varScale="1">
        <p:scale>
          <a:sx n="57" d="100"/>
          <a:sy n="57" d="100"/>
        </p:scale>
        <p:origin x="7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54" d="100"/>
          <a:sy n="154" d="100"/>
        </p:scale>
        <p:origin x="660" y="-36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customXml" Target="../customXml/item26.xml"/><Relationship Id="rId117" Type="http://schemas.openxmlformats.org/officeDocument/2006/relationships/slide" Target="slides/slide11.xml"/><Relationship Id="rId21" Type="http://schemas.openxmlformats.org/officeDocument/2006/relationships/customXml" Target="../customXml/item21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63" Type="http://schemas.openxmlformats.org/officeDocument/2006/relationships/customXml" Target="../customXml/item63.xml"/><Relationship Id="rId68" Type="http://schemas.openxmlformats.org/officeDocument/2006/relationships/customXml" Target="../customXml/item68.xml"/><Relationship Id="rId84" Type="http://schemas.openxmlformats.org/officeDocument/2006/relationships/customXml" Target="../customXml/item84.xml"/><Relationship Id="rId89" Type="http://schemas.openxmlformats.org/officeDocument/2006/relationships/customXml" Target="../customXml/item89.xml"/><Relationship Id="rId112" Type="http://schemas.openxmlformats.org/officeDocument/2006/relationships/slide" Target="slides/slide6.xml"/><Relationship Id="rId16" Type="http://schemas.openxmlformats.org/officeDocument/2006/relationships/customXml" Target="../customXml/item16.xml"/><Relationship Id="rId107" Type="http://schemas.openxmlformats.org/officeDocument/2006/relationships/slide" Target="slides/slide1.xml"/><Relationship Id="rId11" Type="http://schemas.openxmlformats.org/officeDocument/2006/relationships/customXml" Target="../customXml/item11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53" Type="http://schemas.openxmlformats.org/officeDocument/2006/relationships/customXml" Target="../customXml/item53.xml"/><Relationship Id="rId58" Type="http://schemas.openxmlformats.org/officeDocument/2006/relationships/customXml" Target="../customXml/item58.xml"/><Relationship Id="rId74" Type="http://schemas.openxmlformats.org/officeDocument/2006/relationships/customXml" Target="../customXml/item74.xml"/><Relationship Id="rId79" Type="http://schemas.openxmlformats.org/officeDocument/2006/relationships/customXml" Target="../customXml/item79.xml"/><Relationship Id="rId102" Type="http://schemas.openxmlformats.org/officeDocument/2006/relationships/customXml" Target="../customXml/item102.xml"/><Relationship Id="rId123" Type="http://schemas.openxmlformats.org/officeDocument/2006/relationships/presProps" Target="presProps.xml"/><Relationship Id="rId5" Type="http://schemas.openxmlformats.org/officeDocument/2006/relationships/customXml" Target="../customXml/item5.xml"/><Relationship Id="rId90" Type="http://schemas.openxmlformats.org/officeDocument/2006/relationships/customXml" Target="../customXml/item90.xml"/><Relationship Id="rId95" Type="http://schemas.openxmlformats.org/officeDocument/2006/relationships/customXml" Target="../customXml/item95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56" Type="http://schemas.openxmlformats.org/officeDocument/2006/relationships/customXml" Target="../customXml/item56.xml"/><Relationship Id="rId64" Type="http://schemas.openxmlformats.org/officeDocument/2006/relationships/customXml" Target="../customXml/item64.xml"/><Relationship Id="rId69" Type="http://schemas.openxmlformats.org/officeDocument/2006/relationships/customXml" Target="../customXml/item69.xml"/><Relationship Id="rId77" Type="http://schemas.openxmlformats.org/officeDocument/2006/relationships/customXml" Target="../customXml/item77.xml"/><Relationship Id="rId100" Type="http://schemas.openxmlformats.org/officeDocument/2006/relationships/customXml" Target="../customXml/item100.xml"/><Relationship Id="rId105" Type="http://schemas.openxmlformats.org/officeDocument/2006/relationships/customXml" Target="../customXml/item105.xml"/><Relationship Id="rId113" Type="http://schemas.openxmlformats.org/officeDocument/2006/relationships/slide" Target="slides/slide7.xml"/><Relationship Id="rId118" Type="http://schemas.openxmlformats.org/officeDocument/2006/relationships/slide" Target="slides/slide12.xml"/><Relationship Id="rId126" Type="http://schemas.openxmlformats.org/officeDocument/2006/relationships/tableStyles" Target="tableStyles.xml"/><Relationship Id="rId8" Type="http://schemas.openxmlformats.org/officeDocument/2006/relationships/customXml" Target="../customXml/item8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80" Type="http://schemas.openxmlformats.org/officeDocument/2006/relationships/customXml" Target="../customXml/item80.xml"/><Relationship Id="rId85" Type="http://schemas.openxmlformats.org/officeDocument/2006/relationships/customXml" Target="../customXml/item85.xml"/><Relationship Id="rId93" Type="http://schemas.openxmlformats.org/officeDocument/2006/relationships/customXml" Target="../customXml/item93.xml"/><Relationship Id="rId98" Type="http://schemas.openxmlformats.org/officeDocument/2006/relationships/customXml" Target="../customXml/item98.xml"/><Relationship Id="rId12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59" Type="http://schemas.openxmlformats.org/officeDocument/2006/relationships/customXml" Target="../customXml/item59.xml"/><Relationship Id="rId67" Type="http://schemas.openxmlformats.org/officeDocument/2006/relationships/customXml" Target="../customXml/item67.xml"/><Relationship Id="rId103" Type="http://schemas.openxmlformats.org/officeDocument/2006/relationships/customXml" Target="../customXml/item103.xml"/><Relationship Id="rId108" Type="http://schemas.openxmlformats.org/officeDocument/2006/relationships/slide" Target="slides/slide2.xml"/><Relationship Id="rId116" Type="http://schemas.openxmlformats.org/officeDocument/2006/relationships/slide" Target="slides/slide10.xml"/><Relationship Id="rId124" Type="http://schemas.openxmlformats.org/officeDocument/2006/relationships/viewProps" Target="viewProps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54" Type="http://schemas.openxmlformats.org/officeDocument/2006/relationships/customXml" Target="../customXml/item54.xml"/><Relationship Id="rId62" Type="http://schemas.openxmlformats.org/officeDocument/2006/relationships/customXml" Target="../customXml/item62.xml"/><Relationship Id="rId70" Type="http://schemas.openxmlformats.org/officeDocument/2006/relationships/customXml" Target="../customXml/item70.xml"/><Relationship Id="rId75" Type="http://schemas.openxmlformats.org/officeDocument/2006/relationships/customXml" Target="../customXml/item75.xml"/><Relationship Id="rId83" Type="http://schemas.openxmlformats.org/officeDocument/2006/relationships/customXml" Target="../customXml/item83.xml"/><Relationship Id="rId88" Type="http://schemas.openxmlformats.org/officeDocument/2006/relationships/customXml" Target="../customXml/item88.xml"/><Relationship Id="rId91" Type="http://schemas.openxmlformats.org/officeDocument/2006/relationships/customXml" Target="../customXml/item91.xml"/><Relationship Id="rId96" Type="http://schemas.openxmlformats.org/officeDocument/2006/relationships/customXml" Target="../customXml/item96.xml"/><Relationship Id="rId111" Type="http://schemas.openxmlformats.org/officeDocument/2006/relationships/slide" Target="slides/slide5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customXml" Target="../customXml/item57.xml"/><Relationship Id="rId106" Type="http://schemas.openxmlformats.org/officeDocument/2006/relationships/slideMaster" Target="slideMasters/slideMaster1.xml"/><Relationship Id="rId114" Type="http://schemas.openxmlformats.org/officeDocument/2006/relationships/slide" Target="slides/slide8.xml"/><Relationship Id="rId119" Type="http://schemas.openxmlformats.org/officeDocument/2006/relationships/slide" Target="slides/slide13.xml"/><Relationship Id="rId127" Type="http://schemas.microsoft.com/office/2015/10/relationships/revisionInfo" Target="revisionInfo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customXml" Target="../customXml/item52.xml"/><Relationship Id="rId60" Type="http://schemas.openxmlformats.org/officeDocument/2006/relationships/customXml" Target="../customXml/item60.xml"/><Relationship Id="rId65" Type="http://schemas.openxmlformats.org/officeDocument/2006/relationships/customXml" Target="../customXml/item65.xml"/><Relationship Id="rId73" Type="http://schemas.openxmlformats.org/officeDocument/2006/relationships/customXml" Target="../customXml/item73.xml"/><Relationship Id="rId78" Type="http://schemas.openxmlformats.org/officeDocument/2006/relationships/customXml" Target="../customXml/item78.xml"/><Relationship Id="rId81" Type="http://schemas.openxmlformats.org/officeDocument/2006/relationships/customXml" Target="../customXml/item81.xml"/><Relationship Id="rId86" Type="http://schemas.openxmlformats.org/officeDocument/2006/relationships/customXml" Target="../customXml/item86.xml"/><Relationship Id="rId94" Type="http://schemas.openxmlformats.org/officeDocument/2006/relationships/customXml" Target="../customXml/item94.xml"/><Relationship Id="rId99" Type="http://schemas.openxmlformats.org/officeDocument/2006/relationships/customXml" Target="../customXml/item99.xml"/><Relationship Id="rId101" Type="http://schemas.openxmlformats.org/officeDocument/2006/relationships/customXml" Target="../customXml/item101.xml"/><Relationship Id="rId122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109" Type="http://schemas.openxmlformats.org/officeDocument/2006/relationships/slide" Target="slides/slide3.xml"/><Relationship Id="rId34" Type="http://schemas.openxmlformats.org/officeDocument/2006/relationships/customXml" Target="../customXml/item34.xml"/><Relationship Id="rId50" Type="http://schemas.openxmlformats.org/officeDocument/2006/relationships/customXml" Target="../customXml/item50.xml"/><Relationship Id="rId55" Type="http://schemas.openxmlformats.org/officeDocument/2006/relationships/customXml" Target="../customXml/item55.xml"/><Relationship Id="rId76" Type="http://schemas.openxmlformats.org/officeDocument/2006/relationships/customXml" Target="../customXml/item76.xml"/><Relationship Id="rId97" Type="http://schemas.openxmlformats.org/officeDocument/2006/relationships/customXml" Target="../customXml/item97.xml"/><Relationship Id="rId104" Type="http://schemas.openxmlformats.org/officeDocument/2006/relationships/customXml" Target="../customXml/item104.xml"/><Relationship Id="rId120" Type="http://schemas.openxmlformats.org/officeDocument/2006/relationships/slide" Target="slides/slide14.xml"/><Relationship Id="rId125" Type="http://schemas.openxmlformats.org/officeDocument/2006/relationships/theme" Target="theme/theme1.xml"/><Relationship Id="rId7" Type="http://schemas.openxmlformats.org/officeDocument/2006/relationships/customXml" Target="../customXml/item7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4" Type="http://schemas.openxmlformats.org/officeDocument/2006/relationships/customXml" Target="../customXml/item24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customXml" Target="../customXml/item87.xml"/><Relationship Id="rId110" Type="http://schemas.openxmlformats.org/officeDocument/2006/relationships/slide" Target="slides/slide4.xml"/><Relationship Id="rId115" Type="http://schemas.openxmlformats.org/officeDocument/2006/relationships/slide" Target="slides/slide9.xml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E36E2-42FC-4F18-8BAA-29CA8D4D6D7F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982EB7-55CE-4BCB-AC02-7DD9F676E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72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56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BD2D7-295A-42DC-A56C-29CB6028DF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56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04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BD2D7-295A-42DC-A56C-29CB6028DF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36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528E38-82D8-41BF-BE38-B149153BB8BC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ECFEBE-E7CE-44AA-8690-E5FA9C102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49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45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26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76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87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29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36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12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0E19430-AA94-4473-AD01-67B177506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32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592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2EB7-55CE-4BCB-AC02-7DD9F676E46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25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BE6B-9294-463D-AC95-D282C9F2AC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0801CB-2874-481D-B538-D08FAE3236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01216-B814-4B18-8D74-88FD8B8C7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0FF1C-4954-4CBC-9F4A-F9F35029493B}" type="datetime1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270A9-4F63-49BC-919E-2BDA4D1FC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37AC1-C5FE-450E-8DED-1E7B83538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5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55EF-2D93-4DE4-9EEE-C2C8782A9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F3C8-239B-48BA-9FDC-8FDA54053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57AED-06E1-4892-8E33-B6B41089E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F94C4-E155-48D1-B94B-29ED31CE2E2E}" type="datetime1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9127B-345D-490A-AAC6-EDA455DB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818F6-EBC3-4FB2-85A6-A05F9D9AD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4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CDF18-1A6F-4123-A361-3C8F193FE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24E56-B26F-4E8A-BF01-D1060B904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6F410-B389-4D2C-BA82-2295AAA49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98A9-5AD4-4701-B1E4-16FFE762425E}" type="datetime1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618BF-EAF0-4131-A820-397878374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06A7-FD7C-4C91-B85F-625A9AAC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9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A35CA-871A-48DA-B088-54F03350C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5A746-A39D-4E83-A9E7-EB5292902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04EA81-DCFA-40B2-AC4E-1FDCC2092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D2944-56AC-4F5D-9F5D-67B1FFE7C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5EC4-D7CD-4F64-B8AC-7FD4E659D51F}" type="datetime1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87D76-F090-494A-963F-297B6731F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980C2-A23B-42A1-A692-D15560D7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79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CFE7D-12DA-400F-B31B-D2E9FF6CA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4E6C-5500-4E7E-B171-C61A50974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6F79AB-1577-484A-9CF5-E684671DA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F34928-FA99-4527-A54D-7C48EA4C05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F2EE7C-19A3-4F3D-A9B5-6AF6AA9F48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4B1B75-5D2D-4854-8B0D-86D7D85C5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5AB2-B489-4441-8C09-DF1995C8FF01}" type="datetime1">
              <a:rPr lang="en-US" smtClean="0"/>
              <a:t>6/21/2020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D5609-E96A-4E0D-9A32-ECB5AC75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4D4C0-4867-44CA-A192-DBBCDD09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7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F308C-1D9B-4612-B4FC-FC25FF798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3BD33-AFED-49C6-9CFE-5D3DCE0E6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3378-6237-4631-B635-998A24D4D0C5}" type="datetime1">
              <a:rPr lang="en-US" smtClean="0"/>
              <a:t>6/21/2020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F277BA-56F8-4054-9432-31B5DD15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DCE327-A1A6-4D38-9C6F-24409A778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02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F56503-1846-4911-AD7B-C4F883DFE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5AB4B-BE54-4F8D-825D-EB961A474E17}" type="datetime1">
              <a:rPr lang="en-US" smtClean="0"/>
              <a:t>6/21/2020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F079E5-9A97-48BB-A634-5D3BFDAF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C947F-073A-45F1-9470-EF3CA918B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1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AEEA1-1FDB-4C30-A947-1F9F7FDBE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A5FE5-020F-4A45-B366-D56C35556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669F7-226A-463F-95F4-02CC800C8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629B73-EBF7-4626-B943-3C34B4BE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B0E45-D1AF-425F-B5B8-9A66E1CBBE0F}" type="datetime1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603DD-F52F-4C3D-893E-19F4B81D9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F3FFEF-43A0-45A6-88D9-81F65CA59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12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2F757-D2CC-43C9-8C17-6A28F815F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93229B-C04A-44C7-AA3D-3F15419F27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575DB-D83F-4C72-8C5A-98C7873E5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7668E-13F1-46E6-9159-AD05E4255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07C8-354F-41E7-886E-EDC834561A71}" type="datetime1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535076-61F5-4875-B6D2-4760076A4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67B44-B62A-48B6-B17E-C0CB5D3D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97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AD623-57B1-42A5-A692-9353FFA7B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14E49-3734-4ED2-8B93-848766DA5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FE9D8-3BA0-47F5-815C-43B73ECE6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50AE-17B0-4A9B-88AE-6EA6BB23B3A8}" type="datetime1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C9106-2834-4CDD-87DB-B97D766CB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F3EC2-014E-4644-BAEE-B9915CE61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3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5D6B45-FA5A-4E7C-8244-814CCC912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B08860-B05E-4E57-B5BB-4BE78CC01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64572-579F-4CE8-8311-5A152D075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BB8D-8837-438E-B913-3292BB89AA36}" type="datetime1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6C6EE-D95D-4D7B-9C19-D6868BB8D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2B442-72C2-459C-9ADD-35DEEF7F6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10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4CDE-CA27-4CD2-9C18-BC27ECCBA843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381D-6B9E-452B-B443-D1866A253F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57300"/>
            <a:ext cx="10972800" cy="0"/>
          </a:xfrm>
          <a:prstGeom prst="line">
            <a:avLst/>
          </a:prstGeom>
          <a:ln w="19050">
            <a:solidFill>
              <a:srgbClr val="286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609600" y="1257300"/>
            <a:ext cx="10972800" cy="0"/>
          </a:xfrm>
          <a:prstGeom prst="line">
            <a:avLst/>
          </a:prstGeom>
          <a:ln w="19050">
            <a:solidFill>
              <a:srgbClr val="286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0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C013A0-46CB-44FC-A800-706E2B2F6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74ADC-46A8-403B-887E-709D29EF0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36B78-0740-4625-9412-F8E7300A5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1EECF-6488-4137-9FB3-D9F2709F6B59}" type="datetime1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6D6FD-B6DA-4A96-A81E-836464581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BAE22-27D5-4651-81E9-B9B67347F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EB99A-4336-4DED-B8AC-C6DE8F677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3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cid:image001.jpg@01D5F600.4F1E0CE0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www.airnow.gov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rnow.gov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gcc01.safelinks.protection.outlook.com/?url=https://youtu.be/HoeaQIWqdcQ&amp;data=02|01|Stone.Susan@epa.gov|ddb22ad57f144c0d18dc08d7ae5789e9|88b378b367484867acf976aacbeca6a7|0|0|637169563300431557&amp;sdata=NgbyubB01%2BP5Hi1gjABcvEhAEdq1yyhEY%2BNbCCJtd8w%3D&amp;reserved=0" TargetMode="External"/><Relationship Id="rId3" Type="http://schemas.openxmlformats.org/officeDocument/2006/relationships/hyperlink" Target="https://gcc01.safelinks.protection.outlook.com/?url=https://www.youtube.com/watch?v%3D5xlMhUylZiI%26feature%3Dyoutu.be&amp;data=02|01|Stone.Susan@epa.gov|ddb22ad57f144c0d18dc08d7ae5789e9|88b378b367484867acf976aacbeca6a7|0|0|637169563300401683&amp;sdata=RIalDLlz2DPWlDnERij79TOYmHm5Gsn33M53Zg7Pjz0%3D&amp;reserved=0" TargetMode="External"/><Relationship Id="rId7" Type="http://schemas.openxmlformats.org/officeDocument/2006/relationships/hyperlink" Target="https://gcc01.safelinks.protection.outlook.com/?url=https://youtu.be/pztai6z6fO0&amp;data=02|01|Stone.Susan@epa.gov|ddb22ad57f144c0d18dc08d7ae5789e9|88b378b367484867acf976aacbeca6a7|0|0|637169563300421596&amp;sdata=Qi8bl8ksW6ImYl7qrFdqz5ip0AZy2FW%2BmE4ETucs3Mg%3D&amp;reserved=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gcc01.safelinks.protection.outlook.com/?url=https://youtu.be/yYaRZa8dTV0&amp;data=02|01|Stone.Susan@epa.gov|ddb22ad57f144c0d18dc08d7ae5789e9|88b378b367484867acf976aacbeca6a7|0|0|637169563300421596&amp;sdata=UABcxyG%2BDVwJqp2YPc00sVCx8YIvuV42hyjcpzxtpzI%3D&amp;reserved=0" TargetMode="External"/><Relationship Id="rId11" Type="http://schemas.openxmlformats.org/officeDocument/2006/relationships/image" Target="../media/image16.png"/><Relationship Id="rId5" Type="http://schemas.openxmlformats.org/officeDocument/2006/relationships/hyperlink" Target="https://gcc01.safelinks.protection.outlook.com/?url=https://youtu.be/whP6CDWJ-fM&amp;data=02|01|Stone.Susan@epa.gov|ddb22ad57f144c0d18dc08d7ae5789e9|88b378b367484867acf976aacbeca6a7|0|0|637169563300411636&amp;sdata=i%2BzvP4F5xnLMug3wvzTLBay6adKAOFkVLWdpidNKiXU%3D&amp;reserved=0" TargetMode="External"/><Relationship Id="rId10" Type="http://schemas.openxmlformats.org/officeDocument/2006/relationships/hyperlink" Target="https://gcc01.safelinks.protection.outlook.com/?url=https://youtu.be/cXA3ZpUxvqI&amp;data=02|01|Stone.Susan@epa.gov|ddb22ad57f144c0d18dc08d7ae5789e9|88b378b367484867acf976aacbeca6a7|0|0|637169563300441506&amp;sdata=GSfQm2SvmRUaTNIKj6fbNnNd0wsibTpz/ZamoBV455Q%3D&amp;reserved=0" TargetMode="External"/><Relationship Id="rId4" Type="http://schemas.openxmlformats.org/officeDocument/2006/relationships/hyperlink" Target="https://gcc01.safelinks.protection.outlook.com/?url=https://www.youtube.com/watch?v%3DjHdy7ATR3ps%26feature%3Dyoutu.be&amp;data=02|01|Stone.Susan@epa.gov|ddb22ad57f144c0d18dc08d7ae5789e9|88b378b367484867acf976aacbeca6a7|0|0|637169563300411636&amp;sdata=f8wQq62WCc/fhpbUjoMSaaBeT/2hEFF9aCXge/0icOk%3D&amp;reserved=0" TargetMode="External"/><Relationship Id="rId9" Type="http://schemas.openxmlformats.org/officeDocument/2006/relationships/hyperlink" Target="https://gcc01.safelinks.protection.outlook.com/?url=https://youtu.be/JiNOL_G7Qe4&amp;data=02|01|Stone.Susan@epa.gov|ddb22ad57f144c0d18dc08d7ae5789e9|88b378b367484867acf976aacbeca6a7|0|0|637169563300431557&amp;sdata=Au8pBvbmXmzMjq%2Bvo6PG1Fbdc9eIwSbcPg3j6T6JOsA%3D&amp;reserved=0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BAC09B-072D-4117-9E4E-4A194B3E7D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</a:blip>
          <a:stretch>
            <a:fillRect/>
          </a:stretch>
        </p:blipFill>
        <p:spPr>
          <a:xfrm>
            <a:off x="213067" y="371055"/>
            <a:ext cx="4000500" cy="5905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6BEBEB-F878-4DCA-915C-F6ED10E1B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1445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b="1" dirty="0"/>
              <a:t>Integrating Data from Sensors with Regulatory Monitors during Wildfire Smoke Events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19366B-0F82-4F88-8871-38F7651A4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0135" y="3602038"/>
            <a:ext cx="6897860" cy="1655762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600"/>
              </a:spcBef>
            </a:pPr>
            <a:r>
              <a:rPr lang="en-US" sz="8800" dirty="0"/>
              <a:t>Susan Lyon Stone, Senior Environmental Health Scientist</a:t>
            </a:r>
          </a:p>
          <a:p>
            <a:pPr>
              <a:spcBef>
                <a:spcPts val="600"/>
              </a:spcBef>
            </a:pPr>
            <a:r>
              <a:rPr lang="en-US" sz="8800" dirty="0"/>
              <a:t>           U.S. EPA Office of Air Quality Planning and Standards</a:t>
            </a:r>
          </a:p>
          <a:p>
            <a:pPr>
              <a:spcBef>
                <a:spcPts val="0"/>
              </a:spcBef>
            </a:pPr>
            <a:endParaRPr lang="en-US" sz="8000" i="1" dirty="0"/>
          </a:p>
          <a:p>
            <a:r>
              <a:rPr lang="en-US" sz="8000" dirty="0"/>
              <a:t>Narasimhan K. Larkin and Peter Lahm USFS, Phillip Dickerson, Kristen Benedict, and Gayle Hagler USEPA</a:t>
            </a:r>
          </a:p>
          <a:p>
            <a:endParaRPr lang="en-US" sz="8000" dirty="0"/>
          </a:p>
          <a:p>
            <a:pPr>
              <a:spcBef>
                <a:spcPts val="0"/>
              </a:spcBef>
            </a:pPr>
            <a:r>
              <a:rPr lang="en-US" sz="8000" dirty="0"/>
              <a:t>3</a:t>
            </a:r>
          </a:p>
          <a:p>
            <a:pPr>
              <a:spcBef>
                <a:spcPts val="0"/>
              </a:spcBef>
            </a:pPr>
            <a:r>
              <a:rPr lang="en-US" sz="8000"/>
              <a:t>June 22, </a:t>
            </a:r>
            <a:r>
              <a:rPr lang="en-US" sz="8000" dirty="0"/>
              <a:t>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57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70458" y="6367420"/>
            <a:ext cx="2743200" cy="365125"/>
          </a:xfrm>
        </p:spPr>
        <p:txBody>
          <a:bodyPr/>
          <a:lstStyle/>
          <a:p>
            <a:fld id="{8C02381D-6B9E-452B-B443-D1866A253FDF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1846" y="616853"/>
            <a:ext cx="11332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Issue</a:t>
            </a: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BAD5E8C8-A509-486B-96D7-DC9EA200C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833" y="1263185"/>
            <a:ext cx="10456464" cy="4209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Wildfire episodes create highly dynamic air quality conditions with fine particulate matter (PM</a:t>
            </a:r>
            <a:r>
              <a:rPr lang="en-US" sz="2600" baseline="-25000" dirty="0"/>
              <a:t>2.5</a:t>
            </a:r>
            <a:r>
              <a:rPr lang="en-US" sz="2600" dirty="0"/>
              <a:t>)</a:t>
            </a:r>
            <a:r>
              <a:rPr lang="en-US" sz="2600" baseline="-25000" dirty="0"/>
              <a:t> </a:t>
            </a:r>
            <a:r>
              <a:rPr lang="en-US" sz="2600" dirty="0"/>
              <a:t>concentrations having significant variation over small geographic areas, modulated by local meteorology and fire activity.  </a:t>
            </a:r>
          </a:p>
          <a:p>
            <a:r>
              <a:rPr lang="en-US" sz="2600" dirty="0"/>
              <a:t>Sensor data could supplement the data from regulatory and special purpose monitors by enhancing spatial coverage and temporal resolution of observations</a:t>
            </a:r>
          </a:p>
          <a:p>
            <a:r>
              <a:rPr lang="en-US" sz="2600" dirty="0"/>
              <a:t>There are issues with integrating these data streams</a:t>
            </a:r>
          </a:p>
          <a:p>
            <a:pPr lvl="1"/>
            <a:r>
              <a:rPr lang="en-US" sz="2600" dirty="0"/>
              <a:t>Different spatial and temporal scales</a:t>
            </a:r>
          </a:p>
          <a:p>
            <a:pPr lvl="1"/>
            <a:r>
              <a:rPr lang="en-US" sz="2600" dirty="0"/>
              <a:t>Data shown on separate web applications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D8BE29A-647B-4D85-81B3-D5C33239BFBB}"/>
              </a:ext>
            </a:extLst>
          </p:cNvPr>
          <p:cNvGrpSpPr/>
          <p:nvPr/>
        </p:nvGrpSpPr>
        <p:grpSpPr>
          <a:xfrm>
            <a:off x="240753" y="4939411"/>
            <a:ext cx="11607673" cy="1854061"/>
            <a:chOff x="240753" y="4939411"/>
            <a:chExt cx="11607673" cy="185406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77E19AB-EC6B-4239-82FC-DABB0F2D0B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76" r="565"/>
            <a:stretch/>
          </p:blipFill>
          <p:spPr>
            <a:xfrm>
              <a:off x="9105226" y="4939411"/>
              <a:ext cx="2743200" cy="1823114"/>
            </a:xfrm>
            <a:prstGeom prst="rect">
              <a:avLst/>
            </a:prstGeom>
            <a:ln w="3175">
              <a:noFill/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9C3AB89-063B-4899-9419-1673280DCC78}"/>
                </a:ext>
              </a:extLst>
            </p:cNvPr>
            <p:cNvPicPr/>
            <p:nvPr/>
          </p:nvPicPr>
          <p:blipFill rotWithShape="1">
            <a:blip r:embed="rId4"/>
            <a:srcRect t="6581" b="3692"/>
            <a:stretch/>
          </p:blipFill>
          <p:spPr bwMode="auto">
            <a:xfrm>
              <a:off x="6717203" y="4966179"/>
              <a:ext cx="2474753" cy="1788801"/>
            </a:xfrm>
            <a:prstGeom prst="rect">
              <a:avLst/>
            </a:prstGeom>
            <a:ln w="3175"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E964FEF-32AA-4994-9683-EE7E2830C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0145" y="5007944"/>
              <a:ext cx="3426432" cy="178552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0063F4D-3282-4029-9B05-230514261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753" y="4991503"/>
              <a:ext cx="2402625" cy="1801969"/>
            </a:xfrm>
            <a:prstGeom prst="rect">
              <a:avLst/>
            </a:prstGeom>
            <a:ln w="3175">
              <a:noFill/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A542AFC-FA91-4D62-8843-0D9B41205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89837" y="4961744"/>
              <a:ext cx="1442356" cy="1801747"/>
            </a:xfrm>
            <a:prstGeom prst="rect">
              <a:avLst/>
            </a:prstGeom>
            <a:ln w="317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00429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700BFE-61D2-443E-9124-15E9E9D85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U.S. EPA and the U.S. Forest Service (USFS) have been working on an approach to present PM</a:t>
            </a:r>
            <a:r>
              <a:rPr lang="en-US" sz="2600" baseline="-25000" dirty="0"/>
              <a:t>2.5 </a:t>
            </a:r>
            <a:r>
              <a:rPr lang="en-US" sz="2600" dirty="0"/>
              <a:t>data from FEM monitors, special purpose (near-FEM) monitors, and sensors</a:t>
            </a:r>
          </a:p>
          <a:p>
            <a:r>
              <a:rPr lang="en-US" sz="2600" dirty="0"/>
              <a:t>Sensor data layer on the new “Fire and Smoke Map” on the AirNow website </a:t>
            </a:r>
          </a:p>
          <a:p>
            <a:pPr lvl="1"/>
            <a:r>
              <a:rPr lang="en-US" dirty="0"/>
              <a:t>During the pilot, data will be behind a firewall</a:t>
            </a:r>
          </a:p>
          <a:p>
            <a:pPr lvl="2"/>
            <a:r>
              <a:rPr lang="en-US" dirty="0"/>
              <a:t>Accessible to USFS and state, local and tribal air agencies and Air Resource Advisors</a:t>
            </a:r>
          </a:p>
          <a:p>
            <a:pPr lvl="1"/>
            <a:r>
              <a:rPr lang="en-US" dirty="0"/>
              <a:t>Extensive outreach to </a:t>
            </a:r>
            <a:r>
              <a:rPr lang="en-US" dirty="0" err="1"/>
              <a:t>AirNow</a:t>
            </a:r>
            <a:r>
              <a:rPr lang="en-US" dirty="0"/>
              <a:t> partners during pilot phase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sz="2600" dirty="0"/>
              <a:t>Provide the public with clear, consistent and up-to-date information to help reduce smoke exposure</a:t>
            </a:r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6AAEEE-2FBF-4A13-A941-EC1CC65E2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381D-6B9E-452B-B443-D1866A253FDF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B44B82-0A29-4BD4-9B62-D339989EAC20}"/>
              </a:ext>
            </a:extLst>
          </p:cNvPr>
          <p:cNvSpPr txBox="1"/>
          <p:nvPr/>
        </p:nvSpPr>
        <p:spPr>
          <a:xfrm>
            <a:off x="604909" y="604911"/>
            <a:ext cx="7469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Pilot Project to Test a New Approach  </a:t>
            </a:r>
          </a:p>
        </p:txBody>
      </p:sp>
    </p:spTree>
    <p:extLst>
      <p:ext uri="{BB962C8B-B14F-4D97-AF65-F5344CB8AC3E}">
        <p14:creationId xmlns:p14="http://schemas.microsoft.com/office/powerpoint/2010/main" val="2217379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BE6E2-FC97-48A7-BC15-2B6167084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862" y="1465013"/>
            <a:ext cx="10515600" cy="4351338"/>
          </a:xfrm>
        </p:spPr>
        <p:txBody>
          <a:bodyPr/>
          <a:lstStyle/>
          <a:p>
            <a:r>
              <a:rPr lang="en-US" sz="2000" dirty="0"/>
              <a:t>EPA’s color-coded tool for communicating air quality and health information to the public</a:t>
            </a:r>
          </a:p>
          <a:p>
            <a:pPr lvl="1"/>
            <a:r>
              <a:rPr lang="en-US" sz="1800" dirty="0"/>
              <a:t>Nationally uniform – used by federal/state/tribal/local agencies</a:t>
            </a:r>
          </a:p>
          <a:p>
            <a:pPr lvl="1"/>
            <a:r>
              <a:rPr lang="en-US" sz="1800" dirty="0"/>
              <a:t>Used for all FRM/FEM monitors </a:t>
            </a:r>
          </a:p>
          <a:p>
            <a:pPr lvl="1"/>
            <a:r>
              <a:rPr lang="en-US" sz="1800" dirty="0"/>
              <a:t>Updated to reflect the latest standards and science</a:t>
            </a:r>
          </a:p>
          <a:p>
            <a:r>
              <a:rPr lang="en-US" sz="2000" dirty="0"/>
              <a:t>The daily Air Quality Index (AQI) for fine particle pollution is a 24-hour index </a:t>
            </a:r>
          </a:p>
          <a:p>
            <a:r>
              <a:rPr lang="en-US" sz="2000" dirty="0"/>
              <a:t>AQI is used for </a:t>
            </a:r>
          </a:p>
          <a:p>
            <a:pPr lvl="1"/>
            <a:r>
              <a:rPr lang="en-US" sz="1800" dirty="0"/>
              <a:t>Next-day forecasting </a:t>
            </a:r>
          </a:p>
          <a:p>
            <a:pPr lvl="1"/>
            <a:r>
              <a:rPr lang="en-US" sz="1800" dirty="0"/>
              <a:t>Current air quality (</a:t>
            </a:r>
            <a:r>
              <a:rPr lang="en-US" sz="1800" dirty="0" err="1"/>
              <a:t>NowCast</a:t>
            </a:r>
            <a:r>
              <a:rPr lang="en-US" sz="1800" dirty="0"/>
              <a:t>)</a:t>
            </a:r>
          </a:p>
          <a:p>
            <a:r>
              <a:rPr lang="en-US" sz="2000" dirty="0"/>
              <a:t>Daily AQI reports for particle pollution show previous day’s air quality</a:t>
            </a:r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381D-6B9E-452B-B443-D1866A253FDF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3090" y="593230"/>
            <a:ext cx="11332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Air Quality Index - Linking Air Quality and Health</a:t>
            </a:r>
            <a:endParaRPr lang="en-US" sz="3600" strike="sngStrike" dirty="0">
              <a:solidFill>
                <a:srgbClr val="0070C0"/>
              </a:solidFill>
            </a:endParaRPr>
          </a:p>
        </p:txBody>
      </p:sp>
      <p:pic>
        <p:nvPicPr>
          <p:cNvPr id="8" name="Picture Placeholder 22">
            <a:extLst>
              <a:ext uri="{FF2B5EF4-FFF2-40B4-BE49-F238E27FC236}">
                <a16:creationId xmlns:a16="http://schemas.microsoft.com/office/drawing/2014/main" id="{D6CE6CBC-94B0-4BE5-9B8D-28C9ACF435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90" t="8124" r="14280" b="5"/>
          <a:stretch/>
        </p:blipFill>
        <p:spPr>
          <a:xfrm>
            <a:off x="8772254" y="1906073"/>
            <a:ext cx="3320635" cy="44502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15DEEE-2D8B-4BF3-A6AA-1F860E63D9EC}"/>
              </a:ext>
            </a:extLst>
          </p:cNvPr>
          <p:cNvSpPr txBox="1"/>
          <p:nvPr/>
        </p:nvSpPr>
        <p:spPr>
          <a:xfrm>
            <a:off x="837127" y="6088023"/>
            <a:ext cx="4700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PM2.5 Daily AQI Values 2010-2019, Missoula Co, MT</a:t>
            </a:r>
          </a:p>
          <a:p>
            <a:r>
              <a:rPr lang="en-US" sz="1600" dirty="0"/>
              <a:t>Data Viz (</a:t>
            </a:r>
            <a:r>
              <a:rPr lang="en-US" sz="1600" dirty="0">
                <a:hlinkClick r:id="rId4"/>
              </a:rPr>
              <a:t>www.airnow.gov</a:t>
            </a:r>
            <a:r>
              <a:rPr lang="en-US" sz="1600" dirty="0"/>
              <a:t>)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3CA659-EB33-4145-B780-E442F0718EE6}"/>
              </a:ext>
            </a:extLst>
          </p:cNvPr>
          <p:cNvPicPr/>
          <p:nvPr/>
        </p:nvPicPr>
        <p:blipFill rotWithShape="1"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8" b="49597"/>
          <a:stretch>
            <a:fillRect/>
          </a:stretch>
        </p:blipFill>
        <p:spPr bwMode="auto">
          <a:xfrm>
            <a:off x="914870" y="4646952"/>
            <a:ext cx="4518115" cy="139485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9599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958" y="3993013"/>
            <a:ext cx="2132012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20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200" dirty="0"/>
              <a:t>Pollutant-specific health effects and cautionary statements address question “who will be affected”</a:t>
            </a:r>
          </a:p>
          <a:p>
            <a:pPr>
              <a:lnSpc>
                <a:spcPct val="90000"/>
              </a:lnSpc>
            </a:pPr>
            <a:r>
              <a:rPr lang="en-US" altLang="en-US" sz="2200" dirty="0"/>
              <a:t>Based on health information supporting the standards – uses health relevant averaging periods</a:t>
            </a:r>
            <a:r>
              <a:rPr lang="en-US" altLang="en-US" sz="25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Controlled human exposure, epidemiological studies exposure/risk assessments used to set breakpoints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Epidemiological studies useful for identifying risk factors and more serious effects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altLang="en-US" sz="2000" dirty="0"/>
              <a:t>Controlled human exposure studies useful for identifying proportion of healthy population affected, symptoms, mechanisms of effects, genetic variability </a:t>
            </a:r>
          </a:p>
          <a:p>
            <a:pPr marL="0" lvl="1" indent="0">
              <a:spcBef>
                <a:spcPts val="600"/>
              </a:spcBef>
              <a:buNone/>
            </a:pPr>
            <a:r>
              <a:rPr lang="en-US" altLang="en-US" sz="2200" i="1" dirty="0"/>
              <a:t>How to use the AQI to lower the dose of inhaled pollution when air quality is unhealthy: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200" dirty="0">
                <a:solidFill>
                  <a:srgbClr val="0070C0"/>
                </a:solidFill>
              </a:rPr>
              <a:t>Dose = Concentration x Ventilation rate x Time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000" dirty="0"/>
              <a:t>C - be active outdoors when air quality is better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000" dirty="0"/>
              <a:t>V - take it easier when active outdoors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000" dirty="0"/>
              <a:t>T - spend less time being active outdoors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Since people respond differently - PAY ATTENTION TO SYMPTOMS!</a:t>
            </a:r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98491" y="564527"/>
            <a:ext cx="7772400" cy="685800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solidFill>
                  <a:srgbClr val="0070C0"/>
                </a:solidFill>
                <a:latin typeface="+mn-lt"/>
              </a:rPr>
              <a:t>Air Quality Index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738957-45F8-411E-9F9F-BED6FBCE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356350"/>
            <a:ext cx="685800" cy="365125"/>
          </a:xfrm>
        </p:spPr>
        <p:txBody>
          <a:bodyPr/>
          <a:lstStyle/>
          <a:p>
            <a:fld id="{8C02381D-6B9E-452B-B443-D1866A253FD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517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E056E1-EA66-4C98-BBA9-1C80FAD28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390" y="1387074"/>
            <a:ext cx="10515600" cy="4608992"/>
          </a:xfrm>
        </p:spPr>
        <p:txBody>
          <a:bodyPr>
            <a:normAutofit/>
          </a:bodyPr>
          <a:lstStyle/>
          <a:p>
            <a:r>
              <a:rPr lang="en-US" sz="2400" dirty="0"/>
              <a:t>PM</a:t>
            </a:r>
            <a:r>
              <a:rPr lang="en-US" sz="2400" baseline="-25000" dirty="0"/>
              <a:t>2.5</a:t>
            </a:r>
            <a:r>
              <a:rPr lang="en-US" sz="2400" dirty="0"/>
              <a:t> NowCast AQI from </a:t>
            </a:r>
            <a:r>
              <a:rPr lang="en-US" sz="2400" dirty="0" err="1"/>
              <a:t>AirNow</a:t>
            </a:r>
            <a:r>
              <a:rPr lang="en-US" sz="2400" dirty="0"/>
              <a:t> monitors </a:t>
            </a:r>
          </a:p>
          <a:p>
            <a:r>
              <a:rPr lang="en-US" sz="2400" dirty="0"/>
              <a:t>PM</a:t>
            </a:r>
            <a:r>
              <a:rPr lang="en-US" sz="2400" baseline="-25000" dirty="0"/>
              <a:t>2.5</a:t>
            </a:r>
            <a:r>
              <a:rPr lang="en-US" sz="2400" dirty="0"/>
              <a:t> NowCast AQI from USFS portable monitors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sz="2600" dirty="0"/>
              <a:t>Fire and Smoke data </a:t>
            </a:r>
          </a:p>
          <a:p>
            <a:r>
              <a:rPr lang="en-US" sz="2400" dirty="0"/>
              <a:t>Satellite fire detects and smoke plumes from NOAA Hazard Mapping System (HMS) </a:t>
            </a:r>
          </a:p>
          <a:p>
            <a:r>
              <a:rPr lang="en-US" sz="2400" dirty="0"/>
              <a:t>Smoke Outlooks from USFS </a:t>
            </a:r>
          </a:p>
          <a:p>
            <a:r>
              <a:rPr lang="en-US" sz="2400" dirty="0"/>
              <a:t>New layer adding PM</a:t>
            </a:r>
            <a:r>
              <a:rPr lang="en-US" sz="2400" baseline="-25000" dirty="0"/>
              <a:t>2.5</a:t>
            </a:r>
            <a:r>
              <a:rPr lang="en-US" sz="2400" dirty="0"/>
              <a:t> AQI hourly data from Purple Air sensors </a:t>
            </a:r>
          </a:p>
          <a:p>
            <a:pPr lvl="1"/>
            <a:r>
              <a:rPr lang="en-US" dirty="0"/>
              <a:t>EPA U.S. correction and NowCast formula applied </a:t>
            </a:r>
          </a:p>
          <a:p>
            <a:pPr lvl="1"/>
            <a:r>
              <a:rPr lang="en-US" dirty="0"/>
              <a:t>Displayed in AQI colors with a different symbol than </a:t>
            </a:r>
            <a:r>
              <a:rPr lang="en-US" dirty="0" err="1"/>
              <a:t>AirNow</a:t>
            </a:r>
            <a:r>
              <a:rPr lang="en-US" dirty="0"/>
              <a:t> monitoring data</a:t>
            </a:r>
          </a:p>
          <a:p>
            <a:r>
              <a:rPr lang="en-US" sz="2400" dirty="0"/>
              <a:t>Information included to help the public understand the sensor data layer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B7D711-D001-4477-A9E6-E56EFA24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381D-6B9E-452B-B443-D1866A253FDF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32BEA9-EA00-4800-BC28-373A03F457F1}"/>
              </a:ext>
            </a:extLst>
          </p:cNvPr>
          <p:cNvSpPr txBox="1"/>
          <p:nvPr/>
        </p:nvSpPr>
        <p:spPr>
          <a:xfrm>
            <a:off x="612522" y="590843"/>
            <a:ext cx="8525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70C0"/>
                </a:solidFill>
              </a:rPr>
              <a:t>AirNow</a:t>
            </a:r>
            <a:r>
              <a:rPr lang="en-US" sz="3600" dirty="0">
                <a:solidFill>
                  <a:srgbClr val="0070C0"/>
                </a:solidFill>
              </a:rPr>
              <a:t> Sensor Data Pilot Map</a:t>
            </a:r>
          </a:p>
        </p:txBody>
      </p:sp>
    </p:spTree>
    <p:extLst>
      <p:ext uri="{BB962C8B-B14F-4D97-AF65-F5344CB8AC3E}">
        <p14:creationId xmlns:p14="http://schemas.microsoft.com/office/powerpoint/2010/main" val="4074704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9A0D4-1D10-4C33-84DA-98A167C91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solidFill>
                  <a:srgbClr val="0070C0"/>
                </a:solidFill>
                <a:latin typeface="+mn-lt"/>
              </a:rPr>
              <a:t>AirNow</a:t>
            </a:r>
            <a:r>
              <a:rPr lang="en-US" sz="3600" dirty="0">
                <a:solidFill>
                  <a:srgbClr val="0070C0"/>
                </a:solidFill>
                <a:latin typeface="+mn-lt"/>
              </a:rPr>
              <a:t> Homepage</a:t>
            </a:r>
            <a:br>
              <a:rPr lang="en-US" sz="2800" dirty="0"/>
            </a:br>
            <a:r>
              <a:rPr lang="en-US" sz="2800" dirty="0">
                <a:hlinkClick r:id="rId3"/>
              </a:rPr>
              <a:t>www.airnow.gov</a:t>
            </a:r>
            <a:r>
              <a:rPr lang="en-US" sz="2800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8A5762-EE95-4F54-A98D-D38B9E4E1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262782-5F2A-48EE-88B3-F8CF152CA0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14" t="13541" r="26907" b="5302"/>
          <a:stretch/>
        </p:blipFill>
        <p:spPr>
          <a:xfrm>
            <a:off x="5402707" y="291504"/>
            <a:ext cx="6357882" cy="620137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806688-804A-4852-B735-C0B5D1EF6752}"/>
              </a:ext>
            </a:extLst>
          </p:cNvPr>
          <p:cNvSpPr/>
          <p:nvPr/>
        </p:nvSpPr>
        <p:spPr>
          <a:xfrm>
            <a:off x="8539090" y="365125"/>
            <a:ext cx="675249" cy="9431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07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1BE38-E556-477F-93CD-30ED89414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76" y="124938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+mn-lt"/>
              </a:rPr>
              <a:t>Fire and Smoke Map – Data Layers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CD0A2-BA35-469C-8B53-E9BA95C4D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26547-92A6-4C35-86AE-93C4094B8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76" y="1220552"/>
            <a:ext cx="11592732" cy="518063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5681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8B143-4E7B-4A84-9E27-C12A1D056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40" y="23851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+mn-lt"/>
              </a:rPr>
              <a:t>Fire and Smoke Map – Conditions Near Location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5BC73C-E162-4C89-9D01-8A1C7299E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 descr="image001">
            <a:extLst>
              <a:ext uri="{FF2B5EF4-FFF2-40B4-BE49-F238E27FC236}">
                <a16:creationId xmlns:a16="http://schemas.microsoft.com/office/drawing/2014/main" id="{004EFF92-338E-415B-960B-EA95D5E17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40" y="1411616"/>
            <a:ext cx="11241992" cy="519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230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6F5694-F7C4-44F3-BD9A-2E679C343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3850BE-8932-42BC-A4BD-72D4F2FAF67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11380" y="1544954"/>
            <a:ext cx="8826708" cy="470594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26C5E3-7215-45A3-8FD9-B9EBA80B6338}"/>
              </a:ext>
            </a:extLst>
          </p:cNvPr>
          <p:cNvSpPr/>
          <p:nvPr/>
        </p:nvSpPr>
        <p:spPr>
          <a:xfrm>
            <a:off x="664567" y="96922"/>
            <a:ext cx="9034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Fire and Smoke Map without Sensor Layer</a:t>
            </a:r>
          </a:p>
          <a:p>
            <a:r>
              <a:rPr lang="en-US" sz="3600" dirty="0">
                <a:solidFill>
                  <a:srgbClr val="0070C0"/>
                </a:solidFill>
              </a:rPr>
              <a:t>April 13, 2020</a:t>
            </a:r>
          </a:p>
        </p:txBody>
      </p:sp>
    </p:spTree>
    <p:extLst>
      <p:ext uri="{BB962C8B-B14F-4D97-AF65-F5344CB8AC3E}">
        <p14:creationId xmlns:p14="http://schemas.microsoft.com/office/powerpoint/2010/main" val="1304789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63CE53-047E-4B90-9995-6F4DB1D2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EB99A-4336-4DED-B8AC-C6DE8F67735E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ED9475-046F-4903-BBA9-537A9B44377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37675" y="1484025"/>
            <a:ext cx="8916649" cy="467693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8780251-046F-4BBC-AA11-FE1426001502}"/>
              </a:ext>
            </a:extLst>
          </p:cNvPr>
          <p:cNvSpPr/>
          <p:nvPr/>
        </p:nvSpPr>
        <p:spPr>
          <a:xfrm>
            <a:off x="679553" y="122797"/>
            <a:ext cx="95137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Fire and Smoke Map with Prototype Sensor Layer</a:t>
            </a:r>
          </a:p>
          <a:p>
            <a:r>
              <a:rPr lang="en-US" sz="3600" dirty="0">
                <a:solidFill>
                  <a:srgbClr val="0070C0"/>
                </a:solidFill>
              </a:rPr>
              <a:t>April 13, 2020</a:t>
            </a:r>
          </a:p>
        </p:txBody>
      </p:sp>
    </p:spTree>
    <p:extLst>
      <p:ext uri="{BB962C8B-B14F-4D97-AF65-F5344CB8AC3E}">
        <p14:creationId xmlns:p14="http://schemas.microsoft.com/office/powerpoint/2010/main" val="2611364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A4E427-A960-4D27-B538-B6EA0703500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AutoShape 2" descr="Image result for epa taiwa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E2EF3D-E587-4638-9666-9F5A1DB51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99" y="1407487"/>
            <a:ext cx="7239048" cy="488001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24F49F-74BE-4D7B-B92C-7B2A7C19232E}"/>
              </a:ext>
            </a:extLst>
          </p:cNvPr>
          <p:cNvSpPr txBox="1"/>
          <p:nvPr/>
        </p:nvSpPr>
        <p:spPr>
          <a:xfrm>
            <a:off x="239150" y="6471136"/>
            <a:ext cx="3038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provided by John White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3C4E66-3947-4795-88F4-14061569095D}"/>
              </a:ext>
            </a:extLst>
          </p:cNvPr>
          <p:cNvSpPr txBox="1"/>
          <p:nvPr/>
        </p:nvSpPr>
        <p:spPr>
          <a:xfrm>
            <a:off x="629587" y="149906"/>
            <a:ext cx="9728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Fire and Smoke Page with Prototype Sensor Layer</a:t>
            </a:r>
          </a:p>
          <a:p>
            <a:r>
              <a:rPr lang="en-US" sz="3600" dirty="0">
                <a:solidFill>
                  <a:srgbClr val="0070C0"/>
                </a:solidFill>
              </a:rPr>
              <a:t>Kincaid Fire October 25, 2019</a:t>
            </a:r>
          </a:p>
        </p:txBody>
      </p:sp>
    </p:spTree>
    <p:extLst>
      <p:ext uri="{BB962C8B-B14F-4D97-AF65-F5344CB8AC3E}">
        <p14:creationId xmlns:p14="http://schemas.microsoft.com/office/powerpoint/2010/main" val="937946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68911-FFF3-46BF-A19E-25791BD3D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40" y="1413496"/>
            <a:ext cx="10515600" cy="4942853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sz="3600" dirty="0"/>
              <a:t>EPA has developed three short videos to help people understand the nature of low cost sensors and how air quality measurements relate to public health, as well as a public service announcement to introduce the videos. </a:t>
            </a:r>
          </a:p>
          <a:p>
            <a:pPr marL="0" lvl="0" indent="0">
              <a:buNone/>
            </a:pPr>
            <a:r>
              <a:rPr lang="en-US" sz="3600" dirty="0"/>
              <a:t>The videos cover how EPA collects and uses regulatory data, how EPA communicates health messaging, and questions that the public can ask themselves as they consider how to use sensors.</a:t>
            </a:r>
            <a:r>
              <a:rPr lang="en-US" sz="3300" dirty="0"/>
              <a:t> </a:t>
            </a:r>
          </a:p>
          <a:p>
            <a:pPr marL="0" indent="0">
              <a:buNone/>
            </a:pPr>
            <a:r>
              <a:rPr lang="en-US" sz="3600" dirty="0"/>
              <a:t>Links to videos:</a:t>
            </a:r>
          </a:p>
          <a:p>
            <a:r>
              <a:rPr lang="en-US" u="sng" dirty="0">
                <a:hlinkClick r:id="rId3"/>
              </a:rPr>
              <a:t>Air Sensor PSA</a:t>
            </a:r>
            <a:r>
              <a:rPr lang="en-US" dirty="0"/>
              <a:t>  </a:t>
            </a:r>
            <a:endParaRPr lang="en-US" sz="2400" dirty="0"/>
          </a:p>
          <a:p>
            <a:r>
              <a:rPr lang="en-US" u="sng" dirty="0">
                <a:hlinkClick r:id="rId4"/>
              </a:rPr>
              <a:t>Air Sensor PSA (Spanish</a:t>
            </a:r>
            <a:r>
              <a:rPr lang="en-US" dirty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 </a:t>
            </a:r>
            <a:endParaRPr lang="en-US" sz="2400" dirty="0"/>
          </a:p>
          <a:p>
            <a:r>
              <a:rPr lang="en-US" u="sng" dirty="0">
                <a:hlinkClick r:id="rId5"/>
              </a:rPr>
              <a:t>Air Sensors: Regulatory Data and Sensor Data Quality</a:t>
            </a:r>
            <a:endParaRPr lang="en-US" sz="2400" dirty="0"/>
          </a:p>
          <a:p>
            <a:r>
              <a:rPr lang="en-US" u="sng" dirty="0">
                <a:hlinkClick r:id="rId6"/>
              </a:rPr>
              <a:t>Calidad de los Datos </a:t>
            </a:r>
            <a:r>
              <a:rPr lang="en-US" u="sng" dirty="0" err="1">
                <a:hlinkClick r:id="rId6"/>
              </a:rPr>
              <a:t>Regulatorios</a:t>
            </a:r>
            <a:r>
              <a:rPr lang="en-US" u="sng" dirty="0">
                <a:hlinkClick r:id="rId6"/>
              </a:rPr>
              <a:t> y de los Datos del Sensor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 </a:t>
            </a:r>
            <a:endParaRPr lang="en-US" sz="2400" dirty="0"/>
          </a:p>
          <a:p>
            <a:r>
              <a:rPr lang="en-US" u="sng" dirty="0">
                <a:hlinkClick r:id="rId7"/>
              </a:rPr>
              <a:t>Air Sensors: Measurements and Your Health</a:t>
            </a:r>
            <a:endParaRPr lang="en-US" sz="2400" dirty="0"/>
          </a:p>
          <a:p>
            <a:r>
              <a:rPr lang="en-US" u="sng" dirty="0" err="1">
                <a:hlinkClick r:id="rId8"/>
              </a:rPr>
              <a:t>Medidas</a:t>
            </a:r>
            <a:r>
              <a:rPr lang="en-US" u="sng" dirty="0">
                <a:hlinkClick r:id="rId8"/>
              </a:rPr>
              <a:t> y Su Salud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 </a:t>
            </a:r>
            <a:endParaRPr lang="en-US" sz="2400" dirty="0"/>
          </a:p>
          <a:p>
            <a:r>
              <a:rPr lang="en-US" u="sng" dirty="0">
                <a:hlinkClick r:id="rId9"/>
              </a:rPr>
              <a:t>Air Sensors: Sources of Air Quality Information</a:t>
            </a:r>
            <a:endParaRPr lang="en-US" sz="2400" dirty="0"/>
          </a:p>
          <a:p>
            <a:r>
              <a:rPr lang="en-US" u="sng" dirty="0">
                <a:hlinkClick r:id="rId10"/>
              </a:rPr>
              <a:t>Fuentes de </a:t>
            </a:r>
            <a:r>
              <a:rPr lang="en-US" u="sng" dirty="0" err="1">
                <a:hlinkClick r:id="rId10"/>
              </a:rPr>
              <a:t>Información</a:t>
            </a:r>
            <a:r>
              <a:rPr lang="en-US" u="sng" dirty="0">
                <a:hlinkClick r:id="rId10"/>
              </a:rPr>
              <a:t> sobre la Calidad del Aire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49E3EE-6334-4846-9C8C-8FEE3EBBC907}"/>
              </a:ext>
            </a:extLst>
          </p:cNvPr>
          <p:cNvSpPr/>
          <p:nvPr/>
        </p:nvSpPr>
        <p:spPr>
          <a:xfrm>
            <a:off x="546830" y="604165"/>
            <a:ext cx="33922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New Video Tools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073F3B-C096-43B2-9539-5B29B3768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381D-6B9E-452B-B443-D1866A253FDF}" type="slidenum">
              <a:rPr lang="en-US" smtClean="0"/>
              <a:t>13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DF71E1-E724-4C8C-9C9C-2418AE7AA5D2}"/>
              </a:ext>
            </a:extLst>
          </p:cNvPr>
          <p:cNvPicPr/>
          <p:nvPr/>
        </p:nvPicPr>
        <p:blipFill rotWithShape="1">
          <a:blip r:embed="rId11"/>
          <a:srcRect b="7385"/>
          <a:stretch/>
        </p:blipFill>
        <p:spPr bwMode="auto">
          <a:xfrm>
            <a:off x="5561291" y="2913680"/>
            <a:ext cx="6387899" cy="29054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8751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328465-7310-4E29-ADB3-74217AD41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Forest Service: Sim Larkin, Pete Lahm, Stuart Illson</a:t>
            </a:r>
          </a:p>
          <a:p>
            <a:pPr marL="0" indent="0">
              <a:buNone/>
            </a:pPr>
            <a:r>
              <a:rPr lang="en-US" dirty="0"/>
              <a:t>EPA Office of Air Quality Planning and Standards: Kristen Benedict, Alison Davis, Phil Dickerson, Lourdes Morales, Susan Stone, Lori Tussey, Miki Wayland, John White, Rob Wildermann</a:t>
            </a:r>
          </a:p>
          <a:p>
            <a:pPr marL="0" indent="0">
              <a:buNone/>
            </a:pPr>
            <a:r>
              <a:rPr lang="en-US" dirty="0"/>
              <a:t>EPA Office of Research and Development: Karoline </a:t>
            </a:r>
            <a:r>
              <a:rPr lang="en-US" dirty="0" err="1"/>
              <a:t>Barkjohn</a:t>
            </a:r>
            <a:r>
              <a:rPr lang="en-US" dirty="0"/>
              <a:t>, Amara Holder, Samuel Frederick, Andrea Clements, Gayle Hagler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F32089-53A0-427C-B21D-35F6BD74C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2381D-6B9E-452B-B443-D1866A253FDF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E368B9-AF4A-421B-82E9-8B30DE4B31DA}"/>
              </a:ext>
            </a:extLst>
          </p:cNvPr>
          <p:cNvSpPr txBox="1"/>
          <p:nvPr/>
        </p:nvSpPr>
        <p:spPr>
          <a:xfrm>
            <a:off x="661182" y="478302"/>
            <a:ext cx="5434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Team</a:t>
            </a:r>
          </a:p>
        </p:txBody>
      </p:sp>
    </p:spTree>
    <p:extLst>
      <p:ext uri="{BB962C8B-B14F-4D97-AF65-F5344CB8AC3E}">
        <p14:creationId xmlns:p14="http://schemas.microsoft.com/office/powerpoint/2010/main" val="3536283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51.xml><?xml version="1.0" encoding="utf-8"?>
<EsriMapsInfo xmlns="ESRI.ArcGIS.Mapping.OfficeIntegration.PowerPointInfo">
  <Version>Version1</Version>
  <RequiresSignIn>False</RequiresSignIn>
</EsriMapsInfo>
</file>

<file path=customXml/item52.xml><?xml version="1.0" encoding="utf-8"?>
<EsriMapsInfo xmlns="ESRI.ArcGIS.Mapping.OfficeIntegration.PowerPointInfo">
  <Version>Version1</Version>
  <RequiresSignIn>False</RequiresSignIn>
</EsriMapsInfo>
</file>

<file path=customXml/item53.xml><?xml version="1.0" encoding="utf-8"?>
<EsriMapsInfo xmlns="ESRI.ArcGIS.Mapping.OfficeIntegration.PowerPointInfo">
  <Version>Version1</Version>
  <RequiresSignIn>False</RequiresSignIn>
</EsriMapsInfo>
</file>

<file path=customXml/item54.xml><?xml version="1.0" encoding="utf-8"?>
<EsriMapsInfo xmlns="ESRI.ArcGIS.Mapping.OfficeIntegration.PowerPointInfo">
  <Version>Version1</Version>
  <RequiresSignIn>False</RequiresSignIn>
</EsriMapsInfo>
</file>

<file path=customXml/item55.xml><?xml version="1.0" encoding="utf-8"?>
<EsriMapsInfo xmlns="ESRI.ArcGIS.Mapping.OfficeIntegration.PowerPointInfo">
  <Version>Version1</Version>
  <RequiresSignIn>False</RequiresSignIn>
</EsriMapsInfo>
</file>

<file path=customXml/item56.xml><?xml version="1.0" encoding="utf-8"?>
<EsriMapsInfo xmlns="ESRI.ArcGIS.Mapping.OfficeIntegration.PowerPointInfo">
  <Version>Version1</Version>
  <RequiresSignIn>False</RequiresSignIn>
</EsriMapsInfo>
</file>

<file path=customXml/item57.xml><?xml version="1.0" encoding="utf-8"?>
<EsriMapsInfo xmlns="ESRI.ArcGIS.Mapping.OfficeIntegration.PowerPointInfo">
  <Version>Version1</Version>
  <RequiresSignIn>False</RequiresSignIn>
</EsriMapsInfo>
</file>

<file path=customXml/item58.xml><?xml version="1.0" encoding="utf-8"?>
<EsriMapsInfo xmlns="ESRI.ArcGIS.Mapping.OfficeIntegration.PowerPointInfo">
  <Version>Version1</Version>
  <RequiresSignIn>False</RequiresSignIn>
</EsriMapsInfo>
</file>

<file path=customXml/item59.xml><?xml version="1.0" encoding="utf-8"?>
<EsriMapsInfo xmlns="ESRI.ArcGIS.Mapping.OfficeIntegration.PowerPointInfo">
  <Version>Version1</Version>
  <RequiresSignIn>False</RequiresSignIn>
</EsriMapsInfo>
</file>

<file path=customXml/item60.xml><?xml version="1.0" encoding="utf-8"?>
<EsriMapsInfo xmlns="ESRI.ArcGIS.Mapping.OfficeIntegration.PowerPointInfo">
  <Version>Version1</Version>
  <RequiresSignIn>False</RequiresSignIn>
</EsriMapsInfo>
</file>

<file path=customXml/item61.xml><?xml version="1.0" encoding="utf-8"?>
<EsriMapsInfo xmlns="ESRI.ArcGIS.Mapping.OfficeIntegration.PowerPointInfo">
  <Version>Version1</Version>
  <RequiresSignIn>False</RequiresSignIn>
</EsriMapsInfo>
</file>

<file path=customXml/item62.xml><?xml version="1.0" encoding="utf-8"?>
<EsriMapsInfo xmlns="ESRI.ArcGIS.Mapping.OfficeIntegration.PowerPointInfo">
  <Version>Version1</Version>
  <RequiresSignIn>False</RequiresSignIn>
</EsriMapsInfo>
</file>

<file path=customXml/item63.xml><?xml version="1.0" encoding="utf-8"?>
<EsriMapsInfo xmlns="ESRI.ArcGIS.Mapping.OfficeIntegration.PowerPointInfo">
  <Version>Version1</Version>
  <RequiresSignIn>False</RequiresSignIn>
</EsriMapsInfo>
</file>

<file path=customXml/item64.xml><?xml version="1.0" encoding="utf-8"?>
<EsriMapsInfo xmlns="ESRI.ArcGIS.Mapping.OfficeIntegration.PowerPointInfo">
  <Version>Version1</Version>
  <RequiresSignIn>False</RequiresSignIn>
</EsriMapsInfo>
</file>

<file path=customXml/item65.xml><?xml version="1.0" encoding="utf-8"?>
<EsriMapsInfo xmlns="ESRI.ArcGIS.Mapping.OfficeIntegration.PowerPointInfo">
  <Version>Version1</Version>
  <RequiresSignIn>False</RequiresSignIn>
</EsriMapsInfo>
</file>

<file path=customXml/item66.xml><?xml version="1.0" encoding="utf-8"?>
<EsriMapsInfo xmlns="ESRI.ArcGIS.Mapping.OfficeIntegration.PowerPointInfo">
  <Version>Version1</Version>
  <RequiresSignIn>False</RequiresSignIn>
</EsriMapsInfo>
</file>

<file path=customXml/item67.xml><?xml version="1.0" encoding="utf-8"?>
<EsriMapsInfo xmlns="ESRI.ArcGIS.Mapping.OfficeIntegration.PowerPointInfo">
  <Version>Version1</Version>
  <RequiresSignIn>False</RequiresSignIn>
</EsriMapsInfo>
</file>

<file path=customXml/item68.xml><?xml version="1.0" encoding="utf-8"?>
<EsriMapsInfo xmlns="ESRI.ArcGIS.Mapping.OfficeIntegration.PowerPointInfo">
  <Version>Version1</Version>
  <RequiresSignIn>False</RequiresSignIn>
</EsriMapsInfo>
</file>

<file path=customXml/item69.xml><?xml version="1.0" encoding="utf-8"?>
<EsriMapsInfo xmlns="ESRI.ArcGIS.Mapping.OfficeIntegration.PowerPointInfo">
  <Version>Version1</Version>
  <RequiresSignIn>False</RequiresSignIn>
</EsriMapsInfo>
</file>

<file path=customXml/item70.xml><?xml version="1.0" encoding="utf-8"?>
<EsriMapsInfo xmlns="ESRI.ArcGIS.Mapping.OfficeIntegration.PowerPointInfo">
  <Version>Version1</Version>
  <RequiresSignIn>False</RequiresSignIn>
</EsriMapsInfo>
</file>

<file path=customXml/item71.xml><?xml version="1.0" encoding="utf-8"?>
<EsriMapsInfo xmlns="ESRI.ArcGIS.Mapping.OfficeIntegration.PowerPointInfo">
  <Version>Version1</Version>
  <RequiresSignIn>False</RequiresSignIn>
</EsriMapsInfo>
</file>

<file path=customXml/item72.xml><?xml version="1.0" encoding="utf-8"?>
<EsriMapsInfo xmlns="ESRI.ArcGIS.Mapping.OfficeIntegration.PowerPointInfo">
  <Version>Version1</Version>
  <RequiresSignIn>False</RequiresSignIn>
</EsriMapsInfo>
</file>

<file path=customXml/item73.xml><?xml version="1.0" encoding="utf-8"?>
<EsriMapsInfo xmlns="ESRI.ArcGIS.Mapping.OfficeIntegration.PowerPointInfo">
  <Version>Version1</Version>
  <RequiresSignIn>False</RequiresSignIn>
</EsriMapsInfo>
</file>

<file path=customXml/item74.xml><?xml version="1.0" encoding="utf-8"?>
<EsriMapsInfo xmlns="ESRI.ArcGIS.Mapping.OfficeIntegration.PowerPointInfo">
  <Version>Version1</Version>
  <RequiresSignIn>False</RequiresSignIn>
</EsriMapsInfo>
</file>

<file path=customXml/item75.xml><?xml version="1.0" encoding="utf-8"?>
<EsriMapsInfo xmlns="ESRI.ArcGIS.Mapping.OfficeIntegration.PowerPointInfo">
  <Version>Version1</Version>
  <RequiresSignIn>False</RequiresSignIn>
</EsriMapsInfo>
</file>

<file path=customXml/item76.xml><?xml version="1.0" encoding="utf-8"?>
<EsriMapsInfo xmlns="ESRI.ArcGIS.Mapping.OfficeIntegration.PowerPointInfo">
  <Version>Version1</Version>
  <RequiresSignIn>False</RequiresSignIn>
</EsriMapsInfo>
</file>

<file path=customXml/item77.xml><?xml version="1.0" encoding="utf-8"?>
<EsriMapsInfo xmlns="ESRI.ArcGIS.Mapping.OfficeIntegration.PowerPointInfo">
  <Version>Version1</Version>
  <RequiresSignIn>False</RequiresSignIn>
</EsriMapsInfo>
</file>

<file path=customXml/item78.xml><?xml version="1.0" encoding="utf-8"?>
<EsriMapsInfo xmlns="ESRI.ArcGIS.Mapping.OfficeIntegration.PowerPointInfo">
  <Version>Version1</Version>
  <RequiresSignIn>False</RequiresSignIn>
</EsriMapsInfo>
</file>

<file path=customXml/item79.xml><?xml version="1.0" encoding="utf-8"?>
<EsriMapsInfo xmlns="ESRI.ArcGIS.Mapping.OfficeIntegration.PowerPointInfo">
  <Version>Version1</Version>
  <RequiresSignIn>False</RequiresSignIn>
</EsriMapsInfo>
</file>

<file path=customXml/item80.xml><?xml version="1.0" encoding="utf-8"?>
<EsriMapsInfo xmlns="ESRI.ArcGIS.Mapping.OfficeIntegration.PowerPointInfo">
  <Version>Version1</Version>
  <RequiresSignIn>False</RequiresSignIn>
</EsriMapsInfo>
</file>

<file path=customXml/item81.xml><?xml version="1.0" encoding="utf-8"?>
<EsriMapsInfo xmlns="ESRI.ArcGIS.Mapping.OfficeIntegration.PowerPointInfo">
  <Version>Version1</Version>
  <RequiresSignIn>False</RequiresSignIn>
</EsriMapsInfo>
</file>

<file path=customXml/item82.xml><?xml version="1.0" encoding="utf-8"?>
<EsriMapsInfo xmlns="ESRI.ArcGIS.Mapping.OfficeIntegration.PowerPointInfo">
  <Version>Version1</Version>
  <RequiresSignIn>False</RequiresSignIn>
</EsriMapsInfo>
</file>

<file path=customXml/item83.xml><?xml version="1.0" encoding="utf-8"?>
<EsriMapsInfo xmlns="ESRI.ArcGIS.Mapping.OfficeIntegration.PowerPointInfo">
  <Version>Version1</Version>
  <RequiresSignIn>False</RequiresSignIn>
</EsriMapsInfo>
</file>

<file path=customXml/item84.xml><?xml version="1.0" encoding="utf-8"?>
<EsriMapsInfo xmlns="ESRI.ArcGIS.Mapping.OfficeIntegration.PowerPointInfo">
  <Version>Version1</Version>
  <RequiresSignIn>False</RequiresSignIn>
</EsriMapsInfo>
</file>

<file path=customXml/item85.xml><?xml version="1.0" encoding="utf-8"?>
<EsriMapsInfo xmlns="ESRI.ArcGIS.Mapping.OfficeIntegration.PowerPointInfo">
  <Version>Version1</Version>
  <RequiresSignIn>False</RequiresSignIn>
</EsriMapsInfo>
</file>

<file path=customXml/item86.xml><?xml version="1.0" encoding="utf-8"?>
<EsriMapsInfo xmlns="ESRI.ArcGIS.Mapping.OfficeIntegration.PowerPointInfo">
  <Version>Version1</Version>
  <RequiresSignIn>False</RequiresSignIn>
</EsriMapsInfo>
</file>

<file path=customXml/item87.xml><?xml version="1.0" encoding="utf-8"?>
<EsriMapsInfo xmlns="ESRI.ArcGIS.Mapping.OfficeIntegration.PowerPointInfo">
  <Version>Version1</Version>
  <RequiresSignIn>False</RequiresSignIn>
</EsriMapsInfo>
</file>

<file path=customXml/item88.xml><?xml version="1.0" encoding="utf-8"?>
<EsriMapsInfo xmlns="ESRI.ArcGIS.Mapping.OfficeIntegration.PowerPointInfo">
  <Version>Version1</Version>
  <RequiresSignIn>False</RequiresSignIn>
</EsriMapsInfo>
</file>

<file path=customXml/item89.xml><?xml version="1.0" encoding="utf-8"?>
<EsriMapsInfo xmlns="ESRI.ArcGIS.Mapping.OfficeIntegration.PowerPointInfo">
  <Version>Version1</Version>
  <RequiresSignIn>False</RequiresSignIn>
</EsriMapsInfo>
</file>

<file path=customXml/item90.xml><?xml version="1.0" encoding="utf-8"?>
<EsriMapsInfo xmlns="ESRI.ArcGIS.Mapping.OfficeIntegration.PowerPointInfo">
  <Version>Version1</Version>
  <RequiresSignIn>False</RequiresSignIn>
</EsriMapsInfo>
</file>

<file path=customXml/item91.xml><?xml version="1.0" encoding="utf-8"?>
<EsriMapsInfo xmlns="ESRI.ArcGIS.Mapping.OfficeIntegration.PowerPointInfo">
  <Version>Version1</Version>
  <RequiresSignIn>False</RequiresSignIn>
</EsriMapsInfo>
</file>

<file path=customXml/item92.xml><?xml version="1.0" encoding="utf-8"?>
<EsriMapsInfo xmlns="ESRI.ArcGIS.Mapping.OfficeIntegration.PowerPointInfo">
  <Version>Version1</Version>
  <RequiresSignIn>False</RequiresSignIn>
</EsriMapsInfo>
</file>

<file path=customXml/item93.xml><?xml version="1.0" encoding="utf-8"?>
<EsriMapsInfo xmlns="ESRI.ArcGIS.Mapping.OfficeIntegration.PowerPointInfo">
  <Version>Version1</Version>
  <RequiresSignIn>False</RequiresSignIn>
</EsriMapsInfo>
</file>

<file path=customXml/item94.xml><?xml version="1.0" encoding="utf-8"?>
<EsriMapsInfo xmlns="ESRI.ArcGIS.Mapping.OfficeIntegration.PowerPointInfo">
  <Version>Version1</Version>
  <RequiresSignIn>False</RequiresSignIn>
</EsriMapsInfo>
</file>

<file path=customXml/item95.xml><?xml version="1.0" encoding="utf-8"?>
<EsriMapsInfo xmlns="ESRI.ArcGIS.Mapping.OfficeIntegration.PowerPointInfo">
  <Version>Version1</Version>
  <RequiresSignIn>False</RequiresSignIn>
</EsriMapsInfo>
</file>

<file path=customXml/item96.xml><?xml version="1.0" encoding="utf-8"?>
<EsriMapsInfo xmlns="ESRI.ArcGIS.Mapping.OfficeIntegration.PowerPointInfo">
  <Version>Version1</Version>
  <RequiresSignIn>False</RequiresSignIn>
</EsriMapsInfo>
</file>

<file path=customXml/item97.xml><?xml version="1.0" encoding="utf-8"?>
<EsriMapsInfo xmlns="ESRI.ArcGIS.Mapping.OfficeIntegration.PowerPointInfo">
  <Version>Version1</Version>
  <RequiresSignIn>False</RequiresSignIn>
</EsriMapsInfo>
</file>

<file path=customXml/item98.xml><?xml version="1.0" encoding="utf-8"?>
<EsriMapsInfo xmlns="ESRI.ArcGIS.Mapping.OfficeIntegration.PowerPointInfo">
  <Version>Version1</Version>
  <RequiresSignIn>False</RequiresSignIn>
</EsriMapsInfo>
</file>

<file path=customXml/item99.xml><?xml version="1.0" encoding="utf-8"?>
<EsriMapsInfo xmlns="ESRI.ArcGIS.Mapping.OfficeIntegration.PowerPointInfo">
  <Version>Version1</Version>
  <RequiresSignIn>False</RequiresSignIn>
</EsriMapsInfo>
</file>

<file path=customXml/item100.xml><?xml version="1.0" encoding="utf-8"?>
<EsriMapsInfo xmlns="ESRI.ArcGIS.Mapping.OfficeIntegration.PowerPointInfo">
  <Version>Version1</Version>
  <RequiresSignIn>False</RequiresSignIn>
</EsriMapsInfo>
</file>

<file path=customXml/item101.xml><?xml version="1.0" encoding="utf-8"?>
<EsriMapsInfo xmlns="ESRI.ArcGIS.Mapping.OfficeIntegration.PowerPointInfo">
  <Version>Version1</Version>
  <RequiresSignIn>False</RequiresSignIn>
</EsriMapsInfo>
</file>

<file path=customXml/item102.xml><?xml version="1.0" encoding="utf-8"?>
<EsriMapsInfo xmlns="ESRI.ArcGIS.Mapping.OfficeIntegration.PowerPointInfo">
  <Version>Version1</Version>
  <RequiresSignIn>False</RequiresSignIn>
</EsriMapsInfo>
</file>

<file path=customXml/item103.xml><?xml version="1.0" encoding="utf-8"?>
<EsriMapsInfo xmlns="ESRI.ArcGIS.Mapping.OfficeIntegration.PowerPointInfo">
  <Version>Version1</Version>
  <RequiresSignIn>False</RequiresSignIn>
</EsriMapsInfo>
</file>

<file path=customXml/item104.xml><?xml version="1.0" encoding="utf-8"?>
<EsriMapsInfo xmlns="ESRI.ArcGIS.Mapping.OfficeIntegration.PowerPointInfo">
  <Version>Version1</Version>
  <RequiresSignIn>False</RequiresSignIn>
</EsriMapsInfo>
</file>

<file path=customXml/item105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8451BCB6-D893-41F8-9698-B20ED600F640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B5F34DA1-36B4-4884-831F-D221296EF5CE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90A699B7-A6B5-4BE8-873E-17076699B88E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AE18B95A-F5A6-4C85-BF02-134F9E63515C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78BDAAFB-5A13-4003-A4F5-01A05D98AC81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6475D84B-AB51-483F-B2A5-DA82E6CCB47F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1AB31E72-AA2A-459B-B408-D87F472157D0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D5D028AE-5C77-487D-B7B0-CCA2E41364C3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48DC57F4-06E8-4D2F-BF01-BCA2DD5F681A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38FB60F0-0F01-47B6-8882-F94F7713A0AC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5356CD11-5831-4C0A-A85B-559FAEF20D1D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04A0D2D9-7FC2-4E31-A8D1-7A7407F8EBCA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85C4C259-FC91-42DE-A54D-50F2A7BF2DEC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E6E5A3D5-DD96-42A7-B548-C746D4739388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704817B8-BD38-444E-B18F-61058A4ED687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0E76DE5A-9C68-416E-84C2-62F44289F54F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6175B084-28A3-4D5C-A226-F4733659FB3A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457581A7-CB1F-4BC3-AEDD-515CD48E634B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E1877F71-3003-429E-9861-72C7C32B49AD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24426B98-4864-4C43-B29B-35B5A10B922B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FE63F742-C90A-4579-9287-A72D907658EE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69ABE384-E582-49DE-8BEE-BE58F15B6182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ED8A3FC6-1E19-4AB2-AFD1-A2FEB09EA841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744FD4F5-3FD9-40C7-B855-098890D2D70E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C44DC9F1-382C-4FF8-872D-CE25C37091FE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3353AF92-1039-464B-9A9A-5B4ADFD9D67D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0256956F-08DF-42B1-A600-7D8121C89416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78BAE159-BA7A-4EC0-A365-E82C99F53F69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B993F161-AA32-4779-A4F0-5CBD473FCBF5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22F5BE99-5F70-4757-A30E-06887471C45B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72E43576-7B5C-404D-9AD2-D38E36DAF472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4B4745BD-D974-4843-94A4-4FFB9C0645DC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FCF52C52-6ACD-4D4A-BB5A-D2F5497D2BDA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1E3BA29D-981C-4D7A-BBE9-545C932C71D0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61869286-23A9-42D1-A64F-5780B21C2118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CBD27934-5DA4-41AF-831B-DCE96130C3EF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6D4C26A7-4E43-4A21-9F75-159A922A2AA6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ADBB755E-ED27-47E5-B394-9B73DDCC0D48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462079A3-F016-49A7-A6E1-F187977FABE6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BD5CDFF0-7010-48B2-A8DE-95C070327F24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0912345B-CE00-4183-BD9C-6E247EBFE146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9CDCB9AA-E402-43E9-8FB6-CC06920C7FE5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809DD857-4F2D-426A-A39B-1B8C3635165F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145A11B9-D1AB-49A4-B032-4086336D72F4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A54616B8-1CBF-4D08-875D-7BFE6542E743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A12899E4-CAF1-4DFB-BACC-7F5B36AB26E0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45FF4D62-011B-49E3-AACF-DE2EB28D1742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070D0294-BD78-4A67-8E44-F60BBB8C6EDF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FA89F324-90D1-42EF-98B8-2A5DD19BBEA6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7045BACF-89A2-46F8-B5F3-27CDEF931968}">
  <ds:schemaRefs>
    <ds:schemaRef ds:uri="ESRI.ArcGIS.Mapping.OfficeIntegration.PowerPointInfo"/>
  </ds:schemaRefs>
</ds:datastoreItem>
</file>

<file path=customXml/itemProps51.xml><?xml version="1.0" encoding="utf-8"?>
<ds:datastoreItem xmlns:ds="http://schemas.openxmlformats.org/officeDocument/2006/customXml" ds:itemID="{655B8A4E-A96C-46E7-B8C1-B85066B70D7B}">
  <ds:schemaRefs>
    <ds:schemaRef ds:uri="ESRI.ArcGIS.Mapping.OfficeIntegration.PowerPointInfo"/>
  </ds:schemaRefs>
</ds:datastoreItem>
</file>

<file path=customXml/itemProps52.xml><?xml version="1.0" encoding="utf-8"?>
<ds:datastoreItem xmlns:ds="http://schemas.openxmlformats.org/officeDocument/2006/customXml" ds:itemID="{DD1951EC-1ED9-49D5-8DBA-F9781465EF52}">
  <ds:schemaRefs>
    <ds:schemaRef ds:uri="ESRI.ArcGIS.Mapping.OfficeIntegration.PowerPointInfo"/>
  </ds:schemaRefs>
</ds:datastoreItem>
</file>

<file path=customXml/itemProps53.xml><?xml version="1.0" encoding="utf-8"?>
<ds:datastoreItem xmlns:ds="http://schemas.openxmlformats.org/officeDocument/2006/customXml" ds:itemID="{C4A2D295-2EDC-43A4-BE8E-FCAC8AC5B522}">
  <ds:schemaRefs>
    <ds:schemaRef ds:uri="ESRI.ArcGIS.Mapping.OfficeIntegration.PowerPointInfo"/>
  </ds:schemaRefs>
</ds:datastoreItem>
</file>

<file path=customXml/itemProps54.xml><?xml version="1.0" encoding="utf-8"?>
<ds:datastoreItem xmlns:ds="http://schemas.openxmlformats.org/officeDocument/2006/customXml" ds:itemID="{0EA07042-1DCA-4CA0-BD58-6092A142BF36}">
  <ds:schemaRefs>
    <ds:schemaRef ds:uri="ESRI.ArcGIS.Mapping.OfficeIntegration.PowerPointInfo"/>
  </ds:schemaRefs>
</ds:datastoreItem>
</file>

<file path=customXml/itemProps55.xml><?xml version="1.0" encoding="utf-8"?>
<ds:datastoreItem xmlns:ds="http://schemas.openxmlformats.org/officeDocument/2006/customXml" ds:itemID="{7601E99D-CD76-4DCE-9FA4-EC2D667ECF82}">
  <ds:schemaRefs>
    <ds:schemaRef ds:uri="ESRI.ArcGIS.Mapping.OfficeIntegration.PowerPointInfo"/>
  </ds:schemaRefs>
</ds:datastoreItem>
</file>

<file path=customXml/itemProps56.xml><?xml version="1.0" encoding="utf-8"?>
<ds:datastoreItem xmlns:ds="http://schemas.openxmlformats.org/officeDocument/2006/customXml" ds:itemID="{C240D41A-0B27-4289-9324-385ECACDE44E}">
  <ds:schemaRefs>
    <ds:schemaRef ds:uri="ESRI.ArcGIS.Mapping.OfficeIntegration.PowerPointInfo"/>
  </ds:schemaRefs>
</ds:datastoreItem>
</file>

<file path=customXml/itemProps57.xml><?xml version="1.0" encoding="utf-8"?>
<ds:datastoreItem xmlns:ds="http://schemas.openxmlformats.org/officeDocument/2006/customXml" ds:itemID="{E6F72254-5B25-460A-8341-28FF761EC813}">
  <ds:schemaRefs>
    <ds:schemaRef ds:uri="ESRI.ArcGIS.Mapping.OfficeIntegration.PowerPointInfo"/>
  </ds:schemaRefs>
</ds:datastoreItem>
</file>

<file path=customXml/itemProps58.xml><?xml version="1.0" encoding="utf-8"?>
<ds:datastoreItem xmlns:ds="http://schemas.openxmlformats.org/officeDocument/2006/customXml" ds:itemID="{5FEABD51-D865-4E42-A781-D3F6D40947D2}">
  <ds:schemaRefs>
    <ds:schemaRef ds:uri="ESRI.ArcGIS.Mapping.OfficeIntegration.PowerPointInfo"/>
  </ds:schemaRefs>
</ds:datastoreItem>
</file>

<file path=customXml/itemProps59.xml><?xml version="1.0" encoding="utf-8"?>
<ds:datastoreItem xmlns:ds="http://schemas.openxmlformats.org/officeDocument/2006/customXml" ds:itemID="{0693AD4A-E3A0-40B2-95BB-ADD2C138C7B5}">
  <ds:schemaRefs>
    <ds:schemaRef ds:uri="ESRI.ArcGIS.Mapping.OfficeIntegration.PowerPointInfo"/>
  </ds:schemaRefs>
</ds:datastoreItem>
</file>

<file path=customXml/itemProps60.xml><?xml version="1.0" encoding="utf-8"?>
<ds:datastoreItem xmlns:ds="http://schemas.openxmlformats.org/officeDocument/2006/customXml" ds:itemID="{3CEE6B21-F413-4E35-B6A3-816A5553E7B6}">
  <ds:schemaRefs>
    <ds:schemaRef ds:uri="ESRI.ArcGIS.Mapping.OfficeIntegration.PowerPointInfo"/>
  </ds:schemaRefs>
</ds:datastoreItem>
</file>

<file path=customXml/itemProps61.xml><?xml version="1.0" encoding="utf-8"?>
<ds:datastoreItem xmlns:ds="http://schemas.openxmlformats.org/officeDocument/2006/customXml" ds:itemID="{63E218B5-649B-4ABC-B917-1825117DB56E}">
  <ds:schemaRefs>
    <ds:schemaRef ds:uri="ESRI.ArcGIS.Mapping.OfficeIntegration.PowerPointInfo"/>
  </ds:schemaRefs>
</ds:datastoreItem>
</file>

<file path=customXml/itemProps62.xml><?xml version="1.0" encoding="utf-8"?>
<ds:datastoreItem xmlns:ds="http://schemas.openxmlformats.org/officeDocument/2006/customXml" ds:itemID="{5FF44C30-6854-4010-8CEB-68BC21B01ADB}">
  <ds:schemaRefs>
    <ds:schemaRef ds:uri="ESRI.ArcGIS.Mapping.OfficeIntegration.PowerPointInfo"/>
  </ds:schemaRefs>
</ds:datastoreItem>
</file>

<file path=customXml/itemProps63.xml><?xml version="1.0" encoding="utf-8"?>
<ds:datastoreItem xmlns:ds="http://schemas.openxmlformats.org/officeDocument/2006/customXml" ds:itemID="{DFC9BE4C-6C82-454B-B9DE-885B1EE67C46}">
  <ds:schemaRefs>
    <ds:schemaRef ds:uri="ESRI.ArcGIS.Mapping.OfficeIntegration.PowerPointInfo"/>
  </ds:schemaRefs>
</ds:datastoreItem>
</file>

<file path=customXml/itemProps64.xml><?xml version="1.0" encoding="utf-8"?>
<ds:datastoreItem xmlns:ds="http://schemas.openxmlformats.org/officeDocument/2006/customXml" ds:itemID="{44524730-57E9-4235-B2FB-970EF163D475}">
  <ds:schemaRefs>
    <ds:schemaRef ds:uri="ESRI.ArcGIS.Mapping.OfficeIntegration.PowerPointInfo"/>
  </ds:schemaRefs>
</ds:datastoreItem>
</file>

<file path=customXml/itemProps65.xml><?xml version="1.0" encoding="utf-8"?>
<ds:datastoreItem xmlns:ds="http://schemas.openxmlformats.org/officeDocument/2006/customXml" ds:itemID="{CDBF0337-CCF1-416D-ADF1-2CECCFD6D8D7}">
  <ds:schemaRefs>
    <ds:schemaRef ds:uri="ESRI.ArcGIS.Mapping.OfficeIntegration.PowerPointInfo"/>
  </ds:schemaRefs>
</ds:datastoreItem>
</file>

<file path=customXml/itemProps66.xml><?xml version="1.0" encoding="utf-8"?>
<ds:datastoreItem xmlns:ds="http://schemas.openxmlformats.org/officeDocument/2006/customXml" ds:itemID="{5F4E4290-E8EB-4E91-8AD3-08E38F11E49C}">
  <ds:schemaRefs>
    <ds:schemaRef ds:uri="ESRI.ArcGIS.Mapping.OfficeIntegration.PowerPointInfo"/>
  </ds:schemaRefs>
</ds:datastoreItem>
</file>

<file path=customXml/itemProps67.xml><?xml version="1.0" encoding="utf-8"?>
<ds:datastoreItem xmlns:ds="http://schemas.openxmlformats.org/officeDocument/2006/customXml" ds:itemID="{FA1D629C-C098-4129-9CB8-96D4306EDD04}">
  <ds:schemaRefs>
    <ds:schemaRef ds:uri="ESRI.ArcGIS.Mapping.OfficeIntegration.PowerPointInfo"/>
  </ds:schemaRefs>
</ds:datastoreItem>
</file>

<file path=customXml/itemProps68.xml><?xml version="1.0" encoding="utf-8"?>
<ds:datastoreItem xmlns:ds="http://schemas.openxmlformats.org/officeDocument/2006/customXml" ds:itemID="{64D9D904-297A-4B1E-8DCB-9A9FB678C86D}">
  <ds:schemaRefs>
    <ds:schemaRef ds:uri="ESRI.ArcGIS.Mapping.OfficeIntegration.PowerPointInfo"/>
  </ds:schemaRefs>
</ds:datastoreItem>
</file>

<file path=customXml/itemProps69.xml><?xml version="1.0" encoding="utf-8"?>
<ds:datastoreItem xmlns:ds="http://schemas.openxmlformats.org/officeDocument/2006/customXml" ds:itemID="{050DD1BF-B90D-45A4-801A-CBAEF0F6D076}">
  <ds:schemaRefs>
    <ds:schemaRef ds:uri="ESRI.ArcGIS.Mapping.OfficeIntegration.PowerPointInfo"/>
  </ds:schemaRefs>
</ds:datastoreItem>
</file>

<file path=customXml/itemProps70.xml><?xml version="1.0" encoding="utf-8"?>
<ds:datastoreItem xmlns:ds="http://schemas.openxmlformats.org/officeDocument/2006/customXml" ds:itemID="{DE177E10-C4E1-4C7D-8673-8CC303CA421D}">
  <ds:schemaRefs>
    <ds:schemaRef ds:uri="ESRI.ArcGIS.Mapping.OfficeIntegration.PowerPointInfo"/>
  </ds:schemaRefs>
</ds:datastoreItem>
</file>

<file path=customXml/itemProps71.xml><?xml version="1.0" encoding="utf-8"?>
<ds:datastoreItem xmlns:ds="http://schemas.openxmlformats.org/officeDocument/2006/customXml" ds:itemID="{BBA0C980-5B3E-4009-9527-63ACE9506685}">
  <ds:schemaRefs>
    <ds:schemaRef ds:uri="ESRI.ArcGIS.Mapping.OfficeIntegration.PowerPointInfo"/>
  </ds:schemaRefs>
</ds:datastoreItem>
</file>

<file path=customXml/itemProps72.xml><?xml version="1.0" encoding="utf-8"?>
<ds:datastoreItem xmlns:ds="http://schemas.openxmlformats.org/officeDocument/2006/customXml" ds:itemID="{CAA1D8B2-D19B-4674-BCC8-B4A7DA145869}">
  <ds:schemaRefs>
    <ds:schemaRef ds:uri="ESRI.ArcGIS.Mapping.OfficeIntegration.PowerPointInfo"/>
  </ds:schemaRefs>
</ds:datastoreItem>
</file>

<file path=customXml/itemProps73.xml><?xml version="1.0" encoding="utf-8"?>
<ds:datastoreItem xmlns:ds="http://schemas.openxmlformats.org/officeDocument/2006/customXml" ds:itemID="{87BD6671-45D5-4B6E-B50C-456957466C3A}">
  <ds:schemaRefs>
    <ds:schemaRef ds:uri="ESRI.ArcGIS.Mapping.OfficeIntegration.PowerPointInfo"/>
  </ds:schemaRefs>
</ds:datastoreItem>
</file>

<file path=customXml/itemProps74.xml><?xml version="1.0" encoding="utf-8"?>
<ds:datastoreItem xmlns:ds="http://schemas.openxmlformats.org/officeDocument/2006/customXml" ds:itemID="{6FFA1B21-5D75-4E39-AC42-F8DC802736AB}">
  <ds:schemaRefs>
    <ds:schemaRef ds:uri="ESRI.ArcGIS.Mapping.OfficeIntegration.PowerPointInfo"/>
  </ds:schemaRefs>
</ds:datastoreItem>
</file>

<file path=customXml/itemProps75.xml><?xml version="1.0" encoding="utf-8"?>
<ds:datastoreItem xmlns:ds="http://schemas.openxmlformats.org/officeDocument/2006/customXml" ds:itemID="{563CAEE5-A062-47E7-B218-C4F65F24C565}">
  <ds:schemaRefs>
    <ds:schemaRef ds:uri="ESRI.ArcGIS.Mapping.OfficeIntegration.PowerPointInfo"/>
  </ds:schemaRefs>
</ds:datastoreItem>
</file>

<file path=customXml/itemProps76.xml><?xml version="1.0" encoding="utf-8"?>
<ds:datastoreItem xmlns:ds="http://schemas.openxmlformats.org/officeDocument/2006/customXml" ds:itemID="{080FCE3B-25B4-463D-8C80-1B0B357CC257}">
  <ds:schemaRefs>
    <ds:schemaRef ds:uri="ESRI.ArcGIS.Mapping.OfficeIntegration.PowerPointInfo"/>
  </ds:schemaRefs>
</ds:datastoreItem>
</file>

<file path=customXml/itemProps77.xml><?xml version="1.0" encoding="utf-8"?>
<ds:datastoreItem xmlns:ds="http://schemas.openxmlformats.org/officeDocument/2006/customXml" ds:itemID="{31B74C00-D930-45AE-969C-3EBF2FB7E20E}">
  <ds:schemaRefs>
    <ds:schemaRef ds:uri="ESRI.ArcGIS.Mapping.OfficeIntegration.PowerPointInfo"/>
  </ds:schemaRefs>
</ds:datastoreItem>
</file>

<file path=customXml/itemProps78.xml><?xml version="1.0" encoding="utf-8"?>
<ds:datastoreItem xmlns:ds="http://schemas.openxmlformats.org/officeDocument/2006/customXml" ds:itemID="{981B40D6-0A52-40F0-94B7-707DEC541B32}">
  <ds:schemaRefs>
    <ds:schemaRef ds:uri="ESRI.ArcGIS.Mapping.OfficeIntegration.PowerPointInfo"/>
  </ds:schemaRefs>
</ds:datastoreItem>
</file>

<file path=customXml/itemProps79.xml><?xml version="1.0" encoding="utf-8"?>
<ds:datastoreItem xmlns:ds="http://schemas.openxmlformats.org/officeDocument/2006/customXml" ds:itemID="{BDFE28E9-117D-497E-9164-A61BE3885CC9}">
  <ds:schemaRefs>
    <ds:schemaRef ds:uri="ESRI.ArcGIS.Mapping.OfficeIntegration.PowerPointInfo"/>
  </ds:schemaRefs>
</ds:datastoreItem>
</file>

<file path=customXml/itemProps80.xml><?xml version="1.0" encoding="utf-8"?>
<ds:datastoreItem xmlns:ds="http://schemas.openxmlformats.org/officeDocument/2006/customXml" ds:itemID="{5F205274-395B-4E94-BD28-40BEACAC7C4B}">
  <ds:schemaRefs>
    <ds:schemaRef ds:uri="ESRI.ArcGIS.Mapping.OfficeIntegration.PowerPointInfo"/>
  </ds:schemaRefs>
</ds:datastoreItem>
</file>

<file path=customXml/itemProps81.xml><?xml version="1.0" encoding="utf-8"?>
<ds:datastoreItem xmlns:ds="http://schemas.openxmlformats.org/officeDocument/2006/customXml" ds:itemID="{72894195-244A-4F8A-AE5A-B47ED500D887}">
  <ds:schemaRefs>
    <ds:schemaRef ds:uri="ESRI.ArcGIS.Mapping.OfficeIntegration.PowerPointInfo"/>
  </ds:schemaRefs>
</ds:datastoreItem>
</file>

<file path=customXml/itemProps82.xml><?xml version="1.0" encoding="utf-8"?>
<ds:datastoreItem xmlns:ds="http://schemas.openxmlformats.org/officeDocument/2006/customXml" ds:itemID="{B8ECDA8D-7177-4A55-BD1D-F221DF5D6DF7}">
  <ds:schemaRefs>
    <ds:schemaRef ds:uri="ESRI.ArcGIS.Mapping.OfficeIntegration.PowerPointInfo"/>
  </ds:schemaRefs>
</ds:datastoreItem>
</file>

<file path=customXml/itemProps83.xml><?xml version="1.0" encoding="utf-8"?>
<ds:datastoreItem xmlns:ds="http://schemas.openxmlformats.org/officeDocument/2006/customXml" ds:itemID="{70DFA0FB-1803-4303-81CB-0827EC54147D}">
  <ds:schemaRefs>
    <ds:schemaRef ds:uri="ESRI.ArcGIS.Mapping.OfficeIntegration.PowerPointInfo"/>
  </ds:schemaRefs>
</ds:datastoreItem>
</file>

<file path=customXml/itemProps84.xml><?xml version="1.0" encoding="utf-8"?>
<ds:datastoreItem xmlns:ds="http://schemas.openxmlformats.org/officeDocument/2006/customXml" ds:itemID="{8657B377-07C8-4C79-A84F-06BE4478AC10}">
  <ds:schemaRefs>
    <ds:schemaRef ds:uri="ESRI.ArcGIS.Mapping.OfficeIntegration.PowerPointInfo"/>
  </ds:schemaRefs>
</ds:datastoreItem>
</file>

<file path=customXml/itemProps85.xml><?xml version="1.0" encoding="utf-8"?>
<ds:datastoreItem xmlns:ds="http://schemas.openxmlformats.org/officeDocument/2006/customXml" ds:itemID="{61D2D576-4A8A-48B9-877E-0BF6EA82A3E8}">
  <ds:schemaRefs>
    <ds:schemaRef ds:uri="ESRI.ArcGIS.Mapping.OfficeIntegration.PowerPointInfo"/>
  </ds:schemaRefs>
</ds:datastoreItem>
</file>

<file path=customXml/itemProps86.xml><?xml version="1.0" encoding="utf-8"?>
<ds:datastoreItem xmlns:ds="http://schemas.openxmlformats.org/officeDocument/2006/customXml" ds:itemID="{EC13E4DD-C200-4481-B67A-FC5A96DA209D}">
  <ds:schemaRefs>
    <ds:schemaRef ds:uri="ESRI.ArcGIS.Mapping.OfficeIntegration.PowerPointInfo"/>
  </ds:schemaRefs>
</ds:datastoreItem>
</file>

<file path=customXml/itemProps87.xml><?xml version="1.0" encoding="utf-8"?>
<ds:datastoreItem xmlns:ds="http://schemas.openxmlformats.org/officeDocument/2006/customXml" ds:itemID="{A0AEF61F-4BC4-497A-A50E-0D6BFD1293D3}">
  <ds:schemaRefs>
    <ds:schemaRef ds:uri="ESRI.ArcGIS.Mapping.OfficeIntegration.PowerPointInfo"/>
  </ds:schemaRefs>
</ds:datastoreItem>
</file>

<file path=customXml/itemProps88.xml><?xml version="1.0" encoding="utf-8"?>
<ds:datastoreItem xmlns:ds="http://schemas.openxmlformats.org/officeDocument/2006/customXml" ds:itemID="{DE737719-3D31-4AEA-BEDE-4216745FF410}">
  <ds:schemaRefs>
    <ds:schemaRef ds:uri="ESRI.ArcGIS.Mapping.OfficeIntegration.PowerPointInfo"/>
  </ds:schemaRefs>
</ds:datastoreItem>
</file>

<file path=customXml/itemProps89.xml><?xml version="1.0" encoding="utf-8"?>
<ds:datastoreItem xmlns:ds="http://schemas.openxmlformats.org/officeDocument/2006/customXml" ds:itemID="{549442B4-3805-4C03-96F4-A457BC43C1EF}">
  <ds:schemaRefs>
    <ds:schemaRef ds:uri="ESRI.ArcGIS.Mapping.OfficeIntegration.PowerPointInfo"/>
  </ds:schemaRefs>
</ds:datastoreItem>
</file>

<file path=customXml/itemProps90.xml><?xml version="1.0" encoding="utf-8"?>
<ds:datastoreItem xmlns:ds="http://schemas.openxmlformats.org/officeDocument/2006/customXml" ds:itemID="{89F7968C-BF80-4FEE-96C9-23B8C996EB22}">
  <ds:schemaRefs>
    <ds:schemaRef ds:uri="ESRI.ArcGIS.Mapping.OfficeIntegration.PowerPointInfo"/>
  </ds:schemaRefs>
</ds:datastoreItem>
</file>

<file path=customXml/itemProps91.xml><?xml version="1.0" encoding="utf-8"?>
<ds:datastoreItem xmlns:ds="http://schemas.openxmlformats.org/officeDocument/2006/customXml" ds:itemID="{9D9313B9-8A73-4A6B-ACCC-129723EC2E5A}">
  <ds:schemaRefs>
    <ds:schemaRef ds:uri="ESRI.ArcGIS.Mapping.OfficeIntegration.PowerPointInfo"/>
  </ds:schemaRefs>
</ds:datastoreItem>
</file>

<file path=customXml/itemProps92.xml><?xml version="1.0" encoding="utf-8"?>
<ds:datastoreItem xmlns:ds="http://schemas.openxmlformats.org/officeDocument/2006/customXml" ds:itemID="{E9A5E2CF-9CE7-4347-B3C5-52B1F6BC4E04}">
  <ds:schemaRefs>
    <ds:schemaRef ds:uri="ESRI.ArcGIS.Mapping.OfficeIntegration.PowerPointInfo"/>
  </ds:schemaRefs>
</ds:datastoreItem>
</file>

<file path=customXml/itemProps93.xml><?xml version="1.0" encoding="utf-8"?>
<ds:datastoreItem xmlns:ds="http://schemas.openxmlformats.org/officeDocument/2006/customXml" ds:itemID="{9EE97E2D-15E5-4189-B235-1F4FDED1F38A}">
  <ds:schemaRefs>
    <ds:schemaRef ds:uri="ESRI.ArcGIS.Mapping.OfficeIntegration.PowerPointInfo"/>
  </ds:schemaRefs>
</ds:datastoreItem>
</file>

<file path=customXml/itemProps94.xml><?xml version="1.0" encoding="utf-8"?>
<ds:datastoreItem xmlns:ds="http://schemas.openxmlformats.org/officeDocument/2006/customXml" ds:itemID="{231FF3F0-6976-44CB-9929-BF4A1881C087}">
  <ds:schemaRefs>
    <ds:schemaRef ds:uri="ESRI.ArcGIS.Mapping.OfficeIntegration.PowerPointInfo"/>
  </ds:schemaRefs>
</ds:datastoreItem>
</file>

<file path=customXml/itemProps95.xml><?xml version="1.0" encoding="utf-8"?>
<ds:datastoreItem xmlns:ds="http://schemas.openxmlformats.org/officeDocument/2006/customXml" ds:itemID="{0127D4B2-8F09-4801-A40C-7E06CA468545}">
  <ds:schemaRefs>
    <ds:schemaRef ds:uri="ESRI.ArcGIS.Mapping.OfficeIntegration.PowerPointInfo"/>
  </ds:schemaRefs>
</ds:datastoreItem>
</file>

<file path=customXml/itemProps96.xml><?xml version="1.0" encoding="utf-8"?>
<ds:datastoreItem xmlns:ds="http://schemas.openxmlformats.org/officeDocument/2006/customXml" ds:itemID="{C4C18B4F-8A7D-4F5D-9637-517960ABD676}">
  <ds:schemaRefs>
    <ds:schemaRef ds:uri="ESRI.ArcGIS.Mapping.OfficeIntegration.PowerPointInfo"/>
  </ds:schemaRefs>
</ds:datastoreItem>
</file>

<file path=customXml/itemProps97.xml><?xml version="1.0" encoding="utf-8"?>
<ds:datastoreItem xmlns:ds="http://schemas.openxmlformats.org/officeDocument/2006/customXml" ds:itemID="{07E5051B-FB4B-4645-B72D-B941156BAAD1}">
  <ds:schemaRefs>
    <ds:schemaRef ds:uri="ESRI.ArcGIS.Mapping.OfficeIntegration.PowerPointInfo"/>
  </ds:schemaRefs>
</ds:datastoreItem>
</file>

<file path=customXml/itemProps98.xml><?xml version="1.0" encoding="utf-8"?>
<ds:datastoreItem xmlns:ds="http://schemas.openxmlformats.org/officeDocument/2006/customXml" ds:itemID="{749F0C6B-90F4-4C84-9B29-019A0F850CA4}">
  <ds:schemaRefs>
    <ds:schemaRef ds:uri="ESRI.ArcGIS.Mapping.OfficeIntegration.PowerPointInfo"/>
  </ds:schemaRefs>
</ds:datastoreItem>
</file>

<file path=customXml/itemProps99.xml><?xml version="1.0" encoding="utf-8"?>
<ds:datastoreItem xmlns:ds="http://schemas.openxmlformats.org/officeDocument/2006/customXml" ds:itemID="{DF03CB46-4B26-4CCA-827C-4EF1527ED74E}">
  <ds:schemaRefs>
    <ds:schemaRef ds:uri="ESRI.ArcGIS.Mapping.OfficeIntegration.PowerPointInfo"/>
  </ds:schemaRefs>
</ds:datastoreItem>
</file>

<file path=customXml/itemProps100.xml><?xml version="1.0" encoding="utf-8"?>
<ds:datastoreItem xmlns:ds="http://schemas.openxmlformats.org/officeDocument/2006/customXml" ds:itemID="{919582E4-9C8B-47A0-8241-08E5375ADC38}">
  <ds:schemaRefs>
    <ds:schemaRef ds:uri="ESRI.ArcGIS.Mapping.OfficeIntegration.PowerPointInfo"/>
  </ds:schemaRefs>
</ds:datastoreItem>
</file>

<file path=customXml/itemProps101.xml><?xml version="1.0" encoding="utf-8"?>
<ds:datastoreItem xmlns:ds="http://schemas.openxmlformats.org/officeDocument/2006/customXml" ds:itemID="{CEA81CBA-D0AA-420E-8DE2-A88E784BE10B}">
  <ds:schemaRefs>
    <ds:schemaRef ds:uri="ESRI.ArcGIS.Mapping.OfficeIntegration.PowerPointInfo"/>
  </ds:schemaRefs>
</ds:datastoreItem>
</file>

<file path=customXml/itemProps102.xml><?xml version="1.0" encoding="utf-8"?>
<ds:datastoreItem xmlns:ds="http://schemas.openxmlformats.org/officeDocument/2006/customXml" ds:itemID="{7491C237-3D7E-4028-BF72-514882E410CA}">
  <ds:schemaRefs>
    <ds:schemaRef ds:uri="ESRI.ArcGIS.Mapping.OfficeIntegration.PowerPointInfo"/>
  </ds:schemaRefs>
</ds:datastoreItem>
</file>

<file path=customXml/itemProps103.xml><?xml version="1.0" encoding="utf-8"?>
<ds:datastoreItem xmlns:ds="http://schemas.openxmlformats.org/officeDocument/2006/customXml" ds:itemID="{2C3BD017-7E8C-47A8-AEBC-D3567E886AAA}">
  <ds:schemaRefs>
    <ds:schemaRef ds:uri="ESRI.ArcGIS.Mapping.OfficeIntegration.PowerPointInfo"/>
  </ds:schemaRefs>
</ds:datastoreItem>
</file>

<file path=customXml/itemProps104.xml><?xml version="1.0" encoding="utf-8"?>
<ds:datastoreItem xmlns:ds="http://schemas.openxmlformats.org/officeDocument/2006/customXml" ds:itemID="{62B1B1E8-2E5D-4F25-83FA-C20B5A62AE14}">
  <ds:schemaRefs>
    <ds:schemaRef ds:uri="ESRI.ArcGIS.Mapping.OfficeIntegration.PowerPointInfo"/>
  </ds:schemaRefs>
</ds:datastoreItem>
</file>

<file path=customXml/itemProps105.xml><?xml version="1.0" encoding="utf-8"?>
<ds:datastoreItem xmlns:ds="http://schemas.openxmlformats.org/officeDocument/2006/customXml" ds:itemID="{765B3386-9C15-43EE-B555-772F58EC376B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4570</TotalTime>
  <Words>805</Words>
  <Application>Microsoft Office PowerPoint</Application>
  <PresentationFormat>Widescreen</PresentationFormat>
  <Paragraphs>112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Integrating Data from Sensors with Regulatory Monitors during Wildfire Smoke Events</vt:lpstr>
      <vt:lpstr>PowerPoint Presentation</vt:lpstr>
      <vt:lpstr>PowerPoint Presentation</vt:lpstr>
      <vt:lpstr>PowerPoint Presentation</vt:lpstr>
      <vt:lpstr>Air Quality Index</vt:lpstr>
      <vt:lpstr>PowerPoint Presentation</vt:lpstr>
      <vt:lpstr>AirNow Homepage www.airnow.gov </vt:lpstr>
      <vt:lpstr>Fire and Smoke Map – Data Layers</vt:lpstr>
      <vt:lpstr>Fire and Smoke Map – Conditions Near Location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Communication of Data from  Air Quality Monitors, Sensors, and Satellites  during Smoke Events</dc:title>
  <dc:creator>Stone, Susan</dc:creator>
  <cp:lastModifiedBy>Stone, Susan</cp:lastModifiedBy>
  <cp:revision>222</cp:revision>
  <dcterms:created xsi:type="dcterms:W3CDTF">2018-08-16T16:41:02Z</dcterms:created>
  <dcterms:modified xsi:type="dcterms:W3CDTF">2020-06-22T00:58:00Z</dcterms:modified>
</cp:coreProperties>
</file>