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33"/>
  </p:notesMasterIdLst>
  <p:handoutMasterIdLst>
    <p:handoutMasterId r:id="rId34"/>
  </p:handoutMasterIdLst>
  <p:sldIdLst>
    <p:sldId id="530" r:id="rId6"/>
    <p:sldId id="560" r:id="rId7"/>
    <p:sldId id="635" r:id="rId8"/>
    <p:sldId id="640" r:id="rId9"/>
    <p:sldId id="641" r:id="rId10"/>
    <p:sldId id="639" r:id="rId11"/>
    <p:sldId id="632" r:id="rId12"/>
    <p:sldId id="633" r:id="rId13"/>
    <p:sldId id="525" r:id="rId14"/>
    <p:sldId id="636" r:id="rId15"/>
    <p:sldId id="634" r:id="rId16"/>
    <p:sldId id="516" r:id="rId17"/>
    <p:sldId id="514" r:id="rId18"/>
    <p:sldId id="618" r:id="rId19"/>
    <p:sldId id="556" r:id="rId20"/>
    <p:sldId id="575" r:id="rId21"/>
    <p:sldId id="576" r:id="rId22"/>
    <p:sldId id="574" r:id="rId23"/>
    <p:sldId id="619" r:id="rId24"/>
    <p:sldId id="567" r:id="rId25"/>
    <p:sldId id="555" r:id="rId26"/>
    <p:sldId id="571" r:id="rId27"/>
    <p:sldId id="554" r:id="rId28"/>
    <p:sldId id="568" r:id="rId29"/>
    <p:sldId id="570" r:id="rId30"/>
    <p:sldId id="553" r:id="rId31"/>
    <p:sldId id="503" r:id="rId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66FF33"/>
    <a:srgbClr val="0099FF"/>
    <a:srgbClr val="33CCCC"/>
    <a:srgbClr val="99CC00"/>
    <a:srgbClr val="EC5ED4"/>
    <a:srgbClr val="FFCC99"/>
    <a:srgbClr val="84F357"/>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3" autoAdjust="0"/>
    <p:restoredTop sz="81455" autoAdjust="0"/>
  </p:normalViewPr>
  <p:slideViewPr>
    <p:cSldViewPr snapToGrid="0">
      <p:cViewPr varScale="1">
        <p:scale>
          <a:sx n="69" d="100"/>
          <a:sy n="69" d="100"/>
        </p:scale>
        <p:origin x="1728"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4452"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Total Number </a:t>
            </a:r>
            <a:r>
              <a:rPr lang="en-US" dirty="0"/>
              <a:t>Ticks Submitted</a:t>
            </a:r>
          </a:p>
        </c:rich>
      </c:tx>
      <c:layout>
        <c:manualLayout>
          <c:xMode val="edge"/>
          <c:yMode val="edge"/>
          <c:x val="0.31989735887516491"/>
          <c:y val="6.140351760768027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Number Ticks Submitted</c:v>
                </c:pt>
              </c:strCache>
            </c:strRef>
          </c:tx>
          <c:spPr>
            <a:solidFill>
              <a:schemeClr val="accent1"/>
            </a:solidFill>
            <a:ln w="19050">
              <a:solidFill>
                <a:schemeClr val="lt1"/>
              </a:solidFill>
            </a:ln>
            <a:effectLst/>
          </c:spPr>
          <c:invertIfNegative val="0"/>
          <c:dPt>
            <c:idx val="0"/>
            <c:invertIfNegative val="0"/>
            <c:bubble3D val="0"/>
            <c:spPr>
              <a:solidFill>
                <a:schemeClr val="accent1">
                  <a:tint val="46000"/>
                </a:schemeClr>
              </a:solidFill>
              <a:ln w="19050">
                <a:solidFill>
                  <a:schemeClr val="lt1"/>
                </a:solidFill>
              </a:ln>
              <a:effectLst/>
            </c:spPr>
          </c:dPt>
          <c:dPt>
            <c:idx val="1"/>
            <c:invertIfNegative val="0"/>
            <c:bubble3D val="0"/>
            <c:spPr>
              <a:solidFill>
                <a:schemeClr val="accent1">
                  <a:tint val="62000"/>
                </a:schemeClr>
              </a:solidFill>
              <a:ln w="19050">
                <a:solidFill>
                  <a:schemeClr val="lt1"/>
                </a:solidFill>
              </a:ln>
              <a:effectLst/>
            </c:spPr>
          </c:dPt>
          <c:dPt>
            <c:idx val="2"/>
            <c:invertIfNegative val="0"/>
            <c:bubble3D val="0"/>
            <c:spPr>
              <a:solidFill>
                <a:schemeClr val="accent1">
                  <a:tint val="77000"/>
                </a:schemeClr>
              </a:solidFill>
              <a:ln w="19050">
                <a:solidFill>
                  <a:schemeClr val="lt1"/>
                </a:solidFill>
              </a:ln>
              <a:effectLst/>
            </c:spPr>
          </c:dPt>
          <c:dPt>
            <c:idx val="3"/>
            <c:invertIfNegative val="0"/>
            <c:bubble3D val="0"/>
            <c:spPr>
              <a:solidFill>
                <a:schemeClr val="accent1">
                  <a:tint val="93000"/>
                </a:schemeClr>
              </a:solidFill>
              <a:ln w="19050">
                <a:solidFill>
                  <a:schemeClr val="lt1"/>
                </a:solidFill>
              </a:ln>
              <a:effectLst/>
            </c:spPr>
          </c:dPt>
          <c:dPt>
            <c:idx val="4"/>
            <c:invertIfNegative val="0"/>
            <c:bubble3D val="0"/>
            <c:spPr>
              <a:solidFill>
                <a:schemeClr val="accent1">
                  <a:shade val="92000"/>
                </a:schemeClr>
              </a:solidFill>
              <a:ln w="19050">
                <a:solidFill>
                  <a:schemeClr val="lt1"/>
                </a:solidFill>
              </a:ln>
              <a:effectLst/>
            </c:spPr>
          </c:dPt>
          <c:dPt>
            <c:idx val="5"/>
            <c:invertIfNegative val="0"/>
            <c:bubble3D val="0"/>
            <c:spPr>
              <a:solidFill>
                <a:schemeClr val="accent1">
                  <a:shade val="76000"/>
                </a:schemeClr>
              </a:solidFill>
              <a:ln w="19050">
                <a:solidFill>
                  <a:schemeClr val="lt1"/>
                </a:solidFill>
              </a:ln>
              <a:effectLst/>
            </c:spPr>
          </c:dPt>
          <c:dPt>
            <c:idx val="6"/>
            <c:invertIfNegative val="0"/>
            <c:bubble3D val="0"/>
            <c:spPr>
              <a:solidFill>
                <a:schemeClr val="accent1">
                  <a:shade val="61000"/>
                </a:schemeClr>
              </a:solidFill>
              <a:ln w="19050">
                <a:solidFill>
                  <a:schemeClr val="lt1"/>
                </a:solidFill>
              </a:ln>
              <a:effectLst/>
            </c:spPr>
          </c:dPt>
          <c:dPt>
            <c:idx val="7"/>
            <c:invertIfNegative val="0"/>
            <c:bubble3D val="0"/>
            <c:spPr>
              <a:solidFill>
                <a:schemeClr val="accent1">
                  <a:shade val="45000"/>
                </a:scheme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58</c:v>
                </c:pt>
                <c:pt idx="1">
                  <c:v>179</c:v>
                </c:pt>
                <c:pt idx="2">
                  <c:v>263</c:v>
                </c:pt>
                <c:pt idx="3">
                  <c:v>199</c:v>
                </c:pt>
                <c:pt idx="4">
                  <c:v>187</c:v>
                </c:pt>
                <c:pt idx="5">
                  <c:v>261</c:v>
                </c:pt>
                <c:pt idx="6">
                  <c:v>225</c:v>
                </c:pt>
                <c:pt idx="7">
                  <c:v>317</c:v>
                </c:pt>
              </c:numCache>
            </c:numRef>
          </c:val>
        </c:ser>
        <c:dLbls>
          <c:showLegendKey val="0"/>
          <c:showVal val="1"/>
          <c:showCatName val="0"/>
          <c:showSerName val="0"/>
          <c:showPercent val="0"/>
          <c:showBubbleSize val="0"/>
        </c:dLbls>
        <c:gapWidth val="150"/>
        <c:overlap val="-25"/>
        <c:axId val="516670120"/>
        <c:axId val="516437352"/>
      </c:barChart>
      <c:catAx>
        <c:axId val="51667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16437352"/>
        <c:crosses val="autoZero"/>
        <c:auto val="1"/>
        <c:lblAlgn val="ctr"/>
        <c:lblOffset val="100"/>
        <c:noMultiLvlLbl val="0"/>
      </c:catAx>
      <c:valAx>
        <c:axId val="516437352"/>
        <c:scaling>
          <c:orientation val="minMax"/>
        </c:scaling>
        <c:delete val="1"/>
        <c:axPos val="l"/>
        <c:numFmt formatCode="General" sourceLinked="1"/>
        <c:majorTickMark val="out"/>
        <c:minorTickMark val="none"/>
        <c:tickLblPos val="nextTo"/>
        <c:crossAx val="516670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2011-2014 (n=698)</c:v>
                </c:pt>
              </c:strCache>
            </c:strRef>
          </c:tx>
          <c:spPr>
            <a:solidFill>
              <a:srgbClr val="FFCC66"/>
            </a:solid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8</c:v>
                </c:pt>
                <c:pt idx="1">
                  <c:v>27</c:v>
                </c:pt>
                <c:pt idx="2">
                  <c:v>43</c:v>
                </c:pt>
                <c:pt idx="3">
                  <c:v>169</c:v>
                </c:pt>
                <c:pt idx="4">
                  <c:v>152</c:v>
                </c:pt>
                <c:pt idx="5">
                  <c:v>117</c:v>
                </c:pt>
                <c:pt idx="6">
                  <c:v>67</c:v>
                </c:pt>
                <c:pt idx="7">
                  <c:v>32</c:v>
                </c:pt>
                <c:pt idx="8">
                  <c:v>21</c:v>
                </c:pt>
                <c:pt idx="9">
                  <c:v>16</c:v>
                </c:pt>
                <c:pt idx="10">
                  <c:v>15</c:v>
                </c:pt>
                <c:pt idx="11">
                  <c:v>31</c:v>
                </c:pt>
              </c:numCache>
            </c:numRef>
          </c:val>
        </c:ser>
        <c:ser>
          <c:idx val="1"/>
          <c:order val="1"/>
          <c:tx>
            <c:strRef>
              <c:f>Sheet1!$C$1</c:f>
              <c:strCache>
                <c:ptCount val="1"/>
                <c:pt idx="0">
                  <c:v>2015-2018 (n=982)</c:v>
                </c:pt>
              </c:strCache>
            </c:strRef>
          </c:tx>
          <c:spPr>
            <a:solidFill>
              <a:schemeClr val="accent5">
                <a:lumMod val="75000"/>
              </a:schemeClr>
            </a:solidFill>
            <a:ln w="53975">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27</c:v>
                </c:pt>
                <c:pt idx="1">
                  <c:v>55</c:v>
                </c:pt>
                <c:pt idx="2">
                  <c:v>70</c:v>
                </c:pt>
                <c:pt idx="3">
                  <c:v>175</c:v>
                </c:pt>
                <c:pt idx="4">
                  <c:v>261</c:v>
                </c:pt>
                <c:pt idx="5">
                  <c:v>173</c:v>
                </c:pt>
                <c:pt idx="6">
                  <c:v>56</c:v>
                </c:pt>
                <c:pt idx="7">
                  <c:v>32</c:v>
                </c:pt>
                <c:pt idx="8">
                  <c:v>56</c:v>
                </c:pt>
                <c:pt idx="9">
                  <c:v>33</c:v>
                </c:pt>
                <c:pt idx="10">
                  <c:v>32</c:v>
                </c:pt>
                <c:pt idx="11">
                  <c:v>12</c:v>
                </c:pt>
              </c:numCache>
            </c:numRef>
          </c:val>
        </c:ser>
        <c:dLbls>
          <c:showLegendKey val="0"/>
          <c:showVal val="0"/>
          <c:showCatName val="0"/>
          <c:showSerName val="0"/>
          <c:showPercent val="0"/>
          <c:showBubbleSize val="0"/>
        </c:dLbls>
        <c:gapWidth val="219"/>
        <c:axId val="516441272"/>
        <c:axId val="516436176"/>
      </c:barChart>
      <c:lineChart>
        <c:grouping val="standard"/>
        <c:varyColors val="0"/>
        <c:ser>
          <c:idx val="2"/>
          <c:order val="2"/>
          <c:tx>
            <c:strRef>
              <c:f>Sheet1!$D$1</c:f>
              <c:strCache>
                <c:ptCount val="1"/>
                <c:pt idx="0">
                  <c:v>Average 2011-2014</c:v>
                </c:pt>
              </c:strCache>
            </c:strRef>
          </c:tx>
          <c:spPr>
            <a:ln w="50800" cap="rnd">
              <a:solidFill>
                <a:srgbClr val="84F357"/>
              </a:solidFill>
              <a:round/>
            </a:ln>
            <a:effectLst/>
          </c:spPr>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0</c:formatCode>
                <c:ptCount val="12"/>
                <c:pt idx="0">
                  <c:v>2</c:v>
                </c:pt>
                <c:pt idx="1">
                  <c:v>6.75</c:v>
                </c:pt>
                <c:pt idx="2">
                  <c:v>10.75</c:v>
                </c:pt>
                <c:pt idx="3">
                  <c:v>42.25</c:v>
                </c:pt>
                <c:pt idx="4">
                  <c:v>38</c:v>
                </c:pt>
                <c:pt idx="5">
                  <c:v>29.25</c:v>
                </c:pt>
                <c:pt idx="6">
                  <c:v>16.75</c:v>
                </c:pt>
                <c:pt idx="7">
                  <c:v>8</c:v>
                </c:pt>
                <c:pt idx="8">
                  <c:v>5.25</c:v>
                </c:pt>
                <c:pt idx="9">
                  <c:v>4</c:v>
                </c:pt>
                <c:pt idx="10">
                  <c:v>3.75</c:v>
                </c:pt>
                <c:pt idx="11">
                  <c:v>7.75</c:v>
                </c:pt>
              </c:numCache>
            </c:numRef>
          </c:val>
          <c:smooth val="1"/>
        </c:ser>
        <c:ser>
          <c:idx val="3"/>
          <c:order val="3"/>
          <c:tx>
            <c:strRef>
              <c:f>Sheet1!$E$1</c:f>
              <c:strCache>
                <c:ptCount val="1"/>
                <c:pt idx="0">
                  <c:v>Average 2015-2018</c:v>
                </c:pt>
              </c:strCache>
            </c:strRef>
          </c:tx>
          <c:spPr>
            <a:ln w="50800" cap="rnd">
              <a:solidFill>
                <a:srgbClr val="FF3300"/>
              </a:solidFill>
              <a:round/>
            </a:ln>
            <a:effectLst/>
          </c:spPr>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Sheet1!$E$2:$E$13</c:f>
              <c:numCache>
                <c:formatCode>0</c:formatCode>
                <c:ptCount val="12"/>
                <c:pt idx="0">
                  <c:v>6.75</c:v>
                </c:pt>
                <c:pt idx="1">
                  <c:v>13.75</c:v>
                </c:pt>
                <c:pt idx="2">
                  <c:v>17.5</c:v>
                </c:pt>
                <c:pt idx="3">
                  <c:v>43.75</c:v>
                </c:pt>
                <c:pt idx="4">
                  <c:v>65.25</c:v>
                </c:pt>
                <c:pt idx="5">
                  <c:v>43.25</c:v>
                </c:pt>
                <c:pt idx="6">
                  <c:v>14</c:v>
                </c:pt>
                <c:pt idx="7">
                  <c:v>8</c:v>
                </c:pt>
                <c:pt idx="8">
                  <c:v>14</c:v>
                </c:pt>
                <c:pt idx="9">
                  <c:v>8.25</c:v>
                </c:pt>
                <c:pt idx="10">
                  <c:v>8</c:v>
                </c:pt>
                <c:pt idx="11">
                  <c:v>3</c:v>
                </c:pt>
              </c:numCache>
            </c:numRef>
          </c:val>
          <c:smooth val="1"/>
        </c:ser>
        <c:dLbls>
          <c:showLegendKey val="0"/>
          <c:showVal val="0"/>
          <c:showCatName val="0"/>
          <c:showSerName val="0"/>
          <c:showPercent val="0"/>
          <c:showBubbleSize val="0"/>
        </c:dLbls>
        <c:marker val="1"/>
        <c:smooth val="0"/>
        <c:axId val="516441272"/>
        <c:axId val="516436176"/>
      </c:lineChart>
      <c:catAx>
        <c:axId val="51644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6436176"/>
        <c:crosses val="autoZero"/>
        <c:auto val="1"/>
        <c:lblAlgn val="ctr"/>
        <c:lblOffset val="100"/>
        <c:noMultiLvlLbl val="0"/>
      </c:catAx>
      <c:valAx>
        <c:axId val="516436176"/>
        <c:scaling>
          <c:orientation val="minMax"/>
          <c:max val="3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6441272"/>
        <c:crosses val="autoZero"/>
        <c:crossBetween val="between"/>
        <c:minorUnit val="10"/>
      </c:valAx>
      <c:spPr>
        <a:noFill/>
        <a:ln>
          <a:noFill/>
        </a:ln>
        <a:effectLst/>
      </c:spPr>
    </c:plotArea>
    <c:legend>
      <c:legendPos val="b"/>
      <c:layout>
        <c:manualLayout>
          <c:xMode val="edge"/>
          <c:yMode val="edge"/>
          <c:x val="0.14789092314380947"/>
          <c:y val="0.87989556493824728"/>
          <c:w val="0.76250036230133811"/>
          <c:h val="0.1070423385061178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Number Mosquitoes Collected</c:v>
                </c:pt>
              </c:strCache>
            </c:strRef>
          </c:tx>
          <c:spPr>
            <a:solidFill>
              <a:schemeClr val="accent1"/>
            </a:solidFill>
            <a:ln w="19050">
              <a:solidFill>
                <a:schemeClr val="lt1"/>
              </a:solidFill>
            </a:ln>
            <a:effectLst/>
          </c:spPr>
          <c:invertIfNegative val="0"/>
          <c:dPt>
            <c:idx val="0"/>
            <c:invertIfNegative val="0"/>
            <c:bubble3D val="0"/>
            <c:spPr>
              <a:solidFill>
                <a:schemeClr val="accent1">
                  <a:tint val="46000"/>
                </a:schemeClr>
              </a:solidFill>
              <a:ln w="19050">
                <a:solidFill>
                  <a:schemeClr val="lt1"/>
                </a:solidFill>
              </a:ln>
              <a:effectLst/>
            </c:spPr>
          </c:dPt>
          <c:dPt>
            <c:idx val="1"/>
            <c:invertIfNegative val="0"/>
            <c:bubble3D val="0"/>
            <c:spPr>
              <a:solidFill>
                <a:schemeClr val="accent1">
                  <a:tint val="62000"/>
                </a:schemeClr>
              </a:solidFill>
              <a:ln w="19050">
                <a:solidFill>
                  <a:schemeClr val="lt1"/>
                </a:solidFill>
              </a:ln>
              <a:effectLst/>
            </c:spPr>
          </c:dPt>
          <c:dPt>
            <c:idx val="2"/>
            <c:invertIfNegative val="0"/>
            <c:bubble3D val="0"/>
            <c:spPr>
              <a:solidFill>
                <a:schemeClr val="accent1">
                  <a:tint val="77000"/>
                </a:schemeClr>
              </a:solidFill>
              <a:ln w="19050">
                <a:solidFill>
                  <a:schemeClr val="lt1"/>
                </a:solidFill>
              </a:ln>
              <a:effectLst/>
            </c:spPr>
          </c:dPt>
          <c:dPt>
            <c:idx val="3"/>
            <c:invertIfNegative val="0"/>
            <c:bubble3D val="0"/>
            <c:spPr>
              <a:solidFill>
                <a:schemeClr val="accent1">
                  <a:tint val="93000"/>
                </a:schemeClr>
              </a:solidFill>
              <a:ln w="19050">
                <a:solidFill>
                  <a:schemeClr val="lt1"/>
                </a:solidFill>
              </a:ln>
              <a:effectLst/>
            </c:spPr>
          </c:dPt>
          <c:dPt>
            <c:idx val="4"/>
            <c:invertIfNegative val="0"/>
            <c:bubble3D val="0"/>
            <c:spPr>
              <a:solidFill>
                <a:schemeClr val="accent1">
                  <a:shade val="92000"/>
                </a:schemeClr>
              </a:solidFill>
              <a:ln w="19050">
                <a:solidFill>
                  <a:schemeClr val="lt1"/>
                </a:solidFill>
              </a:ln>
              <a:effectLst/>
            </c:spPr>
          </c:dPt>
          <c:dPt>
            <c:idx val="5"/>
            <c:invertIfNegative val="0"/>
            <c:bubble3D val="0"/>
            <c:spPr>
              <a:solidFill>
                <a:schemeClr val="accent1">
                  <a:shade val="76000"/>
                </a:schemeClr>
              </a:solidFill>
              <a:ln w="19050">
                <a:solidFill>
                  <a:schemeClr val="lt1"/>
                </a:solidFill>
              </a:ln>
              <a:effectLst/>
            </c:spPr>
          </c:dPt>
          <c:dPt>
            <c:idx val="6"/>
            <c:invertIfNegative val="0"/>
            <c:bubble3D val="0"/>
            <c:spPr>
              <a:solidFill>
                <a:schemeClr val="accent1">
                  <a:shade val="61000"/>
                </a:schemeClr>
              </a:solidFill>
              <a:ln w="19050">
                <a:solidFill>
                  <a:schemeClr val="lt1"/>
                </a:solidFill>
              </a:ln>
              <a:effectLst/>
            </c:spPr>
          </c:dPt>
          <c:dPt>
            <c:idx val="7"/>
            <c:invertIfNegative val="0"/>
            <c:bubble3D val="0"/>
            <c:spPr>
              <a:solidFill>
                <a:schemeClr val="accent1">
                  <a:shade val="45000"/>
                </a:schemeClr>
              </a:solidFill>
              <a:ln w="19050">
                <a:solidFill>
                  <a:schemeClr val="lt1"/>
                </a:solidFill>
              </a:ln>
              <a:effectLst/>
            </c:spPr>
          </c:dPt>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Sheet1!$B$2:$B$14</c:f>
              <c:numCache>
                <c:formatCode>#,##0</c:formatCode>
                <c:ptCount val="13"/>
                <c:pt idx="0">
                  <c:v>6225</c:v>
                </c:pt>
                <c:pt idx="1">
                  <c:v>5141</c:v>
                </c:pt>
                <c:pt idx="2">
                  <c:v>4630</c:v>
                </c:pt>
                <c:pt idx="3">
                  <c:v>6196</c:v>
                </c:pt>
                <c:pt idx="4">
                  <c:v>5155</c:v>
                </c:pt>
                <c:pt idx="5">
                  <c:v>4931</c:v>
                </c:pt>
                <c:pt idx="6">
                  <c:v>6832</c:v>
                </c:pt>
                <c:pt idx="7">
                  <c:v>11436</c:v>
                </c:pt>
                <c:pt idx="8">
                  <c:v>8809</c:v>
                </c:pt>
                <c:pt idx="9">
                  <c:v>5932</c:v>
                </c:pt>
                <c:pt idx="10">
                  <c:v>4393</c:v>
                </c:pt>
                <c:pt idx="11" formatCode="General">
                  <c:v>803</c:v>
                </c:pt>
                <c:pt idx="12">
                  <c:v>6419</c:v>
                </c:pt>
              </c:numCache>
            </c:numRef>
          </c:val>
        </c:ser>
        <c:dLbls>
          <c:showLegendKey val="0"/>
          <c:showVal val="0"/>
          <c:showCatName val="0"/>
          <c:showSerName val="0"/>
          <c:showPercent val="0"/>
          <c:showBubbleSize val="0"/>
        </c:dLbls>
        <c:gapWidth val="150"/>
        <c:overlap val="-25"/>
        <c:axId val="516442840"/>
        <c:axId val="516435784"/>
      </c:barChart>
      <c:catAx>
        <c:axId val="516442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16435784"/>
        <c:crosses val="autoZero"/>
        <c:auto val="1"/>
        <c:lblAlgn val="ctr"/>
        <c:lblOffset val="100"/>
        <c:noMultiLvlLbl val="0"/>
      </c:catAx>
      <c:valAx>
        <c:axId val="516435784"/>
        <c:scaling>
          <c:orientation val="minMax"/>
          <c:max val="1500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smtClean="0"/>
                  <a:t>Total</a:t>
                </a:r>
                <a:r>
                  <a:rPr lang="en-US" baseline="0" dirty="0" smtClean="0"/>
                  <a:t> Collected</a:t>
                </a:r>
                <a:endParaRPr lang="en-US" dirty="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16442840"/>
        <c:crosses val="autoZero"/>
        <c:crossBetween val="between"/>
        <c:majorUnit val="300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7047466639071817E-2"/>
          <c:y val="0.15969748298906911"/>
          <c:w val="0.96590506672185639"/>
          <c:h val="0.7537250548092661"/>
        </c:manualLayout>
      </c:layout>
      <c:barChart>
        <c:barDir val="col"/>
        <c:grouping val="stacked"/>
        <c:varyColors val="0"/>
        <c:ser>
          <c:idx val="1"/>
          <c:order val="0"/>
          <c:tx>
            <c:strRef>
              <c:f>Sheet1!$C$1</c:f>
              <c:strCache>
                <c:ptCount val="1"/>
                <c:pt idx="0">
                  <c:v>Culex tarsalis</c:v>
                </c:pt>
              </c:strCache>
            </c:strRef>
          </c:tx>
          <c:spPr>
            <a:solidFill>
              <a:schemeClr val="accent1">
                <a:shade val="76000"/>
              </a:schemeClr>
            </a:solidFill>
            <a:ln w="19050">
              <a:solidFill>
                <a:schemeClr val="lt1"/>
              </a:solidFill>
            </a:ln>
            <a:effectLst/>
          </c:spPr>
          <c:invertIfNegative val="0"/>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Sheet1!$C$2:$C$14</c:f>
              <c:numCache>
                <c:formatCode>General</c:formatCode>
                <c:ptCount val="13"/>
                <c:pt idx="0">
                  <c:v>1742</c:v>
                </c:pt>
                <c:pt idx="1">
                  <c:v>173</c:v>
                </c:pt>
                <c:pt idx="2">
                  <c:v>1498</c:v>
                </c:pt>
                <c:pt idx="3">
                  <c:v>387</c:v>
                </c:pt>
                <c:pt idx="4">
                  <c:v>199</c:v>
                </c:pt>
                <c:pt idx="5">
                  <c:v>486</c:v>
                </c:pt>
                <c:pt idx="6">
                  <c:v>723</c:v>
                </c:pt>
                <c:pt idx="7">
                  <c:v>731</c:v>
                </c:pt>
                <c:pt idx="8">
                  <c:v>2023</c:v>
                </c:pt>
                <c:pt idx="9">
                  <c:v>1142</c:v>
                </c:pt>
                <c:pt idx="10">
                  <c:v>986</c:v>
                </c:pt>
                <c:pt idx="11">
                  <c:v>1058</c:v>
                </c:pt>
                <c:pt idx="12">
                  <c:v>983</c:v>
                </c:pt>
              </c:numCache>
            </c:numRef>
          </c:val>
        </c:ser>
        <c:ser>
          <c:idx val="0"/>
          <c:order val="1"/>
          <c:tx>
            <c:strRef>
              <c:f>Sheet1!$B$1</c:f>
              <c:strCache>
                <c:ptCount val="1"/>
                <c:pt idx="0">
                  <c:v>Culex pipiens</c:v>
                </c:pt>
              </c:strCache>
            </c:strRef>
          </c:tx>
          <c:spPr>
            <a:solidFill>
              <a:srgbClr val="FF0000"/>
            </a:solidFill>
            <a:ln w="19050">
              <a:solidFill>
                <a:schemeClr val="lt1"/>
              </a:solidFill>
            </a:ln>
            <a:effectLst/>
          </c:spPr>
          <c:invertIfNegative val="0"/>
          <c:dPt>
            <c:idx val="0"/>
            <c:invertIfNegative val="0"/>
            <c:bubble3D val="0"/>
            <c:spPr>
              <a:solidFill>
                <a:srgbClr val="FF0000"/>
              </a:solidFill>
              <a:ln w="19050">
                <a:solidFill>
                  <a:schemeClr val="lt1"/>
                </a:solidFill>
              </a:ln>
              <a:effectLst/>
            </c:spPr>
          </c:dPt>
          <c:dPt>
            <c:idx val="1"/>
            <c:invertIfNegative val="0"/>
            <c:bubble3D val="0"/>
            <c:spPr>
              <a:solidFill>
                <a:srgbClr val="FF0000"/>
              </a:solidFill>
              <a:ln w="19050">
                <a:solidFill>
                  <a:schemeClr val="lt1"/>
                </a:solidFill>
              </a:ln>
              <a:effectLst/>
            </c:spPr>
          </c:dPt>
          <c:dPt>
            <c:idx val="2"/>
            <c:invertIfNegative val="0"/>
            <c:bubble3D val="0"/>
            <c:spPr>
              <a:solidFill>
                <a:srgbClr val="FF0000"/>
              </a:solidFill>
              <a:ln w="19050">
                <a:solidFill>
                  <a:schemeClr val="lt1"/>
                </a:solidFill>
              </a:ln>
              <a:effectLst/>
            </c:spPr>
          </c:dPt>
          <c:dPt>
            <c:idx val="3"/>
            <c:invertIfNegative val="0"/>
            <c:bubble3D val="0"/>
            <c:spPr>
              <a:solidFill>
                <a:srgbClr val="FF0000"/>
              </a:solidFill>
              <a:ln w="19050">
                <a:solidFill>
                  <a:schemeClr val="lt1"/>
                </a:solidFill>
              </a:ln>
              <a:effectLst/>
            </c:spPr>
          </c:dPt>
          <c:dPt>
            <c:idx val="4"/>
            <c:invertIfNegative val="0"/>
            <c:bubble3D val="0"/>
            <c:spPr>
              <a:solidFill>
                <a:srgbClr val="FF0000"/>
              </a:solidFill>
              <a:ln w="19050">
                <a:solidFill>
                  <a:schemeClr val="lt1"/>
                </a:solidFill>
              </a:ln>
              <a:effectLst/>
            </c:spPr>
          </c:dPt>
          <c:dPt>
            <c:idx val="5"/>
            <c:invertIfNegative val="0"/>
            <c:bubble3D val="0"/>
            <c:spPr>
              <a:solidFill>
                <a:srgbClr val="FF0000"/>
              </a:solidFill>
              <a:ln w="19050">
                <a:solidFill>
                  <a:schemeClr val="lt1"/>
                </a:solidFill>
              </a:ln>
              <a:effectLst/>
            </c:spPr>
          </c:dPt>
          <c:dPt>
            <c:idx val="6"/>
            <c:invertIfNegative val="0"/>
            <c:bubble3D val="0"/>
            <c:spPr>
              <a:solidFill>
                <a:srgbClr val="FF0000"/>
              </a:solidFill>
              <a:ln w="19050">
                <a:solidFill>
                  <a:schemeClr val="lt1"/>
                </a:solidFill>
              </a:ln>
              <a:effectLst/>
            </c:spPr>
          </c:dPt>
          <c:dPt>
            <c:idx val="7"/>
            <c:invertIfNegative val="0"/>
            <c:bubble3D val="0"/>
            <c:spPr>
              <a:solidFill>
                <a:srgbClr val="FF0000"/>
              </a:solidFill>
              <a:ln w="19050">
                <a:solidFill>
                  <a:schemeClr val="lt1"/>
                </a:solidFill>
              </a:ln>
              <a:effectLst/>
            </c:spPr>
          </c:dPt>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Sheet1!$B$2:$B$14</c:f>
              <c:numCache>
                <c:formatCode>General</c:formatCode>
                <c:ptCount val="13"/>
                <c:pt idx="0">
                  <c:v>178</c:v>
                </c:pt>
                <c:pt idx="1">
                  <c:v>48</c:v>
                </c:pt>
                <c:pt idx="2">
                  <c:v>138</c:v>
                </c:pt>
                <c:pt idx="3">
                  <c:v>33</c:v>
                </c:pt>
                <c:pt idx="4">
                  <c:v>6</c:v>
                </c:pt>
                <c:pt idx="5">
                  <c:v>30</c:v>
                </c:pt>
                <c:pt idx="6">
                  <c:v>54</c:v>
                </c:pt>
                <c:pt idx="7">
                  <c:v>21</c:v>
                </c:pt>
                <c:pt idx="8">
                  <c:v>24</c:v>
                </c:pt>
                <c:pt idx="9">
                  <c:v>24</c:v>
                </c:pt>
                <c:pt idx="10">
                  <c:v>17</c:v>
                </c:pt>
                <c:pt idx="11">
                  <c:v>26</c:v>
                </c:pt>
                <c:pt idx="12">
                  <c:v>16</c:v>
                </c:pt>
              </c:numCache>
            </c:numRef>
          </c:val>
        </c:ser>
        <c:dLbls>
          <c:showLegendKey val="0"/>
          <c:showVal val="0"/>
          <c:showCatName val="0"/>
          <c:showSerName val="0"/>
          <c:showPercent val="0"/>
          <c:showBubbleSize val="0"/>
        </c:dLbls>
        <c:gapWidth val="150"/>
        <c:overlap val="100"/>
        <c:axId val="516445192"/>
        <c:axId val="516436568"/>
      </c:barChart>
      <c:catAx>
        <c:axId val="51644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16436568"/>
        <c:crosses val="autoZero"/>
        <c:auto val="1"/>
        <c:lblAlgn val="ctr"/>
        <c:lblOffset val="100"/>
        <c:noMultiLvlLbl val="0"/>
      </c:catAx>
      <c:valAx>
        <c:axId val="51643656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16445192"/>
        <c:crosses val="autoZero"/>
        <c:crossBetween val="between"/>
      </c:valAx>
      <c:spPr>
        <a:noFill/>
        <a:ln>
          <a:noFill/>
        </a:ln>
        <a:effectLst/>
      </c:spPr>
    </c:plotArea>
    <c:legend>
      <c:legendPos val="t"/>
      <c:layout>
        <c:manualLayout>
          <c:xMode val="edge"/>
          <c:yMode val="edge"/>
          <c:x val="0.61066710141570868"/>
          <c:y val="3.8978826904538001E-2"/>
          <c:w val="0.38124236860454586"/>
          <c:h val="6.5520644246625612E-2"/>
        </c:manualLayout>
      </c:layout>
      <c:overlay val="0"/>
      <c:spPr>
        <a:noFill/>
        <a:ln>
          <a:noFill/>
        </a:ln>
        <a:effectLst/>
      </c:spPr>
      <c:txPr>
        <a:bodyPr rot="0" spcFirstLastPara="1" vertOverflow="ellipsis" vert="horz" wrap="square" anchor="ctr" anchorCtr="1"/>
        <a:lstStyle/>
        <a:p>
          <a:pPr>
            <a:defRPr sz="1600" b="0" i="1"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18496203032344"/>
          <c:y val="8.8308946161417393E-2"/>
          <c:w val="0.75412870066158721"/>
          <c:h val="0.66148001440658122"/>
        </c:manualLayout>
      </c:layout>
      <c:barChart>
        <c:barDir val="col"/>
        <c:grouping val="clustered"/>
        <c:varyColors val="0"/>
        <c:ser>
          <c:idx val="0"/>
          <c:order val="0"/>
          <c:tx>
            <c:strRef>
              <c:f>Sheet1!$B$1</c:f>
              <c:strCache>
                <c:ptCount val="1"/>
                <c:pt idx="0">
                  <c:v>2007-2012 (n=32,278)</c:v>
                </c:pt>
              </c:strCache>
            </c:strRef>
          </c:tx>
          <c:spPr>
            <a:solidFill>
              <a:srgbClr val="FFCC66"/>
            </a:solidFill>
            <a:ln w="50800">
              <a:noFill/>
            </a:ln>
            <a:effectLst/>
          </c:spPr>
          <c:invertIfNegative val="0"/>
          <c:cat>
            <c:strRef>
              <c:f>Sheet1!$A$2:$A$6</c:f>
              <c:strCache>
                <c:ptCount val="5"/>
                <c:pt idx="0">
                  <c:v>May</c:v>
                </c:pt>
                <c:pt idx="1">
                  <c:v>Jun</c:v>
                </c:pt>
                <c:pt idx="2">
                  <c:v>Jul</c:v>
                </c:pt>
                <c:pt idx="3">
                  <c:v>Aug</c:v>
                </c:pt>
                <c:pt idx="4">
                  <c:v>Sep</c:v>
                </c:pt>
              </c:strCache>
            </c:strRef>
          </c:cat>
          <c:val>
            <c:numRef>
              <c:f>Sheet1!$B$2:$B$6</c:f>
              <c:numCache>
                <c:formatCode>General</c:formatCode>
                <c:ptCount val="5"/>
                <c:pt idx="0">
                  <c:v>227</c:v>
                </c:pt>
                <c:pt idx="1">
                  <c:v>5412</c:v>
                </c:pt>
                <c:pt idx="2" formatCode="#,##0">
                  <c:v>20815</c:v>
                </c:pt>
                <c:pt idx="3">
                  <c:v>5630</c:v>
                </c:pt>
                <c:pt idx="4">
                  <c:v>194</c:v>
                </c:pt>
              </c:numCache>
            </c:numRef>
          </c:val>
        </c:ser>
        <c:ser>
          <c:idx val="1"/>
          <c:order val="1"/>
          <c:tx>
            <c:strRef>
              <c:f>Sheet1!$C$1</c:f>
              <c:strCache>
                <c:ptCount val="1"/>
                <c:pt idx="0">
                  <c:v>2013-2019 (n=44,622)</c:v>
                </c:pt>
              </c:strCache>
            </c:strRef>
          </c:tx>
          <c:spPr>
            <a:solidFill>
              <a:schemeClr val="accent5">
                <a:lumMod val="50000"/>
              </a:schemeClr>
            </a:solidFill>
            <a:ln w="38100">
              <a:noFill/>
            </a:ln>
            <a:effectLst/>
          </c:spPr>
          <c:invertIfNegative val="0"/>
          <c:cat>
            <c:strRef>
              <c:f>Sheet1!$A$2:$A$6</c:f>
              <c:strCache>
                <c:ptCount val="5"/>
                <c:pt idx="0">
                  <c:v>May</c:v>
                </c:pt>
                <c:pt idx="1">
                  <c:v>Jun</c:v>
                </c:pt>
                <c:pt idx="2">
                  <c:v>Jul</c:v>
                </c:pt>
                <c:pt idx="3">
                  <c:v>Aug</c:v>
                </c:pt>
                <c:pt idx="4">
                  <c:v>Sep</c:v>
                </c:pt>
              </c:strCache>
            </c:strRef>
          </c:cat>
          <c:val>
            <c:numRef>
              <c:f>Sheet1!$C$2:$C$6</c:f>
              <c:numCache>
                <c:formatCode>General</c:formatCode>
                <c:ptCount val="5"/>
                <c:pt idx="0">
                  <c:v>114</c:v>
                </c:pt>
                <c:pt idx="1">
                  <c:v>15739</c:v>
                </c:pt>
                <c:pt idx="2">
                  <c:v>26118</c:v>
                </c:pt>
                <c:pt idx="3">
                  <c:v>2440</c:v>
                </c:pt>
                <c:pt idx="4">
                  <c:v>311</c:v>
                </c:pt>
              </c:numCache>
            </c:numRef>
          </c:val>
        </c:ser>
        <c:dLbls>
          <c:showLegendKey val="0"/>
          <c:showVal val="0"/>
          <c:showCatName val="0"/>
          <c:showSerName val="0"/>
          <c:showPercent val="0"/>
          <c:showBubbleSize val="0"/>
        </c:dLbls>
        <c:gapWidth val="111"/>
        <c:axId val="516434216"/>
        <c:axId val="654389816"/>
      </c:barChart>
      <c:lineChart>
        <c:grouping val="standard"/>
        <c:varyColors val="0"/>
        <c:ser>
          <c:idx val="2"/>
          <c:order val="2"/>
          <c:tx>
            <c:strRef>
              <c:f>Sheet1!$D$1</c:f>
              <c:strCache>
                <c:ptCount val="1"/>
                <c:pt idx="0">
                  <c:v>Average 2007-2012</c:v>
                </c:pt>
              </c:strCache>
            </c:strRef>
          </c:tx>
          <c:spPr>
            <a:ln w="50800" cap="rnd">
              <a:solidFill>
                <a:srgbClr val="FF0000"/>
              </a:solidFill>
              <a:round/>
            </a:ln>
            <a:effectLst/>
          </c:spPr>
          <c:marker>
            <c:symbol val="none"/>
          </c:marker>
          <c:cat>
            <c:strRef>
              <c:f>Sheet1!$A$2:$A$6</c:f>
              <c:strCache>
                <c:ptCount val="5"/>
                <c:pt idx="0">
                  <c:v>May</c:v>
                </c:pt>
                <c:pt idx="1">
                  <c:v>Jun</c:v>
                </c:pt>
                <c:pt idx="2">
                  <c:v>Jul</c:v>
                </c:pt>
                <c:pt idx="3">
                  <c:v>Aug</c:v>
                </c:pt>
                <c:pt idx="4">
                  <c:v>Sep</c:v>
                </c:pt>
              </c:strCache>
            </c:strRef>
          </c:cat>
          <c:val>
            <c:numRef>
              <c:f>Sheet1!$D$2:$D$6</c:f>
              <c:numCache>
                <c:formatCode>0</c:formatCode>
                <c:ptCount val="5"/>
                <c:pt idx="0">
                  <c:v>38</c:v>
                </c:pt>
                <c:pt idx="1">
                  <c:v>902</c:v>
                </c:pt>
                <c:pt idx="2">
                  <c:v>3469</c:v>
                </c:pt>
                <c:pt idx="3">
                  <c:v>938</c:v>
                </c:pt>
                <c:pt idx="4">
                  <c:v>32</c:v>
                </c:pt>
              </c:numCache>
            </c:numRef>
          </c:val>
          <c:smooth val="1"/>
        </c:ser>
        <c:ser>
          <c:idx val="3"/>
          <c:order val="3"/>
          <c:tx>
            <c:strRef>
              <c:f>Sheet1!$E$1</c:f>
              <c:strCache>
                <c:ptCount val="1"/>
                <c:pt idx="0">
                  <c:v>Average 2013-2019</c:v>
                </c:pt>
              </c:strCache>
            </c:strRef>
          </c:tx>
          <c:spPr>
            <a:ln w="50800" cap="rnd">
              <a:solidFill>
                <a:srgbClr val="0099FF"/>
              </a:solidFill>
              <a:round/>
            </a:ln>
            <a:effectLst>
              <a:glow>
                <a:schemeClr val="accent1"/>
              </a:glow>
              <a:outerShdw blurRad="50800" sx="1000" sy="1000" algn="ctr" rotWithShape="0">
                <a:srgbClr val="000000"/>
              </a:outerShdw>
            </a:effectLst>
          </c:spPr>
          <c:marker>
            <c:symbol val="none"/>
          </c:marker>
          <c:cat>
            <c:strRef>
              <c:f>Sheet1!$A$2:$A$6</c:f>
              <c:strCache>
                <c:ptCount val="5"/>
                <c:pt idx="0">
                  <c:v>May</c:v>
                </c:pt>
                <c:pt idx="1">
                  <c:v>Jun</c:v>
                </c:pt>
                <c:pt idx="2">
                  <c:v>Jul</c:v>
                </c:pt>
                <c:pt idx="3">
                  <c:v>Aug</c:v>
                </c:pt>
                <c:pt idx="4">
                  <c:v>Sep</c:v>
                </c:pt>
              </c:strCache>
            </c:strRef>
          </c:cat>
          <c:val>
            <c:numRef>
              <c:f>Sheet1!$E$2:$E$6</c:f>
              <c:numCache>
                <c:formatCode>General</c:formatCode>
                <c:ptCount val="5"/>
                <c:pt idx="0">
                  <c:v>16</c:v>
                </c:pt>
                <c:pt idx="1">
                  <c:v>2248</c:v>
                </c:pt>
                <c:pt idx="2">
                  <c:v>3731</c:v>
                </c:pt>
                <c:pt idx="3">
                  <c:v>349</c:v>
                </c:pt>
                <c:pt idx="4">
                  <c:v>44</c:v>
                </c:pt>
              </c:numCache>
            </c:numRef>
          </c:val>
          <c:smooth val="1"/>
        </c:ser>
        <c:dLbls>
          <c:showLegendKey val="0"/>
          <c:showVal val="0"/>
          <c:showCatName val="0"/>
          <c:showSerName val="0"/>
          <c:showPercent val="0"/>
          <c:showBubbleSize val="0"/>
        </c:dLbls>
        <c:marker val="1"/>
        <c:smooth val="0"/>
        <c:axId val="654385896"/>
        <c:axId val="654392168"/>
      </c:lineChart>
      <c:catAx>
        <c:axId val="51643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654389816"/>
        <c:crosses val="autoZero"/>
        <c:auto val="1"/>
        <c:lblAlgn val="ctr"/>
        <c:lblOffset val="100"/>
        <c:noMultiLvlLbl val="0"/>
      </c:catAx>
      <c:valAx>
        <c:axId val="654389816"/>
        <c:scaling>
          <c:orientation val="minMax"/>
          <c:max val="3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smtClean="0"/>
                  <a:t>Total </a:t>
                </a:r>
                <a:r>
                  <a:rPr lang="en-US" sz="1600" baseline="0" dirty="0" smtClean="0"/>
                  <a:t> Collected</a:t>
                </a:r>
                <a:endParaRPr lang="en-US" sz="1600" dirty="0"/>
              </a:p>
            </c:rich>
          </c:tx>
          <c:layout>
            <c:manualLayout>
              <c:xMode val="edge"/>
              <c:yMode val="edge"/>
              <c:x val="7.705893976246294E-3"/>
              <c:y val="0.2449844082015619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6434216"/>
        <c:crosses val="autoZero"/>
        <c:crossBetween val="between"/>
        <c:majorUnit val="6000"/>
        <c:minorUnit val="1000"/>
      </c:valAx>
      <c:valAx>
        <c:axId val="654392168"/>
        <c:scaling>
          <c:orientation val="minMax"/>
          <c:max val="10000"/>
          <c:min val="0"/>
        </c:scaling>
        <c:delete val="0"/>
        <c:axPos val="r"/>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smtClean="0"/>
                  <a:t>Average Collected</a:t>
                </a:r>
                <a:endParaRPr lang="en-US" sz="1600" dirty="0"/>
              </a:p>
            </c:rich>
          </c:tx>
          <c:layout>
            <c:manualLayout>
              <c:xMode val="edge"/>
              <c:yMode val="edge"/>
              <c:x val="0.96150918768626026"/>
              <c:y val="0.22468942000774106"/>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54385896"/>
        <c:crosses val="max"/>
        <c:crossBetween val="between"/>
        <c:majorUnit val="2000"/>
        <c:minorUnit val="100"/>
      </c:valAx>
      <c:catAx>
        <c:axId val="654385896"/>
        <c:scaling>
          <c:orientation val="minMax"/>
        </c:scaling>
        <c:delete val="1"/>
        <c:axPos val="b"/>
        <c:numFmt formatCode="General" sourceLinked="1"/>
        <c:majorTickMark val="out"/>
        <c:minorTickMark val="none"/>
        <c:tickLblPos val="nextTo"/>
        <c:crossAx val="654392168"/>
        <c:crosses val="autoZero"/>
        <c:auto val="1"/>
        <c:lblAlgn val="ctr"/>
        <c:lblOffset val="100"/>
        <c:noMultiLvlLbl val="0"/>
      </c:catAx>
      <c:spPr>
        <a:noFill/>
        <a:ln>
          <a:noFill/>
        </a:ln>
        <a:effectLst/>
      </c:spPr>
    </c:plotArea>
    <c:legend>
      <c:legendPos val="b"/>
      <c:layout>
        <c:manualLayout>
          <c:xMode val="edge"/>
          <c:yMode val="edge"/>
          <c:x val="0.16860409787573974"/>
          <c:y val="0.85641297796196758"/>
          <c:w val="0.69818163637435948"/>
          <c:h val="0.1104640178652928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18496203032344"/>
          <c:y val="8.8308946161417393E-2"/>
          <c:w val="0.75412870066158721"/>
          <c:h val="0.66148001440658122"/>
        </c:manualLayout>
      </c:layout>
      <c:barChart>
        <c:barDir val="col"/>
        <c:grouping val="clustered"/>
        <c:varyColors val="0"/>
        <c:ser>
          <c:idx val="0"/>
          <c:order val="0"/>
          <c:tx>
            <c:strRef>
              <c:f>Sheet1!$B$1</c:f>
              <c:strCache>
                <c:ptCount val="1"/>
                <c:pt idx="0">
                  <c:v>Cx. tarsalis (2007-2012)</c:v>
                </c:pt>
              </c:strCache>
            </c:strRef>
          </c:tx>
          <c:spPr>
            <a:solidFill>
              <a:srgbClr val="FFCC66"/>
            </a:solidFill>
            <a:ln w="50800">
              <a:noFill/>
            </a:ln>
            <a:effectLst/>
          </c:spPr>
          <c:invertIfNegative val="0"/>
          <c:cat>
            <c:strRef>
              <c:f>Sheet1!$A$2:$A$6</c:f>
              <c:strCache>
                <c:ptCount val="5"/>
                <c:pt idx="0">
                  <c:v>May</c:v>
                </c:pt>
                <c:pt idx="1">
                  <c:v>Jun</c:v>
                </c:pt>
                <c:pt idx="2">
                  <c:v>Jul</c:v>
                </c:pt>
                <c:pt idx="3">
                  <c:v>Aug</c:v>
                </c:pt>
                <c:pt idx="4">
                  <c:v>Sep</c:v>
                </c:pt>
              </c:strCache>
            </c:strRef>
          </c:cat>
          <c:val>
            <c:numRef>
              <c:f>Sheet1!$B$2:$B$6</c:f>
              <c:numCache>
                <c:formatCode>General</c:formatCode>
                <c:ptCount val="5"/>
                <c:pt idx="0">
                  <c:v>103</c:v>
                </c:pt>
                <c:pt idx="1">
                  <c:v>1633</c:v>
                </c:pt>
                <c:pt idx="2">
                  <c:v>2069</c:v>
                </c:pt>
                <c:pt idx="3">
                  <c:v>669</c:v>
                </c:pt>
                <c:pt idx="4">
                  <c:v>11</c:v>
                </c:pt>
              </c:numCache>
            </c:numRef>
          </c:val>
        </c:ser>
        <c:ser>
          <c:idx val="1"/>
          <c:order val="1"/>
          <c:tx>
            <c:strRef>
              <c:f>Sheet1!$C$1</c:f>
              <c:strCache>
                <c:ptCount val="1"/>
                <c:pt idx="0">
                  <c:v>Cx. tarsalis (2013-2019)</c:v>
                </c:pt>
              </c:strCache>
            </c:strRef>
          </c:tx>
          <c:spPr>
            <a:solidFill>
              <a:schemeClr val="accent5">
                <a:lumMod val="50000"/>
              </a:schemeClr>
            </a:solidFill>
            <a:ln w="38100">
              <a:noFill/>
            </a:ln>
            <a:effectLst/>
          </c:spPr>
          <c:invertIfNegative val="0"/>
          <c:cat>
            <c:strRef>
              <c:f>Sheet1!$A$2:$A$6</c:f>
              <c:strCache>
                <c:ptCount val="5"/>
                <c:pt idx="0">
                  <c:v>May</c:v>
                </c:pt>
                <c:pt idx="1">
                  <c:v>Jun</c:v>
                </c:pt>
                <c:pt idx="2">
                  <c:v>Jul</c:v>
                </c:pt>
                <c:pt idx="3">
                  <c:v>Aug</c:v>
                </c:pt>
                <c:pt idx="4">
                  <c:v>Sep</c:v>
                </c:pt>
              </c:strCache>
            </c:strRef>
          </c:cat>
          <c:val>
            <c:numRef>
              <c:f>Sheet1!$C$2:$C$6</c:f>
              <c:numCache>
                <c:formatCode>General</c:formatCode>
                <c:ptCount val="5"/>
                <c:pt idx="0">
                  <c:v>123</c:v>
                </c:pt>
                <c:pt idx="1">
                  <c:v>4142</c:v>
                </c:pt>
                <c:pt idx="2">
                  <c:v>2915</c:v>
                </c:pt>
                <c:pt idx="3">
                  <c:v>452</c:v>
                </c:pt>
                <c:pt idx="4">
                  <c:v>14</c:v>
                </c:pt>
              </c:numCache>
            </c:numRef>
          </c:val>
        </c:ser>
        <c:dLbls>
          <c:showLegendKey val="0"/>
          <c:showVal val="0"/>
          <c:showCatName val="0"/>
          <c:showSerName val="0"/>
          <c:showPercent val="0"/>
          <c:showBubbleSize val="0"/>
        </c:dLbls>
        <c:gapWidth val="111"/>
        <c:axId val="502784248"/>
        <c:axId val="502799928"/>
      </c:barChart>
      <c:lineChart>
        <c:grouping val="standard"/>
        <c:varyColors val="0"/>
        <c:ser>
          <c:idx val="2"/>
          <c:order val="2"/>
          <c:tx>
            <c:strRef>
              <c:f>Sheet1!$D$1</c:f>
              <c:strCache>
                <c:ptCount val="1"/>
                <c:pt idx="0">
                  <c:v>Cx. pipiens (2007-2012)</c:v>
                </c:pt>
              </c:strCache>
            </c:strRef>
          </c:tx>
          <c:spPr>
            <a:ln w="50800" cap="rnd">
              <a:solidFill>
                <a:srgbClr val="FF0000"/>
              </a:solidFill>
              <a:round/>
            </a:ln>
            <a:effectLst/>
          </c:spPr>
          <c:marker>
            <c:symbol val="none"/>
          </c:marker>
          <c:cat>
            <c:strRef>
              <c:f>Sheet1!$A$2:$A$6</c:f>
              <c:strCache>
                <c:ptCount val="5"/>
                <c:pt idx="0">
                  <c:v>May</c:v>
                </c:pt>
                <c:pt idx="1">
                  <c:v>Jun</c:v>
                </c:pt>
                <c:pt idx="2">
                  <c:v>Jul</c:v>
                </c:pt>
                <c:pt idx="3">
                  <c:v>Aug</c:v>
                </c:pt>
                <c:pt idx="4">
                  <c:v>Sep</c:v>
                </c:pt>
              </c:strCache>
            </c:strRef>
          </c:cat>
          <c:val>
            <c:numRef>
              <c:f>Sheet1!$D$2:$D$6</c:f>
              <c:numCache>
                <c:formatCode>General</c:formatCode>
                <c:ptCount val="5"/>
                <c:pt idx="0">
                  <c:v>15</c:v>
                </c:pt>
                <c:pt idx="1">
                  <c:v>84</c:v>
                </c:pt>
                <c:pt idx="2">
                  <c:v>150</c:v>
                </c:pt>
                <c:pt idx="3">
                  <c:v>145</c:v>
                </c:pt>
                <c:pt idx="4">
                  <c:v>39</c:v>
                </c:pt>
              </c:numCache>
            </c:numRef>
          </c:val>
          <c:smooth val="1"/>
        </c:ser>
        <c:ser>
          <c:idx val="3"/>
          <c:order val="3"/>
          <c:tx>
            <c:strRef>
              <c:f>Sheet1!$E$1</c:f>
              <c:strCache>
                <c:ptCount val="1"/>
                <c:pt idx="0">
                  <c:v>Cx. pipiens (2013-2019)</c:v>
                </c:pt>
              </c:strCache>
            </c:strRef>
          </c:tx>
          <c:spPr>
            <a:ln w="50800" cap="rnd">
              <a:solidFill>
                <a:srgbClr val="0099FF"/>
              </a:solidFill>
              <a:round/>
            </a:ln>
            <a:effectLst>
              <a:glow>
                <a:schemeClr val="accent1"/>
              </a:glow>
              <a:outerShdw blurRad="50800" sx="1000" sy="1000" algn="ctr" rotWithShape="0">
                <a:srgbClr val="000000"/>
              </a:outerShdw>
            </a:effectLst>
          </c:spPr>
          <c:marker>
            <c:symbol val="none"/>
          </c:marker>
          <c:cat>
            <c:strRef>
              <c:f>Sheet1!$A$2:$A$6</c:f>
              <c:strCache>
                <c:ptCount val="5"/>
                <c:pt idx="0">
                  <c:v>May</c:v>
                </c:pt>
                <c:pt idx="1">
                  <c:v>Jun</c:v>
                </c:pt>
                <c:pt idx="2">
                  <c:v>Jul</c:v>
                </c:pt>
                <c:pt idx="3">
                  <c:v>Aug</c:v>
                </c:pt>
                <c:pt idx="4">
                  <c:v>Sep</c:v>
                </c:pt>
              </c:strCache>
            </c:strRef>
          </c:cat>
          <c:val>
            <c:numRef>
              <c:f>Sheet1!$E$2:$E$6</c:f>
              <c:numCache>
                <c:formatCode>General</c:formatCode>
                <c:ptCount val="5"/>
                <c:pt idx="0">
                  <c:v>3</c:v>
                </c:pt>
                <c:pt idx="1">
                  <c:v>56</c:v>
                </c:pt>
                <c:pt idx="2">
                  <c:v>81</c:v>
                </c:pt>
                <c:pt idx="3">
                  <c:v>33</c:v>
                </c:pt>
                <c:pt idx="4">
                  <c:v>9</c:v>
                </c:pt>
              </c:numCache>
            </c:numRef>
          </c:val>
          <c:smooth val="1"/>
        </c:ser>
        <c:dLbls>
          <c:showLegendKey val="0"/>
          <c:showVal val="0"/>
          <c:showCatName val="0"/>
          <c:showSerName val="0"/>
          <c:showPercent val="0"/>
          <c:showBubbleSize val="0"/>
        </c:dLbls>
        <c:marker val="1"/>
        <c:smooth val="0"/>
        <c:axId val="657699032"/>
        <c:axId val="502797184"/>
      </c:lineChart>
      <c:catAx>
        <c:axId val="50278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02799928"/>
        <c:crosses val="autoZero"/>
        <c:auto val="1"/>
        <c:lblAlgn val="ctr"/>
        <c:lblOffset val="100"/>
        <c:noMultiLvlLbl val="0"/>
      </c:catAx>
      <c:valAx>
        <c:axId val="502799928"/>
        <c:scaling>
          <c:orientation val="minMax"/>
          <c:max val="5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err="1" smtClean="0"/>
                  <a:t>Cx</a:t>
                </a:r>
                <a:r>
                  <a:rPr lang="en-US" sz="1600" dirty="0" smtClean="0"/>
                  <a:t>. </a:t>
                </a:r>
                <a:r>
                  <a:rPr lang="en-US" sz="1600" dirty="0" err="1" smtClean="0"/>
                  <a:t>tarsalis</a:t>
                </a:r>
                <a:endParaRPr lang="en-US" sz="1600" dirty="0"/>
              </a:p>
            </c:rich>
          </c:tx>
          <c:layout>
            <c:manualLayout>
              <c:xMode val="edge"/>
              <c:yMode val="edge"/>
              <c:x val="7.705893976246294E-3"/>
              <c:y val="0.2449844082015619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02784248"/>
        <c:crosses val="autoZero"/>
        <c:crossBetween val="between"/>
        <c:majorUnit val="1000"/>
      </c:valAx>
      <c:valAx>
        <c:axId val="502797184"/>
        <c:scaling>
          <c:orientation val="minMax"/>
          <c:max val="500"/>
          <c:min val="0"/>
        </c:scaling>
        <c:delete val="0"/>
        <c:axPos val="r"/>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err="1" smtClean="0"/>
                  <a:t>Cx</a:t>
                </a:r>
                <a:r>
                  <a:rPr lang="en-US" sz="1600" dirty="0" smtClean="0"/>
                  <a:t>. </a:t>
                </a:r>
                <a:r>
                  <a:rPr lang="en-US" sz="1600" dirty="0" err="1" smtClean="0"/>
                  <a:t>pipiens</a:t>
                </a:r>
                <a:endParaRPr lang="en-US" sz="1600" dirty="0"/>
              </a:p>
            </c:rich>
          </c:tx>
          <c:layout>
            <c:manualLayout>
              <c:xMode val="edge"/>
              <c:yMode val="edge"/>
              <c:x val="0.96150918768626026"/>
              <c:y val="0.22468942000774106"/>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57699032"/>
        <c:crosses val="max"/>
        <c:crossBetween val="between"/>
        <c:majorUnit val="100"/>
        <c:minorUnit val="100"/>
      </c:valAx>
      <c:catAx>
        <c:axId val="657699032"/>
        <c:scaling>
          <c:orientation val="minMax"/>
        </c:scaling>
        <c:delete val="1"/>
        <c:axPos val="b"/>
        <c:numFmt formatCode="General" sourceLinked="1"/>
        <c:majorTickMark val="out"/>
        <c:minorTickMark val="none"/>
        <c:tickLblPos val="nextTo"/>
        <c:crossAx val="502797184"/>
        <c:crosses val="autoZero"/>
        <c:auto val="1"/>
        <c:lblAlgn val="ctr"/>
        <c:lblOffset val="100"/>
        <c:noMultiLvlLbl val="0"/>
      </c:catAx>
      <c:spPr>
        <a:noFill/>
        <a:ln>
          <a:noFill/>
        </a:ln>
        <a:effectLst/>
      </c:spPr>
    </c:plotArea>
    <c:legend>
      <c:legendPos val="b"/>
      <c:layout>
        <c:manualLayout>
          <c:xMode val="edge"/>
          <c:yMode val="edge"/>
          <c:x val="0.16709147979864294"/>
          <c:y val="0.86257671186059293"/>
          <c:w val="0.69818163637435948"/>
          <c:h val="0.1104640178652928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1">
  <a:schemeClr val="accent1"/>
</cs:colorStyle>
</file>

<file path=ppt/charts/colors4.xml><?xml version="1.0" encoding="utf-8"?>
<cs:colorStyle xmlns:cs="http://schemas.microsoft.com/office/drawing/2012/chartStyle" xmlns:a="http://schemas.openxmlformats.org/drawingml/2006/main" meth="withinLinearReversed" id="21">
  <a:schemeClr val="accent1"/>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0FCB1EE-2BEC-488D-BFFA-AAD7DB36B65D}" type="datetimeFigureOut">
              <a:rPr lang="en-US" smtClean="0"/>
              <a:t>4/27/2020</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6AE80EB-E534-444C-9847-504A6B1C86D8}" type="slidenum">
              <a:rPr lang="en-US" smtClean="0"/>
              <a:t>‹#›</a:t>
            </a:fld>
            <a:endParaRPr lang="en-US" dirty="0"/>
          </a:p>
        </p:txBody>
      </p:sp>
    </p:spTree>
    <p:extLst>
      <p:ext uri="{BB962C8B-B14F-4D97-AF65-F5344CB8AC3E}">
        <p14:creationId xmlns:p14="http://schemas.microsoft.com/office/powerpoint/2010/main" val="1297890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0D67E38-3A4A-4F40-8FC3-E34E8B562FD6}" type="datetimeFigureOut">
              <a:rPr lang="en-US" smtClean="0"/>
              <a:t>4/27/2020</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204FE9C-24EC-442B-850F-65B0BA925E10}" type="slidenum">
              <a:rPr lang="en-US" smtClean="0"/>
              <a:t>‹#›</a:t>
            </a:fld>
            <a:endParaRPr lang="en-US" dirty="0"/>
          </a:p>
        </p:txBody>
      </p:sp>
    </p:spTree>
    <p:extLst>
      <p:ext uri="{BB962C8B-B14F-4D97-AF65-F5344CB8AC3E}">
        <p14:creationId xmlns:p14="http://schemas.microsoft.com/office/powerpoint/2010/main" val="3254305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eather.wsu.edu/awn.php?page=AWN_January_2013_Weather_Review&amp;menu_item=news"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weather.wsu.edu/awn.php?page=AWN_Spring_2013_Weather_Review" TargetMode="External"/><Relationship Id="rId5" Type="http://schemas.openxmlformats.org/officeDocument/2006/relationships/hyperlink" Target="http://weather.wsu.edu/awn.php?page=AWN_December_2013_Weather_Review" TargetMode="External"/><Relationship Id="rId4" Type="http://schemas.openxmlformats.org/officeDocument/2006/relationships/hyperlink" Target="http://weather.wsu.edu/awn.php?page=AWN_October_2013_Weather_Review"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eather.wsu.edu/awn.php?page=AWN_January_2013_Weather_Review&amp;menu_item=news"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weather.wsu.edu/awn.php?page=AWN_Spring_2013_Weather_Review" TargetMode="External"/><Relationship Id="rId5" Type="http://schemas.openxmlformats.org/officeDocument/2006/relationships/hyperlink" Target="http://weather.wsu.edu/awn.php?page=AWN_December_2013_Weather_Review" TargetMode="External"/><Relationship Id="rId4" Type="http://schemas.openxmlformats.org/officeDocument/2006/relationships/hyperlink" Target="http://weather.wsu.edu/awn.php?page=AWN_October_2013_Weather_Review"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eather.wsu.edu/awn.php?page=AWN_January_2013_Weather_Review&amp;menu_item=news"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weather.wsu.edu/awn.php?page=AWN_Spring_2013_Weather_Review" TargetMode="External"/><Relationship Id="rId5" Type="http://schemas.openxmlformats.org/officeDocument/2006/relationships/hyperlink" Target="http://weather.wsu.edu/awn.php?page=AWN_December_2013_Weather_Review" TargetMode="External"/><Relationship Id="rId4" Type="http://schemas.openxmlformats.org/officeDocument/2006/relationships/hyperlink" Target="http://weather.wsu.edu/awn.php?page=AWN_October_2013_Weather_Review"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mailto:simana.dimitrova@doh.wa.gov"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Expected that many VBD</a:t>
            </a:r>
            <a:r>
              <a:rPr lang="en-US" baseline="0" dirty="0" smtClean="0"/>
              <a:t> transmitted by flies would be able to respond quickly to changes in weather and climate, because of the short (several weeks long) lifecycles of many dipteran vectors, resulting in increasingly epidemic behavior of these diseases.  Tick-borne diseases, whose vectors have lifecycles often several years long, would be expected to respond with slower progressive, rather than epidemic changes in occurrence.</a:t>
            </a:r>
          </a:p>
          <a:p>
            <a:endParaRPr lang="en-US" baseline="0" dirty="0" smtClean="0"/>
          </a:p>
          <a:p>
            <a:r>
              <a:rPr lang="en-US" baseline="0" dirty="0" smtClean="0"/>
              <a:t>Occurrence and levels of risk from VBDs are also determined by factors that are frequently considered independent of climate and insensitive to climate change. These include efforts to control VBDs, socioeconomic factors that determine how frequently people are bitten by vectors (e.g. how residences are constructed and air conditioned) or diagnosed and treated after infection and how  vectors and vector-borne pathogens are disperse internationally to permit new niches to be filled.  </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3</a:t>
            </a:fld>
            <a:endParaRPr lang="en-US" dirty="0"/>
          </a:p>
        </p:txBody>
      </p:sp>
    </p:spTree>
    <p:extLst>
      <p:ext uri="{BB962C8B-B14F-4D97-AF65-F5344CB8AC3E}">
        <p14:creationId xmlns:p14="http://schemas.microsoft.com/office/powerpoint/2010/main" val="4289350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30000" dirty="0"/>
              <a:t>Figure 1: This conceptual diagram illustrates the key pathways by which climate change influences human exposure to Lyme disease and the potential resulting health outcomes (center boxes). These exposure pathways exist within the context of other factors that positively or negatively influence health outcomes (gray side boxes). Key factors that influence vulnerability for individuals are shown in the right box, and include social determinants of health and behavioral choices. Key factors that influence vulnerability at larger scales, such as natural and built environments, governance and management, and institutions, are shown in the left box. All of these influencing factors can affect an individual’s or a community’s vulnerability through changes in exposure, sensitivity, and adaptive capacity and may also be affected by climate change. See Ch. 1: Introduction for more information.</a:t>
            </a:r>
          </a:p>
          <a:p>
            <a:endParaRPr lang="en-US" dirty="0"/>
          </a:p>
        </p:txBody>
      </p:sp>
      <p:sp>
        <p:nvSpPr>
          <p:cNvPr id="4" name="Slide Number Placeholder 3"/>
          <p:cNvSpPr>
            <a:spLocks noGrp="1"/>
          </p:cNvSpPr>
          <p:nvPr>
            <p:ph type="sldNum" sz="quarter" idx="10"/>
          </p:nvPr>
        </p:nvSpPr>
        <p:spPr/>
        <p:txBody>
          <a:bodyPr/>
          <a:lstStyle/>
          <a:p>
            <a:fld id="{31994941-DED5-4520-A801-CABFF018ACDA}" type="slidenum">
              <a:rPr lang="en-US" smtClean="0"/>
              <a:t>6</a:t>
            </a:fld>
            <a:endParaRPr lang="en-US"/>
          </a:p>
        </p:txBody>
      </p:sp>
    </p:spTree>
    <p:extLst>
      <p:ext uri="{BB962C8B-B14F-4D97-AF65-F5344CB8AC3E}">
        <p14:creationId xmlns:p14="http://schemas.microsoft.com/office/powerpoint/2010/main" val="2763114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impacts of climate change on changing risks from vector-borne diseases illustrated using possible impacts on Canada as an example. VBD = </a:t>
            </a:r>
            <a:r>
              <a:rPr lang="en-US" dirty="0" err="1"/>
              <a:t>vectorborne</a:t>
            </a:r>
            <a:endParaRPr lang="en-US" dirty="0"/>
          </a:p>
          <a:p>
            <a:r>
              <a:rPr lang="en-US" dirty="0"/>
              <a:t>disease, WNV = West Nile virus, CSV = California serogroup viruses, RVF = Rift valley fever, JE = Japanese encephalitis, EEE = eastern equine encephalitis, La</a:t>
            </a:r>
          </a:p>
          <a:p>
            <a:r>
              <a:rPr lang="en-US" dirty="0"/>
              <a:t>Crosse = La Crosse encephalitis, HME = human </a:t>
            </a:r>
            <a:r>
              <a:rPr lang="en-US" dirty="0" err="1"/>
              <a:t>monocytic</a:t>
            </a:r>
            <a:r>
              <a:rPr lang="en-US" dirty="0"/>
              <a:t> </a:t>
            </a:r>
            <a:r>
              <a:rPr lang="en-US" dirty="0" err="1"/>
              <a:t>ehrlichiosis</a:t>
            </a:r>
            <a:r>
              <a:rPr lang="en-US" dirty="0"/>
              <a:t>.</a:t>
            </a:r>
          </a:p>
          <a:p>
            <a:endParaRPr lang="en-US" dirty="0"/>
          </a:p>
          <a:p>
            <a:pPr marL="174708" indent="-174708">
              <a:buFont typeface="Arial" panose="020B0604020202020204" pitchFamily="34" charset="0"/>
              <a:buChar char="•"/>
            </a:pPr>
            <a:r>
              <a:rPr lang="en-US" dirty="0" smtClean="0"/>
              <a:t>Risk from endemic VBDs may increase due to long-term changes in temperature and rainfall patterns, and mosquito-borne diseases may become more epidemic as the vectors and pathogen transmission cycles respond to increasing climate variability and extreme weather events.</a:t>
            </a:r>
          </a:p>
          <a:p>
            <a:pPr marL="174708" indent="-174708">
              <a:buFont typeface="Arial" panose="020B0604020202020204" pitchFamily="34" charset="0"/>
              <a:buChar char="•"/>
            </a:pPr>
            <a:r>
              <a:rPr lang="en-US" dirty="0" smtClean="0"/>
              <a:t>VBDs may shift their geographic ranges poleward (or to higher altitudes in mountains) into regions where they are currently not present.</a:t>
            </a:r>
          </a:p>
          <a:p>
            <a:pPr marL="174708" indent="-174708">
              <a:buFont typeface="Arial" panose="020B0604020202020204" pitchFamily="34" charset="0"/>
              <a:buChar char="•"/>
            </a:pPr>
            <a:r>
              <a:rPr lang="en-US" dirty="0" smtClean="0"/>
              <a:t>Climate change may increase the threat of establishment of “exotic” tropical/subtropical vector-borne diseases (i.e. those endemic to regions far away) by directly increasing the climatic suitability of currently non=endemic countries, by increasing abundance of vectors and pathogens in regions where they are currently endemic and by increased frequency of introduction via increased international or within nation migration.</a:t>
            </a:r>
          </a:p>
        </p:txBody>
      </p:sp>
      <p:sp>
        <p:nvSpPr>
          <p:cNvPr id="4" name="Slide Number Placeholder 3"/>
          <p:cNvSpPr>
            <a:spLocks noGrp="1"/>
          </p:cNvSpPr>
          <p:nvPr>
            <p:ph type="sldNum" sz="quarter" idx="10"/>
          </p:nvPr>
        </p:nvSpPr>
        <p:spPr/>
        <p:txBody>
          <a:bodyPr/>
          <a:lstStyle/>
          <a:p>
            <a:fld id="{7204FE9C-24EC-442B-850F-65B0BA925E10}" type="slidenum">
              <a:rPr lang="en-US" smtClean="0"/>
              <a:t>7</a:t>
            </a:fld>
            <a:endParaRPr lang="en-US" dirty="0"/>
          </a:p>
        </p:txBody>
      </p:sp>
    </p:spTree>
    <p:extLst>
      <p:ext uri="{BB962C8B-B14F-4D97-AF65-F5344CB8AC3E}">
        <p14:creationId xmlns:p14="http://schemas.microsoft.com/office/powerpoint/2010/main" val="462985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aseline="30000" dirty="0"/>
              <a:t>Maps show the reported cases of Lyme disease in 2001 and 2014 for the areas of the country where Lyme disease is most common (the Northeast and Upper Midwest). Both the distribution and the numbers of cases have increased (see Ch. 5: Vector-Borne Diseases). (Figure source: adapted from CDC 2015) </a:t>
            </a:r>
          </a:p>
        </p:txBody>
      </p:sp>
      <p:sp>
        <p:nvSpPr>
          <p:cNvPr id="4" name="Slide Number Placeholder 3"/>
          <p:cNvSpPr>
            <a:spLocks noGrp="1"/>
          </p:cNvSpPr>
          <p:nvPr>
            <p:ph type="sldNum" sz="quarter" idx="10"/>
          </p:nvPr>
        </p:nvSpPr>
        <p:spPr/>
        <p:txBody>
          <a:bodyPr/>
          <a:lstStyle/>
          <a:p>
            <a:fld id="{31994941-DED5-4520-A801-CABFF018ACDA}" type="slidenum">
              <a:rPr lang="en-US" smtClean="0"/>
              <a:t>9</a:t>
            </a:fld>
            <a:endParaRPr lang="en-US"/>
          </a:p>
        </p:txBody>
      </p:sp>
    </p:spTree>
    <p:extLst>
      <p:ext uri="{BB962C8B-B14F-4D97-AF65-F5344CB8AC3E}">
        <p14:creationId xmlns:p14="http://schemas.microsoft.com/office/powerpoint/2010/main" val="1857808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Relation of temperature conditions and results of field surveillance for I. scapularis in eastern</a:t>
            </a:r>
          </a:p>
          <a:p>
            <a:r>
              <a:rPr lang="en-US" sz="1200" b="0" i="0" u="none" strike="noStrike" kern="1200" baseline="0" dirty="0" smtClean="0">
                <a:solidFill>
                  <a:schemeClr val="tx1"/>
                </a:solidFill>
                <a:latin typeface="+mn-lt"/>
                <a:ea typeface="+mn-ea"/>
                <a:cs typeface="+mn-cs"/>
              </a:rPr>
              <a:t>Canada. The map shows the number of years from 2009–2014 in which DD &gt; 0°C was greater than the</a:t>
            </a:r>
          </a:p>
          <a:p>
            <a:r>
              <a:rPr lang="en-US" sz="1200" b="0" i="0" u="none" strike="noStrike" kern="1200" baseline="0" dirty="0" smtClean="0">
                <a:solidFill>
                  <a:schemeClr val="tx1"/>
                </a:solidFill>
                <a:latin typeface="+mn-lt"/>
                <a:ea typeface="+mn-ea"/>
                <a:cs typeface="+mn-cs"/>
              </a:rPr>
              <a:t>model-based threshold for I. scapularis population survival obtained for southeastern Quebec and the</a:t>
            </a:r>
          </a:p>
          <a:p>
            <a:r>
              <a:rPr lang="en-US" sz="1200" b="0" i="0" u="none" strike="noStrike" kern="1200" baseline="0" dirty="0" smtClean="0">
                <a:solidFill>
                  <a:schemeClr val="tx1"/>
                </a:solidFill>
                <a:latin typeface="+mn-lt"/>
                <a:ea typeface="+mn-ea"/>
                <a:cs typeface="+mn-cs"/>
              </a:rPr>
              <a:t>Maritime provinces (New Brunswick, Prince Edward Island and Nova Scotia) from MODIS satellite data at a</a:t>
            </a:r>
          </a:p>
          <a:p>
            <a:r>
              <a:rPr lang="en-US" sz="1200" b="0" i="0" u="none" strike="noStrike" kern="1200" baseline="0" dirty="0" smtClean="0">
                <a:solidFill>
                  <a:schemeClr val="tx1"/>
                </a:solidFill>
                <a:latin typeface="+mn-lt"/>
                <a:ea typeface="+mn-ea"/>
                <a:cs typeface="+mn-cs"/>
              </a:rPr>
              <a:t>spatial resolution of 250 m. Sites where field surveillance for I. scapularis has occurred are indicated by</a:t>
            </a:r>
          </a:p>
          <a:p>
            <a:r>
              <a:rPr lang="en-US" sz="1200" b="0" i="0" u="none" strike="noStrike" kern="1200" baseline="0" dirty="0" smtClean="0">
                <a:solidFill>
                  <a:schemeClr val="tx1"/>
                </a:solidFill>
                <a:latin typeface="+mn-lt"/>
                <a:ea typeface="+mn-ea"/>
                <a:cs typeface="+mn-cs"/>
              </a:rPr>
              <a:t>circles (for locations where I. scapularis were found) and crosses (for locations where I. scapularis were not</a:t>
            </a:r>
          </a:p>
          <a:p>
            <a:r>
              <a:rPr lang="en-US" sz="1200" b="0" i="0" u="none" strike="noStrike" kern="1200" baseline="0" dirty="0" smtClean="0">
                <a:solidFill>
                  <a:schemeClr val="tx1"/>
                </a:solidFill>
                <a:latin typeface="+mn-lt"/>
                <a:ea typeface="+mn-ea"/>
                <a:cs typeface="+mn-cs"/>
              </a:rPr>
              <a:t>found). The map was created in ArcMap 10.2.2 (ESRI. Redlands, CA)</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10</a:t>
            </a:fld>
            <a:endParaRPr lang="en-US" dirty="0"/>
          </a:p>
        </p:txBody>
      </p:sp>
    </p:spTree>
    <p:extLst>
      <p:ext uri="{BB962C8B-B14F-4D97-AF65-F5344CB8AC3E}">
        <p14:creationId xmlns:p14="http://schemas.microsoft.com/office/powerpoint/2010/main" val="3945362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Spatial distribution of total passive tick submissions and total number of human cases per municipality (CSDs) of southwestern Quebec cumulated from</a:t>
            </a:r>
          </a:p>
          <a:p>
            <a:r>
              <a:rPr lang="en-US" dirty="0"/>
              <a:t>2010 to 2014. Dark-shaded polygons show municipalities with more than 11 tick submissions over 5 </a:t>
            </a:r>
            <a:r>
              <a:rPr lang="en-US" dirty="0" err="1"/>
              <a:t>yr</a:t>
            </a:r>
            <a:r>
              <a:rPr lang="en-US" dirty="0"/>
              <a:t>, and polygons with hatched lines show the presence of</a:t>
            </a:r>
          </a:p>
          <a:p>
            <a:r>
              <a:rPr lang="en-US" dirty="0"/>
              <a:t>more than three human cases over the same period. Dotted polygons are municipalities with emerging risk (1–2 human cases).</a:t>
            </a:r>
          </a:p>
          <a:p>
            <a:endParaRPr lang="en-US" dirty="0"/>
          </a:p>
          <a:p>
            <a:r>
              <a:rPr lang="en-US" b="1" dirty="0"/>
              <a:t>Incidence rate of Lyme disease (per 100,000 population) by public health unit: Ontario, Canada (2017) </a:t>
            </a:r>
            <a:endParaRPr lang="en-US" dirty="0"/>
          </a:p>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11</a:t>
            </a:fld>
            <a:endParaRPr lang="en-US" dirty="0"/>
          </a:p>
        </p:txBody>
      </p:sp>
    </p:spTree>
    <p:extLst>
      <p:ext uri="{BB962C8B-B14F-4D97-AF65-F5344CB8AC3E}">
        <p14:creationId xmlns:p14="http://schemas.microsoft.com/office/powerpoint/2010/main" val="3895706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 all years: 1,689</a:t>
            </a:r>
          </a:p>
          <a:p>
            <a:r>
              <a:rPr lang="en-US" dirty="0" smtClean="0"/>
              <a:t>Average per year: 211 ticks</a:t>
            </a:r>
          </a:p>
          <a:p>
            <a:endParaRPr lang="en-US" dirty="0" smtClean="0"/>
          </a:p>
          <a:p>
            <a:r>
              <a:rPr lang="en-US" dirty="0" smtClean="0"/>
              <a:t>2013 - Below average temperatures in </a:t>
            </a:r>
            <a:r>
              <a:rPr lang="en-US" dirty="0" smtClean="0">
                <a:hlinkClick r:id="rId3"/>
              </a:rPr>
              <a:t>January</a:t>
            </a:r>
            <a:r>
              <a:rPr lang="en-US" dirty="0" smtClean="0"/>
              <a:t> and again from </a:t>
            </a:r>
            <a:r>
              <a:rPr lang="en-US" dirty="0" smtClean="0">
                <a:hlinkClick r:id="rId4"/>
              </a:rPr>
              <a:t>October</a:t>
            </a:r>
            <a:r>
              <a:rPr lang="en-US" dirty="0" smtClean="0"/>
              <a:t> to </a:t>
            </a:r>
            <a:r>
              <a:rPr lang="en-US" dirty="0" smtClean="0">
                <a:hlinkClick r:id="rId5"/>
              </a:rPr>
              <a:t>December</a:t>
            </a:r>
            <a:r>
              <a:rPr lang="en-US" dirty="0" smtClean="0"/>
              <a:t> served to balance out a very warm interim period. The unusually clear and inactive weather pattern that persisted during much of 2013 translated into relatively warm conditions for much of the year. An early </a:t>
            </a:r>
            <a:r>
              <a:rPr lang="en-US" dirty="0" smtClean="0">
                <a:hlinkClick r:id="rId6"/>
              </a:rPr>
              <a:t>May</a:t>
            </a:r>
            <a:r>
              <a:rPr lang="en-US" dirty="0" smtClean="0"/>
              <a:t> heat wave sent temperatures soaring into the 90s across eastern Washington, while cool and wet weather later in the month kept high temperatures at some of the same locations below 50 degrees on May 22</a:t>
            </a:r>
            <a:r>
              <a:rPr lang="en-US" dirty="0" smtClean="0">
                <a:effectLst/>
              </a:rPr>
              <a:t>nd</a:t>
            </a:r>
            <a:r>
              <a:rPr lang="en-US" dirty="0" smtClean="0"/>
              <a:t>.</a:t>
            </a:r>
          </a:p>
          <a:p>
            <a:endParaRPr lang="en-US" dirty="0" smtClean="0"/>
          </a:p>
          <a:p>
            <a:r>
              <a:rPr lang="en-US" dirty="0" smtClean="0"/>
              <a:t>2018 - </a:t>
            </a:r>
            <a:r>
              <a:rPr lang="en-US" dirty="0" smtClean="0">
                <a:effectLst/>
              </a:rPr>
              <a:t>Average temperatures in 2018 were slightly above normal in the Pacific Northwest, cooler than normal in the inland Northwest, Cooler than normal temperatures dominated along the northern tier of the region in the first few months of 2018 and again in the autumn season, resulting in below normal annual temperatures. Mid-April-May</a:t>
            </a:r>
            <a:r>
              <a:rPr lang="en-US" baseline="0" dirty="0" smtClean="0">
                <a:effectLst/>
              </a:rPr>
              <a:t>: </a:t>
            </a:r>
            <a:r>
              <a:rPr lang="en-US" dirty="0" smtClean="0">
                <a:effectLst/>
              </a:rPr>
              <a:t>North-central Washington also experienced snowmelt flooding in May, notably along the Okanogan River. On May 10, the Washington governor declared a State of Emergency for 20 central and eastern Washington counties. </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12</a:t>
            </a:fld>
            <a:endParaRPr lang="en-US" dirty="0"/>
          </a:p>
        </p:txBody>
      </p:sp>
    </p:spTree>
    <p:extLst>
      <p:ext uri="{BB962C8B-B14F-4D97-AF65-F5344CB8AC3E}">
        <p14:creationId xmlns:p14="http://schemas.microsoft.com/office/powerpoint/2010/main" val="3552054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13</a:t>
            </a:fld>
            <a:endParaRPr lang="en-US" dirty="0"/>
          </a:p>
        </p:txBody>
      </p:sp>
    </p:spTree>
    <p:extLst>
      <p:ext uri="{BB962C8B-B14F-4D97-AF65-F5344CB8AC3E}">
        <p14:creationId xmlns:p14="http://schemas.microsoft.com/office/powerpoint/2010/main" val="2483515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30000" dirty="0"/>
              <a:t> Figure 5: Maps show the incidence of West Nile </a:t>
            </a:r>
            <a:r>
              <a:rPr lang="en-US" baseline="30000" dirty="0" err="1"/>
              <a:t>neuroinvasive</a:t>
            </a:r>
            <a:r>
              <a:rPr lang="en-US" baseline="30000" dirty="0"/>
              <a:t> disease in the United States for 2010 through 2013. Shown as cases per 100,000 people. (Data source: CDC 2014)</a:t>
            </a:r>
            <a:endParaRPr lang="en-US" dirty="0"/>
          </a:p>
        </p:txBody>
      </p:sp>
      <p:sp>
        <p:nvSpPr>
          <p:cNvPr id="4" name="Slide Number Placeholder 3"/>
          <p:cNvSpPr>
            <a:spLocks noGrp="1"/>
          </p:cNvSpPr>
          <p:nvPr>
            <p:ph type="sldNum" sz="quarter" idx="10"/>
          </p:nvPr>
        </p:nvSpPr>
        <p:spPr/>
        <p:txBody>
          <a:bodyPr/>
          <a:lstStyle/>
          <a:p>
            <a:fld id="{31994941-DED5-4520-A801-CABFF018ACDA}" type="slidenum">
              <a:rPr lang="en-US" smtClean="0"/>
              <a:t>14</a:t>
            </a:fld>
            <a:endParaRPr lang="en-US"/>
          </a:p>
        </p:txBody>
      </p:sp>
    </p:spTree>
    <p:extLst>
      <p:ext uri="{BB962C8B-B14F-4D97-AF65-F5344CB8AC3E}">
        <p14:creationId xmlns:p14="http://schemas.microsoft.com/office/powerpoint/2010/main" val="3033348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Culex tarsalis is considered one of the two primary vectors of West Nile Virus in WA and two of the most common mosquitoes in Washington.</a:t>
            </a:r>
          </a:p>
        </p:txBody>
      </p:sp>
    </p:spTree>
    <p:extLst>
      <p:ext uri="{BB962C8B-B14F-4D97-AF65-F5344CB8AC3E}">
        <p14:creationId xmlns:p14="http://schemas.microsoft.com/office/powerpoint/2010/main" val="2304390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Culex pipiens is considered one of the primary vectors of West Nile Virus and one of the most common mosquitoes in Washington.</a:t>
            </a:r>
          </a:p>
        </p:txBody>
      </p:sp>
    </p:spTree>
    <p:extLst>
      <p:ext uri="{BB962C8B-B14F-4D97-AF65-F5344CB8AC3E}">
        <p14:creationId xmlns:p14="http://schemas.microsoft.com/office/powerpoint/2010/main" val="1291195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a:defRPr/>
            </a:pPr>
            <a:endParaRPr lang="en-US" dirty="0"/>
          </a:p>
          <a:p>
            <a:pPr>
              <a:defRPr/>
            </a:pPr>
            <a:r>
              <a:rPr lang="en-US" dirty="0"/>
              <a:t> </a:t>
            </a:r>
            <a:r>
              <a:rPr lang="en-US" b="1" dirty="0"/>
              <a:t>Most climate models project wetter winters and warmer summers for the western United States </a:t>
            </a:r>
          </a:p>
          <a:p>
            <a:pPr>
              <a:defRPr/>
            </a:pPr>
            <a:r>
              <a:rPr lang="en-US" dirty="0"/>
              <a:t>These impacts imply that </a:t>
            </a:r>
            <a:r>
              <a:rPr lang="en-US" b="1" dirty="0"/>
              <a:t>both the availability of water and prevalence of wildfire will be affected by the changing climate</a:t>
            </a:r>
            <a:r>
              <a:rPr lang="en-US" dirty="0"/>
              <a:t>. Ecosystems and wildlife species of western mountains and forests are deeply dependent on snow and ice melt. </a:t>
            </a:r>
          </a:p>
          <a:p>
            <a:pPr>
              <a:defRPr/>
            </a:pPr>
            <a:r>
              <a:rPr lang="en-US" b="1" dirty="0"/>
              <a:t>Spring and summer snow cover has decreased in the western mountains by 15–30% since 1950, and stream flow peaks from snow-melt occurred 1–4 weeks earlier in 2002 than 1948. </a:t>
            </a:r>
          </a:p>
          <a:p>
            <a:pPr>
              <a:defRPr/>
            </a:pPr>
            <a:r>
              <a:rPr lang="en-US" b="1" dirty="0"/>
              <a:t>Reduced availability of summer water will likely result in a loss of cold-water dependent ecosystems such as high alpine areas and cold, mountain aquatic systems. </a:t>
            </a:r>
          </a:p>
          <a:p>
            <a:pPr>
              <a:defRPr/>
            </a:pPr>
            <a:r>
              <a:rPr lang="en-US" dirty="0"/>
              <a:t>While the high alpine areas may experience a decline in growth, wetter winters may mean increased woody growth across the West.</a:t>
            </a:r>
          </a:p>
          <a:p>
            <a:pPr>
              <a:defRPr/>
            </a:pPr>
            <a:endParaRPr lang="en-US" dirty="0"/>
          </a:p>
          <a:p>
            <a:pPr>
              <a:defRPr/>
            </a:pPr>
            <a:r>
              <a:rPr lang="en-US" b="1" dirty="0"/>
              <a:t>Variations in amount and timing of snow and rain also have important effects on fire frequencies. </a:t>
            </a:r>
          </a:p>
          <a:p>
            <a:pPr>
              <a:defRPr/>
            </a:pPr>
            <a:r>
              <a:rPr lang="en-US" dirty="0"/>
              <a:t>Drier years make the mountain forests more prone to fires and wetter years increase fire frequencies in arid, low elevations due to increased amounts of burnable materials.7 </a:t>
            </a:r>
          </a:p>
          <a:p>
            <a:pPr>
              <a:defRPr/>
            </a:pPr>
            <a:endParaRPr lang="en-US" dirty="0"/>
          </a:p>
          <a:p>
            <a:pPr>
              <a:defRPr/>
            </a:pPr>
            <a:r>
              <a:rPr lang="en-US" dirty="0"/>
              <a:t>Due to variations in the effects that climate change will have on each ecosystem within the western forests </a:t>
            </a:r>
            <a:r>
              <a:rPr lang="en-US" dirty="0" err="1"/>
              <a:t>ecoregion</a:t>
            </a:r>
            <a:r>
              <a:rPr lang="en-US" dirty="0"/>
              <a:t>, there will be differences in the ways plant and animal species respond to the changing climate. </a:t>
            </a:r>
          </a:p>
        </p:txBody>
      </p:sp>
      <p:sp>
        <p:nvSpPr>
          <p:cNvPr id="96260" name="Slide Number Placeholder 3"/>
          <p:cNvSpPr>
            <a:spLocks noGrp="1"/>
          </p:cNvSpPr>
          <p:nvPr>
            <p:ph type="sldNum" sz="quarter" idx="4294967295"/>
          </p:nvPr>
        </p:nvSpPr>
        <p:spPr bwMode="auto">
          <a:xfrm>
            <a:off x="3970938" y="8829967"/>
            <a:ext cx="303784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066" indent="-291179" eaLnBrk="0" hangingPunct="0">
              <a:defRPr>
                <a:solidFill>
                  <a:schemeClr val="tx1"/>
                </a:solidFill>
                <a:latin typeface="Arial" panose="020B0604020202020204" pitchFamily="34" charset="0"/>
              </a:defRPr>
            </a:lvl2pPr>
            <a:lvl3pPr marL="1164717" indent="-232943" eaLnBrk="0" hangingPunct="0">
              <a:defRPr>
                <a:solidFill>
                  <a:schemeClr val="tx1"/>
                </a:solidFill>
                <a:latin typeface="Arial" panose="020B0604020202020204" pitchFamily="34" charset="0"/>
              </a:defRPr>
            </a:lvl3pPr>
            <a:lvl4pPr marL="1630604" indent="-232943" eaLnBrk="0" hangingPunct="0">
              <a:defRPr>
                <a:solidFill>
                  <a:schemeClr val="tx1"/>
                </a:solidFill>
                <a:latin typeface="Arial" panose="020B0604020202020204" pitchFamily="34" charset="0"/>
              </a:defRPr>
            </a:lvl4pPr>
            <a:lvl5pPr marL="2096491" indent="-232943" eaLnBrk="0" hangingPunct="0">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89D6A7F-277C-43B7-83EC-7218A8E0E890}" type="slidenum">
              <a:rPr lang="en-US" altLang="en-US"/>
              <a:pPr eaLnBrk="1" hangingPunct="1"/>
              <a:t>18</a:t>
            </a:fld>
            <a:endParaRPr lang="en-US" altLang="en-US"/>
          </a:p>
        </p:txBody>
      </p:sp>
    </p:spTree>
    <p:extLst>
      <p:ext uri="{BB962C8B-B14F-4D97-AF65-F5344CB8AC3E}">
        <p14:creationId xmlns:p14="http://schemas.microsoft.com/office/powerpoint/2010/main" val="2638148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Figure 6-1. </a:t>
            </a:r>
            <a:r>
              <a:rPr lang="en-US" dirty="0"/>
              <a:t>Changing hydrology with warming. Maps above indicate current and future watershed</a:t>
            </a:r>
          </a:p>
          <a:p>
            <a:r>
              <a:rPr lang="en-US" dirty="0"/>
              <a:t>classifications, based on the proportion of winter precipitation stored in peak annual snowpack. Graphs</a:t>
            </a:r>
          </a:p>
          <a:p>
            <a:r>
              <a:rPr lang="en-US" dirty="0"/>
              <a:t>below indicate current and future average monthly streamflow for these watershed types. Both compare</a:t>
            </a:r>
          </a:p>
          <a:p>
            <a:r>
              <a:rPr lang="en-US" dirty="0"/>
              <a:t>average historical conditions (1916-2006) and projected future conditions for two time periods, the 2040s</a:t>
            </a:r>
          </a:p>
          <a:p>
            <a:r>
              <a:rPr lang="en-US" dirty="0"/>
              <a:t>(2030-2059) and the 2080s (2070-2099), under a medium greenhouse gas scenario (A1B). Green shading</a:t>
            </a:r>
          </a:p>
          <a:p>
            <a:r>
              <a:rPr lang="en-US" dirty="0"/>
              <a:t>in the maps indicates </a:t>
            </a:r>
            <a:r>
              <a:rPr lang="en-US" i="1" dirty="0"/>
              <a:t>warm (“rain-dominant”) watersheds</a:t>
            </a:r>
            <a:r>
              <a:rPr lang="en-US" dirty="0"/>
              <a:t>, which receive little winter precipitation in the</a:t>
            </a:r>
          </a:p>
          <a:p>
            <a:r>
              <a:rPr lang="en-US" dirty="0"/>
              <a:t>form of snow. In these basins, streamflow peaks during </a:t>
            </a:r>
            <a:r>
              <a:rPr lang="en-US" dirty="0" err="1"/>
              <a:t>during</a:t>
            </a:r>
            <a:r>
              <a:rPr lang="en-US" dirty="0"/>
              <a:t> winter months and warming is projected to</a:t>
            </a:r>
          </a:p>
          <a:p>
            <a:r>
              <a:rPr lang="en-US" dirty="0"/>
              <a:t>have little effect (below, left). Blue indicates </a:t>
            </a:r>
            <a:r>
              <a:rPr lang="en-US" i="1" dirty="0"/>
              <a:t>cold (“snow-dominant”) watersheds, </a:t>
            </a:r>
            <a:r>
              <a:rPr lang="en-US" dirty="0"/>
              <a:t>that is, cold basins that</a:t>
            </a:r>
          </a:p>
          <a:p>
            <a:r>
              <a:rPr lang="en-US" dirty="0"/>
              <a:t>receive more than 40% of their winter precipitation as snow. Depending on elevation, these basins are</a:t>
            </a:r>
          </a:p>
          <a:p>
            <a:r>
              <a:rPr lang="en-US" dirty="0"/>
              <a:t>likely to experience increasing winter precipitation as rain and increased winter flows (below, right). The</a:t>
            </a:r>
          </a:p>
          <a:p>
            <a:r>
              <a:rPr lang="en-US" dirty="0"/>
              <a:t>most sensitive basins to warming are the </a:t>
            </a:r>
            <a:r>
              <a:rPr lang="en-US" i="1" dirty="0"/>
              <a:t>watersheds that are near the current snowline (“mixed rain and</a:t>
            </a:r>
          </a:p>
          <a:p>
            <a:r>
              <a:rPr lang="en-US" i="1" dirty="0"/>
              <a:t>snow”)</a:t>
            </a:r>
            <a:r>
              <a:rPr lang="en-US" dirty="0"/>
              <a:t>, shown in red. These are middle elevation basins that receive a mixture of rain and snow in the</a:t>
            </a:r>
          </a:p>
          <a:p>
            <a:r>
              <a:rPr lang="en-US" dirty="0"/>
              <a:t>winter, and are projected to experience significant increases in winter flows and decreases in spring flows</a:t>
            </a:r>
          </a:p>
          <a:p>
            <a:r>
              <a:rPr lang="en-US" dirty="0"/>
              <a:t>as a result of warming (below, center). </a:t>
            </a:r>
            <a:r>
              <a:rPr lang="en-US" i="1" dirty="0"/>
              <a:t>Source: Hamlet et al., 2013.[3]</a:t>
            </a:r>
          </a:p>
          <a:p>
            <a:r>
              <a:rPr lang="en-US" b="1" dirty="0"/>
              <a:t>Figure</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19</a:t>
            </a:fld>
            <a:endParaRPr lang="en-US" dirty="0"/>
          </a:p>
        </p:txBody>
      </p:sp>
    </p:spTree>
    <p:extLst>
      <p:ext uri="{BB962C8B-B14F-4D97-AF65-F5344CB8AC3E}">
        <p14:creationId xmlns:p14="http://schemas.microsoft.com/office/powerpoint/2010/main" val="1829424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 all years: 1,689</a:t>
            </a:r>
          </a:p>
          <a:p>
            <a:r>
              <a:rPr lang="en-US" dirty="0" smtClean="0"/>
              <a:t>Average per year: 211 ticks</a:t>
            </a:r>
          </a:p>
          <a:p>
            <a:endParaRPr lang="en-US" dirty="0" smtClean="0"/>
          </a:p>
          <a:p>
            <a:r>
              <a:rPr lang="en-US" dirty="0" smtClean="0"/>
              <a:t>2013 - Below average temperatures in </a:t>
            </a:r>
            <a:r>
              <a:rPr lang="en-US" dirty="0" smtClean="0">
                <a:hlinkClick r:id="rId3"/>
              </a:rPr>
              <a:t>January</a:t>
            </a:r>
            <a:r>
              <a:rPr lang="en-US" dirty="0" smtClean="0"/>
              <a:t> and again from </a:t>
            </a:r>
            <a:r>
              <a:rPr lang="en-US" dirty="0" smtClean="0">
                <a:hlinkClick r:id="rId4"/>
              </a:rPr>
              <a:t>October</a:t>
            </a:r>
            <a:r>
              <a:rPr lang="en-US" dirty="0" smtClean="0"/>
              <a:t> to </a:t>
            </a:r>
            <a:r>
              <a:rPr lang="en-US" dirty="0" smtClean="0">
                <a:hlinkClick r:id="rId5"/>
              </a:rPr>
              <a:t>December</a:t>
            </a:r>
            <a:r>
              <a:rPr lang="en-US" dirty="0" smtClean="0"/>
              <a:t> served to balance out a very warm interim period. The unusually clear and inactive weather pattern that persisted during much of 2013 translated into relatively warm conditions for much of the year. An early </a:t>
            </a:r>
            <a:r>
              <a:rPr lang="en-US" dirty="0" smtClean="0">
                <a:hlinkClick r:id="rId6"/>
              </a:rPr>
              <a:t>May</a:t>
            </a:r>
            <a:r>
              <a:rPr lang="en-US" dirty="0" smtClean="0"/>
              <a:t> heat wave sent temperatures soaring into the 90s across eastern Washington, while cool and wet weather later in the month kept high temperatures at some of the same locations below 50 degrees on May 22</a:t>
            </a:r>
            <a:r>
              <a:rPr lang="en-US" dirty="0" smtClean="0">
                <a:effectLst/>
              </a:rPr>
              <a:t>nd</a:t>
            </a:r>
            <a:r>
              <a:rPr lang="en-US" dirty="0" smtClean="0"/>
              <a:t>.</a:t>
            </a:r>
          </a:p>
          <a:p>
            <a:endParaRPr lang="en-US" dirty="0" smtClean="0"/>
          </a:p>
          <a:p>
            <a:r>
              <a:rPr lang="en-US" dirty="0" smtClean="0"/>
              <a:t>2018 - </a:t>
            </a:r>
            <a:r>
              <a:rPr lang="en-US" dirty="0" smtClean="0">
                <a:effectLst/>
              </a:rPr>
              <a:t>Average temperatures in 2018 were slightly above normal in the Pacific Northwest, cooler than normal in the inland Northwest, Cooler than normal temperatures dominated along the northern tier of the region in the first few months of 2018 and again in the autumn season, resulting in below normal annual temperatures. Mid-April-May</a:t>
            </a:r>
            <a:r>
              <a:rPr lang="en-US" baseline="0" dirty="0" smtClean="0">
                <a:effectLst/>
              </a:rPr>
              <a:t>: </a:t>
            </a:r>
            <a:r>
              <a:rPr lang="en-US" dirty="0" smtClean="0">
                <a:effectLst/>
              </a:rPr>
              <a:t>North-central Washington also experienced snowmelt flooding in May, notably along the Okanogan River. On May 10, the Washington governor declared a State of Emergency for 20 central and eastern Washington counties. </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21</a:t>
            </a:fld>
            <a:endParaRPr lang="en-US" dirty="0"/>
          </a:p>
        </p:txBody>
      </p:sp>
    </p:spTree>
    <p:extLst>
      <p:ext uri="{BB962C8B-B14F-4D97-AF65-F5344CB8AC3E}">
        <p14:creationId xmlns:p14="http://schemas.microsoft.com/office/powerpoint/2010/main" val="2259017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 all years: 1,689</a:t>
            </a:r>
          </a:p>
          <a:p>
            <a:r>
              <a:rPr lang="en-US" dirty="0" smtClean="0"/>
              <a:t>Average per year: 211 ticks</a:t>
            </a:r>
          </a:p>
          <a:p>
            <a:endParaRPr lang="en-US" dirty="0" smtClean="0"/>
          </a:p>
          <a:p>
            <a:r>
              <a:rPr lang="en-US" dirty="0" smtClean="0"/>
              <a:t>2013 - Below average temperatures in </a:t>
            </a:r>
            <a:r>
              <a:rPr lang="en-US" dirty="0" smtClean="0">
                <a:hlinkClick r:id="rId3"/>
              </a:rPr>
              <a:t>January</a:t>
            </a:r>
            <a:r>
              <a:rPr lang="en-US" dirty="0" smtClean="0"/>
              <a:t> and again from </a:t>
            </a:r>
            <a:r>
              <a:rPr lang="en-US" dirty="0" smtClean="0">
                <a:hlinkClick r:id="rId4"/>
              </a:rPr>
              <a:t>October</a:t>
            </a:r>
            <a:r>
              <a:rPr lang="en-US" dirty="0" smtClean="0"/>
              <a:t> to </a:t>
            </a:r>
            <a:r>
              <a:rPr lang="en-US" dirty="0" smtClean="0">
                <a:hlinkClick r:id="rId5"/>
              </a:rPr>
              <a:t>December</a:t>
            </a:r>
            <a:r>
              <a:rPr lang="en-US" dirty="0" smtClean="0"/>
              <a:t> served to balance out a very warm interim period. The unusually clear and inactive weather pattern that persisted during much of 2013 translated into relatively warm conditions for much of the year. An early </a:t>
            </a:r>
            <a:r>
              <a:rPr lang="en-US" dirty="0" smtClean="0">
                <a:hlinkClick r:id="rId6"/>
              </a:rPr>
              <a:t>May</a:t>
            </a:r>
            <a:r>
              <a:rPr lang="en-US" dirty="0" smtClean="0"/>
              <a:t> heat wave sent temperatures soaring into the 90s across eastern Washington, while cool and wet weather later in the month kept high temperatures at some of the same locations below 50 degrees on May 22</a:t>
            </a:r>
            <a:r>
              <a:rPr lang="en-US" dirty="0" smtClean="0">
                <a:effectLst/>
              </a:rPr>
              <a:t>nd</a:t>
            </a:r>
            <a:r>
              <a:rPr lang="en-US" dirty="0" smtClean="0"/>
              <a:t>.</a:t>
            </a:r>
          </a:p>
          <a:p>
            <a:endParaRPr lang="en-US" dirty="0" smtClean="0"/>
          </a:p>
          <a:p>
            <a:r>
              <a:rPr lang="en-US" dirty="0" smtClean="0"/>
              <a:t>2018 - </a:t>
            </a:r>
            <a:r>
              <a:rPr lang="en-US" dirty="0" smtClean="0">
                <a:effectLst/>
              </a:rPr>
              <a:t>Average temperatures in 2018 were slightly above normal in the Pacific Northwest, cooler than normal in the inland Northwest, Cooler than normal temperatures dominated along the northern tier of the region in the first few months of 2018 and again in the autumn season, resulting in below normal annual temperatures. Mid-April-May</a:t>
            </a:r>
            <a:r>
              <a:rPr lang="en-US" baseline="0" dirty="0" smtClean="0">
                <a:effectLst/>
              </a:rPr>
              <a:t>: </a:t>
            </a:r>
            <a:r>
              <a:rPr lang="en-US" dirty="0" smtClean="0">
                <a:effectLst/>
              </a:rPr>
              <a:t>North-central Washington also experienced snowmelt flooding in May, notably along the Okanogan River. On May 10, the Washington governor declared a State of Emergency for 20 central and eastern Washington counties. </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22</a:t>
            </a:fld>
            <a:endParaRPr lang="en-US" dirty="0"/>
          </a:p>
        </p:txBody>
      </p:sp>
    </p:spTree>
    <p:extLst>
      <p:ext uri="{BB962C8B-B14F-4D97-AF65-F5344CB8AC3E}">
        <p14:creationId xmlns:p14="http://schemas.microsoft.com/office/powerpoint/2010/main" val="2075892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23</a:t>
            </a:fld>
            <a:endParaRPr lang="en-US" dirty="0"/>
          </a:p>
        </p:txBody>
      </p:sp>
    </p:spTree>
    <p:extLst>
      <p:ext uri="{BB962C8B-B14F-4D97-AF65-F5344CB8AC3E}">
        <p14:creationId xmlns:p14="http://schemas.microsoft.com/office/powerpoint/2010/main" val="1556461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25</a:t>
            </a:fld>
            <a:endParaRPr lang="en-US" dirty="0"/>
          </a:p>
        </p:txBody>
      </p:sp>
    </p:spTree>
    <p:extLst>
      <p:ext uri="{BB962C8B-B14F-4D97-AF65-F5344CB8AC3E}">
        <p14:creationId xmlns:p14="http://schemas.microsoft.com/office/powerpoint/2010/main" val="2555218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smtClean="0"/>
              <a:t>That means understanding and monitoring how not only variability in weather, but variability in landscapes in the PNW and shifting stream flow timing, snow pack reduction, soil moisture  how that influences vector ecology and species distribution and disease risk.</a:t>
            </a:r>
          </a:p>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26</a:t>
            </a:fld>
            <a:endParaRPr lang="en-US" dirty="0"/>
          </a:p>
        </p:txBody>
      </p:sp>
    </p:spTree>
    <p:extLst>
      <p:ext uri="{BB962C8B-B14F-4D97-AF65-F5344CB8AC3E}">
        <p14:creationId xmlns:p14="http://schemas.microsoft.com/office/powerpoint/2010/main" val="493522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BLANK SLIDE</a:t>
            </a:r>
            <a:endParaRPr lang="en-US" dirty="0"/>
          </a:p>
          <a:p>
            <a:endParaRPr lang="en-US" dirty="0" smtClean="0"/>
          </a:p>
          <a:p>
            <a:pPr defTabSz="931774">
              <a:defRPr/>
            </a:pPr>
            <a:r>
              <a:rPr lang="en-US" b="1" u="sng" dirty="0"/>
              <a:t>Quick Help Tips</a:t>
            </a:r>
          </a:p>
          <a:p>
            <a:pPr lvl="0"/>
            <a:endParaRPr lang="en-US" dirty="0"/>
          </a:p>
          <a:p>
            <a:pPr defTabSz="931774">
              <a:defRPr/>
            </a:pPr>
            <a:r>
              <a:rPr lang="en-US" b="1" dirty="0"/>
              <a:t>Blank Slide Box:</a:t>
            </a:r>
          </a:p>
          <a:p>
            <a:pPr marL="640594" lvl="1" indent="-174708" defTabSz="931774">
              <a:buFont typeface="Arial" panose="020B0604020202020204" pitchFamily="34" charset="0"/>
              <a:buChar char="•"/>
              <a:defRPr/>
            </a:pPr>
            <a:r>
              <a:rPr lang="en-US" dirty="0"/>
              <a:t>just add text</a:t>
            </a:r>
          </a:p>
          <a:p>
            <a:pPr lvl="0"/>
            <a:endParaRPr lang="en-US" b="1" dirty="0"/>
          </a:p>
          <a:p>
            <a:pPr lvl="0"/>
            <a:r>
              <a:rPr lang="en-US" b="1" dirty="0"/>
              <a:t>You can input text boxes or images as needed if none of the other provided template formats does not fit your needs.</a:t>
            </a:r>
          </a:p>
          <a:p>
            <a:pPr lvl="0"/>
            <a:endParaRPr lang="en-US" b="1" dirty="0"/>
          </a:p>
          <a:p>
            <a:pPr lvl="0"/>
            <a:r>
              <a:rPr lang="en-US" b="1" dirty="0"/>
              <a:t>If you have a suggestion about a common format that we might have missed, please send your suggestion to </a:t>
            </a:r>
            <a:r>
              <a:rPr lang="en-US" dirty="0">
                <a:solidFill>
                  <a:srgbClr val="187E76"/>
                </a:solidFill>
                <a:hlinkClick r:id="rId3"/>
              </a:rPr>
              <a:t>simana.dimitrova@doh.wa.gov</a:t>
            </a:r>
            <a:r>
              <a:rPr lang="en-US" b="1" dirty="0">
                <a:solidFill>
                  <a:srgbClr val="187E76"/>
                </a:solidFill>
              </a:rPr>
              <a:t> </a:t>
            </a:r>
            <a:r>
              <a:rPr lang="en-US" b="1" dirty="0"/>
              <a:t>for consideration to add to this templates slide deck.</a:t>
            </a:r>
          </a:p>
          <a:p>
            <a:pPr lvl="0"/>
            <a:endParaRPr lang="en-US" b="1" dirty="0"/>
          </a:p>
          <a:p>
            <a:pPr lvl="0"/>
            <a:r>
              <a:rPr lang="en-US" b="1" dirty="0"/>
              <a:t>Thank you.</a:t>
            </a:r>
          </a:p>
        </p:txBody>
      </p:sp>
      <p:sp>
        <p:nvSpPr>
          <p:cNvPr id="4" name="Slide Number Placeholder 3"/>
          <p:cNvSpPr>
            <a:spLocks noGrp="1"/>
          </p:cNvSpPr>
          <p:nvPr>
            <p:ph type="sldNum" sz="quarter" idx="10"/>
          </p:nvPr>
        </p:nvSpPr>
        <p:spPr/>
        <p:txBody>
          <a:bodyPr/>
          <a:lstStyle/>
          <a:p>
            <a:fld id="{7204FE9C-24EC-442B-850F-65B0BA925E10}" type="slidenum">
              <a:rPr lang="en-US" smtClean="0"/>
              <a:t>27</a:t>
            </a:fld>
            <a:endParaRPr lang="en-US" dirty="0"/>
          </a:p>
        </p:txBody>
      </p:sp>
    </p:spTree>
    <p:extLst>
      <p:ext uri="{BB962C8B-B14F-4D97-AF65-F5344CB8AC3E}">
        <p14:creationId xmlns:p14="http://schemas.microsoft.com/office/powerpoint/2010/main" val="4381122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eneral Presentation Title Slid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5507" y="4957832"/>
            <a:ext cx="1023486" cy="1360159"/>
          </a:xfrm>
          <a:prstGeom prst="rect">
            <a:avLst/>
          </a:prstGeom>
        </p:spPr>
      </p:pic>
      <p:sp>
        <p:nvSpPr>
          <p:cNvPr id="13" name="Text Placeholder 9"/>
          <p:cNvSpPr>
            <a:spLocks noGrp="1"/>
          </p:cNvSpPr>
          <p:nvPr>
            <p:ph type="body" sz="quarter" idx="10" hasCustomPrompt="1"/>
          </p:nvPr>
        </p:nvSpPr>
        <p:spPr>
          <a:xfrm>
            <a:off x="2799978"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smtClean="0"/>
              <a:t>PRESENTATION title</a:t>
            </a:r>
          </a:p>
        </p:txBody>
      </p:sp>
      <p:sp>
        <p:nvSpPr>
          <p:cNvPr id="10" name="Text Placeholder 2"/>
          <p:cNvSpPr>
            <a:spLocks noGrp="1"/>
          </p:cNvSpPr>
          <p:nvPr>
            <p:ph type="body" sz="quarter" idx="11" hasCustomPrompt="1"/>
          </p:nvPr>
        </p:nvSpPr>
        <p:spPr>
          <a:xfrm>
            <a:off x="2799978"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smtClean="0"/>
              <a:t>Washington State Department of Health</a:t>
            </a:r>
            <a:endParaRPr lang="en-US" dirty="0"/>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b="24806"/>
          <a:stretch/>
        </p:blipFill>
        <p:spPr>
          <a:xfrm>
            <a:off x="0" y="0"/>
            <a:ext cx="9144000" cy="459105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526177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attle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smtClean="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smtClean="0"/>
              <a:t>Washington State Department of Health</a:t>
            </a:r>
            <a:endParaRPr lang="en-US" dirty="0"/>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t="25000"/>
          <a:stretch/>
        </p:blipFill>
        <p:spPr>
          <a:xfrm>
            <a:off x="0" y="1"/>
            <a:ext cx="9144000" cy="457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62756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rban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smtClean="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smtClean="0"/>
              <a:t>Washington State Department of Health</a:t>
            </a:r>
            <a:endParaRPr lang="en-US" dirty="0"/>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24889"/>
          <a:stretch/>
        </p:blipFill>
        <p:spPr>
          <a:xfrm>
            <a:off x="0" y="0"/>
            <a:ext cx="9150394" cy="457199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6448541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erstern WA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smtClean="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smtClean="0"/>
              <a:t>Washington State Department of Health</a:t>
            </a:r>
            <a:endParaRPr lang="en-US" dirty="0"/>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55" b="17571"/>
          <a:stretch/>
        </p:blipFill>
        <p:spPr>
          <a:xfrm>
            <a:off x="1" y="0"/>
            <a:ext cx="9144000" cy="457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6384469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een WA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smtClean="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smtClean="0"/>
              <a:t>Washington State Department of Health</a:t>
            </a:r>
            <a:endParaRPr lang="en-US" dirty="0"/>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7422"/>
          <a:stretch/>
        </p:blipFill>
        <p:spPr>
          <a:xfrm>
            <a:off x="-6394" y="1"/>
            <a:ext cx="9150394" cy="457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2645904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astern WA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smtClean="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smtClean="0"/>
              <a:t>Washington State Department of Health</a:t>
            </a:r>
            <a:endParaRPr lang="en-US" dirty="0"/>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b="11379"/>
          <a:stretch/>
        </p:blipFill>
        <p:spPr>
          <a:xfrm>
            <a:off x="-1" y="0"/>
            <a:ext cx="9144001" cy="457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287035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ttern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smtClean="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smtClean="0"/>
              <a:t>Washington State Department of Health</a:t>
            </a:r>
            <a:endParaRPr lang="en-US" dirty="0"/>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t="49950"/>
          <a:stretch/>
        </p:blipFill>
        <p:spPr>
          <a:xfrm>
            <a:off x="-1" y="-1"/>
            <a:ext cx="9144001" cy="457200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944092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esentation Title Slide Add Photo">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0" y="0"/>
            <a:ext cx="9144000" cy="4572000"/>
          </a:xfrm>
          <a:effectLst>
            <a:outerShdw blurRad="50800" dist="38100" dir="2700000" algn="tl" rotWithShape="0">
              <a:prstClr val="black">
                <a:alpha val="40000"/>
              </a:prstClr>
            </a:outerShdw>
          </a:effectLst>
        </p:spPr>
        <p:txBody>
          <a:bodyPr/>
          <a:lstStyle>
            <a:lvl1pPr marL="0" indent="0">
              <a:buNone/>
              <a:defRPr/>
            </a:lvl1pPr>
          </a:lstStyle>
          <a:p>
            <a:r>
              <a:rPr lang="en-US" dirty="0" smtClean="0"/>
              <a:t>Click icon to add picture</a:t>
            </a:r>
            <a:endParaRPr lang="en-US" dirty="0"/>
          </a:p>
        </p:txBody>
      </p:sp>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525" y="4965918"/>
            <a:ext cx="1023486" cy="1360159"/>
          </a:xfrm>
          <a:prstGeom prst="rect">
            <a:avLst/>
          </a:prstGeom>
        </p:spPr>
      </p:pic>
      <p:sp>
        <p:nvSpPr>
          <p:cNvPr id="10"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smtClean="0"/>
              <a:t>PRESENTATION title</a:t>
            </a:r>
          </a:p>
        </p:txBody>
      </p:sp>
      <p:sp>
        <p:nvSpPr>
          <p:cNvPr id="11" name="Text Placeholder 2"/>
          <p:cNvSpPr>
            <a:spLocks noGrp="1"/>
          </p:cNvSpPr>
          <p:nvPr>
            <p:ph type="body" sz="quarter" idx="12"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smtClean="0"/>
              <a:t>Washington State Department of Health</a:t>
            </a:r>
            <a:endParaRPr lang="en-US" dirty="0"/>
          </a:p>
        </p:txBody>
      </p:sp>
    </p:spTree>
    <p:extLst>
      <p:ext uri="{BB962C8B-B14F-4D97-AF65-F5344CB8AC3E}">
        <p14:creationId xmlns:p14="http://schemas.microsoft.com/office/powerpoint/2010/main" val="360305082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title Slide 1">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4908550" y="2239963"/>
            <a:ext cx="2473325" cy="2487612"/>
          </a:xfrm>
        </p:spPr>
        <p:txBody>
          <a:bodyPr/>
          <a:lstStyle>
            <a:lvl1pPr marL="0" indent="0">
              <a:buNone/>
              <a:defRPr/>
            </a:lvl1pPr>
          </a:lstStyle>
          <a:p>
            <a:r>
              <a:rPr lang="en-US" dirty="0" smtClean="0"/>
              <a:t>Click icon to add picture</a:t>
            </a:r>
            <a:endParaRPr lang="en-US" dirty="0"/>
          </a:p>
        </p:txBody>
      </p:sp>
      <p:sp>
        <p:nvSpPr>
          <p:cNvPr id="18" name="Picture Placeholder 17"/>
          <p:cNvSpPr>
            <a:spLocks noGrp="1"/>
          </p:cNvSpPr>
          <p:nvPr>
            <p:ph type="pic" sz="quarter" idx="13"/>
          </p:nvPr>
        </p:nvSpPr>
        <p:spPr>
          <a:xfrm>
            <a:off x="1817688" y="2239963"/>
            <a:ext cx="2484437" cy="2487612"/>
          </a:xfrm>
        </p:spPr>
        <p:txBody>
          <a:bodyPr/>
          <a:lstStyle>
            <a:lvl1pPr marL="0" indent="0">
              <a:buNone/>
              <a:defRPr/>
            </a:lvl1pPr>
          </a:lstStyle>
          <a:p>
            <a:r>
              <a:rPr lang="en-US" dirty="0" smtClean="0"/>
              <a:t>Click icon to add picture</a:t>
            </a:r>
            <a:endParaRPr lang="en-US" dirty="0"/>
          </a:p>
        </p:txBody>
      </p:sp>
      <p:sp>
        <p:nvSpPr>
          <p:cNvPr id="12" name="Text Placeholder 11"/>
          <p:cNvSpPr>
            <a:spLocks noGrp="1"/>
          </p:cNvSpPr>
          <p:nvPr>
            <p:ph type="body" sz="quarter" idx="10" hasCustomPrompt="1"/>
          </p:nvPr>
        </p:nvSpPr>
        <p:spPr>
          <a:xfrm>
            <a:off x="-8313" y="677872"/>
            <a:ext cx="9144000" cy="433388"/>
          </a:xfrm>
        </p:spPr>
        <p:txBody>
          <a:bodyPr>
            <a:noAutofit/>
          </a:bodyPr>
          <a:lstStyle>
            <a:lvl1pPr marL="0" indent="0" algn="ctr">
              <a:buNone/>
              <a:defRPr sz="3000">
                <a:solidFill>
                  <a:schemeClr val="tx1">
                    <a:lumMod val="75000"/>
                    <a:lumOff val="25000"/>
                  </a:schemeClr>
                </a:solidFill>
              </a:defRPr>
            </a:lvl1pPr>
            <a:lvl2pPr>
              <a:defRPr sz="2800">
                <a:solidFill>
                  <a:schemeClr val="tx1">
                    <a:lumMod val="75000"/>
                    <a:lumOff val="25000"/>
                  </a:schemeClr>
                </a:solidFill>
              </a:defRPr>
            </a:lvl2pPr>
            <a:lvl3pPr>
              <a:defRPr sz="2800">
                <a:solidFill>
                  <a:schemeClr val="tx1">
                    <a:lumMod val="75000"/>
                    <a:lumOff val="25000"/>
                  </a:schemeClr>
                </a:solidFill>
              </a:defRPr>
            </a:lvl3pPr>
            <a:lvl4pPr>
              <a:defRPr sz="2800">
                <a:solidFill>
                  <a:schemeClr val="tx1">
                    <a:lumMod val="75000"/>
                    <a:lumOff val="25000"/>
                  </a:schemeClr>
                </a:solidFill>
              </a:defRPr>
            </a:lvl4pPr>
            <a:lvl5pPr>
              <a:defRPr sz="2800">
                <a:solidFill>
                  <a:schemeClr val="tx1">
                    <a:lumMod val="75000"/>
                    <a:lumOff val="25000"/>
                  </a:schemeClr>
                </a:solidFill>
              </a:defRPr>
            </a:lvl5pPr>
          </a:lstStyle>
          <a:p>
            <a:pPr lvl="0"/>
            <a:r>
              <a:rPr lang="en-US" dirty="0" smtClean="0"/>
              <a:t>Subtitle 1</a:t>
            </a:r>
            <a:endParaRPr lang="en-US" dirty="0"/>
          </a:p>
        </p:txBody>
      </p:sp>
      <p:sp>
        <p:nvSpPr>
          <p:cNvPr id="14" name="Text Placeholder 13"/>
          <p:cNvSpPr>
            <a:spLocks noGrp="1"/>
          </p:cNvSpPr>
          <p:nvPr>
            <p:ph type="body" sz="quarter" idx="11" hasCustomPrompt="1"/>
          </p:nvPr>
        </p:nvSpPr>
        <p:spPr>
          <a:xfrm>
            <a:off x="-8313" y="1115870"/>
            <a:ext cx="9143999" cy="350440"/>
          </a:xfrm>
        </p:spPr>
        <p:txBody>
          <a:bodyPr>
            <a:noAutofit/>
          </a:bodyPr>
          <a:lstStyle>
            <a:lvl1pPr marL="0" indent="0" algn="ctr">
              <a:buNone/>
              <a:defRPr sz="2200">
                <a:solidFill>
                  <a:schemeClr val="tx1">
                    <a:lumMod val="75000"/>
                    <a:lumOff val="25000"/>
                  </a:schemeClr>
                </a:solidFill>
              </a:defRPr>
            </a:lvl1pPr>
            <a:lvl2pPr>
              <a:defRPr sz="2000">
                <a:solidFill>
                  <a:schemeClr val="tx1">
                    <a:lumMod val="75000"/>
                    <a:lumOff val="25000"/>
                  </a:schemeClr>
                </a:solidFill>
              </a:defRPr>
            </a:lvl2pPr>
            <a:lvl3pPr>
              <a:defRPr sz="2000"/>
            </a:lvl3pPr>
            <a:lvl4pPr>
              <a:defRPr sz="2000"/>
            </a:lvl4pPr>
            <a:lvl5pPr>
              <a:defRPr sz="2000"/>
            </a:lvl5pPr>
          </a:lstStyle>
          <a:p>
            <a:pPr lvl="0"/>
            <a:r>
              <a:rPr lang="en-US" dirty="0" smtClean="0"/>
              <a:t>@ location</a:t>
            </a:r>
            <a:endParaRPr lang="en-US" dirty="0"/>
          </a:p>
        </p:txBody>
      </p:sp>
      <p:sp>
        <p:nvSpPr>
          <p:cNvPr id="16" name="Text Placeholder 15"/>
          <p:cNvSpPr>
            <a:spLocks noGrp="1"/>
          </p:cNvSpPr>
          <p:nvPr>
            <p:ph type="body" sz="quarter" idx="12" hasCustomPrompt="1"/>
          </p:nvPr>
        </p:nvSpPr>
        <p:spPr>
          <a:xfrm>
            <a:off x="-8313" y="1539191"/>
            <a:ext cx="9143999" cy="304800"/>
          </a:xfrm>
        </p:spPr>
        <p:txBody>
          <a:bodyPr/>
          <a:lstStyle>
            <a:lvl1pPr marL="0" indent="0" algn="ctr">
              <a:buNone/>
              <a:defRPr sz="1800">
                <a:solidFill>
                  <a:schemeClr val="tx1">
                    <a:lumMod val="75000"/>
                    <a:lumOff val="25000"/>
                  </a:schemeClr>
                </a:solidFill>
              </a:defRPr>
            </a:lvl1pPr>
          </a:lstStyle>
          <a:p>
            <a:pPr lvl="0"/>
            <a:r>
              <a:rPr lang="en-US" dirty="0" smtClean="0"/>
              <a:t>Date</a:t>
            </a:r>
            <a:endParaRPr lang="en-US" dirty="0"/>
          </a:p>
        </p:txBody>
      </p:sp>
      <p:sp>
        <p:nvSpPr>
          <p:cNvPr id="22" name="Text Placeholder 21"/>
          <p:cNvSpPr>
            <a:spLocks noGrp="1"/>
          </p:cNvSpPr>
          <p:nvPr>
            <p:ph type="body" sz="quarter" idx="15" hasCustomPrompt="1"/>
          </p:nvPr>
        </p:nvSpPr>
        <p:spPr>
          <a:xfrm>
            <a:off x="1817689" y="4968656"/>
            <a:ext cx="2484436"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23" name="Text Placeholder 21"/>
          <p:cNvSpPr>
            <a:spLocks noGrp="1"/>
          </p:cNvSpPr>
          <p:nvPr>
            <p:ph type="body" sz="quarter" idx="16" hasCustomPrompt="1"/>
          </p:nvPr>
        </p:nvSpPr>
        <p:spPr>
          <a:xfrm>
            <a:off x="4901550" y="4966303"/>
            <a:ext cx="2487133" cy="412750"/>
          </a:xfrm>
        </p:spPr>
        <p:txBody>
          <a:bodyPr>
            <a:normAutofit/>
          </a:bodyPr>
          <a:lstStyle>
            <a:lvl1pPr marL="0" indent="0" algn="ctr">
              <a:buNone/>
              <a:defRPr sz="2200" b="1" i="0">
                <a:solidFill>
                  <a:schemeClr val="tx1">
                    <a:lumMod val="75000"/>
                    <a:lumOff val="25000"/>
                  </a:schemeClr>
                </a:solidFill>
              </a:defRPr>
            </a:lvl1pPr>
          </a:lstStyle>
          <a:p>
            <a:pPr lvl="0"/>
            <a:r>
              <a:rPr lang="en-US" dirty="0" smtClean="0"/>
              <a:t>Name</a:t>
            </a:r>
            <a:endParaRPr lang="en-US" dirty="0"/>
          </a:p>
        </p:txBody>
      </p:sp>
      <p:sp>
        <p:nvSpPr>
          <p:cNvPr id="25" name="Text Placeholder 24"/>
          <p:cNvSpPr>
            <a:spLocks noGrp="1"/>
          </p:cNvSpPr>
          <p:nvPr>
            <p:ph type="body" sz="quarter" idx="17" hasCustomPrompt="1"/>
          </p:nvPr>
        </p:nvSpPr>
        <p:spPr>
          <a:xfrm>
            <a:off x="1817688" y="5402254"/>
            <a:ext cx="2484437"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6" name="Text Placeholder 24"/>
          <p:cNvSpPr>
            <a:spLocks noGrp="1"/>
          </p:cNvSpPr>
          <p:nvPr>
            <p:ph type="body" sz="quarter" idx="18" hasCustomPrompt="1"/>
          </p:nvPr>
        </p:nvSpPr>
        <p:spPr>
          <a:xfrm>
            <a:off x="4901551" y="5402060"/>
            <a:ext cx="2487132"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8" name="Text Placeholder 27"/>
          <p:cNvSpPr>
            <a:spLocks noGrp="1"/>
          </p:cNvSpPr>
          <p:nvPr>
            <p:ph type="body" sz="quarter" idx="19" hasCustomPrompt="1"/>
          </p:nvPr>
        </p:nvSpPr>
        <p:spPr>
          <a:xfrm>
            <a:off x="1817688" y="5746218"/>
            <a:ext cx="2484437" cy="374650"/>
          </a:xfrm>
        </p:spPr>
        <p:txBody>
          <a:bodyPr>
            <a:normAutofit/>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
        <p:nvSpPr>
          <p:cNvPr id="29" name="Text Placeholder 27"/>
          <p:cNvSpPr>
            <a:spLocks noGrp="1"/>
          </p:cNvSpPr>
          <p:nvPr>
            <p:ph type="body" sz="quarter" idx="20" hasCustomPrompt="1"/>
          </p:nvPr>
        </p:nvSpPr>
        <p:spPr>
          <a:xfrm>
            <a:off x="4908129" y="5742722"/>
            <a:ext cx="2484437" cy="374650"/>
          </a:xfrm>
        </p:spPr>
        <p:txBody>
          <a:bodyPr>
            <a:normAutofit/>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Tree>
    <p:extLst>
      <p:ext uri="{BB962C8B-B14F-4D97-AF65-F5344CB8AC3E}">
        <p14:creationId xmlns:p14="http://schemas.microsoft.com/office/powerpoint/2010/main" val="39033531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itle Slide 2">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4908550" y="2103883"/>
            <a:ext cx="2473325" cy="2487612"/>
          </a:xfrm>
        </p:spPr>
        <p:txBody>
          <a:bodyPr/>
          <a:lstStyle>
            <a:lvl1pPr marL="0" indent="0">
              <a:buNone/>
              <a:defRPr/>
            </a:lvl1pPr>
          </a:lstStyle>
          <a:p>
            <a:r>
              <a:rPr lang="en-US" dirty="0" smtClean="0"/>
              <a:t>Click icon to add picture</a:t>
            </a:r>
            <a:endParaRPr lang="en-US" dirty="0"/>
          </a:p>
        </p:txBody>
      </p:sp>
      <p:sp>
        <p:nvSpPr>
          <p:cNvPr id="18" name="Picture Placeholder 17"/>
          <p:cNvSpPr>
            <a:spLocks noGrp="1"/>
          </p:cNvSpPr>
          <p:nvPr>
            <p:ph type="pic" sz="quarter" idx="13"/>
          </p:nvPr>
        </p:nvSpPr>
        <p:spPr>
          <a:xfrm>
            <a:off x="1817688" y="2103883"/>
            <a:ext cx="2484437" cy="2487612"/>
          </a:xfrm>
        </p:spPr>
        <p:txBody>
          <a:bodyPr/>
          <a:lstStyle>
            <a:lvl1pPr marL="0" indent="0">
              <a:buNone/>
              <a:defRPr/>
            </a:lvl1pPr>
          </a:lstStyle>
          <a:p>
            <a:r>
              <a:rPr lang="en-US" dirty="0" smtClean="0"/>
              <a:t>Click icon to add picture</a:t>
            </a:r>
            <a:endParaRPr lang="en-US" dirty="0"/>
          </a:p>
        </p:txBody>
      </p:sp>
      <p:sp>
        <p:nvSpPr>
          <p:cNvPr id="12" name="Text Placeholder 11"/>
          <p:cNvSpPr>
            <a:spLocks noGrp="1"/>
          </p:cNvSpPr>
          <p:nvPr>
            <p:ph type="body" sz="quarter" idx="10" hasCustomPrompt="1"/>
          </p:nvPr>
        </p:nvSpPr>
        <p:spPr>
          <a:xfrm>
            <a:off x="-8313" y="677872"/>
            <a:ext cx="9144000" cy="433388"/>
          </a:xfrm>
        </p:spPr>
        <p:txBody>
          <a:bodyPr>
            <a:noAutofit/>
          </a:bodyPr>
          <a:lstStyle>
            <a:lvl1pPr marL="0" indent="0" algn="ctr">
              <a:buNone/>
              <a:defRPr sz="3000">
                <a:solidFill>
                  <a:schemeClr val="tx1">
                    <a:lumMod val="75000"/>
                    <a:lumOff val="25000"/>
                  </a:schemeClr>
                </a:solidFill>
              </a:defRPr>
            </a:lvl1pPr>
            <a:lvl2pPr>
              <a:defRPr sz="2800">
                <a:solidFill>
                  <a:schemeClr val="tx1">
                    <a:lumMod val="75000"/>
                    <a:lumOff val="25000"/>
                  </a:schemeClr>
                </a:solidFill>
              </a:defRPr>
            </a:lvl2pPr>
            <a:lvl3pPr>
              <a:defRPr sz="2800">
                <a:solidFill>
                  <a:schemeClr val="tx1">
                    <a:lumMod val="75000"/>
                    <a:lumOff val="25000"/>
                  </a:schemeClr>
                </a:solidFill>
              </a:defRPr>
            </a:lvl3pPr>
            <a:lvl4pPr>
              <a:defRPr sz="2800">
                <a:solidFill>
                  <a:schemeClr val="tx1">
                    <a:lumMod val="75000"/>
                    <a:lumOff val="25000"/>
                  </a:schemeClr>
                </a:solidFill>
              </a:defRPr>
            </a:lvl4pPr>
            <a:lvl5pPr>
              <a:defRPr sz="2800">
                <a:solidFill>
                  <a:schemeClr val="tx1">
                    <a:lumMod val="75000"/>
                    <a:lumOff val="25000"/>
                  </a:schemeClr>
                </a:solidFill>
              </a:defRPr>
            </a:lvl5pPr>
          </a:lstStyle>
          <a:p>
            <a:pPr lvl="0"/>
            <a:r>
              <a:rPr lang="en-US" dirty="0" smtClean="0"/>
              <a:t>Subtitle 2</a:t>
            </a:r>
            <a:endParaRPr lang="en-US" dirty="0"/>
          </a:p>
        </p:txBody>
      </p:sp>
      <p:sp>
        <p:nvSpPr>
          <p:cNvPr id="16" name="Text Placeholder 15"/>
          <p:cNvSpPr>
            <a:spLocks noGrp="1"/>
          </p:cNvSpPr>
          <p:nvPr>
            <p:ph type="body" sz="quarter" idx="12" hasCustomPrompt="1"/>
          </p:nvPr>
        </p:nvSpPr>
        <p:spPr>
          <a:xfrm>
            <a:off x="-8313" y="1248908"/>
            <a:ext cx="9143999" cy="304800"/>
          </a:xfrm>
        </p:spPr>
        <p:txBody>
          <a:bodyPr/>
          <a:lstStyle>
            <a:lvl1pPr marL="0" indent="0" algn="ctr">
              <a:buNone/>
              <a:defRPr sz="1800">
                <a:solidFill>
                  <a:schemeClr val="tx1">
                    <a:lumMod val="75000"/>
                    <a:lumOff val="25000"/>
                  </a:schemeClr>
                </a:solidFill>
              </a:defRPr>
            </a:lvl1pPr>
          </a:lstStyle>
          <a:p>
            <a:pPr lvl="0"/>
            <a:r>
              <a:rPr lang="en-US" dirty="0" smtClean="0"/>
              <a:t>Date</a:t>
            </a:r>
            <a:endParaRPr lang="en-US" dirty="0"/>
          </a:p>
        </p:txBody>
      </p:sp>
      <p:sp>
        <p:nvSpPr>
          <p:cNvPr id="22" name="Text Placeholder 21"/>
          <p:cNvSpPr>
            <a:spLocks noGrp="1"/>
          </p:cNvSpPr>
          <p:nvPr>
            <p:ph type="body" sz="quarter" idx="15" hasCustomPrompt="1"/>
          </p:nvPr>
        </p:nvSpPr>
        <p:spPr>
          <a:xfrm>
            <a:off x="1817689" y="4832576"/>
            <a:ext cx="2484436"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23" name="Text Placeholder 21"/>
          <p:cNvSpPr>
            <a:spLocks noGrp="1"/>
          </p:cNvSpPr>
          <p:nvPr>
            <p:ph type="body" sz="quarter" idx="16" hasCustomPrompt="1"/>
          </p:nvPr>
        </p:nvSpPr>
        <p:spPr>
          <a:xfrm>
            <a:off x="4901550" y="4830223"/>
            <a:ext cx="2487133" cy="412750"/>
          </a:xfrm>
        </p:spPr>
        <p:txBody>
          <a:bodyPr>
            <a:normAutofit/>
          </a:bodyPr>
          <a:lstStyle>
            <a:lvl1pPr marL="0" indent="0" algn="ctr">
              <a:buNone/>
              <a:defRPr sz="2200" b="1" i="0">
                <a:solidFill>
                  <a:schemeClr val="tx1">
                    <a:lumMod val="75000"/>
                    <a:lumOff val="25000"/>
                  </a:schemeClr>
                </a:solidFill>
              </a:defRPr>
            </a:lvl1pPr>
          </a:lstStyle>
          <a:p>
            <a:pPr lvl="0"/>
            <a:r>
              <a:rPr lang="en-US" dirty="0" smtClean="0"/>
              <a:t>Name</a:t>
            </a:r>
            <a:endParaRPr lang="en-US" dirty="0"/>
          </a:p>
        </p:txBody>
      </p:sp>
      <p:sp>
        <p:nvSpPr>
          <p:cNvPr id="25" name="Text Placeholder 24"/>
          <p:cNvSpPr>
            <a:spLocks noGrp="1"/>
          </p:cNvSpPr>
          <p:nvPr>
            <p:ph type="body" sz="quarter" idx="17" hasCustomPrompt="1"/>
          </p:nvPr>
        </p:nvSpPr>
        <p:spPr>
          <a:xfrm>
            <a:off x="1817688" y="5266174"/>
            <a:ext cx="2484437"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6" name="Text Placeholder 24"/>
          <p:cNvSpPr>
            <a:spLocks noGrp="1"/>
          </p:cNvSpPr>
          <p:nvPr>
            <p:ph type="body" sz="quarter" idx="18" hasCustomPrompt="1"/>
          </p:nvPr>
        </p:nvSpPr>
        <p:spPr>
          <a:xfrm>
            <a:off x="4901551" y="5265980"/>
            <a:ext cx="2487132"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8" name="Text Placeholder 27"/>
          <p:cNvSpPr>
            <a:spLocks noGrp="1"/>
          </p:cNvSpPr>
          <p:nvPr>
            <p:ph type="body" sz="quarter" idx="19" hasCustomPrompt="1"/>
          </p:nvPr>
        </p:nvSpPr>
        <p:spPr>
          <a:xfrm>
            <a:off x="1817688" y="5610138"/>
            <a:ext cx="2484437"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
        <p:nvSpPr>
          <p:cNvPr id="29" name="Text Placeholder 27"/>
          <p:cNvSpPr>
            <a:spLocks noGrp="1"/>
          </p:cNvSpPr>
          <p:nvPr>
            <p:ph type="body" sz="quarter" idx="20" hasCustomPrompt="1"/>
          </p:nvPr>
        </p:nvSpPr>
        <p:spPr>
          <a:xfrm>
            <a:off x="4908129" y="5606642"/>
            <a:ext cx="2484437"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cxnSp>
        <p:nvCxnSpPr>
          <p:cNvPr id="17" name="Straight Connector 16"/>
          <p:cNvCxnSpPr/>
          <p:nvPr userDrawn="1"/>
        </p:nvCxnSpPr>
        <p:spPr>
          <a:xfrm flipV="1">
            <a:off x="4322814" y="1699836"/>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679772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senters Slide 1">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1792974" y="2628231"/>
            <a:ext cx="2509151"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23" name="Text Placeholder 21"/>
          <p:cNvSpPr>
            <a:spLocks noGrp="1"/>
          </p:cNvSpPr>
          <p:nvPr>
            <p:ph type="body" sz="quarter" idx="16" hasCustomPrompt="1"/>
          </p:nvPr>
        </p:nvSpPr>
        <p:spPr>
          <a:xfrm>
            <a:off x="4883836" y="2625878"/>
            <a:ext cx="2473325"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25" name="Text Placeholder 24"/>
          <p:cNvSpPr>
            <a:spLocks noGrp="1"/>
          </p:cNvSpPr>
          <p:nvPr>
            <p:ph type="body" sz="quarter" idx="17" hasCustomPrompt="1"/>
          </p:nvPr>
        </p:nvSpPr>
        <p:spPr>
          <a:xfrm>
            <a:off x="1792974" y="3061825"/>
            <a:ext cx="2509151"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6" name="Text Placeholder 24"/>
          <p:cNvSpPr>
            <a:spLocks noGrp="1"/>
          </p:cNvSpPr>
          <p:nvPr>
            <p:ph type="body" sz="quarter" idx="18" hasCustomPrompt="1"/>
          </p:nvPr>
        </p:nvSpPr>
        <p:spPr>
          <a:xfrm>
            <a:off x="4883836" y="3061631"/>
            <a:ext cx="2473325"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8" name="Text Placeholder 27"/>
          <p:cNvSpPr>
            <a:spLocks noGrp="1"/>
          </p:cNvSpPr>
          <p:nvPr>
            <p:ph type="body" sz="quarter" idx="19" hasCustomPrompt="1"/>
          </p:nvPr>
        </p:nvSpPr>
        <p:spPr>
          <a:xfrm>
            <a:off x="1792974" y="3412177"/>
            <a:ext cx="2509151"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
        <p:nvSpPr>
          <p:cNvPr id="29" name="Text Placeholder 27"/>
          <p:cNvSpPr>
            <a:spLocks noGrp="1"/>
          </p:cNvSpPr>
          <p:nvPr>
            <p:ph type="body" sz="quarter" idx="20" hasCustomPrompt="1"/>
          </p:nvPr>
        </p:nvSpPr>
        <p:spPr>
          <a:xfrm>
            <a:off x="4883836" y="3408681"/>
            <a:ext cx="2473325"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
        <p:nvSpPr>
          <p:cNvPr id="47" name="Text Placeholder 2"/>
          <p:cNvSpPr>
            <a:spLocks noGrp="1"/>
          </p:cNvSpPr>
          <p:nvPr>
            <p:ph type="body" sz="quarter" idx="21" hasCustomPrompt="1"/>
          </p:nvPr>
        </p:nvSpPr>
        <p:spPr>
          <a:xfrm>
            <a:off x="-8311" y="673973"/>
            <a:ext cx="9143998" cy="482030"/>
          </a:xfrm>
        </p:spPr>
        <p:txBody>
          <a:bodyPr>
            <a:normAutofit/>
          </a:bodyPr>
          <a:lstStyle>
            <a:lvl1pPr marL="0" indent="0" algn="ctr">
              <a:buNone/>
              <a:defRPr sz="3000">
                <a:solidFill>
                  <a:schemeClr val="tx1">
                    <a:lumMod val="75000"/>
                    <a:lumOff val="25000"/>
                  </a:schemeClr>
                </a:solidFill>
              </a:defRPr>
            </a:lvl1pPr>
          </a:lstStyle>
          <a:p>
            <a:pPr lvl="0"/>
            <a:r>
              <a:rPr lang="en-US" dirty="0" smtClean="0"/>
              <a:t>Presenters 1</a:t>
            </a:r>
            <a:endParaRPr lang="en-US" dirty="0"/>
          </a:p>
        </p:txBody>
      </p:sp>
    </p:spTree>
    <p:extLst>
      <p:ext uri="{BB962C8B-B14F-4D97-AF65-F5344CB8AC3E}">
        <p14:creationId xmlns:p14="http://schemas.microsoft.com/office/powerpoint/2010/main" val="74806672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ers Slide 2">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512814" y="2628231"/>
            <a:ext cx="2509151"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23" name="Text Placeholder 21"/>
          <p:cNvSpPr>
            <a:spLocks noGrp="1"/>
          </p:cNvSpPr>
          <p:nvPr>
            <p:ph type="body" sz="quarter" idx="16" hasCustomPrompt="1"/>
          </p:nvPr>
        </p:nvSpPr>
        <p:spPr>
          <a:xfrm>
            <a:off x="3329356" y="2625878"/>
            <a:ext cx="2473325"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25" name="Text Placeholder 24"/>
          <p:cNvSpPr>
            <a:spLocks noGrp="1"/>
          </p:cNvSpPr>
          <p:nvPr>
            <p:ph type="body" sz="quarter" idx="17" hasCustomPrompt="1"/>
          </p:nvPr>
        </p:nvSpPr>
        <p:spPr>
          <a:xfrm>
            <a:off x="512814" y="3061825"/>
            <a:ext cx="2509151"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6" name="Text Placeholder 24"/>
          <p:cNvSpPr>
            <a:spLocks noGrp="1"/>
          </p:cNvSpPr>
          <p:nvPr>
            <p:ph type="body" sz="quarter" idx="18" hasCustomPrompt="1"/>
          </p:nvPr>
        </p:nvSpPr>
        <p:spPr>
          <a:xfrm>
            <a:off x="3329356" y="3061631"/>
            <a:ext cx="2473325"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8" name="Text Placeholder 27"/>
          <p:cNvSpPr>
            <a:spLocks noGrp="1"/>
          </p:cNvSpPr>
          <p:nvPr>
            <p:ph type="body" sz="quarter" idx="19" hasCustomPrompt="1"/>
          </p:nvPr>
        </p:nvSpPr>
        <p:spPr>
          <a:xfrm>
            <a:off x="512814" y="3412177"/>
            <a:ext cx="2509151"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
        <p:nvSpPr>
          <p:cNvPr id="29" name="Text Placeholder 27"/>
          <p:cNvSpPr>
            <a:spLocks noGrp="1"/>
          </p:cNvSpPr>
          <p:nvPr>
            <p:ph type="body" sz="quarter" idx="20" hasCustomPrompt="1"/>
          </p:nvPr>
        </p:nvSpPr>
        <p:spPr>
          <a:xfrm>
            <a:off x="3329356" y="3408681"/>
            <a:ext cx="2473325"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
        <p:nvSpPr>
          <p:cNvPr id="47" name="Text Placeholder 2"/>
          <p:cNvSpPr>
            <a:spLocks noGrp="1"/>
          </p:cNvSpPr>
          <p:nvPr>
            <p:ph type="body" sz="quarter" idx="21" hasCustomPrompt="1"/>
          </p:nvPr>
        </p:nvSpPr>
        <p:spPr>
          <a:xfrm>
            <a:off x="-8311" y="673973"/>
            <a:ext cx="9143998" cy="482030"/>
          </a:xfrm>
        </p:spPr>
        <p:txBody>
          <a:bodyPr>
            <a:normAutofit/>
          </a:bodyPr>
          <a:lstStyle>
            <a:lvl1pPr marL="0" indent="0" algn="ctr">
              <a:buNone/>
              <a:defRPr sz="3000">
                <a:solidFill>
                  <a:schemeClr val="tx1">
                    <a:lumMod val="75000"/>
                    <a:lumOff val="25000"/>
                  </a:schemeClr>
                </a:solidFill>
              </a:defRPr>
            </a:lvl1pPr>
          </a:lstStyle>
          <a:p>
            <a:pPr lvl="0"/>
            <a:r>
              <a:rPr lang="en-US" dirty="0" smtClean="0"/>
              <a:t>Presenters 2</a:t>
            </a:r>
            <a:endParaRPr lang="en-US" dirty="0"/>
          </a:p>
        </p:txBody>
      </p:sp>
      <p:sp>
        <p:nvSpPr>
          <p:cNvPr id="11" name="Text Placeholder 21"/>
          <p:cNvSpPr>
            <a:spLocks noGrp="1"/>
          </p:cNvSpPr>
          <p:nvPr>
            <p:ph type="body" sz="quarter" idx="22" hasCustomPrompt="1"/>
          </p:nvPr>
        </p:nvSpPr>
        <p:spPr>
          <a:xfrm>
            <a:off x="6110072" y="2625878"/>
            <a:ext cx="2509151"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12" name="Text Placeholder 24"/>
          <p:cNvSpPr>
            <a:spLocks noGrp="1"/>
          </p:cNvSpPr>
          <p:nvPr>
            <p:ph type="body" sz="quarter" idx="23" hasCustomPrompt="1"/>
          </p:nvPr>
        </p:nvSpPr>
        <p:spPr>
          <a:xfrm>
            <a:off x="6110072" y="3059472"/>
            <a:ext cx="2509151"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13" name="Text Placeholder 27"/>
          <p:cNvSpPr>
            <a:spLocks noGrp="1"/>
          </p:cNvSpPr>
          <p:nvPr>
            <p:ph type="body" sz="quarter" idx="24" hasCustomPrompt="1"/>
          </p:nvPr>
        </p:nvSpPr>
        <p:spPr>
          <a:xfrm>
            <a:off x="6110072" y="3409824"/>
            <a:ext cx="2509151"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Tree>
    <p:extLst>
      <p:ext uri="{BB962C8B-B14F-4D97-AF65-F5344CB8AC3E}">
        <p14:creationId xmlns:p14="http://schemas.microsoft.com/office/powerpoint/2010/main" val="128236468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ers Slide with Photos">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1792974" y="4739028"/>
            <a:ext cx="2509151"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23" name="Text Placeholder 21"/>
          <p:cNvSpPr>
            <a:spLocks noGrp="1"/>
          </p:cNvSpPr>
          <p:nvPr>
            <p:ph type="body" sz="quarter" idx="16" hasCustomPrompt="1"/>
          </p:nvPr>
        </p:nvSpPr>
        <p:spPr>
          <a:xfrm>
            <a:off x="4883836" y="4736675"/>
            <a:ext cx="2473325"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25" name="Text Placeholder 24"/>
          <p:cNvSpPr>
            <a:spLocks noGrp="1"/>
          </p:cNvSpPr>
          <p:nvPr>
            <p:ph type="body" sz="quarter" idx="17" hasCustomPrompt="1"/>
          </p:nvPr>
        </p:nvSpPr>
        <p:spPr>
          <a:xfrm>
            <a:off x="1792974" y="5172622"/>
            <a:ext cx="2509151"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6" name="Text Placeholder 24"/>
          <p:cNvSpPr>
            <a:spLocks noGrp="1"/>
          </p:cNvSpPr>
          <p:nvPr>
            <p:ph type="body" sz="quarter" idx="18" hasCustomPrompt="1"/>
          </p:nvPr>
        </p:nvSpPr>
        <p:spPr>
          <a:xfrm>
            <a:off x="4883836" y="5172428"/>
            <a:ext cx="2473325"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8" name="Text Placeholder 27"/>
          <p:cNvSpPr>
            <a:spLocks noGrp="1"/>
          </p:cNvSpPr>
          <p:nvPr>
            <p:ph type="body" sz="quarter" idx="19" hasCustomPrompt="1"/>
          </p:nvPr>
        </p:nvSpPr>
        <p:spPr>
          <a:xfrm>
            <a:off x="1792974" y="5522974"/>
            <a:ext cx="2509151"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
        <p:nvSpPr>
          <p:cNvPr id="29" name="Text Placeholder 27"/>
          <p:cNvSpPr>
            <a:spLocks noGrp="1"/>
          </p:cNvSpPr>
          <p:nvPr>
            <p:ph type="body" sz="quarter" idx="20" hasCustomPrompt="1"/>
          </p:nvPr>
        </p:nvSpPr>
        <p:spPr>
          <a:xfrm>
            <a:off x="4883836" y="5519478"/>
            <a:ext cx="2473325"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
        <p:nvSpPr>
          <p:cNvPr id="45" name="Picture Placeholder 19"/>
          <p:cNvSpPr>
            <a:spLocks noGrp="1"/>
          </p:cNvSpPr>
          <p:nvPr>
            <p:ph type="pic" sz="quarter" idx="14"/>
          </p:nvPr>
        </p:nvSpPr>
        <p:spPr>
          <a:xfrm>
            <a:off x="4883836" y="2010333"/>
            <a:ext cx="2473325" cy="2487612"/>
          </a:xfrm>
        </p:spPr>
        <p:txBody>
          <a:bodyPr/>
          <a:lstStyle>
            <a:lvl1pPr marL="0" indent="0">
              <a:buNone/>
              <a:defRPr/>
            </a:lvl1pPr>
          </a:lstStyle>
          <a:p>
            <a:r>
              <a:rPr lang="en-US" dirty="0" smtClean="0"/>
              <a:t>Click icon to add picture</a:t>
            </a:r>
            <a:endParaRPr lang="en-US" dirty="0"/>
          </a:p>
        </p:txBody>
      </p:sp>
      <p:sp>
        <p:nvSpPr>
          <p:cNvPr id="46" name="Picture Placeholder 17"/>
          <p:cNvSpPr>
            <a:spLocks noGrp="1"/>
          </p:cNvSpPr>
          <p:nvPr>
            <p:ph type="pic" sz="quarter" idx="13"/>
          </p:nvPr>
        </p:nvSpPr>
        <p:spPr>
          <a:xfrm>
            <a:off x="1792974" y="2010333"/>
            <a:ext cx="2484437" cy="2487612"/>
          </a:xfrm>
        </p:spPr>
        <p:txBody>
          <a:bodyPr/>
          <a:lstStyle>
            <a:lvl1pPr marL="0" indent="0">
              <a:buNone/>
              <a:defRPr/>
            </a:lvl1pPr>
          </a:lstStyle>
          <a:p>
            <a:r>
              <a:rPr lang="en-US" dirty="0" smtClean="0"/>
              <a:t>Click icon to add picture</a:t>
            </a:r>
            <a:endParaRPr lang="en-US" dirty="0"/>
          </a:p>
        </p:txBody>
      </p:sp>
      <p:sp>
        <p:nvSpPr>
          <p:cNvPr id="47" name="Text Placeholder 2"/>
          <p:cNvSpPr>
            <a:spLocks noGrp="1"/>
          </p:cNvSpPr>
          <p:nvPr>
            <p:ph type="body" sz="quarter" idx="21" hasCustomPrompt="1"/>
          </p:nvPr>
        </p:nvSpPr>
        <p:spPr>
          <a:xfrm>
            <a:off x="-8311" y="673973"/>
            <a:ext cx="9143998" cy="482030"/>
          </a:xfrm>
        </p:spPr>
        <p:txBody>
          <a:bodyPr>
            <a:normAutofit/>
          </a:bodyPr>
          <a:lstStyle>
            <a:lvl1pPr marL="0" indent="0" algn="ctr">
              <a:buNone/>
              <a:defRPr sz="3000">
                <a:solidFill>
                  <a:schemeClr val="tx1">
                    <a:lumMod val="75000"/>
                    <a:lumOff val="25000"/>
                  </a:schemeClr>
                </a:solidFill>
              </a:defRPr>
            </a:lvl1pPr>
          </a:lstStyle>
          <a:p>
            <a:pPr lvl="0"/>
            <a:r>
              <a:rPr lang="en-US" dirty="0" smtClean="0"/>
              <a:t>Presenters</a:t>
            </a:r>
            <a:endParaRPr lang="en-US" dirty="0"/>
          </a:p>
        </p:txBody>
      </p:sp>
    </p:spTree>
    <p:extLst>
      <p:ext uri="{BB962C8B-B14F-4D97-AF65-F5344CB8AC3E}">
        <p14:creationId xmlns:p14="http://schemas.microsoft.com/office/powerpoint/2010/main" val="203482373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Slide">
    <p:spTree>
      <p:nvGrpSpPr>
        <p:cNvPr id="1" name=""/>
        <p:cNvGrpSpPr/>
        <p:nvPr/>
      </p:nvGrpSpPr>
      <p:grpSpPr>
        <a:xfrm>
          <a:off x="0" y="0"/>
          <a:ext cx="0" cy="0"/>
          <a:chOff x="0" y="0"/>
          <a:chExt cx="0" cy="0"/>
        </a:xfrm>
      </p:grpSpPr>
      <p:cxnSp>
        <p:nvCxnSpPr>
          <p:cNvPr id="7" name="Straight Connector 6"/>
          <p:cNvCxnSpPr/>
          <p:nvPr userDrawn="1"/>
        </p:nvCxnSpPr>
        <p:spPr>
          <a:xfrm flipV="1">
            <a:off x="4324139" y="2815173"/>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 Placeholder 8"/>
          <p:cNvSpPr>
            <a:spLocks noGrp="1"/>
          </p:cNvSpPr>
          <p:nvPr>
            <p:ph type="body" sz="quarter" idx="10" hasCustomPrompt="1"/>
          </p:nvPr>
        </p:nvSpPr>
        <p:spPr>
          <a:xfrm>
            <a:off x="-8313" y="2256440"/>
            <a:ext cx="9144000" cy="478522"/>
          </a:xfrm>
        </p:spPr>
        <p:txBody>
          <a:bodyPr>
            <a:noAutofit/>
          </a:bodyPr>
          <a:lstStyle>
            <a:lvl1pPr marL="0" indent="0" algn="ctr">
              <a:buNone/>
              <a:defRPr sz="3000">
                <a:solidFill>
                  <a:schemeClr val="tx1">
                    <a:lumMod val="75000"/>
                    <a:lumOff val="25000"/>
                  </a:schemeClr>
                </a:solidFill>
              </a:defRPr>
            </a:lvl1pPr>
          </a:lstStyle>
          <a:p>
            <a:pPr lvl="0"/>
            <a:r>
              <a:rPr lang="en-US" dirty="0" smtClean="0"/>
              <a:t>Section Divider</a:t>
            </a:r>
            <a:endParaRPr lang="en-US" dirty="0"/>
          </a:p>
        </p:txBody>
      </p:sp>
      <p:sp>
        <p:nvSpPr>
          <p:cNvPr id="6" name="Text Placeholder 9"/>
          <p:cNvSpPr>
            <a:spLocks noGrp="1"/>
          </p:cNvSpPr>
          <p:nvPr>
            <p:ph type="body" sz="quarter" idx="12" hasCustomPrompt="1"/>
          </p:nvPr>
        </p:nvSpPr>
        <p:spPr>
          <a:xfrm>
            <a:off x="-1" y="3229980"/>
            <a:ext cx="9135687" cy="1111250"/>
          </a:xfrm>
        </p:spPr>
        <p:txBody>
          <a:bodyPr>
            <a:normAutofit/>
          </a:bodyPr>
          <a:lstStyle>
            <a:lvl1pPr marL="0" indent="0" algn="ctr">
              <a:lnSpc>
                <a:spcPct val="100000"/>
              </a:lnSpc>
              <a:spcBef>
                <a:spcPts val="0"/>
              </a:spcBef>
              <a:buNone/>
              <a:defRPr sz="3000" cap="all" baseline="0">
                <a:solidFill>
                  <a:srgbClr val="404040"/>
                </a:solidFill>
              </a:defRPr>
            </a:lvl1pPr>
          </a:lstStyle>
          <a:p>
            <a:pPr lvl="0"/>
            <a:r>
              <a:rPr lang="en-US" dirty="0" smtClean="0"/>
              <a:t>Chapter title</a:t>
            </a:r>
          </a:p>
        </p:txBody>
      </p:sp>
    </p:spTree>
    <p:extLst>
      <p:ext uri="{BB962C8B-B14F-4D97-AF65-F5344CB8AC3E}">
        <p14:creationId xmlns:p14="http://schemas.microsoft.com/office/powerpoint/2010/main" val="184634128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7" name="Text Placeholder 2"/>
          <p:cNvSpPr>
            <a:spLocks noGrp="1"/>
          </p:cNvSpPr>
          <p:nvPr>
            <p:ph type="body" sz="quarter" idx="21" hasCustomPrompt="1"/>
          </p:nvPr>
        </p:nvSpPr>
        <p:spPr>
          <a:xfrm>
            <a:off x="-8311" y="673973"/>
            <a:ext cx="9143998" cy="482030"/>
          </a:xfrm>
        </p:spPr>
        <p:txBody>
          <a:bodyPr>
            <a:noAutofit/>
          </a:bodyPr>
          <a:lstStyle>
            <a:lvl1pPr marL="0" indent="0" algn="ctr">
              <a:buNone/>
              <a:defRPr sz="3000" baseline="0">
                <a:solidFill>
                  <a:schemeClr val="tx1">
                    <a:lumMod val="75000"/>
                    <a:lumOff val="25000"/>
                  </a:schemeClr>
                </a:solidFill>
              </a:defRPr>
            </a:lvl1pPr>
          </a:lstStyle>
          <a:p>
            <a:pPr lvl="0"/>
            <a:r>
              <a:rPr lang="en-US" dirty="0" smtClean="0"/>
              <a:t>Title</a:t>
            </a:r>
            <a:endParaRPr lang="en-US" dirty="0"/>
          </a:p>
        </p:txBody>
      </p:sp>
      <p:cxnSp>
        <p:nvCxnSpPr>
          <p:cNvPr id="8" name="Straight Connector 7"/>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808278" y="1606082"/>
            <a:ext cx="7553207" cy="4662833"/>
          </a:xfrm>
        </p:spPr>
        <p:txBody>
          <a:bodyPr/>
          <a:lstStyle>
            <a:lvl1pPr marL="0" indent="0">
              <a:buClr>
                <a:srgbClr val="57B6AF"/>
              </a:buClr>
              <a:buNone/>
              <a:defRPr sz="2000" baseline="0"/>
            </a:lvl1pPr>
            <a:lvl2pPr>
              <a:buClr>
                <a:srgbClr val="57B6AF"/>
              </a:buClr>
              <a:defRPr sz="2000"/>
            </a:lvl2pPr>
            <a:lvl3pPr>
              <a:buClr>
                <a:srgbClr val="57B6AF"/>
              </a:buClr>
              <a:defRPr sz="1800"/>
            </a:lvl3pPr>
            <a:lvl4pPr>
              <a:buClr>
                <a:srgbClr val="57B6AF"/>
              </a:buClr>
              <a:defRPr sz="1800"/>
            </a:lvl4pPr>
          </a:lstStyle>
          <a:p>
            <a:pPr lvl="0"/>
            <a:r>
              <a:rPr lang="en-US" dirty="0" smtClean="0"/>
              <a:t>Text…</a:t>
            </a:r>
          </a:p>
        </p:txBody>
      </p:sp>
      <p:sp>
        <p:nvSpPr>
          <p:cNvPr id="9" name="TextBox 8"/>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412384674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nordered List 1">
    <p:spTree>
      <p:nvGrpSpPr>
        <p:cNvPr id="1" name=""/>
        <p:cNvGrpSpPr/>
        <p:nvPr/>
      </p:nvGrpSpPr>
      <p:grpSpPr>
        <a:xfrm>
          <a:off x="0" y="0"/>
          <a:ext cx="0" cy="0"/>
          <a:chOff x="0" y="0"/>
          <a:chExt cx="0" cy="0"/>
        </a:xfrm>
      </p:grpSpPr>
      <p:sp>
        <p:nvSpPr>
          <p:cNvPr id="15" name="Oval 14"/>
          <p:cNvSpPr/>
          <p:nvPr/>
        </p:nvSpPr>
        <p:spPr>
          <a:xfrm>
            <a:off x="846099" y="2076018"/>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sp>
        <p:nvSpPr>
          <p:cNvPr id="16" name="Oval 15"/>
          <p:cNvSpPr/>
          <p:nvPr/>
        </p:nvSpPr>
        <p:spPr>
          <a:xfrm>
            <a:off x="4866115" y="2076017"/>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sp>
        <p:nvSpPr>
          <p:cNvPr id="18" name="Text Placeholder 2"/>
          <p:cNvSpPr>
            <a:spLocks noGrp="1"/>
          </p:cNvSpPr>
          <p:nvPr userDrawn="1">
            <p:ph type="body" sz="quarter" idx="21" hasCustomPrompt="1"/>
          </p:nvPr>
        </p:nvSpPr>
        <p:spPr>
          <a:xfrm>
            <a:off x="-8311"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smtClean="0"/>
              <a:t>Unordered List 1</a:t>
            </a:r>
            <a:endParaRPr lang="en-US" dirty="0"/>
          </a:p>
        </p:txBody>
      </p:sp>
      <p:sp>
        <p:nvSpPr>
          <p:cNvPr id="20" name="Text Placeholder 19"/>
          <p:cNvSpPr>
            <a:spLocks noGrp="1"/>
          </p:cNvSpPr>
          <p:nvPr userDrawn="1">
            <p:ph type="body" sz="quarter" idx="22" hasCustomPrompt="1"/>
          </p:nvPr>
        </p:nvSpPr>
        <p:spPr>
          <a:xfrm>
            <a:off x="1313789" y="2106227"/>
            <a:ext cx="3008973" cy="373362"/>
          </a:xfrm>
        </p:spPr>
        <p:txBody>
          <a:bodyPr>
            <a:normAutofit/>
          </a:bodyPr>
          <a:lstStyle>
            <a:lvl1pPr marL="0" indent="0">
              <a:buNone/>
              <a:defRPr sz="2000" b="1">
                <a:solidFill>
                  <a:schemeClr val="tx1">
                    <a:lumMod val="75000"/>
                    <a:lumOff val="25000"/>
                  </a:schemeClr>
                </a:solidFill>
              </a:defRPr>
            </a:lvl1pPr>
          </a:lstStyle>
          <a:p>
            <a:pPr lvl="0"/>
            <a:r>
              <a:rPr lang="en-US" dirty="0" smtClean="0"/>
              <a:t>Text…</a:t>
            </a:r>
            <a:endParaRPr lang="en-US" dirty="0"/>
          </a:p>
        </p:txBody>
      </p:sp>
      <p:sp>
        <p:nvSpPr>
          <p:cNvPr id="21" name="Text Placeholder 19"/>
          <p:cNvSpPr>
            <a:spLocks noGrp="1"/>
          </p:cNvSpPr>
          <p:nvPr userDrawn="1">
            <p:ph type="body" sz="quarter" idx="23" hasCustomPrompt="1"/>
          </p:nvPr>
        </p:nvSpPr>
        <p:spPr>
          <a:xfrm>
            <a:off x="5338965" y="2106227"/>
            <a:ext cx="3008973" cy="373362"/>
          </a:xfrm>
        </p:spPr>
        <p:txBody>
          <a:bodyPr>
            <a:normAutofit/>
          </a:bodyPr>
          <a:lstStyle>
            <a:lvl1pPr marL="0" indent="0">
              <a:buNone/>
              <a:defRPr sz="2000" b="1">
                <a:solidFill>
                  <a:schemeClr val="tx1">
                    <a:lumMod val="75000"/>
                    <a:lumOff val="25000"/>
                  </a:schemeClr>
                </a:solidFill>
              </a:defRPr>
            </a:lvl1pPr>
          </a:lstStyle>
          <a:p>
            <a:pPr lvl="0"/>
            <a:r>
              <a:rPr lang="en-US" dirty="0" smtClean="0"/>
              <a:t>Text…</a:t>
            </a:r>
            <a:endParaRPr lang="en-US" dirty="0"/>
          </a:p>
        </p:txBody>
      </p:sp>
      <p:sp>
        <p:nvSpPr>
          <p:cNvPr id="23" name="Text Placeholder 22"/>
          <p:cNvSpPr>
            <a:spLocks noGrp="1"/>
          </p:cNvSpPr>
          <p:nvPr userDrawn="1">
            <p:ph type="body" sz="quarter" idx="24" hasCustomPrompt="1"/>
          </p:nvPr>
        </p:nvSpPr>
        <p:spPr>
          <a:xfrm>
            <a:off x="1314450" y="2480364"/>
            <a:ext cx="3008313" cy="3617913"/>
          </a:xfrm>
        </p:spPr>
        <p:txBody>
          <a:bodyPr>
            <a:normAutofit/>
          </a:bodyPr>
          <a:lstStyle>
            <a:lvl1pPr marL="0" indent="0">
              <a:buNone/>
              <a:defRPr sz="2000" baseline="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smtClean="0"/>
              <a:t>Text…</a:t>
            </a:r>
            <a:endParaRPr lang="en-US" dirty="0"/>
          </a:p>
        </p:txBody>
      </p:sp>
      <p:sp>
        <p:nvSpPr>
          <p:cNvPr id="24" name="Text Placeholder 22"/>
          <p:cNvSpPr>
            <a:spLocks noGrp="1"/>
          </p:cNvSpPr>
          <p:nvPr userDrawn="1">
            <p:ph type="body" sz="quarter" idx="25" hasCustomPrompt="1"/>
          </p:nvPr>
        </p:nvSpPr>
        <p:spPr>
          <a:xfrm>
            <a:off x="5339625" y="2486904"/>
            <a:ext cx="3008313" cy="3611426"/>
          </a:xfrm>
        </p:spPr>
        <p:txBody>
          <a:bodyPr>
            <a:normAutofit/>
          </a:bodyPr>
          <a:lstStyle>
            <a:lvl1pPr marL="0" indent="0">
              <a:buNone/>
              <a:defRPr sz="200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smtClean="0"/>
              <a:t>Text…</a:t>
            </a:r>
            <a:endParaRPr lang="en-US" dirty="0"/>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20881240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nordered List 2">
    <p:spTree>
      <p:nvGrpSpPr>
        <p:cNvPr id="1" name=""/>
        <p:cNvGrpSpPr/>
        <p:nvPr/>
      </p:nvGrpSpPr>
      <p:grpSpPr>
        <a:xfrm>
          <a:off x="0" y="0"/>
          <a:ext cx="0" cy="0"/>
          <a:chOff x="0" y="0"/>
          <a:chExt cx="0" cy="0"/>
        </a:xfrm>
      </p:grpSpPr>
      <p:sp>
        <p:nvSpPr>
          <p:cNvPr id="18" name="Text Placeholder 2"/>
          <p:cNvSpPr>
            <a:spLocks noGrp="1"/>
          </p:cNvSpPr>
          <p:nvPr userDrawn="1">
            <p:ph type="body" sz="quarter" idx="21" hasCustomPrompt="1"/>
          </p:nvPr>
        </p:nvSpPr>
        <p:spPr>
          <a:xfrm>
            <a:off x="-8311" y="673973"/>
            <a:ext cx="9143998" cy="482030"/>
          </a:xfrm>
        </p:spPr>
        <p:txBody>
          <a:bodyPr>
            <a:noAutofit/>
          </a:bodyPr>
          <a:lstStyle>
            <a:lvl1pPr marL="0" indent="0" algn="ctr">
              <a:buFont typeface="Arial" panose="020B0604020202020204" pitchFamily="34" charset="0"/>
              <a:buNone/>
              <a:defRPr sz="3000" baseline="0">
                <a:solidFill>
                  <a:schemeClr val="tx1">
                    <a:lumMod val="75000"/>
                    <a:lumOff val="25000"/>
                  </a:schemeClr>
                </a:solidFill>
              </a:defRPr>
            </a:lvl1pPr>
          </a:lstStyle>
          <a:p>
            <a:pPr lvl="0"/>
            <a:r>
              <a:rPr lang="en-US" dirty="0" smtClean="0"/>
              <a:t>Unordered List 2</a:t>
            </a:r>
            <a:endParaRPr lang="en-US" dirty="0"/>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Oval 12"/>
          <p:cNvSpPr/>
          <p:nvPr userDrawn="1"/>
        </p:nvSpPr>
        <p:spPr>
          <a:xfrm>
            <a:off x="740595" y="2076018"/>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sp>
        <p:nvSpPr>
          <p:cNvPr id="14" name="Oval 13"/>
          <p:cNvSpPr/>
          <p:nvPr userDrawn="1"/>
        </p:nvSpPr>
        <p:spPr>
          <a:xfrm>
            <a:off x="3452408" y="2076017"/>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sp>
        <p:nvSpPr>
          <p:cNvPr id="17" name="Oval 16"/>
          <p:cNvSpPr/>
          <p:nvPr userDrawn="1"/>
        </p:nvSpPr>
        <p:spPr>
          <a:xfrm>
            <a:off x="6162293" y="2078051"/>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sp>
        <p:nvSpPr>
          <p:cNvPr id="3" name="Text Placeholder 2"/>
          <p:cNvSpPr>
            <a:spLocks noGrp="1"/>
          </p:cNvSpPr>
          <p:nvPr>
            <p:ph type="body" sz="quarter" idx="22" hasCustomPrompt="1"/>
          </p:nvPr>
        </p:nvSpPr>
        <p:spPr>
          <a:xfrm>
            <a:off x="1208946" y="2097854"/>
            <a:ext cx="1790700" cy="372955"/>
          </a:xfrm>
        </p:spPr>
        <p:txBody>
          <a:bodyPr>
            <a:noAutofit/>
          </a:bodyPr>
          <a:lstStyle>
            <a:lvl1pPr marL="285750" indent="-285750">
              <a:buNone/>
              <a:defRPr lang="en-US" sz="2000" b="1"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19" name="Text Placeholder 2"/>
          <p:cNvSpPr>
            <a:spLocks noGrp="1"/>
          </p:cNvSpPr>
          <p:nvPr>
            <p:ph type="body" sz="quarter" idx="23" hasCustomPrompt="1"/>
          </p:nvPr>
        </p:nvSpPr>
        <p:spPr>
          <a:xfrm>
            <a:off x="3932027" y="2097854"/>
            <a:ext cx="1790700" cy="372955"/>
          </a:xfrm>
        </p:spPr>
        <p:txBody>
          <a:bodyPr>
            <a:noAutofit/>
          </a:bodyPr>
          <a:lstStyle>
            <a:lvl1pPr marL="285750" indent="-28575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22" name="Text Placeholder 2"/>
          <p:cNvSpPr>
            <a:spLocks noGrp="1"/>
          </p:cNvSpPr>
          <p:nvPr>
            <p:ph type="body" sz="quarter" idx="24" hasCustomPrompt="1"/>
          </p:nvPr>
        </p:nvSpPr>
        <p:spPr>
          <a:xfrm>
            <a:off x="6635473" y="2097854"/>
            <a:ext cx="1790700" cy="372955"/>
          </a:xfrm>
        </p:spPr>
        <p:txBody>
          <a:bodyPr>
            <a:noAutofit/>
          </a:bodyPr>
          <a:lstStyle>
            <a:lvl1pPr marL="285750" indent="-28575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5" name="Text Placeholder 4"/>
          <p:cNvSpPr>
            <a:spLocks noGrp="1"/>
          </p:cNvSpPr>
          <p:nvPr>
            <p:ph type="body" sz="quarter" idx="25" hasCustomPrompt="1"/>
          </p:nvPr>
        </p:nvSpPr>
        <p:spPr>
          <a:xfrm>
            <a:off x="1208946" y="2474230"/>
            <a:ext cx="1790700" cy="3702416"/>
          </a:xfrm>
        </p:spPr>
        <p:txBody>
          <a:bodyPr>
            <a:normAutofit/>
          </a:bodyPr>
          <a:lstStyle>
            <a:lvl1pPr marL="285750" indent="-28575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26" name="Text Placeholder 4"/>
          <p:cNvSpPr>
            <a:spLocks noGrp="1"/>
          </p:cNvSpPr>
          <p:nvPr>
            <p:ph type="body" sz="quarter" idx="26" hasCustomPrompt="1"/>
          </p:nvPr>
        </p:nvSpPr>
        <p:spPr>
          <a:xfrm>
            <a:off x="3931894" y="2474230"/>
            <a:ext cx="1790700" cy="3691680"/>
          </a:xfrm>
        </p:spPr>
        <p:txBody>
          <a:bodyPr>
            <a:normAutofit/>
          </a:bodyPr>
          <a:lstStyle>
            <a:lvl1pPr marL="285750" indent="-28575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27" name="Text Placeholder 4"/>
          <p:cNvSpPr>
            <a:spLocks noGrp="1"/>
          </p:cNvSpPr>
          <p:nvPr>
            <p:ph type="body" sz="quarter" idx="27" hasCustomPrompt="1"/>
          </p:nvPr>
        </p:nvSpPr>
        <p:spPr>
          <a:xfrm>
            <a:off x="6635033" y="2474230"/>
            <a:ext cx="1790700" cy="3691680"/>
          </a:xfrm>
        </p:spPr>
        <p:txBody>
          <a:bodyPr>
            <a:normAutofit/>
          </a:bodyPr>
          <a:lstStyle>
            <a:lvl1pPr marL="285750" indent="-28575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15" name="TextBox 14"/>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1220560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OH Strategic Plan">
    <p:spTree>
      <p:nvGrpSpPr>
        <p:cNvPr id="1" name=""/>
        <p:cNvGrpSpPr/>
        <p:nvPr/>
      </p:nvGrpSpPr>
      <p:grpSpPr>
        <a:xfrm>
          <a:off x="0" y="0"/>
          <a:ext cx="0" cy="0"/>
          <a:chOff x="0" y="0"/>
          <a:chExt cx="0" cy="0"/>
        </a:xfrm>
      </p:grpSpPr>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5" name="Group 14"/>
          <p:cNvGrpSpPr/>
          <p:nvPr userDrawn="1"/>
        </p:nvGrpSpPr>
        <p:grpSpPr>
          <a:xfrm>
            <a:off x="583956" y="1487830"/>
            <a:ext cx="8005866" cy="5082228"/>
            <a:chOff x="892593" y="1460430"/>
            <a:chExt cx="8005866" cy="5082228"/>
          </a:xfrm>
        </p:grpSpPr>
        <p:sp>
          <p:nvSpPr>
            <p:cNvPr id="16" name="TextBox 15"/>
            <p:cNvSpPr txBox="1"/>
            <p:nvPr/>
          </p:nvSpPr>
          <p:spPr>
            <a:xfrm>
              <a:off x="4082659" y="4080445"/>
              <a:ext cx="2332018" cy="2462213"/>
            </a:xfrm>
            <a:prstGeom prst="rect">
              <a:avLst/>
            </a:prstGeom>
            <a:noFill/>
            <a:ln>
              <a:noFill/>
            </a:ln>
          </p:spPr>
          <p:txBody>
            <a:bodyPr wrap="square" rtlCol="0">
              <a:spAutoFit/>
            </a:bodyPr>
            <a:lstStyle/>
            <a:p>
              <a:r>
                <a:rPr lang="en-US" sz="1800" b="1" dirty="0" smtClean="0">
                  <a:solidFill>
                    <a:schemeClr val="tx1">
                      <a:lumMod val="75000"/>
                      <a:lumOff val="25000"/>
                    </a:schemeClr>
                  </a:solidFill>
                  <a:latin typeface="Century Gothic" panose="020B0502020202020204" pitchFamily="34" charset="0"/>
                </a:rPr>
                <a:t>Strategy</a:t>
              </a:r>
            </a:p>
            <a:p>
              <a:pPr>
                <a:spcBef>
                  <a:spcPts val="600"/>
                </a:spcBef>
              </a:pPr>
              <a:r>
                <a:rPr lang="en-US" sz="1400" kern="1200" dirty="0" smtClean="0">
                  <a:solidFill>
                    <a:schemeClr val="tx1">
                      <a:lumMod val="75000"/>
                      <a:lumOff val="25000"/>
                    </a:schemeClr>
                  </a:solidFill>
                  <a:latin typeface="Century Gothic" panose="020B0502020202020204" pitchFamily="34" charset="0"/>
                  <a:ea typeface="+mn-ea"/>
                  <a:cs typeface="+mn-cs"/>
                </a:rPr>
                <a:t>Through collaborations and partnerships, we</a:t>
              </a:r>
            </a:p>
            <a:p>
              <a:pPr>
                <a:spcBef>
                  <a:spcPts val="0"/>
                </a:spcBef>
              </a:pPr>
              <a:r>
                <a:rPr lang="en-US" sz="1400" kern="1200" dirty="0" smtClean="0">
                  <a:solidFill>
                    <a:schemeClr val="tx1">
                      <a:lumMod val="75000"/>
                      <a:lumOff val="25000"/>
                    </a:schemeClr>
                  </a:solidFill>
                  <a:latin typeface="Century Gothic" panose="020B0502020202020204" pitchFamily="34" charset="0"/>
                  <a:ea typeface="+mn-ea"/>
                  <a:cs typeface="+mn-cs"/>
                </a:rPr>
                <a:t>will leverage the knowledge, relation-ships and resources necessary to influence the conditions that promote good health and safety for everyone.</a:t>
              </a:r>
              <a:endParaRPr lang="en-US" sz="1400" kern="1200" dirty="0">
                <a:solidFill>
                  <a:schemeClr val="tx1">
                    <a:lumMod val="75000"/>
                    <a:lumOff val="25000"/>
                  </a:schemeClr>
                </a:solidFill>
                <a:latin typeface="Century Gothic" panose="020B0502020202020204" pitchFamily="34" charset="0"/>
                <a:ea typeface="+mn-ea"/>
                <a:cs typeface="+mn-cs"/>
              </a:endParaRPr>
            </a:p>
          </p:txBody>
        </p:sp>
        <p:sp>
          <p:nvSpPr>
            <p:cNvPr id="20" name="TextBox 19"/>
            <p:cNvSpPr txBox="1"/>
            <p:nvPr/>
          </p:nvSpPr>
          <p:spPr>
            <a:xfrm>
              <a:off x="6791671" y="4080608"/>
              <a:ext cx="2106788" cy="1738938"/>
            </a:xfrm>
            <a:prstGeom prst="rect">
              <a:avLst/>
            </a:prstGeom>
            <a:noFill/>
            <a:ln>
              <a:noFill/>
            </a:ln>
          </p:spPr>
          <p:txBody>
            <a:bodyPr wrap="square" rtlCol="0">
              <a:spAutoFit/>
            </a:bodyPr>
            <a:lstStyle/>
            <a:p>
              <a:r>
                <a:rPr lang="en-US" sz="1800" b="1" dirty="0" smtClean="0">
                  <a:solidFill>
                    <a:schemeClr val="tx1">
                      <a:lumMod val="75000"/>
                      <a:lumOff val="25000"/>
                    </a:schemeClr>
                  </a:solidFill>
                  <a:latin typeface="Century Gothic" panose="020B0502020202020204" pitchFamily="34" charset="0"/>
                </a:rPr>
                <a:t>Mission</a:t>
              </a:r>
            </a:p>
            <a:p>
              <a:pPr>
                <a:spcBef>
                  <a:spcPts val="600"/>
                </a:spcBef>
              </a:pPr>
              <a:r>
                <a:rPr lang="en-US" sz="1400" kern="1200" dirty="0" smtClean="0">
                  <a:solidFill>
                    <a:schemeClr val="tx1">
                      <a:lumMod val="75000"/>
                      <a:lumOff val="25000"/>
                    </a:schemeClr>
                  </a:solidFill>
                  <a:latin typeface="Century Gothic" panose="020B0502020202020204" pitchFamily="34" charset="0"/>
                  <a:ea typeface="+mn-ea"/>
                  <a:cs typeface="+mn-cs"/>
                </a:rPr>
                <a:t>The Department of Health works with others to protect and improve the health of all people in Washington.</a:t>
              </a:r>
              <a:endParaRPr lang="en-US" sz="1400" kern="1200" dirty="0">
                <a:solidFill>
                  <a:schemeClr val="tx1">
                    <a:lumMod val="75000"/>
                    <a:lumOff val="25000"/>
                  </a:schemeClr>
                </a:solidFill>
                <a:latin typeface="Century Gothic" panose="020B0502020202020204" pitchFamily="34" charset="0"/>
                <a:ea typeface="+mn-ea"/>
                <a:cs typeface="+mn-cs"/>
              </a:endParaRPr>
            </a:p>
          </p:txBody>
        </p:sp>
        <p:sp>
          <p:nvSpPr>
            <p:cNvPr id="21" name="TextBox 20"/>
            <p:cNvSpPr txBox="1"/>
            <p:nvPr/>
          </p:nvSpPr>
          <p:spPr>
            <a:xfrm>
              <a:off x="1357926" y="4081738"/>
              <a:ext cx="2116475" cy="1738938"/>
            </a:xfrm>
            <a:prstGeom prst="rect">
              <a:avLst/>
            </a:prstGeom>
            <a:noFill/>
            <a:ln>
              <a:noFill/>
            </a:ln>
          </p:spPr>
          <p:txBody>
            <a:bodyPr wrap="square" rtlCol="0">
              <a:spAutoFit/>
            </a:bodyPr>
            <a:lstStyle/>
            <a:p>
              <a:r>
                <a:rPr lang="en-US" sz="1800" b="1" dirty="0" smtClean="0">
                  <a:solidFill>
                    <a:schemeClr val="tx1">
                      <a:lumMod val="75000"/>
                      <a:lumOff val="25000"/>
                    </a:schemeClr>
                  </a:solidFill>
                  <a:latin typeface="Century Gothic" panose="020B0502020202020204" pitchFamily="34" charset="0"/>
                </a:rPr>
                <a:t>Vision</a:t>
              </a:r>
            </a:p>
            <a:p>
              <a:pPr>
                <a:spcBef>
                  <a:spcPts val="600"/>
                </a:spcBef>
              </a:pPr>
              <a:r>
                <a:rPr lang="en-US" sz="1400" kern="1200" dirty="0" smtClean="0">
                  <a:solidFill>
                    <a:schemeClr val="tx1">
                      <a:lumMod val="75000"/>
                      <a:lumOff val="25000"/>
                    </a:schemeClr>
                  </a:solidFill>
                  <a:latin typeface="Century Gothic" panose="020B0502020202020204" pitchFamily="34" charset="0"/>
                  <a:ea typeface="+mn-ea"/>
                  <a:cs typeface="+mn-cs"/>
                </a:rPr>
                <a:t>People in Washington enjoy longer and healthier lives because they live in healthy families and communities.</a:t>
              </a:r>
              <a:endParaRPr lang="en-US" sz="1400" kern="1200" dirty="0">
                <a:solidFill>
                  <a:schemeClr val="tx1">
                    <a:lumMod val="75000"/>
                    <a:lumOff val="25000"/>
                  </a:schemeClr>
                </a:solidFill>
                <a:latin typeface="Century Gothic" panose="020B0502020202020204" pitchFamily="34" charset="0"/>
                <a:ea typeface="+mn-ea"/>
                <a:cs typeface="+mn-cs"/>
              </a:endParaRPr>
            </a:p>
          </p:txBody>
        </p:sp>
        <p:grpSp>
          <p:nvGrpSpPr>
            <p:cNvPr id="28" name="Group 27"/>
            <p:cNvGrpSpPr/>
            <p:nvPr/>
          </p:nvGrpSpPr>
          <p:grpSpPr>
            <a:xfrm>
              <a:off x="892593" y="1460430"/>
              <a:ext cx="8005866" cy="2446330"/>
              <a:chOff x="846099" y="1909880"/>
              <a:chExt cx="8005866" cy="2446330"/>
            </a:xfrm>
          </p:grpSpPr>
          <p:sp>
            <p:nvSpPr>
              <p:cNvPr id="32" name="TextBox 31"/>
              <p:cNvSpPr txBox="1"/>
              <p:nvPr/>
            </p:nvSpPr>
            <p:spPr>
              <a:xfrm>
                <a:off x="1313790" y="2032497"/>
                <a:ext cx="1792023" cy="2323713"/>
              </a:xfrm>
              <a:prstGeom prst="rect">
                <a:avLst/>
              </a:prstGeom>
              <a:noFill/>
              <a:ln>
                <a:noFill/>
              </a:ln>
            </p:spPr>
            <p:txBody>
              <a:bodyPr wrap="square" rtlCol="0">
                <a:spAutoFit/>
              </a:bodyPr>
              <a:lstStyle/>
              <a:p>
                <a:r>
                  <a:rPr lang="en-US" sz="1800" b="1" dirty="0" smtClean="0">
                    <a:solidFill>
                      <a:schemeClr val="tx1">
                        <a:lumMod val="75000"/>
                        <a:lumOff val="25000"/>
                      </a:schemeClr>
                    </a:solidFill>
                    <a:latin typeface="Century Gothic" panose="020B0502020202020204" pitchFamily="34" charset="0"/>
                  </a:rPr>
                  <a:t>What We Do</a:t>
                </a:r>
              </a:p>
              <a:p>
                <a:pPr>
                  <a:spcBef>
                    <a:spcPts val="600"/>
                  </a:spcBef>
                </a:pPr>
                <a:r>
                  <a:rPr lang="en-US" sz="1400" dirty="0" smtClean="0">
                    <a:solidFill>
                      <a:schemeClr val="tx1">
                        <a:lumMod val="75000"/>
                        <a:lumOff val="25000"/>
                      </a:schemeClr>
                    </a:solidFill>
                    <a:latin typeface="Century Gothic" panose="020B0502020202020204" pitchFamily="34" charset="0"/>
                  </a:rPr>
                  <a:t>Ensure </a:t>
                </a:r>
                <a:r>
                  <a:rPr lang="en-US" sz="1400" dirty="0">
                    <a:solidFill>
                      <a:schemeClr val="tx1">
                        <a:lumMod val="75000"/>
                        <a:lumOff val="25000"/>
                      </a:schemeClr>
                    </a:solidFill>
                    <a:latin typeface="Century Gothic" panose="020B0502020202020204" pitchFamily="34" charset="0"/>
                  </a:rPr>
                  <a:t>public safety</a:t>
                </a:r>
              </a:p>
              <a:p>
                <a:pPr>
                  <a:spcBef>
                    <a:spcPts val="600"/>
                  </a:spcBef>
                </a:pPr>
                <a:r>
                  <a:rPr lang="en-US" sz="1400" dirty="0">
                    <a:solidFill>
                      <a:schemeClr val="tx1">
                        <a:lumMod val="75000"/>
                        <a:lumOff val="25000"/>
                      </a:schemeClr>
                    </a:solidFill>
                    <a:latin typeface="Century Gothic" panose="020B0502020202020204" pitchFamily="34" charset="0"/>
                  </a:rPr>
                  <a:t>Create the healthiest next generation</a:t>
                </a:r>
              </a:p>
              <a:p>
                <a:pPr>
                  <a:spcBef>
                    <a:spcPts val="600"/>
                  </a:spcBef>
                </a:pPr>
                <a:r>
                  <a:rPr lang="en-US" sz="1400" dirty="0">
                    <a:solidFill>
                      <a:schemeClr val="tx1">
                        <a:lumMod val="75000"/>
                        <a:lumOff val="25000"/>
                      </a:schemeClr>
                    </a:solidFill>
                    <a:latin typeface="Century Gothic" panose="020B0502020202020204" pitchFamily="34" charset="0"/>
                  </a:rPr>
                  <a:t>Promote healthy living and healthy </a:t>
                </a:r>
                <a:r>
                  <a:rPr lang="en-US" sz="1400" dirty="0" smtClean="0">
                    <a:solidFill>
                      <a:schemeClr val="tx1">
                        <a:lumMod val="75000"/>
                        <a:lumOff val="25000"/>
                      </a:schemeClr>
                    </a:solidFill>
                    <a:latin typeface="Century Gothic" panose="020B0502020202020204" pitchFamily="34" charset="0"/>
                  </a:rPr>
                  <a:t>aging</a:t>
                </a:r>
                <a:endParaRPr lang="en-US" sz="1200" dirty="0">
                  <a:solidFill>
                    <a:schemeClr val="tx1">
                      <a:lumMod val="75000"/>
                      <a:lumOff val="25000"/>
                    </a:schemeClr>
                  </a:solidFill>
                  <a:latin typeface="Century Gothic" panose="020B0502020202020204" pitchFamily="34" charset="0"/>
                </a:endParaRPr>
              </a:p>
            </p:txBody>
          </p:sp>
          <p:sp>
            <p:nvSpPr>
              <p:cNvPr id="33" name="TextBox 32"/>
              <p:cNvSpPr txBox="1"/>
              <p:nvPr/>
            </p:nvSpPr>
            <p:spPr>
              <a:xfrm>
                <a:off x="4030709" y="1909880"/>
                <a:ext cx="2175037" cy="2385268"/>
              </a:xfrm>
              <a:prstGeom prst="rect">
                <a:avLst/>
              </a:prstGeom>
              <a:noFill/>
              <a:ln>
                <a:noFill/>
              </a:ln>
            </p:spPr>
            <p:txBody>
              <a:bodyPr wrap="square" rtlCol="0">
                <a:spAutoFit/>
              </a:bodyPr>
              <a:lstStyle/>
              <a:p>
                <a:r>
                  <a:rPr lang="en-US" sz="1800" b="1" dirty="0" smtClean="0">
                    <a:solidFill>
                      <a:schemeClr val="tx1">
                        <a:lumMod val="75000"/>
                        <a:lumOff val="25000"/>
                      </a:schemeClr>
                    </a:solidFill>
                    <a:latin typeface="Century Gothic" panose="020B0502020202020204" pitchFamily="34" charset="0"/>
                  </a:rPr>
                  <a:t>How We Do</a:t>
                </a:r>
              </a:p>
              <a:p>
                <a:r>
                  <a:rPr lang="en-US" sz="1800" b="1" dirty="0" smtClean="0">
                    <a:solidFill>
                      <a:schemeClr val="tx1">
                        <a:lumMod val="75000"/>
                        <a:lumOff val="25000"/>
                      </a:schemeClr>
                    </a:solidFill>
                    <a:latin typeface="Century Gothic" panose="020B0502020202020204" pitchFamily="34" charset="0"/>
                  </a:rPr>
                  <a:t>Our Work</a:t>
                </a:r>
                <a:endParaRPr lang="en-US" sz="1800" b="1" dirty="0">
                  <a:solidFill>
                    <a:schemeClr val="tx1">
                      <a:lumMod val="75000"/>
                      <a:lumOff val="25000"/>
                    </a:schemeClr>
                  </a:solidFill>
                  <a:latin typeface="Century Gothic" panose="020B0502020202020204" pitchFamily="34" charset="0"/>
                </a:endParaRPr>
              </a:p>
              <a:p>
                <a:pPr>
                  <a:spcBef>
                    <a:spcPts val="600"/>
                  </a:spcBef>
                </a:pPr>
                <a:r>
                  <a:rPr lang="en-US" sz="1400" kern="1200" dirty="0" smtClean="0">
                    <a:solidFill>
                      <a:schemeClr val="tx1">
                        <a:lumMod val="75000"/>
                        <a:lumOff val="25000"/>
                      </a:schemeClr>
                    </a:solidFill>
                    <a:latin typeface="Century Gothic" panose="020B0502020202020204" pitchFamily="34" charset="0"/>
                    <a:ea typeface="+mn-ea"/>
                    <a:cs typeface="+mn-cs"/>
                  </a:rPr>
                  <a:t>Serve </a:t>
                </a:r>
                <a:r>
                  <a:rPr lang="en-US" sz="1400" kern="1200" dirty="0">
                    <a:solidFill>
                      <a:schemeClr val="tx1">
                        <a:lumMod val="75000"/>
                        <a:lumOff val="25000"/>
                      </a:schemeClr>
                    </a:solidFill>
                    <a:latin typeface="Century Gothic" panose="020B0502020202020204" pitchFamily="34" charset="0"/>
                    <a:ea typeface="+mn-ea"/>
                    <a:cs typeface="+mn-cs"/>
                  </a:rPr>
                  <a:t>our customers and continue to improve</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rPr>
                  <a:t>Be efficient, innovative and transparent</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rPr>
                  <a:t>Develop and support our </a:t>
                </a:r>
                <a:r>
                  <a:rPr lang="en-US" sz="1400" kern="1200" dirty="0" smtClean="0">
                    <a:solidFill>
                      <a:schemeClr val="tx1">
                        <a:lumMod val="75000"/>
                        <a:lumOff val="25000"/>
                      </a:schemeClr>
                    </a:solidFill>
                    <a:latin typeface="Century Gothic" panose="020B0502020202020204" pitchFamily="34" charset="0"/>
                    <a:ea typeface="+mn-ea"/>
                    <a:cs typeface="+mn-cs"/>
                  </a:rPr>
                  <a:t>workforce</a:t>
                </a:r>
                <a:endParaRPr lang="en-US" sz="1400" kern="1200" dirty="0">
                  <a:solidFill>
                    <a:schemeClr val="tx1">
                      <a:lumMod val="75000"/>
                      <a:lumOff val="25000"/>
                    </a:schemeClr>
                  </a:solidFill>
                  <a:latin typeface="Century Gothic" panose="020B0502020202020204" pitchFamily="34" charset="0"/>
                  <a:ea typeface="+mn-ea"/>
                  <a:cs typeface="+mn-cs"/>
                </a:endParaRPr>
              </a:p>
            </p:txBody>
          </p:sp>
          <p:sp>
            <p:nvSpPr>
              <p:cNvPr id="34" name="TextBox 33"/>
              <p:cNvSpPr txBox="1"/>
              <p:nvPr/>
            </p:nvSpPr>
            <p:spPr>
              <a:xfrm>
                <a:off x="6742366" y="1909884"/>
                <a:ext cx="2109599" cy="2323713"/>
              </a:xfrm>
              <a:prstGeom prst="rect">
                <a:avLst/>
              </a:prstGeom>
              <a:noFill/>
              <a:ln>
                <a:noFill/>
              </a:ln>
            </p:spPr>
            <p:txBody>
              <a:bodyPr wrap="square" rtlCol="0">
                <a:spAutoFit/>
              </a:bodyPr>
              <a:lstStyle/>
              <a:p>
                <a:r>
                  <a:rPr lang="en-US" sz="1800" b="1" dirty="0" smtClean="0">
                    <a:solidFill>
                      <a:schemeClr val="tx1">
                        <a:lumMod val="75000"/>
                        <a:lumOff val="25000"/>
                      </a:schemeClr>
                    </a:solidFill>
                    <a:latin typeface="Century Gothic" panose="020B0502020202020204" pitchFamily="34" charset="0"/>
                  </a:rPr>
                  <a:t>Guiding</a:t>
                </a:r>
              </a:p>
              <a:p>
                <a:r>
                  <a:rPr lang="en-US" sz="1800" b="1" dirty="0" smtClean="0">
                    <a:solidFill>
                      <a:schemeClr val="tx1">
                        <a:lumMod val="75000"/>
                        <a:lumOff val="25000"/>
                      </a:schemeClr>
                    </a:solidFill>
                    <a:latin typeface="Century Gothic" panose="020B0502020202020204" pitchFamily="34" charset="0"/>
                  </a:rPr>
                  <a:t>Principles</a:t>
                </a:r>
                <a:endParaRPr lang="en-US" sz="1800" b="1" dirty="0">
                  <a:solidFill>
                    <a:schemeClr val="tx1">
                      <a:lumMod val="75000"/>
                      <a:lumOff val="25000"/>
                    </a:schemeClr>
                  </a:solidFill>
                  <a:latin typeface="Century Gothic" panose="020B0502020202020204" pitchFamily="34" charset="0"/>
                </a:endParaRPr>
              </a:p>
              <a:p>
                <a:pPr>
                  <a:spcBef>
                    <a:spcPts val="600"/>
                  </a:spcBef>
                </a:pPr>
                <a:r>
                  <a:rPr lang="en-US" sz="1400" kern="1200" dirty="0" smtClean="0">
                    <a:solidFill>
                      <a:schemeClr val="tx1">
                        <a:lumMod val="75000"/>
                        <a:lumOff val="25000"/>
                      </a:schemeClr>
                    </a:solidFill>
                    <a:latin typeface="Century Gothic" panose="020B0502020202020204" pitchFamily="34" charset="0"/>
                    <a:ea typeface="+mn-ea"/>
                    <a:cs typeface="+mn-cs"/>
                  </a:rPr>
                  <a:t>Evidence-based </a:t>
                </a:r>
                <a:r>
                  <a:rPr lang="en-US" sz="1400" kern="1200" dirty="0">
                    <a:solidFill>
                      <a:schemeClr val="tx1">
                        <a:lumMod val="75000"/>
                        <a:lumOff val="25000"/>
                      </a:schemeClr>
                    </a:solidFill>
                    <a:latin typeface="Century Gothic" panose="020B0502020202020204" pitchFamily="34" charset="0"/>
                    <a:ea typeface="+mn-ea"/>
                    <a:cs typeface="+mn-cs"/>
                  </a:rPr>
                  <a:t>p</a:t>
                </a:r>
                <a:r>
                  <a:rPr lang="en-US" sz="1400" kern="1200" dirty="0" smtClean="0">
                    <a:solidFill>
                      <a:schemeClr val="tx1">
                        <a:lumMod val="75000"/>
                        <a:lumOff val="25000"/>
                      </a:schemeClr>
                    </a:solidFill>
                    <a:latin typeface="Century Gothic" panose="020B0502020202020204" pitchFamily="34" charset="0"/>
                    <a:ea typeface="+mn-ea"/>
                    <a:cs typeface="+mn-cs"/>
                  </a:rPr>
                  <a:t>ublic </a:t>
                </a:r>
                <a:r>
                  <a:rPr lang="en-US" sz="1400" kern="1200" dirty="0">
                    <a:solidFill>
                      <a:schemeClr val="tx1">
                        <a:lumMod val="75000"/>
                        <a:lumOff val="25000"/>
                      </a:schemeClr>
                    </a:solidFill>
                    <a:latin typeface="Century Gothic" panose="020B0502020202020204" pitchFamily="34" charset="0"/>
                    <a:ea typeface="+mn-ea"/>
                    <a:cs typeface="+mn-cs"/>
                  </a:rPr>
                  <a:t>h</a:t>
                </a:r>
                <a:r>
                  <a:rPr lang="en-US" sz="1400" kern="1200" dirty="0" smtClean="0">
                    <a:solidFill>
                      <a:schemeClr val="tx1">
                        <a:lumMod val="75000"/>
                        <a:lumOff val="25000"/>
                      </a:schemeClr>
                    </a:solidFill>
                    <a:latin typeface="Century Gothic" panose="020B0502020202020204" pitchFamily="34" charset="0"/>
                    <a:ea typeface="+mn-ea"/>
                    <a:cs typeface="+mn-cs"/>
                  </a:rPr>
                  <a:t>ealth </a:t>
                </a:r>
                <a:r>
                  <a:rPr lang="en-US" sz="1400" kern="1200" dirty="0">
                    <a:solidFill>
                      <a:schemeClr val="tx1">
                        <a:lumMod val="75000"/>
                        <a:lumOff val="25000"/>
                      </a:schemeClr>
                    </a:solidFill>
                    <a:latin typeface="Century Gothic" panose="020B0502020202020204" pitchFamily="34" charset="0"/>
                    <a:ea typeface="+mn-ea"/>
                    <a:cs typeface="+mn-cs"/>
                  </a:rPr>
                  <a:t>p</a:t>
                </a:r>
                <a:r>
                  <a:rPr lang="en-US" sz="1400" kern="1200" dirty="0" smtClean="0">
                    <a:solidFill>
                      <a:schemeClr val="tx1">
                        <a:lumMod val="75000"/>
                        <a:lumOff val="25000"/>
                      </a:schemeClr>
                    </a:solidFill>
                    <a:latin typeface="Century Gothic" panose="020B0502020202020204" pitchFamily="34" charset="0"/>
                    <a:ea typeface="+mn-ea"/>
                    <a:cs typeface="+mn-cs"/>
                  </a:rPr>
                  <a:t>ractice</a:t>
                </a:r>
                <a:endParaRPr lang="en-US" sz="1400" kern="1200" dirty="0">
                  <a:solidFill>
                    <a:schemeClr val="tx1">
                      <a:lumMod val="75000"/>
                      <a:lumOff val="25000"/>
                    </a:schemeClr>
                  </a:solidFill>
                  <a:latin typeface="Century Gothic" panose="020B0502020202020204" pitchFamily="34" charset="0"/>
                  <a:ea typeface="+mn-ea"/>
                  <a:cs typeface="+mn-cs"/>
                </a:endParaRP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sym typeface="Wingdings"/>
                  </a:rPr>
                  <a:t>Partnership</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sym typeface="Wingdings"/>
                  </a:rPr>
                  <a:t>Transparency</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sym typeface="Wingdings"/>
                  </a:rPr>
                  <a:t>Health </a:t>
                </a:r>
                <a:r>
                  <a:rPr lang="en-US" sz="1400" kern="1200" dirty="0" smtClean="0">
                    <a:solidFill>
                      <a:schemeClr val="tx1">
                        <a:lumMod val="75000"/>
                        <a:lumOff val="25000"/>
                      </a:schemeClr>
                    </a:solidFill>
                    <a:latin typeface="Century Gothic" panose="020B0502020202020204" pitchFamily="34" charset="0"/>
                    <a:ea typeface="+mn-ea"/>
                    <a:cs typeface="+mn-cs"/>
                    <a:sym typeface="Wingdings"/>
                  </a:rPr>
                  <a:t>equity</a:t>
                </a:r>
                <a:endParaRPr lang="en-US" sz="1400" kern="1200" dirty="0">
                  <a:solidFill>
                    <a:schemeClr val="tx1">
                      <a:lumMod val="75000"/>
                      <a:lumOff val="25000"/>
                    </a:schemeClr>
                  </a:solidFill>
                  <a:latin typeface="Century Gothic" panose="020B0502020202020204" pitchFamily="34" charset="0"/>
                  <a:ea typeface="+mn-ea"/>
                  <a:cs typeface="+mn-cs"/>
                  <a:sym typeface="Wingdings"/>
                </a:endParaRP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sym typeface="Wingdings"/>
                  </a:rPr>
                  <a:t>Seven </a:t>
                </a:r>
                <a:r>
                  <a:rPr lang="en-US" sz="1400" kern="1200" dirty="0" smtClean="0">
                    <a:solidFill>
                      <a:schemeClr val="tx1">
                        <a:lumMod val="75000"/>
                        <a:lumOff val="25000"/>
                      </a:schemeClr>
                    </a:solidFill>
                    <a:latin typeface="Century Gothic" panose="020B0502020202020204" pitchFamily="34" charset="0"/>
                    <a:ea typeface="+mn-ea"/>
                    <a:cs typeface="+mn-cs"/>
                    <a:sym typeface="Wingdings"/>
                  </a:rPr>
                  <a:t>generations</a:t>
                </a:r>
                <a:endParaRPr lang="en-US" sz="1400" kern="1200" dirty="0">
                  <a:solidFill>
                    <a:schemeClr val="tx1">
                      <a:lumMod val="75000"/>
                      <a:lumOff val="25000"/>
                    </a:schemeClr>
                  </a:solidFill>
                  <a:latin typeface="Century Gothic" panose="020B0502020202020204" pitchFamily="34" charset="0"/>
                  <a:ea typeface="+mn-ea"/>
                  <a:cs typeface="+mn-cs"/>
                </a:endParaRPr>
              </a:p>
            </p:txBody>
          </p:sp>
          <p:sp>
            <p:nvSpPr>
              <p:cNvPr id="35" name="Oval 34"/>
              <p:cNvSpPr/>
              <p:nvPr/>
            </p:nvSpPr>
            <p:spPr>
              <a:xfrm>
                <a:off x="846099" y="2076018"/>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sp>
            <p:nvSpPr>
              <p:cNvPr id="36" name="Oval 35"/>
              <p:cNvSpPr/>
              <p:nvPr/>
            </p:nvSpPr>
            <p:spPr>
              <a:xfrm>
                <a:off x="3557912" y="2076017"/>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sp>
            <p:nvSpPr>
              <p:cNvPr id="37" name="Oval 36"/>
              <p:cNvSpPr/>
              <p:nvPr/>
            </p:nvSpPr>
            <p:spPr>
              <a:xfrm>
                <a:off x="6267797" y="2073135"/>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grpSp>
        <p:sp>
          <p:nvSpPr>
            <p:cNvPr id="29" name="Oval 28"/>
            <p:cNvSpPr/>
            <p:nvPr/>
          </p:nvSpPr>
          <p:spPr>
            <a:xfrm>
              <a:off x="892593" y="4125259"/>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sp>
          <p:nvSpPr>
            <p:cNvPr id="30" name="Oval 29"/>
            <p:cNvSpPr/>
            <p:nvPr/>
          </p:nvSpPr>
          <p:spPr>
            <a:xfrm>
              <a:off x="3604406" y="4125258"/>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sp>
          <p:nvSpPr>
            <p:cNvPr id="31" name="Oval 30"/>
            <p:cNvSpPr/>
            <p:nvPr/>
          </p:nvSpPr>
          <p:spPr>
            <a:xfrm>
              <a:off x="6314291" y="4122376"/>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349D96"/>
                  </a:solidFill>
                  <a:sym typeface="Wingdings" panose="05000000000000000000" pitchFamily="2" charset="2"/>
                </a:rPr>
                <a:t></a:t>
              </a:r>
              <a:endParaRPr lang="en-US" sz="4000" dirty="0">
                <a:solidFill>
                  <a:srgbClr val="349D96"/>
                </a:solidFill>
              </a:endParaRPr>
            </a:p>
          </p:txBody>
        </p:sp>
      </p:grpSp>
      <p:sp>
        <p:nvSpPr>
          <p:cNvPr id="40" name="TextBox 39"/>
          <p:cNvSpPr txBox="1"/>
          <p:nvPr userDrawn="1"/>
        </p:nvSpPr>
        <p:spPr>
          <a:xfrm>
            <a:off x="-6927" y="623453"/>
            <a:ext cx="9144000" cy="553998"/>
          </a:xfrm>
          <a:prstGeom prst="rect">
            <a:avLst/>
          </a:prstGeom>
          <a:noFill/>
        </p:spPr>
        <p:txBody>
          <a:bodyPr wrap="square" rtlCol="0">
            <a:spAutoFit/>
          </a:bodyPr>
          <a:lstStyle/>
          <a:p>
            <a:pPr lvl="0" algn="ctr"/>
            <a:r>
              <a:rPr lang="en-US" sz="3000" kern="1200" baseline="0" dirty="0" smtClean="0">
                <a:solidFill>
                  <a:schemeClr val="tx1">
                    <a:lumMod val="75000"/>
                    <a:lumOff val="25000"/>
                  </a:schemeClr>
                </a:solidFill>
                <a:latin typeface="Century Gothic" panose="020B0502020202020204" pitchFamily="34" charset="0"/>
                <a:ea typeface="+mn-ea"/>
                <a:cs typeface="+mn-cs"/>
              </a:rPr>
              <a:t>DOH Strategic Plan</a:t>
            </a:r>
            <a:endParaRPr lang="en-US" sz="3000" kern="1200" baseline="0" dirty="0">
              <a:solidFill>
                <a:schemeClr val="tx1">
                  <a:lumMod val="75000"/>
                  <a:lumOff val="25000"/>
                </a:schemeClr>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350693767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nordered List 3: Traditional">
    <p:spTree>
      <p:nvGrpSpPr>
        <p:cNvPr id="1" name=""/>
        <p:cNvGrpSpPr/>
        <p:nvPr/>
      </p:nvGrpSpPr>
      <p:grpSpPr>
        <a:xfrm>
          <a:off x="0" y="0"/>
          <a:ext cx="0" cy="0"/>
          <a:chOff x="0" y="0"/>
          <a:chExt cx="0" cy="0"/>
        </a:xfrm>
      </p:grpSpPr>
      <p:sp>
        <p:nvSpPr>
          <p:cNvPr id="7" name="Text Placeholder 2"/>
          <p:cNvSpPr>
            <a:spLocks noGrp="1"/>
          </p:cNvSpPr>
          <p:nvPr>
            <p:ph type="body" sz="quarter" idx="21" hasCustomPrompt="1"/>
          </p:nvPr>
        </p:nvSpPr>
        <p:spPr>
          <a:xfrm>
            <a:off x="-8311" y="673973"/>
            <a:ext cx="9143998" cy="482030"/>
          </a:xfrm>
        </p:spPr>
        <p:txBody>
          <a:bodyPr>
            <a:noAutofit/>
          </a:bodyPr>
          <a:lstStyle>
            <a:lvl1pPr marL="0" indent="0" algn="ctr">
              <a:buNone/>
              <a:defRPr sz="3000" baseline="0">
                <a:solidFill>
                  <a:schemeClr val="tx1">
                    <a:lumMod val="75000"/>
                    <a:lumOff val="25000"/>
                  </a:schemeClr>
                </a:solidFill>
              </a:defRPr>
            </a:lvl1pPr>
          </a:lstStyle>
          <a:p>
            <a:pPr lvl="0"/>
            <a:r>
              <a:rPr lang="en-US" dirty="0" smtClean="0"/>
              <a:t>Unordered List 3: Traditional </a:t>
            </a:r>
            <a:endParaRPr lang="en-US" dirty="0"/>
          </a:p>
        </p:txBody>
      </p:sp>
      <p:cxnSp>
        <p:nvCxnSpPr>
          <p:cNvPr id="8" name="Straight Connector 7"/>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808278" y="1606082"/>
            <a:ext cx="7553207" cy="4662833"/>
          </a:xfrm>
        </p:spPr>
        <p:txBody>
          <a:bodyPr/>
          <a:lstStyle>
            <a:lvl1pPr>
              <a:buClr>
                <a:srgbClr val="349D96"/>
              </a:buClr>
              <a:defRPr sz="2000" baseline="0"/>
            </a:lvl1pPr>
            <a:lvl2pPr>
              <a:buClr>
                <a:srgbClr val="349D96"/>
              </a:buClr>
              <a:defRPr sz="2000"/>
            </a:lvl2pPr>
            <a:lvl3pPr>
              <a:buClr>
                <a:srgbClr val="349D96"/>
              </a:buClr>
              <a:defRPr sz="1800"/>
            </a:lvl3pPr>
            <a:lvl4pPr>
              <a:buClr>
                <a:srgbClr val="349D96"/>
              </a:buClr>
              <a:defRPr sz="1800"/>
            </a:lvl4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9" name="TextBox 8"/>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26771610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umber List 1">
    <p:spTree>
      <p:nvGrpSpPr>
        <p:cNvPr id="1" name=""/>
        <p:cNvGrpSpPr/>
        <p:nvPr/>
      </p:nvGrpSpPr>
      <p:grpSpPr>
        <a:xfrm>
          <a:off x="0" y="0"/>
          <a:ext cx="0" cy="0"/>
          <a:chOff x="0" y="0"/>
          <a:chExt cx="0" cy="0"/>
        </a:xfrm>
      </p:grpSpPr>
      <p:sp>
        <p:nvSpPr>
          <p:cNvPr id="18" name="Text Placeholder 2"/>
          <p:cNvSpPr>
            <a:spLocks noGrp="1"/>
          </p:cNvSpPr>
          <p:nvPr userDrawn="1">
            <p:ph type="body" sz="quarter" idx="21" hasCustomPrompt="1"/>
          </p:nvPr>
        </p:nvSpPr>
        <p:spPr>
          <a:xfrm>
            <a:off x="-8311" y="673973"/>
            <a:ext cx="9143998" cy="482030"/>
          </a:xfrm>
        </p:spPr>
        <p:txBody>
          <a:bodyPr>
            <a:noAutofit/>
          </a:bodyPr>
          <a:lstStyle>
            <a:lvl1pPr marL="0" indent="0" algn="ctr">
              <a:buFont typeface="Arial" panose="020B0604020202020204" pitchFamily="34" charset="0"/>
              <a:buNone/>
              <a:defRPr sz="3000">
                <a:solidFill>
                  <a:schemeClr val="tx1">
                    <a:lumMod val="75000"/>
                    <a:lumOff val="25000"/>
                  </a:schemeClr>
                </a:solidFill>
              </a:defRPr>
            </a:lvl1pPr>
          </a:lstStyle>
          <a:p>
            <a:pPr lvl="0"/>
            <a:r>
              <a:rPr lang="en-US" dirty="0" smtClean="0"/>
              <a:t>Number List 1</a:t>
            </a:r>
            <a:endParaRPr lang="en-US" dirty="0"/>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22" hasCustomPrompt="1"/>
          </p:nvPr>
        </p:nvSpPr>
        <p:spPr>
          <a:xfrm>
            <a:off x="1138605" y="2097854"/>
            <a:ext cx="2010831" cy="372955"/>
          </a:xfrm>
        </p:spPr>
        <p:txBody>
          <a:bodyPr>
            <a:noAutofit/>
          </a:bodyPr>
          <a:lstStyle>
            <a:lvl1pPr marL="285750" indent="-285750">
              <a:buFont typeface="Arial" panose="020B0604020202020204" pitchFamily="34" charset="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19" name="Text Placeholder 2"/>
          <p:cNvSpPr>
            <a:spLocks noGrp="1"/>
          </p:cNvSpPr>
          <p:nvPr>
            <p:ph type="body" sz="quarter" idx="23" hasCustomPrompt="1"/>
          </p:nvPr>
        </p:nvSpPr>
        <p:spPr>
          <a:xfrm>
            <a:off x="3861687" y="2097854"/>
            <a:ext cx="2004074" cy="372955"/>
          </a:xfrm>
        </p:spPr>
        <p:txBody>
          <a:bodyPr>
            <a:noAutofit/>
          </a:bodyPr>
          <a:lstStyle>
            <a:lvl1pPr marL="285750" indent="-285750">
              <a:buFont typeface="Arial" panose="020B0604020202020204" pitchFamily="34" charset="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22" name="Text Placeholder 2"/>
          <p:cNvSpPr>
            <a:spLocks noGrp="1"/>
          </p:cNvSpPr>
          <p:nvPr>
            <p:ph type="body" sz="quarter" idx="24" hasCustomPrompt="1"/>
          </p:nvPr>
        </p:nvSpPr>
        <p:spPr>
          <a:xfrm>
            <a:off x="6565132" y="2097854"/>
            <a:ext cx="1980989" cy="372955"/>
          </a:xfrm>
        </p:spPr>
        <p:txBody>
          <a:bodyPr>
            <a:noAutofit/>
          </a:bodyPr>
          <a:lstStyle>
            <a:lvl1pPr marL="285750" indent="-285750">
              <a:buFont typeface="Arial" panose="020B0604020202020204" pitchFamily="34" charset="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5" name="Text Placeholder 4"/>
          <p:cNvSpPr>
            <a:spLocks noGrp="1"/>
          </p:cNvSpPr>
          <p:nvPr>
            <p:ph type="body" sz="quarter" idx="25" hasCustomPrompt="1"/>
          </p:nvPr>
        </p:nvSpPr>
        <p:spPr>
          <a:xfrm>
            <a:off x="1138606" y="2474230"/>
            <a:ext cx="2010830" cy="3702416"/>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26" name="Text Placeholder 4"/>
          <p:cNvSpPr>
            <a:spLocks noGrp="1"/>
          </p:cNvSpPr>
          <p:nvPr>
            <p:ph type="body" sz="quarter" idx="26" hasCustomPrompt="1"/>
          </p:nvPr>
        </p:nvSpPr>
        <p:spPr>
          <a:xfrm>
            <a:off x="3861553" y="2474230"/>
            <a:ext cx="2004207" cy="3691680"/>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27" name="Text Placeholder 4"/>
          <p:cNvSpPr>
            <a:spLocks noGrp="1"/>
          </p:cNvSpPr>
          <p:nvPr>
            <p:ph type="body" sz="quarter" idx="27" hasCustomPrompt="1"/>
          </p:nvPr>
        </p:nvSpPr>
        <p:spPr>
          <a:xfrm>
            <a:off x="6564693" y="2474230"/>
            <a:ext cx="1981428" cy="3691680"/>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15" name="Oval 14"/>
          <p:cNvSpPr/>
          <p:nvPr userDrawn="1"/>
        </p:nvSpPr>
        <p:spPr>
          <a:xfrm>
            <a:off x="612326" y="2038157"/>
            <a:ext cx="360218" cy="360219"/>
          </a:xfrm>
          <a:prstGeom prst="ellipse">
            <a:avLst/>
          </a:prstGeom>
          <a:solidFill>
            <a:srgbClr val="349D96"/>
          </a:solidFill>
          <a:ln w="5080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smtClean="0">
                <a:solidFill>
                  <a:schemeClr val="bg1"/>
                </a:solidFill>
                <a:latin typeface="Century Gothic" panose="020B0502020202020204" pitchFamily="34" charset="0"/>
              </a:rPr>
              <a:t>1</a:t>
            </a:r>
            <a:endParaRPr lang="en-US" sz="1800" dirty="0">
              <a:solidFill>
                <a:schemeClr val="bg1"/>
              </a:solidFill>
              <a:latin typeface="Century Gothic" panose="020B0502020202020204" pitchFamily="34" charset="0"/>
            </a:endParaRPr>
          </a:p>
        </p:txBody>
      </p:sp>
      <p:sp>
        <p:nvSpPr>
          <p:cNvPr id="16" name="Oval 15"/>
          <p:cNvSpPr/>
          <p:nvPr userDrawn="1"/>
        </p:nvSpPr>
        <p:spPr>
          <a:xfrm>
            <a:off x="3325453" y="2038156"/>
            <a:ext cx="360218" cy="360219"/>
          </a:xfrm>
          <a:prstGeom prst="ellipse">
            <a:avLst/>
          </a:prstGeom>
          <a:solidFill>
            <a:srgbClr val="349D96"/>
          </a:solidFill>
          <a:ln w="5080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smtClean="0">
                <a:solidFill>
                  <a:schemeClr val="bg1"/>
                </a:solidFill>
                <a:latin typeface="Century Gothic" panose="020B0502020202020204" pitchFamily="34" charset="0"/>
              </a:rPr>
              <a:t>2</a:t>
            </a:r>
            <a:endParaRPr lang="en-US" sz="1800" dirty="0">
              <a:solidFill>
                <a:schemeClr val="bg1"/>
              </a:solidFill>
              <a:latin typeface="Century Gothic" panose="020B0502020202020204" pitchFamily="34" charset="0"/>
            </a:endParaRPr>
          </a:p>
        </p:txBody>
      </p:sp>
      <p:sp>
        <p:nvSpPr>
          <p:cNvPr id="20" name="Oval 19"/>
          <p:cNvSpPr/>
          <p:nvPr userDrawn="1"/>
        </p:nvSpPr>
        <p:spPr>
          <a:xfrm>
            <a:off x="6035338" y="2038155"/>
            <a:ext cx="360218" cy="360219"/>
          </a:xfrm>
          <a:prstGeom prst="ellipse">
            <a:avLst/>
          </a:prstGeom>
          <a:solidFill>
            <a:srgbClr val="349D96"/>
          </a:solidFill>
          <a:ln w="5080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smtClean="0">
                <a:solidFill>
                  <a:schemeClr val="bg1"/>
                </a:solidFill>
                <a:latin typeface="Century Gothic" panose="020B0502020202020204" pitchFamily="34" charset="0"/>
              </a:rPr>
              <a:t>3</a:t>
            </a:r>
            <a:endParaRPr lang="en-US" sz="1800" dirty="0">
              <a:solidFill>
                <a:schemeClr val="bg1"/>
              </a:solidFill>
              <a:latin typeface="Century Gothic" panose="020B0502020202020204" pitchFamily="34" charset="0"/>
            </a:endParaRPr>
          </a:p>
        </p:txBody>
      </p:sp>
      <p:sp>
        <p:nvSpPr>
          <p:cNvPr id="17" name="TextBox 16"/>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83513510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umber List 2: Traditional">
    <p:spTree>
      <p:nvGrpSpPr>
        <p:cNvPr id="1" name=""/>
        <p:cNvGrpSpPr/>
        <p:nvPr/>
      </p:nvGrpSpPr>
      <p:grpSpPr>
        <a:xfrm>
          <a:off x="0" y="0"/>
          <a:ext cx="0" cy="0"/>
          <a:chOff x="0" y="0"/>
          <a:chExt cx="0" cy="0"/>
        </a:xfrm>
      </p:grpSpPr>
      <p:sp>
        <p:nvSpPr>
          <p:cNvPr id="7" name="Text Placeholder 2"/>
          <p:cNvSpPr>
            <a:spLocks noGrp="1"/>
          </p:cNvSpPr>
          <p:nvPr>
            <p:ph type="body" sz="quarter" idx="21" hasCustomPrompt="1"/>
          </p:nvPr>
        </p:nvSpPr>
        <p:spPr>
          <a:xfrm>
            <a:off x="-8311" y="673973"/>
            <a:ext cx="9143998" cy="482030"/>
          </a:xfrm>
        </p:spPr>
        <p:txBody>
          <a:bodyPr>
            <a:noAutofit/>
          </a:bodyPr>
          <a:lstStyle>
            <a:lvl1pPr marL="0" indent="0" algn="ctr">
              <a:buNone/>
              <a:defRPr sz="3000" baseline="0">
                <a:solidFill>
                  <a:schemeClr val="tx1">
                    <a:lumMod val="75000"/>
                    <a:lumOff val="25000"/>
                  </a:schemeClr>
                </a:solidFill>
              </a:defRPr>
            </a:lvl1pPr>
          </a:lstStyle>
          <a:p>
            <a:pPr lvl="0"/>
            <a:r>
              <a:rPr lang="en-US" dirty="0" smtClean="0"/>
              <a:t>Number List 2: Traditional</a:t>
            </a:r>
            <a:endParaRPr lang="en-US" dirty="0"/>
          </a:p>
        </p:txBody>
      </p:sp>
      <p:cxnSp>
        <p:nvCxnSpPr>
          <p:cNvPr id="8" name="Straight Connector 7"/>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808279" y="1606082"/>
            <a:ext cx="7544414" cy="4662833"/>
          </a:xfrm>
        </p:spPr>
        <p:txBody>
          <a:bodyPr/>
          <a:lstStyle>
            <a:lvl1pPr marL="290513" indent="-290513">
              <a:buClr>
                <a:srgbClr val="404040"/>
              </a:buClr>
              <a:buFont typeface="+mj-lt"/>
              <a:buAutoNum type="arabicPeriod"/>
              <a:tabLst/>
              <a:defRPr sz="2000"/>
            </a:lvl1pPr>
            <a:lvl2pPr marL="571500" indent="-290513">
              <a:buClr>
                <a:srgbClr val="404040"/>
              </a:buClr>
              <a:buFont typeface="+mj-lt"/>
              <a:buAutoNum type="alphaLcPeriod"/>
              <a:defRPr sz="2000"/>
            </a:lvl2pPr>
            <a:lvl3pPr marL="747713" indent="-228600">
              <a:buClr>
                <a:srgbClr val="404040"/>
              </a:buClr>
              <a:buFont typeface="+mj-lt"/>
              <a:buAutoNum type="romanLcPeriod"/>
              <a:defRPr sz="1800"/>
            </a:lvl3pPr>
          </a:lstStyle>
          <a:p>
            <a:pPr lvl="0"/>
            <a:r>
              <a:rPr lang="en-US" dirty="0" smtClean="0"/>
              <a:t>First Level</a:t>
            </a:r>
          </a:p>
          <a:p>
            <a:pPr lvl="1"/>
            <a:r>
              <a:rPr lang="en-US" dirty="0" smtClean="0"/>
              <a:t>Second level</a:t>
            </a:r>
          </a:p>
          <a:p>
            <a:pPr lvl="2"/>
            <a:r>
              <a:rPr lang="en-US" dirty="0" smtClean="0"/>
              <a:t>Third level</a:t>
            </a:r>
            <a:endParaRPr lang="en-US" dirty="0"/>
          </a:p>
        </p:txBody>
      </p:sp>
      <p:sp>
        <p:nvSpPr>
          <p:cNvPr id="9" name="TextBox 8"/>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77545187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con List">
    <p:spTree>
      <p:nvGrpSpPr>
        <p:cNvPr id="1" name=""/>
        <p:cNvGrpSpPr/>
        <p:nvPr/>
      </p:nvGrpSpPr>
      <p:grpSpPr>
        <a:xfrm>
          <a:off x="0" y="0"/>
          <a:ext cx="0" cy="0"/>
          <a:chOff x="0" y="0"/>
          <a:chExt cx="0" cy="0"/>
        </a:xfrm>
      </p:grpSpPr>
      <p:sp>
        <p:nvSpPr>
          <p:cNvPr id="18" name="Text Placeholder 2"/>
          <p:cNvSpPr>
            <a:spLocks noGrp="1"/>
          </p:cNvSpPr>
          <p:nvPr userDrawn="1">
            <p:ph type="body" sz="quarter" idx="21" hasCustomPrompt="1"/>
          </p:nvPr>
        </p:nvSpPr>
        <p:spPr>
          <a:xfrm>
            <a:off x="-8311" y="673973"/>
            <a:ext cx="9143998" cy="482030"/>
          </a:xfrm>
        </p:spPr>
        <p:txBody>
          <a:bodyPr>
            <a:noAutofit/>
          </a:bodyPr>
          <a:lstStyle>
            <a:lvl1pPr marL="0" indent="0" algn="ctr">
              <a:buFont typeface="Arial" panose="020B0604020202020204" pitchFamily="34" charset="0"/>
              <a:buNone/>
              <a:defRPr sz="3000" baseline="0">
                <a:solidFill>
                  <a:schemeClr val="tx1">
                    <a:lumMod val="75000"/>
                    <a:lumOff val="25000"/>
                  </a:schemeClr>
                </a:solidFill>
              </a:defRPr>
            </a:lvl1pPr>
          </a:lstStyle>
          <a:p>
            <a:pPr lvl="0"/>
            <a:r>
              <a:rPr lang="en-US" dirty="0" smtClean="0"/>
              <a:t>Icon List (insert icons inside the circles)</a:t>
            </a:r>
            <a:endParaRPr lang="en-US" dirty="0"/>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22" hasCustomPrompt="1"/>
          </p:nvPr>
        </p:nvSpPr>
        <p:spPr>
          <a:xfrm>
            <a:off x="1270490" y="2616607"/>
            <a:ext cx="1790700" cy="372955"/>
          </a:xfrm>
        </p:spPr>
        <p:txBody>
          <a:bodyPr>
            <a:noAutofit/>
          </a:bodyPr>
          <a:lstStyle>
            <a:lvl1pPr marL="285750" indent="-285750" algn="l">
              <a:buFont typeface="Arial" panose="020B0604020202020204" pitchFamily="34" charset="0"/>
              <a:buNone/>
              <a:defRPr lang="en-US" sz="2000" b="1"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19" name="Text Placeholder 2"/>
          <p:cNvSpPr>
            <a:spLocks noGrp="1"/>
          </p:cNvSpPr>
          <p:nvPr>
            <p:ph type="body" sz="quarter" idx="23" hasCustomPrompt="1"/>
          </p:nvPr>
        </p:nvSpPr>
        <p:spPr>
          <a:xfrm>
            <a:off x="3677051" y="2616605"/>
            <a:ext cx="1790700" cy="372955"/>
          </a:xfrm>
        </p:spPr>
        <p:txBody>
          <a:bodyPr>
            <a:noAutofit/>
          </a:bodyPr>
          <a:lstStyle>
            <a:lvl1pPr marL="285750" indent="-285750" algn="l">
              <a:buFont typeface="Arial" panose="020B0604020202020204" pitchFamily="34" charset="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22" name="Text Placeholder 2"/>
          <p:cNvSpPr>
            <a:spLocks noGrp="1"/>
          </p:cNvSpPr>
          <p:nvPr>
            <p:ph type="body" sz="quarter" idx="24" hasCustomPrompt="1"/>
          </p:nvPr>
        </p:nvSpPr>
        <p:spPr>
          <a:xfrm>
            <a:off x="6099138" y="2616609"/>
            <a:ext cx="1790700" cy="372955"/>
          </a:xfrm>
        </p:spPr>
        <p:txBody>
          <a:bodyPr>
            <a:noAutofit/>
          </a:bodyPr>
          <a:lstStyle>
            <a:lvl1pPr marL="285750" indent="-285750" algn="l">
              <a:buFont typeface="Arial" panose="020B0604020202020204" pitchFamily="34" charset="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5" name="Text Placeholder 4"/>
          <p:cNvSpPr>
            <a:spLocks noGrp="1"/>
          </p:cNvSpPr>
          <p:nvPr>
            <p:ph type="body" sz="quarter" idx="25" hasCustomPrompt="1"/>
          </p:nvPr>
        </p:nvSpPr>
        <p:spPr>
          <a:xfrm>
            <a:off x="1270490" y="2992983"/>
            <a:ext cx="1790700" cy="3198287"/>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26" name="Text Placeholder 4"/>
          <p:cNvSpPr>
            <a:spLocks noGrp="1"/>
          </p:cNvSpPr>
          <p:nvPr>
            <p:ph type="body" sz="quarter" idx="26" hasCustomPrompt="1"/>
          </p:nvPr>
        </p:nvSpPr>
        <p:spPr>
          <a:xfrm>
            <a:off x="3676918" y="2992981"/>
            <a:ext cx="1790700" cy="3198289"/>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27" name="Text Placeholder 4"/>
          <p:cNvSpPr>
            <a:spLocks noGrp="1"/>
          </p:cNvSpPr>
          <p:nvPr>
            <p:ph type="body" sz="quarter" idx="27" hasCustomPrompt="1"/>
          </p:nvPr>
        </p:nvSpPr>
        <p:spPr>
          <a:xfrm>
            <a:off x="6098698" y="2992985"/>
            <a:ext cx="1790700" cy="3198285"/>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smtClean="0"/>
              <a:t>Text…</a:t>
            </a:r>
            <a:endParaRPr lang="en-US" dirty="0"/>
          </a:p>
        </p:txBody>
      </p:sp>
      <p:sp>
        <p:nvSpPr>
          <p:cNvPr id="14" name="Oval 13"/>
          <p:cNvSpPr/>
          <p:nvPr/>
        </p:nvSpPr>
        <p:spPr>
          <a:xfrm>
            <a:off x="1785866" y="1700861"/>
            <a:ext cx="739897" cy="740152"/>
          </a:xfrm>
          <a:prstGeom prst="ellipse">
            <a:avLst/>
          </a:prstGeom>
          <a:solidFill>
            <a:srgbClr val="349D96"/>
          </a:solidFill>
          <a:ln w="1905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7" name="Oval 16"/>
          <p:cNvSpPr/>
          <p:nvPr/>
        </p:nvSpPr>
        <p:spPr>
          <a:xfrm>
            <a:off x="4148536" y="1700861"/>
            <a:ext cx="739897" cy="740152"/>
          </a:xfrm>
          <a:prstGeom prst="ellipse">
            <a:avLst/>
          </a:prstGeom>
          <a:solidFill>
            <a:srgbClr val="349D96"/>
          </a:solidFill>
          <a:ln w="1905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1" name="Oval 20"/>
          <p:cNvSpPr/>
          <p:nvPr/>
        </p:nvSpPr>
        <p:spPr>
          <a:xfrm>
            <a:off x="6580067" y="1700861"/>
            <a:ext cx="739897" cy="740152"/>
          </a:xfrm>
          <a:prstGeom prst="ellipse">
            <a:avLst/>
          </a:prstGeom>
          <a:solidFill>
            <a:srgbClr val="349D96"/>
          </a:solidFill>
          <a:ln w="1905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6" name="TextBox 15"/>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22303305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ashington State Map with Population">
    <p:spTree>
      <p:nvGrpSpPr>
        <p:cNvPr id="1" name=""/>
        <p:cNvGrpSpPr/>
        <p:nvPr/>
      </p:nvGrpSpPr>
      <p:grpSpPr>
        <a:xfrm>
          <a:off x="0" y="0"/>
          <a:ext cx="0" cy="0"/>
          <a:chOff x="0" y="0"/>
          <a:chExt cx="0" cy="0"/>
        </a:xfrm>
      </p:grpSpPr>
      <p:sp>
        <p:nvSpPr>
          <p:cNvPr id="5" name="Rectangle 4"/>
          <p:cNvSpPr/>
          <p:nvPr userDrawn="1"/>
        </p:nvSpPr>
        <p:spPr>
          <a:xfrm>
            <a:off x="0" y="0"/>
            <a:ext cx="9144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2773214" y="5894225"/>
            <a:ext cx="214952" cy="204716"/>
          </a:xfrm>
          <a:prstGeom prst="rect">
            <a:avLst/>
          </a:prstGeom>
          <a:solidFill>
            <a:srgbClr val="9999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sz="800" dirty="0">
              <a:solidFill>
                <a:schemeClr val="tx1">
                  <a:lumMod val="75000"/>
                  <a:lumOff val="25000"/>
                </a:schemeClr>
              </a:solidFill>
              <a:latin typeface="Century Gothic" panose="020B0502020202020204" pitchFamily="34" charset="0"/>
            </a:endParaRPr>
          </a:p>
        </p:txBody>
      </p:sp>
      <p:sp>
        <p:nvSpPr>
          <p:cNvPr id="9" name="Rectangle 8"/>
          <p:cNvSpPr/>
          <p:nvPr userDrawn="1"/>
        </p:nvSpPr>
        <p:spPr>
          <a:xfrm>
            <a:off x="5327893" y="5890326"/>
            <a:ext cx="214952" cy="204716"/>
          </a:xfrm>
          <a:prstGeom prst="rect">
            <a:avLst/>
          </a:prstGeom>
          <a:solidFill>
            <a:srgbClr val="D8E3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dirty="0"/>
          </a:p>
        </p:txBody>
      </p:sp>
      <p:sp>
        <p:nvSpPr>
          <p:cNvPr id="10" name="TextBox 9"/>
          <p:cNvSpPr txBox="1"/>
          <p:nvPr userDrawn="1"/>
        </p:nvSpPr>
        <p:spPr>
          <a:xfrm>
            <a:off x="1" y="583087"/>
            <a:ext cx="9144000" cy="523220"/>
          </a:xfrm>
          <a:prstGeom prst="rect">
            <a:avLst/>
          </a:prstGeom>
          <a:noFill/>
        </p:spPr>
        <p:txBody>
          <a:bodyPr wrap="none" rtlCol="0">
            <a:noAutofit/>
          </a:bodyPr>
          <a:lstStyle/>
          <a:p>
            <a:pPr algn="ctr"/>
            <a:r>
              <a:rPr lang="en-US" sz="2800" dirty="0" smtClean="0">
                <a:solidFill>
                  <a:schemeClr val="tx1">
                    <a:lumMod val="75000"/>
                    <a:lumOff val="25000"/>
                  </a:schemeClr>
                </a:solidFill>
                <a:latin typeface="Century Gothic" panose="020B0502020202020204" pitchFamily="34" charset="0"/>
              </a:rPr>
              <a:t>Washington State Local Health Jurisdictions</a:t>
            </a:r>
            <a:endParaRPr lang="en-US" sz="2800" dirty="0">
              <a:solidFill>
                <a:schemeClr val="tx1">
                  <a:lumMod val="75000"/>
                  <a:lumOff val="25000"/>
                </a:schemeClr>
              </a:solidFill>
              <a:latin typeface="Century Gothic" panose="020B0502020202020204" pitchFamily="34" charset="0"/>
            </a:endParaRPr>
          </a:p>
        </p:txBody>
      </p:sp>
      <p:cxnSp>
        <p:nvCxnSpPr>
          <p:cNvPr id="11" name="Straight Connector 10"/>
          <p:cNvCxnSpPr/>
          <p:nvPr userDrawn="1"/>
        </p:nvCxnSpPr>
        <p:spPr>
          <a:xfrm flipV="1">
            <a:off x="4322814" y="1196654"/>
            <a:ext cx="499998" cy="1369"/>
          </a:xfrm>
          <a:prstGeom prst="line">
            <a:avLst/>
          </a:prstGeom>
          <a:ln w="50800">
            <a:solidFill>
              <a:srgbClr val="349D96"/>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2774277" y="6272819"/>
            <a:ext cx="214952" cy="204716"/>
          </a:xfrm>
          <a:prstGeom prst="rect">
            <a:avLst/>
          </a:prstGeom>
          <a:solidFill>
            <a:srgbClr val="E8E8E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5" name="Rectangle 14"/>
          <p:cNvSpPr/>
          <p:nvPr userDrawn="1"/>
        </p:nvSpPr>
        <p:spPr>
          <a:xfrm>
            <a:off x="5336094" y="6272819"/>
            <a:ext cx="214952" cy="204716"/>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2588" y="6037359"/>
            <a:ext cx="1066504" cy="471857"/>
          </a:xfrm>
          <a:prstGeom prst="rect">
            <a:avLst/>
          </a:prstGeom>
        </p:spPr>
      </p:pic>
      <p:sp>
        <p:nvSpPr>
          <p:cNvPr id="17" name="TextBox 16"/>
          <p:cNvSpPr txBox="1"/>
          <p:nvPr userDrawn="1"/>
        </p:nvSpPr>
        <p:spPr>
          <a:xfrm>
            <a:off x="599909" y="5183825"/>
            <a:ext cx="1473881" cy="553998"/>
          </a:xfrm>
          <a:prstGeom prst="rect">
            <a:avLst/>
          </a:prstGeom>
          <a:noFill/>
        </p:spPr>
        <p:txBody>
          <a:bodyPr wrap="square" rtlCol="0">
            <a:spAutoFit/>
          </a:bodyPr>
          <a:lstStyle/>
          <a:p>
            <a:r>
              <a:rPr lang="en-US" sz="1000" b="1" dirty="0" smtClean="0">
                <a:solidFill>
                  <a:schemeClr val="tx1">
                    <a:lumMod val="75000"/>
                    <a:lumOff val="25000"/>
                  </a:schemeClr>
                </a:solidFill>
                <a:latin typeface="Century Gothic" panose="020B0502020202020204" pitchFamily="34" charset="0"/>
              </a:rPr>
              <a:t>*Agency lead by full-time physician health officer (</a:t>
            </a:r>
            <a:r>
              <a:rPr lang="en-US" sz="1000" b="1" i="1" dirty="0" smtClean="0">
                <a:solidFill>
                  <a:schemeClr val="tx1">
                    <a:lumMod val="75000"/>
                    <a:lumOff val="25000"/>
                  </a:schemeClr>
                </a:solidFill>
                <a:latin typeface="Century Gothic" panose="020B0502020202020204" pitchFamily="34" charset="0"/>
              </a:rPr>
              <a:t>3</a:t>
            </a:r>
            <a:r>
              <a:rPr lang="en-US" sz="1000" b="1" dirty="0" smtClean="0">
                <a:solidFill>
                  <a:schemeClr val="tx1">
                    <a:lumMod val="75000"/>
                    <a:lumOff val="25000"/>
                  </a:schemeClr>
                </a:solidFill>
                <a:latin typeface="Century Gothic" panose="020B0502020202020204" pitchFamily="34" charset="0"/>
              </a:rPr>
              <a:t>)</a:t>
            </a:r>
            <a:endParaRPr lang="en-US" sz="1000" b="1" dirty="0">
              <a:solidFill>
                <a:schemeClr val="tx1">
                  <a:lumMod val="75000"/>
                  <a:lumOff val="25000"/>
                </a:schemeClr>
              </a:solidFill>
              <a:latin typeface="Century Gothic" panose="020B0502020202020204" pitchFamily="34" charset="0"/>
            </a:endParaRPr>
          </a:p>
        </p:txBody>
      </p:sp>
      <p:grpSp>
        <p:nvGrpSpPr>
          <p:cNvPr id="18" name="Group 17"/>
          <p:cNvGrpSpPr/>
          <p:nvPr userDrawn="1"/>
        </p:nvGrpSpPr>
        <p:grpSpPr>
          <a:xfrm>
            <a:off x="1155570" y="1367868"/>
            <a:ext cx="7433602" cy="4392551"/>
            <a:chOff x="1155570" y="1501680"/>
            <a:chExt cx="7433602" cy="4392551"/>
          </a:xfrm>
        </p:grpSpPr>
        <p:grpSp>
          <p:nvGrpSpPr>
            <p:cNvPr id="19" name="Group 18"/>
            <p:cNvGrpSpPr/>
            <p:nvPr/>
          </p:nvGrpSpPr>
          <p:grpSpPr>
            <a:xfrm>
              <a:off x="1155570" y="1501680"/>
              <a:ext cx="6693635" cy="4194289"/>
              <a:chOff x="1777366" y="2155881"/>
              <a:chExt cx="4480731" cy="2843080"/>
            </a:xfrm>
            <a:effectLst>
              <a:outerShdw blurRad="50800" dist="38100" dir="2700000" algn="tl" rotWithShape="0">
                <a:prstClr val="black">
                  <a:alpha val="40000"/>
                </a:prstClr>
              </a:outerShdw>
            </a:effectLst>
          </p:grpSpPr>
          <p:sp>
            <p:nvSpPr>
              <p:cNvPr id="63" name="Freeform 26"/>
              <p:cNvSpPr>
                <a:spLocks/>
              </p:cNvSpPr>
              <p:nvPr/>
            </p:nvSpPr>
            <p:spPr bwMode="auto">
              <a:xfrm>
                <a:off x="3095735" y="2769165"/>
                <a:ext cx="842722" cy="427767"/>
              </a:xfrm>
              <a:custGeom>
                <a:avLst/>
                <a:gdLst/>
                <a:ahLst/>
                <a:cxnLst>
                  <a:cxn ang="0">
                    <a:pos x="3" y="449"/>
                  </a:cxn>
                  <a:cxn ang="0">
                    <a:pos x="6" y="435"/>
                  </a:cxn>
                  <a:cxn ang="0">
                    <a:pos x="30" y="409"/>
                  </a:cxn>
                  <a:cxn ang="0">
                    <a:pos x="41" y="395"/>
                  </a:cxn>
                  <a:cxn ang="0">
                    <a:pos x="45" y="375"/>
                  </a:cxn>
                  <a:cxn ang="0">
                    <a:pos x="46" y="355"/>
                  </a:cxn>
                  <a:cxn ang="0">
                    <a:pos x="55" y="337"/>
                  </a:cxn>
                  <a:cxn ang="0">
                    <a:pos x="60" y="315"/>
                  </a:cxn>
                  <a:cxn ang="0">
                    <a:pos x="78" y="306"/>
                  </a:cxn>
                  <a:cxn ang="0">
                    <a:pos x="108" y="295"/>
                  </a:cxn>
                  <a:cxn ang="0">
                    <a:pos x="112" y="266"/>
                  </a:cxn>
                  <a:cxn ang="0">
                    <a:pos x="108" y="237"/>
                  </a:cxn>
                  <a:cxn ang="0">
                    <a:pos x="77" y="220"/>
                  </a:cxn>
                  <a:cxn ang="0">
                    <a:pos x="55" y="197"/>
                  </a:cxn>
                  <a:cxn ang="0">
                    <a:pos x="41" y="179"/>
                  </a:cxn>
                  <a:cxn ang="0">
                    <a:pos x="28" y="157"/>
                  </a:cxn>
                  <a:cxn ang="0">
                    <a:pos x="28" y="140"/>
                  </a:cxn>
                  <a:cxn ang="0">
                    <a:pos x="23" y="117"/>
                  </a:cxn>
                  <a:cxn ang="0">
                    <a:pos x="25" y="97"/>
                  </a:cxn>
                  <a:cxn ang="0">
                    <a:pos x="13" y="70"/>
                  </a:cxn>
                  <a:cxn ang="0">
                    <a:pos x="12" y="53"/>
                  </a:cxn>
                  <a:cxn ang="0">
                    <a:pos x="12" y="25"/>
                  </a:cxn>
                  <a:cxn ang="0">
                    <a:pos x="15" y="15"/>
                  </a:cxn>
                  <a:cxn ang="0">
                    <a:pos x="165" y="1"/>
                  </a:cxn>
                  <a:cxn ang="0">
                    <a:pos x="273" y="1"/>
                  </a:cxn>
                  <a:cxn ang="0">
                    <a:pos x="513" y="5"/>
                  </a:cxn>
                  <a:cxn ang="0">
                    <a:pos x="912" y="15"/>
                  </a:cxn>
                  <a:cxn ang="0">
                    <a:pos x="912" y="32"/>
                  </a:cxn>
                  <a:cxn ang="0">
                    <a:pos x="927" y="57"/>
                  </a:cxn>
                  <a:cxn ang="0">
                    <a:pos x="940" y="70"/>
                  </a:cxn>
                  <a:cxn ang="0">
                    <a:pos x="945" y="85"/>
                  </a:cxn>
                  <a:cxn ang="0">
                    <a:pos x="960" y="97"/>
                  </a:cxn>
                  <a:cxn ang="0">
                    <a:pos x="972" y="117"/>
                  </a:cxn>
                  <a:cxn ang="0">
                    <a:pos x="970" y="132"/>
                  </a:cxn>
                  <a:cxn ang="0">
                    <a:pos x="945" y="137"/>
                  </a:cxn>
                  <a:cxn ang="0">
                    <a:pos x="938" y="155"/>
                  </a:cxn>
                  <a:cxn ang="0">
                    <a:pos x="947" y="172"/>
                  </a:cxn>
                  <a:cxn ang="0">
                    <a:pos x="932" y="184"/>
                  </a:cxn>
                  <a:cxn ang="0">
                    <a:pos x="918" y="197"/>
                  </a:cxn>
                  <a:cxn ang="0">
                    <a:pos x="900" y="204"/>
                  </a:cxn>
                  <a:cxn ang="0">
                    <a:pos x="883" y="212"/>
                  </a:cxn>
                  <a:cxn ang="0">
                    <a:pos x="860" y="217"/>
                  </a:cxn>
                  <a:cxn ang="0">
                    <a:pos x="842" y="224"/>
                  </a:cxn>
                  <a:cxn ang="0">
                    <a:pos x="822" y="235"/>
                  </a:cxn>
                  <a:cxn ang="0">
                    <a:pos x="820" y="252"/>
                  </a:cxn>
                  <a:cxn ang="0">
                    <a:pos x="838" y="266"/>
                  </a:cxn>
                  <a:cxn ang="0">
                    <a:pos x="829" y="284"/>
                  </a:cxn>
                  <a:cxn ang="0">
                    <a:pos x="817" y="302"/>
                  </a:cxn>
                  <a:cxn ang="0">
                    <a:pos x="807" y="322"/>
                  </a:cxn>
                  <a:cxn ang="0">
                    <a:pos x="802" y="340"/>
                  </a:cxn>
                  <a:cxn ang="0">
                    <a:pos x="802" y="357"/>
                  </a:cxn>
                  <a:cxn ang="0">
                    <a:pos x="800" y="375"/>
                  </a:cxn>
                  <a:cxn ang="0">
                    <a:pos x="812" y="389"/>
                  </a:cxn>
                  <a:cxn ang="0">
                    <a:pos x="815" y="407"/>
                  </a:cxn>
                  <a:cxn ang="0">
                    <a:pos x="830" y="419"/>
                  </a:cxn>
                  <a:cxn ang="0">
                    <a:pos x="843" y="426"/>
                  </a:cxn>
                  <a:cxn ang="0">
                    <a:pos x="862" y="424"/>
                  </a:cxn>
                  <a:cxn ang="0">
                    <a:pos x="862" y="439"/>
                  </a:cxn>
                  <a:cxn ang="0">
                    <a:pos x="850" y="455"/>
                  </a:cxn>
                  <a:cxn ang="0">
                    <a:pos x="837" y="474"/>
                  </a:cxn>
                  <a:cxn ang="0">
                    <a:pos x="282" y="471"/>
                  </a:cxn>
                  <a:cxn ang="0">
                    <a:pos x="133" y="467"/>
                  </a:cxn>
                  <a:cxn ang="0">
                    <a:pos x="1" y="459"/>
                  </a:cxn>
                </a:cxnLst>
                <a:rect l="0" t="0" r="r" b="b"/>
                <a:pathLst>
                  <a:path w="978" h="475">
                    <a:moveTo>
                      <a:pt x="1" y="459"/>
                    </a:moveTo>
                    <a:lnTo>
                      <a:pt x="3" y="449"/>
                    </a:lnTo>
                    <a:lnTo>
                      <a:pt x="0" y="442"/>
                    </a:lnTo>
                    <a:lnTo>
                      <a:pt x="6" y="435"/>
                    </a:lnTo>
                    <a:lnTo>
                      <a:pt x="13" y="426"/>
                    </a:lnTo>
                    <a:lnTo>
                      <a:pt x="30" y="409"/>
                    </a:lnTo>
                    <a:lnTo>
                      <a:pt x="35" y="404"/>
                    </a:lnTo>
                    <a:lnTo>
                      <a:pt x="41" y="395"/>
                    </a:lnTo>
                    <a:lnTo>
                      <a:pt x="45" y="384"/>
                    </a:lnTo>
                    <a:lnTo>
                      <a:pt x="45" y="375"/>
                    </a:lnTo>
                    <a:lnTo>
                      <a:pt x="45" y="366"/>
                    </a:lnTo>
                    <a:lnTo>
                      <a:pt x="46" y="355"/>
                    </a:lnTo>
                    <a:lnTo>
                      <a:pt x="52" y="342"/>
                    </a:lnTo>
                    <a:lnTo>
                      <a:pt x="55" y="337"/>
                    </a:lnTo>
                    <a:lnTo>
                      <a:pt x="57" y="324"/>
                    </a:lnTo>
                    <a:lnTo>
                      <a:pt x="60" y="315"/>
                    </a:lnTo>
                    <a:lnTo>
                      <a:pt x="73" y="312"/>
                    </a:lnTo>
                    <a:lnTo>
                      <a:pt x="78" y="306"/>
                    </a:lnTo>
                    <a:lnTo>
                      <a:pt x="97" y="306"/>
                    </a:lnTo>
                    <a:lnTo>
                      <a:pt x="108" y="295"/>
                    </a:lnTo>
                    <a:lnTo>
                      <a:pt x="112" y="279"/>
                    </a:lnTo>
                    <a:lnTo>
                      <a:pt x="112" y="266"/>
                    </a:lnTo>
                    <a:lnTo>
                      <a:pt x="115" y="252"/>
                    </a:lnTo>
                    <a:lnTo>
                      <a:pt x="108" y="237"/>
                    </a:lnTo>
                    <a:lnTo>
                      <a:pt x="88" y="225"/>
                    </a:lnTo>
                    <a:lnTo>
                      <a:pt x="77" y="220"/>
                    </a:lnTo>
                    <a:lnTo>
                      <a:pt x="68" y="205"/>
                    </a:lnTo>
                    <a:lnTo>
                      <a:pt x="55" y="197"/>
                    </a:lnTo>
                    <a:lnTo>
                      <a:pt x="52" y="186"/>
                    </a:lnTo>
                    <a:lnTo>
                      <a:pt x="41" y="179"/>
                    </a:lnTo>
                    <a:lnTo>
                      <a:pt x="35" y="170"/>
                    </a:lnTo>
                    <a:lnTo>
                      <a:pt x="28" y="157"/>
                    </a:lnTo>
                    <a:lnTo>
                      <a:pt x="28" y="146"/>
                    </a:lnTo>
                    <a:lnTo>
                      <a:pt x="28" y="140"/>
                    </a:lnTo>
                    <a:lnTo>
                      <a:pt x="25" y="128"/>
                    </a:lnTo>
                    <a:lnTo>
                      <a:pt x="23" y="117"/>
                    </a:lnTo>
                    <a:lnTo>
                      <a:pt x="28" y="108"/>
                    </a:lnTo>
                    <a:lnTo>
                      <a:pt x="25" y="97"/>
                    </a:lnTo>
                    <a:lnTo>
                      <a:pt x="18" y="88"/>
                    </a:lnTo>
                    <a:lnTo>
                      <a:pt x="13" y="70"/>
                    </a:lnTo>
                    <a:lnTo>
                      <a:pt x="6" y="65"/>
                    </a:lnTo>
                    <a:lnTo>
                      <a:pt x="12" y="53"/>
                    </a:lnTo>
                    <a:lnTo>
                      <a:pt x="8" y="32"/>
                    </a:lnTo>
                    <a:lnTo>
                      <a:pt x="12" y="25"/>
                    </a:lnTo>
                    <a:lnTo>
                      <a:pt x="5" y="15"/>
                    </a:lnTo>
                    <a:lnTo>
                      <a:pt x="15" y="15"/>
                    </a:lnTo>
                    <a:lnTo>
                      <a:pt x="18" y="0"/>
                    </a:lnTo>
                    <a:lnTo>
                      <a:pt x="165" y="1"/>
                    </a:lnTo>
                    <a:lnTo>
                      <a:pt x="265" y="1"/>
                    </a:lnTo>
                    <a:lnTo>
                      <a:pt x="273" y="1"/>
                    </a:lnTo>
                    <a:lnTo>
                      <a:pt x="378" y="5"/>
                    </a:lnTo>
                    <a:lnTo>
                      <a:pt x="513" y="5"/>
                    </a:lnTo>
                    <a:lnTo>
                      <a:pt x="912" y="8"/>
                    </a:lnTo>
                    <a:lnTo>
                      <a:pt x="912" y="15"/>
                    </a:lnTo>
                    <a:lnTo>
                      <a:pt x="907" y="21"/>
                    </a:lnTo>
                    <a:lnTo>
                      <a:pt x="912" y="32"/>
                    </a:lnTo>
                    <a:lnTo>
                      <a:pt x="923" y="46"/>
                    </a:lnTo>
                    <a:lnTo>
                      <a:pt x="927" y="57"/>
                    </a:lnTo>
                    <a:lnTo>
                      <a:pt x="932" y="65"/>
                    </a:lnTo>
                    <a:lnTo>
                      <a:pt x="940" y="70"/>
                    </a:lnTo>
                    <a:lnTo>
                      <a:pt x="938" y="83"/>
                    </a:lnTo>
                    <a:lnTo>
                      <a:pt x="945" y="85"/>
                    </a:lnTo>
                    <a:lnTo>
                      <a:pt x="949" y="93"/>
                    </a:lnTo>
                    <a:lnTo>
                      <a:pt x="960" y="97"/>
                    </a:lnTo>
                    <a:lnTo>
                      <a:pt x="967" y="102"/>
                    </a:lnTo>
                    <a:lnTo>
                      <a:pt x="972" y="117"/>
                    </a:lnTo>
                    <a:lnTo>
                      <a:pt x="977" y="126"/>
                    </a:lnTo>
                    <a:lnTo>
                      <a:pt x="970" y="132"/>
                    </a:lnTo>
                    <a:lnTo>
                      <a:pt x="960" y="133"/>
                    </a:lnTo>
                    <a:lnTo>
                      <a:pt x="945" y="137"/>
                    </a:lnTo>
                    <a:lnTo>
                      <a:pt x="940" y="146"/>
                    </a:lnTo>
                    <a:lnTo>
                      <a:pt x="938" y="155"/>
                    </a:lnTo>
                    <a:lnTo>
                      <a:pt x="943" y="165"/>
                    </a:lnTo>
                    <a:lnTo>
                      <a:pt x="947" y="172"/>
                    </a:lnTo>
                    <a:lnTo>
                      <a:pt x="940" y="179"/>
                    </a:lnTo>
                    <a:lnTo>
                      <a:pt x="932" y="184"/>
                    </a:lnTo>
                    <a:lnTo>
                      <a:pt x="923" y="192"/>
                    </a:lnTo>
                    <a:lnTo>
                      <a:pt x="918" y="197"/>
                    </a:lnTo>
                    <a:lnTo>
                      <a:pt x="909" y="200"/>
                    </a:lnTo>
                    <a:lnTo>
                      <a:pt x="900" y="204"/>
                    </a:lnTo>
                    <a:lnTo>
                      <a:pt x="892" y="205"/>
                    </a:lnTo>
                    <a:lnTo>
                      <a:pt x="883" y="212"/>
                    </a:lnTo>
                    <a:lnTo>
                      <a:pt x="869" y="215"/>
                    </a:lnTo>
                    <a:lnTo>
                      <a:pt x="860" y="217"/>
                    </a:lnTo>
                    <a:lnTo>
                      <a:pt x="850" y="217"/>
                    </a:lnTo>
                    <a:lnTo>
                      <a:pt x="842" y="224"/>
                    </a:lnTo>
                    <a:lnTo>
                      <a:pt x="829" y="233"/>
                    </a:lnTo>
                    <a:lnTo>
                      <a:pt x="822" y="235"/>
                    </a:lnTo>
                    <a:lnTo>
                      <a:pt x="815" y="237"/>
                    </a:lnTo>
                    <a:lnTo>
                      <a:pt x="820" y="252"/>
                    </a:lnTo>
                    <a:lnTo>
                      <a:pt x="830" y="260"/>
                    </a:lnTo>
                    <a:lnTo>
                      <a:pt x="838" y="266"/>
                    </a:lnTo>
                    <a:lnTo>
                      <a:pt x="835" y="279"/>
                    </a:lnTo>
                    <a:lnTo>
                      <a:pt x="829" y="284"/>
                    </a:lnTo>
                    <a:lnTo>
                      <a:pt x="820" y="292"/>
                    </a:lnTo>
                    <a:lnTo>
                      <a:pt x="817" y="302"/>
                    </a:lnTo>
                    <a:lnTo>
                      <a:pt x="807" y="312"/>
                    </a:lnTo>
                    <a:lnTo>
                      <a:pt x="807" y="322"/>
                    </a:lnTo>
                    <a:lnTo>
                      <a:pt x="803" y="332"/>
                    </a:lnTo>
                    <a:lnTo>
                      <a:pt x="802" y="340"/>
                    </a:lnTo>
                    <a:lnTo>
                      <a:pt x="797" y="347"/>
                    </a:lnTo>
                    <a:lnTo>
                      <a:pt x="802" y="357"/>
                    </a:lnTo>
                    <a:lnTo>
                      <a:pt x="797" y="364"/>
                    </a:lnTo>
                    <a:lnTo>
                      <a:pt x="800" y="375"/>
                    </a:lnTo>
                    <a:lnTo>
                      <a:pt x="807" y="384"/>
                    </a:lnTo>
                    <a:lnTo>
                      <a:pt x="812" y="389"/>
                    </a:lnTo>
                    <a:lnTo>
                      <a:pt x="817" y="399"/>
                    </a:lnTo>
                    <a:lnTo>
                      <a:pt x="815" y="407"/>
                    </a:lnTo>
                    <a:lnTo>
                      <a:pt x="817" y="415"/>
                    </a:lnTo>
                    <a:lnTo>
                      <a:pt x="830" y="419"/>
                    </a:lnTo>
                    <a:lnTo>
                      <a:pt x="837" y="426"/>
                    </a:lnTo>
                    <a:lnTo>
                      <a:pt x="843" y="426"/>
                    </a:lnTo>
                    <a:lnTo>
                      <a:pt x="852" y="424"/>
                    </a:lnTo>
                    <a:lnTo>
                      <a:pt x="862" y="424"/>
                    </a:lnTo>
                    <a:lnTo>
                      <a:pt x="865" y="433"/>
                    </a:lnTo>
                    <a:lnTo>
                      <a:pt x="862" y="439"/>
                    </a:lnTo>
                    <a:lnTo>
                      <a:pt x="858" y="449"/>
                    </a:lnTo>
                    <a:lnTo>
                      <a:pt x="850" y="455"/>
                    </a:lnTo>
                    <a:lnTo>
                      <a:pt x="843" y="464"/>
                    </a:lnTo>
                    <a:lnTo>
                      <a:pt x="837" y="474"/>
                    </a:lnTo>
                    <a:lnTo>
                      <a:pt x="535" y="471"/>
                    </a:lnTo>
                    <a:lnTo>
                      <a:pt x="282" y="471"/>
                    </a:lnTo>
                    <a:lnTo>
                      <a:pt x="265" y="471"/>
                    </a:lnTo>
                    <a:lnTo>
                      <a:pt x="133" y="467"/>
                    </a:lnTo>
                    <a:lnTo>
                      <a:pt x="92" y="467"/>
                    </a:lnTo>
                    <a:lnTo>
                      <a:pt x="1" y="45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4" name="Freeform 5"/>
              <p:cNvSpPr>
                <a:spLocks/>
              </p:cNvSpPr>
              <p:nvPr/>
            </p:nvSpPr>
            <p:spPr bwMode="auto">
              <a:xfrm>
                <a:off x="4821678" y="3587777"/>
                <a:ext cx="809978" cy="446680"/>
              </a:xfrm>
              <a:custGeom>
                <a:avLst/>
                <a:gdLst/>
                <a:ahLst/>
                <a:cxnLst>
                  <a:cxn ang="0">
                    <a:pos x="854" y="436"/>
                  </a:cxn>
                  <a:cxn ang="0">
                    <a:pos x="845" y="441"/>
                  </a:cxn>
                  <a:cxn ang="0">
                    <a:pos x="837" y="448"/>
                  </a:cxn>
                  <a:cxn ang="0">
                    <a:pos x="815" y="454"/>
                  </a:cxn>
                  <a:cxn ang="0">
                    <a:pos x="809" y="461"/>
                  </a:cxn>
                  <a:cxn ang="0">
                    <a:pos x="797" y="465"/>
                  </a:cxn>
                  <a:cxn ang="0">
                    <a:pos x="789" y="461"/>
                  </a:cxn>
                  <a:cxn ang="0">
                    <a:pos x="782" y="470"/>
                  </a:cxn>
                  <a:cxn ang="0">
                    <a:pos x="778" y="473"/>
                  </a:cxn>
                  <a:cxn ang="0">
                    <a:pos x="482" y="483"/>
                  </a:cxn>
                  <a:cxn ang="0">
                    <a:pos x="315" y="485"/>
                  </a:cxn>
                  <a:cxn ang="0">
                    <a:pos x="3" y="495"/>
                  </a:cxn>
                  <a:cxn ang="0">
                    <a:pos x="0" y="334"/>
                  </a:cxn>
                  <a:cxn ang="0">
                    <a:pos x="80" y="334"/>
                  </a:cxn>
                  <a:cxn ang="0">
                    <a:pos x="257" y="332"/>
                  </a:cxn>
                  <a:cxn ang="0">
                    <a:pos x="252" y="175"/>
                  </a:cxn>
                  <a:cxn ang="0">
                    <a:pos x="249" y="90"/>
                  </a:cxn>
                  <a:cxn ang="0">
                    <a:pos x="249" y="15"/>
                  </a:cxn>
                  <a:cxn ang="0">
                    <a:pos x="925" y="0"/>
                  </a:cxn>
                  <a:cxn ang="0">
                    <a:pos x="932" y="167"/>
                  </a:cxn>
                  <a:cxn ang="0">
                    <a:pos x="939" y="308"/>
                  </a:cxn>
                  <a:cxn ang="0">
                    <a:pos x="932" y="352"/>
                  </a:cxn>
                  <a:cxn ang="0">
                    <a:pos x="924" y="358"/>
                  </a:cxn>
                  <a:cxn ang="0">
                    <a:pos x="917" y="366"/>
                  </a:cxn>
                  <a:cxn ang="0">
                    <a:pos x="911" y="376"/>
                  </a:cxn>
                  <a:cxn ang="0">
                    <a:pos x="917" y="381"/>
                  </a:cxn>
                  <a:cxn ang="0">
                    <a:pos x="914" y="390"/>
                  </a:cxn>
                  <a:cxn ang="0">
                    <a:pos x="909" y="399"/>
                  </a:cxn>
                  <a:cxn ang="0">
                    <a:pos x="902" y="405"/>
                  </a:cxn>
                  <a:cxn ang="0">
                    <a:pos x="904" y="413"/>
                  </a:cxn>
                  <a:cxn ang="0">
                    <a:pos x="907" y="425"/>
                  </a:cxn>
                  <a:cxn ang="0">
                    <a:pos x="898" y="425"/>
                  </a:cxn>
                  <a:cxn ang="0">
                    <a:pos x="887" y="430"/>
                  </a:cxn>
                  <a:cxn ang="0">
                    <a:pos x="887" y="441"/>
                  </a:cxn>
                  <a:cxn ang="0">
                    <a:pos x="871" y="441"/>
                  </a:cxn>
                  <a:cxn ang="0">
                    <a:pos x="854" y="436"/>
                  </a:cxn>
                </a:cxnLst>
                <a:rect l="0" t="0" r="r" b="b"/>
                <a:pathLst>
                  <a:path w="940" h="496">
                    <a:moveTo>
                      <a:pt x="854" y="436"/>
                    </a:moveTo>
                    <a:lnTo>
                      <a:pt x="845" y="441"/>
                    </a:lnTo>
                    <a:lnTo>
                      <a:pt x="837" y="448"/>
                    </a:lnTo>
                    <a:lnTo>
                      <a:pt x="815" y="454"/>
                    </a:lnTo>
                    <a:lnTo>
                      <a:pt x="809" y="461"/>
                    </a:lnTo>
                    <a:lnTo>
                      <a:pt x="797" y="465"/>
                    </a:lnTo>
                    <a:lnTo>
                      <a:pt x="789" y="461"/>
                    </a:lnTo>
                    <a:lnTo>
                      <a:pt x="782" y="470"/>
                    </a:lnTo>
                    <a:lnTo>
                      <a:pt x="778" y="473"/>
                    </a:lnTo>
                    <a:lnTo>
                      <a:pt x="482" y="483"/>
                    </a:lnTo>
                    <a:lnTo>
                      <a:pt x="315" y="485"/>
                    </a:lnTo>
                    <a:lnTo>
                      <a:pt x="3" y="495"/>
                    </a:lnTo>
                    <a:lnTo>
                      <a:pt x="0" y="334"/>
                    </a:lnTo>
                    <a:lnTo>
                      <a:pt x="80" y="334"/>
                    </a:lnTo>
                    <a:lnTo>
                      <a:pt x="257" y="332"/>
                    </a:lnTo>
                    <a:lnTo>
                      <a:pt x="252" y="175"/>
                    </a:lnTo>
                    <a:lnTo>
                      <a:pt x="249" y="90"/>
                    </a:lnTo>
                    <a:lnTo>
                      <a:pt x="249" y="15"/>
                    </a:lnTo>
                    <a:lnTo>
                      <a:pt x="925" y="0"/>
                    </a:lnTo>
                    <a:lnTo>
                      <a:pt x="932" y="167"/>
                    </a:lnTo>
                    <a:lnTo>
                      <a:pt x="939" y="308"/>
                    </a:lnTo>
                    <a:lnTo>
                      <a:pt x="932" y="352"/>
                    </a:lnTo>
                    <a:lnTo>
                      <a:pt x="924" y="358"/>
                    </a:lnTo>
                    <a:lnTo>
                      <a:pt x="917" y="366"/>
                    </a:lnTo>
                    <a:lnTo>
                      <a:pt x="911" y="376"/>
                    </a:lnTo>
                    <a:lnTo>
                      <a:pt x="917" y="381"/>
                    </a:lnTo>
                    <a:lnTo>
                      <a:pt x="914" y="390"/>
                    </a:lnTo>
                    <a:lnTo>
                      <a:pt x="909" y="399"/>
                    </a:lnTo>
                    <a:lnTo>
                      <a:pt x="902" y="405"/>
                    </a:lnTo>
                    <a:lnTo>
                      <a:pt x="904" y="413"/>
                    </a:lnTo>
                    <a:lnTo>
                      <a:pt x="907" y="425"/>
                    </a:lnTo>
                    <a:lnTo>
                      <a:pt x="898" y="425"/>
                    </a:lnTo>
                    <a:lnTo>
                      <a:pt x="887" y="430"/>
                    </a:lnTo>
                    <a:lnTo>
                      <a:pt x="887" y="441"/>
                    </a:lnTo>
                    <a:lnTo>
                      <a:pt x="871" y="441"/>
                    </a:lnTo>
                    <a:lnTo>
                      <a:pt x="854" y="43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5" name="Freeform 6"/>
              <p:cNvSpPr>
                <a:spLocks/>
              </p:cNvSpPr>
              <p:nvPr/>
            </p:nvSpPr>
            <p:spPr bwMode="auto">
              <a:xfrm>
                <a:off x="5927212" y="4217271"/>
                <a:ext cx="330885" cy="384541"/>
              </a:xfrm>
              <a:custGeom>
                <a:avLst/>
                <a:gdLst/>
                <a:ahLst/>
                <a:cxnLst>
                  <a:cxn ang="0">
                    <a:pos x="150" y="0"/>
                  </a:cxn>
                  <a:cxn ang="0">
                    <a:pos x="165" y="12"/>
                  </a:cxn>
                  <a:cxn ang="0">
                    <a:pos x="165" y="33"/>
                  </a:cxn>
                  <a:cxn ang="0">
                    <a:pos x="184" y="37"/>
                  </a:cxn>
                  <a:cxn ang="0">
                    <a:pos x="212" y="28"/>
                  </a:cxn>
                  <a:cxn ang="0">
                    <a:pos x="231" y="33"/>
                  </a:cxn>
                  <a:cxn ang="0">
                    <a:pos x="264" y="28"/>
                  </a:cxn>
                  <a:cxn ang="0">
                    <a:pos x="279" y="28"/>
                  </a:cxn>
                  <a:cxn ang="0">
                    <a:pos x="281" y="50"/>
                  </a:cxn>
                  <a:cxn ang="0">
                    <a:pos x="279" y="70"/>
                  </a:cxn>
                  <a:cxn ang="0">
                    <a:pos x="269" y="86"/>
                  </a:cxn>
                  <a:cxn ang="0">
                    <a:pos x="279" y="101"/>
                  </a:cxn>
                  <a:cxn ang="0">
                    <a:pos x="296" y="106"/>
                  </a:cxn>
                  <a:cxn ang="0">
                    <a:pos x="300" y="126"/>
                  </a:cxn>
                  <a:cxn ang="0">
                    <a:pos x="316" y="139"/>
                  </a:cxn>
                  <a:cxn ang="0">
                    <a:pos x="320" y="156"/>
                  </a:cxn>
                  <a:cxn ang="0">
                    <a:pos x="336" y="170"/>
                  </a:cxn>
                  <a:cxn ang="0">
                    <a:pos x="346" y="192"/>
                  </a:cxn>
                  <a:cxn ang="0">
                    <a:pos x="346" y="213"/>
                  </a:cxn>
                  <a:cxn ang="0">
                    <a:pos x="355" y="238"/>
                  </a:cxn>
                  <a:cxn ang="0">
                    <a:pos x="364" y="250"/>
                  </a:cxn>
                  <a:cxn ang="0">
                    <a:pos x="369" y="266"/>
                  </a:cxn>
                  <a:cxn ang="0">
                    <a:pos x="366" y="283"/>
                  </a:cxn>
                  <a:cxn ang="0">
                    <a:pos x="356" y="308"/>
                  </a:cxn>
                  <a:cxn ang="0">
                    <a:pos x="341" y="321"/>
                  </a:cxn>
                  <a:cxn ang="0">
                    <a:pos x="341" y="339"/>
                  </a:cxn>
                  <a:cxn ang="0">
                    <a:pos x="361" y="352"/>
                  </a:cxn>
                  <a:cxn ang="0">
                    <a:pos x="369" y="371"/>
                  </a:cxn>
                  <a:cxn ang="0">
                    <a:pos x="378" y="391"/>
                  </a:cxn>
                  <a:cxn ang="0">
                    <a:pos x="256" y="418"/>
                  </a:cxn>
                  <a:cxn ang="0">
                    <a:pos x="0" y="312"/>
                  </a:cxn>
                  <a:cxn ang="0">
                    <a:pos x="30" y="153"/>
                  </a:cxn>
                  <a:cxn ang="0">
                    <a:pos x="41" y="78"/>
                  </a:cxn>
                  <a:cxn ang="0">
                    <a:pos x="67" y="63"/>
                  </a:cxn>
                  <a:cxn ang="0">
                    <a:pos x="152" y="46"/>
                  </a:cxn>
                </a:cxnLst>
                <a:rect l="0" t="0" r="r" b="b"/>
                <a:pathLst>
                  <a:path w="384" h="427">
                    <a:moveTo>
                      <a:pt x="152" y="46"/>
                    </a:moveTo>
                    <a:lnTo>
                      <a:pt x="150" y="0"/>
                    </a:lnTo>
                    <a:lnTo>
                      <a:pt x="159" y="1"/>
                    </a:lnTo>
                    <a:lnTo>
                      <a:pt x="165" y="12"/>
                    </a:lnTo>
                    <a:lnTo>
                      <a:pt x="164" y="25"/>
                    </a:lnTo>
                    <a:lnTo>
                      <a:pt x="165" y="33"/>
                    </a:lnTo>
                    <a:lnTo>
                      <a:pt x="174" y="37"/>
                    </a:lnTo>
                    <a:lnTo>
                      <a:pt x="184" y="37"/>
                    </a:lnTo>
                    <a:lnTo>
                      <a:pt x="202" y="28"/>
                    </a:lnTo>
                    <a:lnTo>
                      <a:pt x="212" y="28"/>
                    </a:lnTo>
                    <a:lnTo>
                      <a:pt x="219" y="32"/>
                    </a:lnTo>
                    <a:lnTo>
                      <a:pt x="231" y="33"/>
                    </a:lnTo>
                    <a:lnTo>
                      <a:pt x="239" y="33"/>
                    </a:lnTo>
                    <a:lnTo>
                      <a:pt x="264" y="28"/>
                    </a:lnTo>
                    <a:lnTo>
                      <a:pt x="269" y="25"/>
                    </a:lnTo>
                    <a:lnTo>
                      <a:pt x="279" y="28"/>
                    </a:lnTo>
                    <a:lnTo>
                      <a:pt x="284" y="37"/>
                    </a:lnTo>
                    <a:lnTo>
                      <a:pt x="281" y="50"/>
                    </a:lnTo>
                    <a:lnTo>
                      <a:pt x="279" y="57"/>
                    </a:lnTo>
                    <a:lnTo>
                      <a:pt x="279" y="70"/>
                    </a:lnTo>
                    <a:lnTo>
                      <a:pt x="271" y="78"/>
                    </a:lnTo>
                    <a:lnTo>
                      <a:pt x="269" y="86"/>
                    </a:lnTo>
                    <a:lnTo>
                      <a:pt x="269" y="98"/>
                    </a:lnTo>
                    <a:lnTo>
                      <a:pt x="279" y="101"/>
                    </a:lnTo>
                    <a:lnTo>
                      <a:pt x="287" y="105"/>
                    </a:lnTo>
                    <a:lnTo>
                      <a:pt x="296" y="106"/>
                    </a:lnTo>
                    <a:lnTo>
                      <a:pt x="298" y="119"/>
                    </a:lnTo>
                    <a:lnTo>
                      <a:pt x="300" y="126"/>
                    </a:lnTo>
                    <a:lnTo>
                      <a:pt x="309" y="132"/>
                    </a:lnTo>
                    <a:lnTo>
                      <a:pt x="316" y="139"/>
                    </a:lnTo>
                    <a:lnTo>
                      <a:pt x="324" y="143"/>
                    </a:lnTo>
                    <a:lnTo>
                      <a:pt x="320" y="156"/>
                    </a:lnTo>
                    <a:lnTo>
                      <a:pt x="326" y="165"/>
                    </a:lnTo>
                    <a:lnTo>
                      <a:pt x="336" y="170"/>
                    </a:lnTo>
                    <a:lnTo>
                      <a:pt x="341" y="179"/>
                    </a:lnTo>
                    <a:lnTo>
                      <a:pt x="346" y="192"/>
                    </a:lnTo>
                    <a:lnTo>
                      <a:pt x="349" y="203"/>
                    </a:lnTo>
                    <a:lnTo>
                      <a:pt x="346" y="213"/>
                    </a:lnTo>
                    <a:lnTo>
                      <a:pt x="341" y="223"/>
                    </a:lnTo>
                    <a:lnTo>
                      <a:pt x="355" y="238"/>
                    </a:lnTo>
                    <a:lnTo>
                      <a:pt x="360" y="243"/>
                    </a:lnTo>
                    <a:lnTo>
                      <a:pt x="364" y="250"/>
                    </a:lnTo>
                    <a:lnTo>
                      <a:pt x="371" y="256"/>
                    </a:lnTo>
                    <a:lnTo>
                      <a:pt x="369" y="266"/>
                    </a:lnTo>
                    <a:lnTo>
                      <a:pt x="364" y="276"/>
                    </a:lnTo>
                    <a:lnTo>
                      <a:pt x="366" y="283"/>
                    </a:lnTo>
                    <a:lnTo>
                      <a:pt x="360" y="292"/>
                    </a:lnTo>
                    <a:lnTo>
                      <a:pt x="356" y="308"/>
                    </a:lnTo>
                    <a:lnTo>
                      <a:pt x="355" y="316"/>
                    </a:lnTo>
                    <a:lnTo>
                      <a:pt x="341" y="321"/>
                    </a:lnTo>
                    <a:lnTo>
                      <a:pt x="336" y="331"/>
                    </a:lnTo>
                    <a:lnTo>
                      <a:pt x="341" y="339"/>
                    </a:lnTo>
                    <a:lnTo>
                      <a:pt x="355" y="343"/>
                    </a:lnTo>
                    <a:lnTo>
                      <a:pt x="361" y="352"/>
                    </a:lnTo>
                    <a:lnTo>
                      <a:pt x="364" y="361"/>
                    </a:lnTo>
                    <a:lnTo>
                      <a:pt x="369" y="371"/>
                    </a:lnTo>
                    <a:lnTo>
                      <a:pt x="375" y="379"/>
                    </a:lnTo>
                    <a:lnTo>
                      <a:pt x="378" y="391"/>
                    </a:lnTo>
                    <a:lnTo>
                      <a:pt x="383" y="407"/>
                    </a:lnTo>
                    <a:lnTo>
                      <a:pt x="256" y="418"/>
                    </a:lnTo>
                    <a:lnTo>
                      <a:pt x="3" y="426"/>
                    </a:lnTo>
                    <a:lnTo>
                      <a:pt x="0" y="312"/>
                    </a:lnTo>
                    <a:lnTo>
                      <a:pt x="39" y="311"/>
                    </a:lnTo>
                    <a:lnTo>
                      <a:pt x="30" y="153"/>
                    </a:lnTo>
                    <a:lnTo>
                      <a:pt x="28" y="78"/>
                    </a:lnTo>
                    <a:lnTo>
                      <a:pt x="41" y="78"/>
                    </a:lnTo>
                    <a:lnTo>
                      <a:pt x="41" y="63"/>
                    </a:lnTo>
                    <a:lnTo>
                      <a:pt x="67" y="63"/>
                    </a:lnTo>
                    <a:lnTo>
                      <a:pt x="68" y="50"/>
                    </a:lnTo>
                    <a:lnTo>
                      <a:pt x="152" y="46"/>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6" name="Freeform 7"/>
              <p:cNvSpPr>
                <a:spLocks/>
              </p:cNvSpPr>
              <p:nvPr/>
            </p:nvSpPr>
            <p:spPr bwMode="auto">
              <a:xfrm>
                <a:off x="4527845" y="4040761"/>
                <a:ext cx="553198" cy="727656"/>
              </a:xfrm>
              <a:custGeom>
                <a:avLst/>
                <a:gdLst/>
                <a:ahLst/>
                <a:cxnLst>
                  <a:cxn ang="0">
                    <a:pos x="57" y="797"/>
                  </a:cxn>
                  <a:cxn ang="0">
                    <a:pos x="13" y="624"/>
                  </a:cxn>
                  <a:cxn ang="0">
                    <a:pos x="8" y="475"/>
                  </a:cxn>
                  <a:cxn ang="0">
                    <a:pos x="0" y="93"/>
                  </a:cxn>
                  <a:cxn ang="0">
                    <a:pos x="33" y="97"/>
                  </a:cxn>
                  <a:cxn ang="0">
                    <a:pos x="55" y="90"/>
                  </a:cxn>
                  <a:cxn ang="0">
                    <a:pos x="83" y="88"/>
                  </a:cxn>
                  <a:cxn ang="0">
                    <a:pos x="126" y="75"/>
                  </a:cxn>
                  <a:cxn ang="0">
                    <a:pos x="164" y="77"/>
                  </a:cxn>
                  <a:cxn ang="0">
                    <a:pos x="184" y="68"/>
                  </a:cxn>
                  <a:cxn ang="0">
                    <a:pos x="226" y="17"/>
                  </a:cxn>
                  <a:cxn ang="0">
                    <a:pos x="240" y="0"/>
                  </a:cxn>
                  <a:cxn ang="0">
                    <a:pos x="259" y="12"/>
                  </a:cxn>
                  <a:cxn ang="0">
                    <a:pos x="277" y="32"/>
                  </a:cxn>
                  <a:cxn ang="0">
                    <a:pos x="282" y="45"/>
                  </a:cxn>
                  <a:cxn ang="0">
                    <a:pos x="293" y="61"/>
                  </a:cxn>
                  <a:cxn ang="0">
                    <a:pos x="309" y="70"/>
                  </a:cxn>
                  <a:cxn ang="0">
                    <a:pos x="315" y="99"/>
                  </a:cxn>
                  <a:cxn ang="0">
                    <a:pos x="342" y="133"/>
                  </a:cxn>
                  <a:cxn ang="0">
                    <a:pos x="366" y="146"/>
                  </a:cxn>
                  <a:cxn ang="0">
                    <a:pos x="406" y="183"/>
                  </a:cxn>
                  <a:cxn ang="0">
                    <a:pos x="412" y="208"/>
                  </a:cxn>
                  <a:cxn ang="0">
                    <a:pos x="412" y="228"/>
                  </a:cxn>
                  <a:cxn ang="0">
                    <a:pos x="412" y="255"/>
                  </a:cxn>
                  <a:cxn ang="0">
                    <a:pos x="411" y="286"/>
                  </a:cxn>
                  <a:cxn ang="0">
                    <a:pos x="412" y="310"/>
                  </a:cxn>
                  <a:cxn ang="0">
                    <a:pos x="412" y="337"/>
                  </a:cxn>
                  <a:cxn ang="0">
                    <a:pos x="422" y="362"/>
                  </a:cxn>
                  <a:cxn ang="0">
                    <a:pos x="412" y="392"/>
                  </a:cxn>
                  <a:cxn ang="0">
                    <a:pos x="419" y="412"/>
                  </a:cxn>
                  <a:cxn ang="0">
                    <a:pos x="453" y="437"/>
                  </a:cxn>
                  <a:cxn ang="0">
                    <a:pos x="479" y="446"/>
                  </a:cxn>
                  <a:cxn ang="0">
                    <a:pos x="509" y="448"/>
                  </a:cxn>
                  <a:cxn ang="0">
                    <a:pos x="582" y="490"/>
                  </a:cxn>
                  <a:cxn ang="0">
                    <a:pos x="614" y="528"/>
                  </a:cxn>
                  <a:cxn ang="0">
                    <a:pos x="622" y="548"/>
                  </a:cxn>
                  <a:cxn ang="0">
                    <a:pos x="634" y="592"/>
                  </a:cxn>
                  <a:cxn ang="0">
                    <a:pos x="641" y="620"/>
                  </a:cxn>
                  <a:cxn ang="0">
                    <a:pos x="627" y="630"/>
                  </a:cxn>
                  <a:cxn ang="0">
                    <a:pos x="594" y="670"/>
                  </a:cxn>
                  <a:cxn ang="0">
                    <a:pos x="514" y="713"/>
                  </a:cxn>
                  <a:cxn ang="0">
                    <a:pos x="486" y="719"/>
                  </a:cxn>
                  <a:cxn ang="0">
                    <a:pos x="427" y="708"/>
                  </a:cxn>
                  <a:cxn ang="0">
                    <a:pos x="355" y="724"/>
                  </a:cxn>
                  <a:cxn ang="0">
                    <a:pos x="295" y="730"/>
                  </a:cxn>
                  <a:cxn ang="0">
                    <a:pos x="247" y="739"/>
                  </a:cxn>
                  <a:cxn ang="0">
                    <a:pos x="193" y="730"/>
                  </a:cxn>
                  <a:cxn ang="0">
                    <a:pos x="148" y="788"/>
                  </a:cxn>
                </a:cxnLst>
                <a:rect l="0" t="0" r="r" b="b"/>
                <a:pathLst>
                  <a:path w="642" h="808">
                    <a:moveTo>
                      <a:pt x="79" y="797"/>
                    </a:moveTo>
                    <a:lnTo>
                      <a:pt x="57" y="797"/>
                    </a:lnTo>
                    <a:lnTo>
                      <a:pt x="13" y="807"/>
                    </a:lnTo>
                    <a:lnTo>
                      <a:pt x="13" y="624"/>
                    </a:lnTo>
                    <a:lnTo>
                      <a:pt x="10" y="546"/>
                    </a:lnTo>
                    <a:lnTo>
                      <a:pt x="8" y="475"/>
                    </a:lnTo>
                    <a:lnTo>
                      <a:pt x="1" y="195"/>
                    </a:lnTo>
                    <a:lnTo>
                      <a:pt x="0" y="93"/>
                    </a:lnTo>
                    <a:lnTo>
                      <a:pt x="13" y="97"/>
                    </a:lnTo>
                    <a:lnTo>
                      <a:pt x="33" y="97"/>
                    </a:lnTo>
                    <a:lnTo>
                      <a:pt x="45" y="93"/>
                    </a:lnTo>
                    <a:lnTo>
                      <a:pt x="55" y="90"/>
                    </a:lnTo>
                    <a:lnTo>
                      <a:pt x="70" y="88"/>
                    </a:lnTo>
                    <a:lnTo>
                      <a:pt x="83" y="88"/>
                    </a:lnTo>
                    <a:lnTo>
                      <a:pt x="102" y="75"/>
                    </a:lnTo>
                    <a:lnTo>
                      <a:pt x="126" y="75"/>
                    </a:lnTo>
                    <a:lnTo>
                      <a:pt x="142" y="81"/>
                    </a:lnTo>
                    <a:lnTo>
                      <a:pt x="164" y="77"/>
                    </a:lnTo>
                    <a:lnTo>
                      <a:pt x="173" y="72"/>
                    </a:lnTo>
                    <a:lnTo>
                      <a:pt x="184" y="68"/>
                    </a:lnTo>
                    <a:lnTo>
                      <a:pt x="192" y="59"/>
                    </a:lnTo>
                    <a:lnTo>
                      <a:pt x="226" y="17"/>
                    </a:lnTo>
                    <a:lnTo>
                      <a:pt x="232" y="6"/>
                    </a:lnTo>
                    <a:lnTo>
                      <a:pt x="240" y="0"/>
                    </a:lnTo>
                    <a:lnTo>
                      <a:pt x="247" y="6"/>
                    </a:lnTo>
                    <a:lnTo>
                      <a:pt x="259" y="12"/>
                    </a:lnTo>
                    <a:lnTo>
                      <a:pt x="267" y="23"/>
                    </a:lnTo>
                    <a:lnTo>
                      <a:pt x="277" y="32"/>
                    </a:lnTo>
                    <a:lnTo>
                      <a:pt x="282" y="39"/>
                    </a:lnTo>
                    <a:lnTo>
                      <a:pt x="282" y="45"/>
                    </a:lnTo>
                    <a:lnTo>
                      <a:pt x="282" y="52"/>
                    </a:lnTo>
                    <a:lnTo>
                      <a:pt x="293" y="61"/>
                    </a:lnTo>
                    <a:lnTo>
                      <a:pt x="302" y="65"/>
                    </a:lnTo>
                    <a:lnTo>
                      <a:pt x="309" y="70"/>
                    </a:lnTo>
                    <a:lnTo>
                      <a:pt x="315" y="81"/>
                    </a:lnTo>
                    <a:lnTo>
                      <a:pt x="315" y="99"/>
                    </a:lnTo>
                    <a:lnTo>
                      <a:pt x="319" y="108"/>
                    </a:lnTo>
                    <a:lnTo>
                      <a:pt x="342" y="133"/>
                    </a:lnTo>
                    <a:lnTo>
                      <a:pt x="355" y="139"/>
                    </a:lnTo>
                    <a:lnTo>
                      <a:pt x="366" y="146"/>
                    </a:lnTo>
                    <a:lnTo>
                      <a:pt x="380" y="163"/>
                    </a:lnTo>
                    <a:lnTo>
                      <a:pt x="406" y="183"/>
                    </a:lnTo>
                    <a:lnTo>
                      <a:pt x="411" y="195"/>
                    </a:lnTo>
                    <a:lnTo>
                      <a:pt x="412" y="208"/>
                    </a:lnTo>
                    <a:lnTo>
                      <a:pt x="412" y="217"/>
                    </a:lnTo>
                    <a:lnTo>
                      <a:pt x="412" y="228"/>
                    </a:lnTo>
                    <a:lnTo>
                      <a:pt x="412" y="245"/>
                    </a:lnTo>
                    <a:lnTo>
                      <a:pt x="412" y="255"/>
                    </a:lnTo>
                    <a:lnTo>
                      <a:pt x="412" y="266"/>
                    </a:lnTo>
                    <a:lnTo>
                      <a:pt x="411" y="286"/>
                    </a:lnTo>
                    <a:lnTo>
                      <a:pt x="412" y="299"/>
                    </a:lnTo>
                    <a:lnTo>
                      <a:pt x="412" y="310"/>
                    </a:lnTo>
                    <a:lnTo>
                      <a:pt x="411" y="323"/>
                    </a:lnTo>
                    <a:lnTo>
                      <a:pt x="412" y="337"/>
                    </a:lnTo>
                    <a:lnTo>
                      <a:pt x="419" y="346"/>
                    </a:lnTo>
                    <a:lnTo>
                      <a:pt x="422" y="362"/>
                    </a:lnTo>
                    <a:lnTo>
                      <a:pt x="422" y="375"/>
                    </a:lnTo>
                    <a:lnTo>
                      <a:pt x="412" y="392"/>
                    </a:lnTo>
                    <a:lnTo>
                      <a:pt x="412" y="405"/>
                    </a:lnTo>
                    <a:lnTo>
                      <a:pt x="419" y="412"/>
                    </a:lnTo>
                    <a:lnTo>
                      <a:pt x="427" y="415"/>
                    </a:lnTo>
                    <a:lnTo>
                      <a:pt x="453" y="437"/>
                    </a:lnTo>
                    <a:lnTo>
                      <a:pt x="466" y="445"/>
                    </a:lnTo>
                    <a:lnTo>
                      <a:pt x="479" y="446"/>
                    </a:lnTo>
                    <a:lnTo>
                      <a:pt x="499" y="448"/>
                    </a:lnTo>
                    <a:lnTo>
                      <a:pt x="509" y="448"/>
                    </a:lnTo>
                    <a:lnTo>
                      <a:pt x="567" y="479"/>
                    </a:lnTo>
                    <a:lnTo>
                      <a:pt x="582" y="490"/>
                    </a:lnTo>
                    <a:lnTo>
                      <a:pt x="607" y="519"/>
                    </a:lnTo>
                    <a:lnTo>
                      <a:pt x="614" y="528"/>
                    </a:lnTo>
                    <a:lnTo>
                      <a:pt x="618" y="535"/>
                    </a:lnTo>
                    <a:lnTo>
                      <a:pt x="622" y="548"/>
                    </a:lnTo>
                    <a:lnTo>
                      <a:pt x="634" y="579"/>
                    </a:lnTo>
                    <a:lnTo>
                      <a:pt x="634" y="592"/>
                    </a:lnTo>
                    <a:lnTo>
                      <a:pt x="633" y="602"/>
                    </a:lnTo>
                    <a:lnTo>
                      <a:pt x="641" y="620"/>
                    </a:lnTo>
                    <a:lnTo>
                      <a:pt x="634" y="626"/>
                    </a:lnTo>
                    <a:lnTo>
                      <a:pt x="627" y="630"/>
                    </a:lnTo>
                    <a:lnTo>
                      <a:pt x="607" y="650"/>
                    </a:lnTo>
                    <a:lnTo>
                      <a:pt x="594" y="670"/>
                    </a:lnTo>
                    <a:lnTo>
                      <a:pt x="582" y="679"/>
                    </a:lnTo>
                    <a:lnTo>
                      <a:pt x="514" y="713"/>
                    </a:lnTo>
                    <a:lnTo>
                      <a:pt x="504" y="713"/>
                    </a:lnTo>
                    <a:lnTo>
                      <a:pt x="486" y="719"/>
                    </a:lnTo>
                    <a:lnTo>
                      <a:pt x="469" y="719"/>
                    </a:lnTo>
                    <a:lnTo>
                      <a:pt x="427" y="708"/>
                    </a:lnTo>
                    <a:lnTo>
                      <a:pt x="382" y="713"/>
                    </a:lnTo>
                    <a:lnTo>
                      <a:pt x="355" y="724"/>
                    </a:lnTo>
                    <a:lnTo>
                      <a:pt x="309" y="728"/>
                    </a:lnTo>
                    <a:lnTo>
                      <a:pt x="295" y="730"/>
                    </a:lnTo>
                    <a:lnTo>
                      <a:pt x="272" y="739"/>
                    </a:lnTo>
                    <a:lnTo>
                      <a:pt x="247" y="739"/>
                    </a:lnTo>
                    <a:lnTo>
                      <a:pt x="215" y="724"/>
                    </a:lnTo>
                    <a:lnTo>
                      <a:pt x="193" y="730"/>
                    </a:lnTo>
                    <a:lnTo>
                      <a:pt x="177" y="742"/>
                    </a:lnTo>
                    <a:lnTo>
                      <a:pt x="148" y="788"/>
                    </a:lnTo>
                    <a:lnTo>
                      <a:pt x="79" y="797"/>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7" name="Freeform 8"/>
              <p:cNvSpPr>
                <a:spLocks/>
              </p:cNvSpPr>
              <p:nvPr/>
            </p:nvSpPr>
            <p:spPr bwMode="auto">
              <a:xfrm>
                <a:off x="3783355" y="2572842"/>
                <a:ext cx="742767" cy="1045554"/>
              </a:xfrm>
              <a:custGeom>
                <a:avLst/>
                <a:gdLst/>
                <a:ahLst/>
                <a:cxnLst>
                  <a:cxn ang="0">
                    <a:pos x="450" y="1112"/>
                  </a:cxn>
                  <a:cxn ang="0">
                    <a:pos x="399" y="1113"/>
                  </a:cxn>
                  <a:cxn ang="0">
                    <a:pos x="349" y="1086"/>
                  </a:cxn>
                  <a:cxn ang="0">
                    <a:pos x="299" y="1057"/>
                  </a:cxn>
                  <a:cxn ang="0">
                    <a:pos x="254" y="1026"/>
                  </a:cxn>
                  <a:cxn ang="0">
                    <a:pos x="207" y="1018"/>
                  </a:cxn>
                  <a:cxn ang="0">
                    <a:pos x="150" y="979"/>
                  </a:cxn>
                  <a:cxn ang="0">
                    <a:pos x="101" y="921"/>
                  </a:cxn>
                  <a:cxn ang="0">
                    <a:pos x="57" y="873"/>
                  </a:cxn>
                  <a:cxn ang="0">
                    <a:pos x="35" y="828"/>
                  </a:cxn>
                  <a:cxn ang="0">
                    <a:pos x="45" y="774"/>
                  </a:cxn>
                  <a:cxn ang="0">
                    <a:pos x="61" y="743"/>
                  </a:cxn>
                  <a:cxn ang="0">
                    <a:pos x="39" y="692"/>
                  </a:cxn>
                  <a:cxn ang="0">
                    <a:pos x="63" y="643"/>
                  </a:cxn>
                  <a:cxn ang="0">
                    <a:pos x="15" y="626"/>
                  </a:cxn>
                  <a:cxn ang="0">
                    <a:pos x="5" y="576"/>
                  </a:cxn>
                  <a:cxn ang="0">
                    <a:pos x="17" y="522"/>
                  </a:cxn>
                  <a:cxn ang="0">
                    <a:pos x="23" y="470"/>
                  </a:cxn>
                  <a:cxn ang="0">
                    <a:pos x="63" y="437"/>
                  </a:cxn>
                  <a:cxn ang="0">
                    <a:pos x="121" y="415"/>
                  </a:cxn>
                  <a:cxn ang="0">
                    <a:pos x="139" y="374"/>
                  </a:cxn>
                  <a:cxn ang="0">
                    <a:pos x="174" y="335"/>
                  </a:cxn>
                  <a:cxn ang="0">
                    <a:pos x="143" y="288"/>
                  </a:cxn>
                  <a:cxn ang="0">
                    <a:pos x="115" y="234"/>
                  </a:cxn>
                  <a:cxn ang="0">
                    <a:pos x="73" y="195"/>
                  </a:cxn>
                  <a:cxn ang="0">
                    <a:pos x="79" y="150"/>
                  </a:cxn>
                  <a:cxn ang="0">
                    <a:pos x="92" y="95"/>
                  </a:cxn>
                  <a:cxn ang="0">
                    <a:pos x="119" y="50"/>
                  </a:cxn>
                  <a:cxn ang="0">
                    <a:pos x="167" y="19"/>
                  </a:cxn>
                  <a:cxn ang="0">
                    <a:pos x="214" y="0"/>
                  </a:cxn>
                  <a:cxn ang="0">
                    <a:pos x="252" y="37"/>
                  </a:cxn>
                  <a:cxn ang="0">
                    <a:pos x="312" y="13"/>
                  </a:cxn>
                  <a:cxn ang="0">
                    <a:pos x="343" y="37"/>
                  </a:cxn>
                  <a:cxn ang="0">
                    <a:pos x="342" y="86"/>
                  </a:cxn>
                  <a:cxn ang="0">
                    <a:pos x="357" y="135"/>
                  </a:cxn>
                  <a:cxn ang="0">
                    <a:pos x="397" y="179"/>
                  </a:cxn>
                  <a:cxn ang="0">
                    <a:pos x="432" y="210"/>
                  </a:cxn>
                  <a:cxn ang="0">
                    <a:pos x="484" y="262"/>
                  </a:cxn>
                  <a:cxn ang="0">
                    <a:pos x="524" y="295"/>
                  </a:cxn>
                  <a:cxn ang="0">
                    <a:pos x="534" y="342"/>
                  </a:cxn>
                  <a:cxn ang="0">
                    <a:pos x="579" y="379"/>
                  </a:cxn>
                  <a:cxn ang="0">
                    <a:pos x="632" y="422"/>
                  </a:cxn>
                  <a:cxn ang="0">
                    <a:pos x="679" y="442"/>
                  </a:cxn>
                  <a:cxn ang="0">
                    <a:pos x="714" y="481"/>
                  </a:cxn>
                  <a:cxn ang="0">
                    <a:pos x="854" y="526"/>
                  </a:cxn>
                  <a:cxn ang="0">
                    <a:pos x="833" y="574"/>
                  </a:cxn>
                  <a:cxn ang="0">
                    <a:pos x="796" y="637"/>
                  </a:cxn>
                  <a:cxn ang="0">
                    <a:pos x="762" y="689"/>
                  </a:cxn>
                  <a:cxn ang="0">
                    <a:pos x="632" y="724"/>
                  </a:cxn>
                  <a:cxn ang="0">
                    <a:pos x="634" y="794"/>
                  </a:cxn>
                  <a:cxn ang="0">
                    <a:pos x="619" y="853"/>
                  </a:cxn>
                  <a:cxn ang="0">
                    <a:pos x="574" y="926"/>
                  </a:cxn>
                  <a:cxn ang="0">
                    <a:pos x="579" y="1021"/>
                  </a:cxn>
                  <a:cxn ang="0">
                    <a:pos x="644" y="1053"/>
                  </a:cxn>
                  <a:cxn ang="0">
                    <a:pos x="722" y="1086"/>
                  </a:cxn>
                  <a:cxn ang="0">
                    <a:pos x="714" y="1157"/>
                  </a:cxn>
                </a:cxnLst>
                <a:rect l="0" t="0" r="r" b="b"/>
                <a:pathLst>
                  <a:path w="862" h="1161">
                    <a:moveTo>
                      <a:pt x="490" y="1145"/>
                    </a:moveTo>
                    <a:lnTo>
                      <a:pt x="482" y="1133"/>
                    </a:lnTo>
                    <a:lnTo>
                      <a:pt x="474" y="1125"/>
                    </a:lnTo>
                    <a:lnTo>
                      <a:pt x="469" y="1123"/>
                    </a:lnTo>
                    <a:lnTo>
                      <a:pt x="456" y="1118"/>
                    </a:lnTo>
                    <a:lnTo>
                      <a:pt x="450" y="1112"/>
                    </a:lnTo>
                    <a:lnTo>
                      <a:pt x="442" y="1108"/>
                    </a:lnTo>
                    <a:lnTo>
                      <a:pt x="430" y="1099"/>
                    </a:lnTo>
                    <a:lnTo>
                      <a:pt x="425" y="1105"/>
                    </a:lnTo>
                    <a:lnTo>
                      <a:pt x="417" y="1113"/>
                    </a:lnTo>
                    <a:lnTo>
                      <a:pt x="407" y="1118"/>
                    </a:lnTo>
                    <a:lnTo>
                      <a:pt x="399" y="1113"/>
                    </a:lnTo>
                    <a:lnTo>
                      <a:pt x="397" y="1103"/>
                    </a:lnTo>
                    <a:lnTo>
                      <a:pt x="394" y="1092"/>
                    </a:lnTo>
                    <a:lnTo>
                      <a:pt x="383" y="1086"/>
                    </a:lnTo>
                    <a:lnTo>
                      <a:pt x="370" y="1085"/>
                    </a:lnTo>
                    <a:lnTo>
                      <a:pt x="357" y="1086"/>
                    </a:lnTo>
                    <a:lnTo>
                      <a:pt x="349" y="1086"/>
                    </a:lnTo>
                    <a:lnTo>
                      <a:pt x="342" y="1086"/>
                    </a:lnTo>
                    <a:lnTo>
                      <a:pt x="332" y="1081"/>
                    </a:lnTo>
                    <a:lnTo>
                      <a:pt x="319" y="1072"/>
                    </a:lnTo>
                    <a:lnTo>
                      <a:pt x="312" y="1066"/>
                    </a:lnTo>
                    <a:lnTo>
                      <a:pt x="305" y="1063"/>
                    </a:lnTo>
                    <a:lnTo>
                      <a:pt x="299" y="1057"/>
                    </a:lnTo>
                    <a:lnTo>
                      <a:pt x="295" y="1046"/>
                    </a:lnTo>
                    <a:lnTo>
                      <a:pt x="290" y="1041"/>
                    </a:lnTo>
                    <a:lnTo>
                      <a:pt x="279" y="1041"/>
                    </a:lnTo>
                    <a:lnTo>
                      <a:pt x="268" y="1033"/>
                    </a:lnTo>
                    <a:lnTo>
                      <a:pt x="262" y="1033"/>
                    </a:lnTo>
                    <a:lnTo>
                      <a:pt x="254" y="1026"/>
                    </a:lnTo>
                    <a:lnTo>
                      <a:pt x="248" y="1018"/>
                    </a:lnTo>
                    <a:lnTo>
                      <a:pt x="239" y="1018"/>
                    </a:lnTo>
                    <a:lnTo>
                      <a:pt x="230" y="1013"/>
                    </a:lnTo>
                    <a:lnTo>
                      <a:pt x="223" y="1021"/>
                    </a:lnTo>
                    <a:lnTo>
                      <a:pt x="215" y="1021"/>
                    </a:lnTo>
                    <a:lnTo>
                      <a:pt x="207" y="1018"/>
                    </a:lnTo>
                    <a:lnTo>
                      <a:pt x="187" y="1008"/>
                    </a:lnTo>
                    <a:lnTo>
                      <a:pt x="175" y="1011"/>
                    </a:lnTo>
                    <a:lnTo>
                      <a:pt x="168" y="1006"/>
                    </a:lnTo>
                    <a:lnTo>
                      <a:pt x="167" y="991"/>
                    </a:lnTo>
                    <a:lnTo>
                      <a:pt x="159" y="979"/>
                    </a:lnTo>
                    <a:lnTo>
                      <a:pt x="150" y="979"/>
                    </a:lnTo>
                    <a:lnTo>
                      <a:pt x="150" y="966"/>
                    </a:lnTo>
                    <a:lnTo>
                      <a:pt x="143" y="963"/>
                    </a:lnTo>
                    <a:lnTo>
                      <a:pt x="137" y="953"/>
                    </a:lnTo>
                    <a:lnTo>
                      <a:pt x="121" y="943"/>
                    </a:lnTo>
                    <a:lnTo>
                      <a:pt x="119" y="930"/>
                    </a:lnTo>
                    <a:lnTo>
                      <a:pt x="101" y="921"/>
                    </a:lnTo>
                    <a:lnTo>
                      <a:pt x="93" y="916"/>
                    </a:lnTo>
                    <a:lnTo>
                      <a:pt x="85" y="911"/>
                    </a:lnTo>
                    <a:lnTo>
                      <a:pt x="70" y="898"/>
                    </a:lnTo>
                    <a:lnTo>
                      <a:pt x="63" y="893"/>
                    </a:lnTo>
                    <a:lnTo>
                      <a:pt x="61" y="883"/>
                    </a:lnTo>
                    <a:lnTo>
                      <a:pt x="57" y="873"/>
                    </a:lnTo>
                    <a:lnTo>
                      <a:pt x="53" y="866"/>
                    </a:lnTo>
                    <a:lnTo>
                      <a:pt x="45" y="861"/>
                    </a:lnTo>
                    <a:lnTo>
                      <a:pt x="41" y="858"/>
                    </a:lnTo>
                    <a:lnTo>
                      <a:pt x="39" y="848"/>
                    </a:lnTo>
                    <a:lnTo>
                      <a:pt x="39" y="837"/>
                    </a:lnTo>
                    <a:lnTo>
                      <a:pt x="35" y="828"/>
                    </a:lnTo>
                    <a:lnTo>
                      <a:pt x="33" y="819"/>
                    </a:lnTo>
                    <a:lnTo>
                      <a:pt x="28" y="811"/>
                    </a:lnTo>
                    <a:lnTo>
                      <a:pt x="33" y="803"/>
                    </a:lnTo>
                    <a:lnTo>
                      <a:pt x="30" y="788"/>
                    </a:lnTo>
                    <a:lnTo>
                      <a:pt x="35" y="777"/>
                    </a:lnTo>
                    <a:lnTo>
                      <a:pt x="45" y="774"/>
                    </a:lnTo>
                    <a:lnTo>
                      <a:pt x="52" y="770"/>
                    </a:lnTo>
                    <a:lnTo>
                      <a:pt x="55" y="763"/>
                    </a:lnTo>
                    <a:lnTo>
                      <a:pt x="63" y="763"/>
                    </a:lnTo>
                    <a:lnTo>
                      <a:pt x="73" y="754"/>
                    </a:lnTo>
                    <a:lnTo>
                      <a:pt x="66" y="748"/>
                    </a:lnTo>
                    <a:lnTo>
                      <a:pt x="61" y="743"/>
                    </a:lnTo>
                    <a:lnTo>
                      <a:pt x="63" y="729"/>
                    </a:lnTo>
                    <a:lnTo>
                      <a:pt x="61" y="724"/>
                    </a:lnTo>
                    <a:lnTo>
                      <a:pt x="55" y="714"/>
                    </a:lnTo>
                    <a:lnTo>
                      <a:pt x="45" y="714"/>
                    </a:lnTo>
                    <a:lnTo>
                      <a:pt x="45" y="701"/>
                    </a:lnTo>
                    <a:lnTo>
                      <a:pt x="39" y="692"/>
                    </a:lnTo>
                    <a:lnTo>
                      <a:pt x="45" y="684"/>
                    </a:lnTo>
                    <a:lnTo>
                      <a:pt x="53" y="676"/>
                    </a:lnTo>
                    <a:lnTo>
                      <a:pt x="61" y="668"/>
                    </a:lnTo>
                    <a:lnTo>
                      <a:pt x="63" y="657"/>
                    </a:lnTo>
                    <a:lnTo>
                      <a:pt x="68" y="652"/>
                    </a:lnTo>
                    <a:lnTo>
                      <a:pt x="63" y="643"/>
                    </a:lnTo>
                    <a:lnTo>
                      <a:pt x="55" y="643"/>
                    </a:lnTo>
                    <a:lnTo>
                      <a:pt x="46" y="644"/>
                    </a:lnTo>
                    <a:lnTo>
                      <a:pt x="39" y="644"/>
                    </a:lnTo>
                    <a:lnTo>
                      <a:pt x="33" y="637"/>
                    </a:lnTo>
                    <a:lnTo>
                      <a:pt x="17" y="634"/>
                    </a:lnTo>
                    <a:lnTo>
                      <a:pt x="15" y="626"/>
                    </a:lnTo>
                    <a:lnTo>
                      <a:pt x="17" y="617"/>
                    </a:lnTo>
                    <a:lnTo>
                      <a:pt x="15" y="608"/>
                    </a:lnTo>
                    <a:lnTo>
                      <a:pt x="10" y="602"/>
                    </a:lnTo>
                    <a:lnTo>
                      <a:pt x="3" y="594"/>
                    </a:lnTo>
                    <a:lnTo>
                      <a:pt x="0" y="582"/>
                    </a:lnTo>
                    <a:lnTo>
                      <a:pt x="5" y="576"/>
                    </a:lnTo>
                    <a:lnTo>
                      <a:pt x="0" y="566"/>
                    </a:lnTo>
                    <a:lnTo>
                      <a:pt x="5" y="559"/>
                    </a:lnTo>
                    <a:lnTo>
                      <a:pt x="6" y="550"/>
                    </a:lnTo>
                    <a:lnTo>
                      <a:pt x="10" y="541"/>
                    </a:lnTo>
                    <a:lnTo>
                      <a:pt x="10" y="530"/>
                    </a:lnTo>
                    <a:lnTo>
                      <a:pt x="17" y="522"/>
                    </a:lnTo>
                    <a:lnTo>
                      <a:pt x="23" y="510"/>
                    </a:lnTo>
                    <a:lnTo>
                      <a:pt x="30" y="504"/>
                    </a:lnTo>
                    <a:lnTo>
                      <a:pt x="35" y="497"/>
                    </a:lnTo>
                    <a:lnTo>
                      <a:pt x="41" y="486"/>
                    </a:lnTo>
                    <a:lnTo>
                      <a:pt x="33" y="481"/>
                    </a:lnTo>
                    <a:lnTo>
                      <a:pt x="23" y="470"/>
                    </a:lnTo>
                    <a:lnTo>
                      <a:pt x="15" y="457"/>
                    </a:lnTo>
                    <a:lnTo>
                      <a:pt x="25" y="454"/>
                    </a:lnTo>
                    <a:lnTo>
                      <a:pt x="30" y="452"/>
                    </a:lnTo>
                    <a:lnTo>
                      <a:pt x="45" y="442"/>
                    </a:lnTo>
                    <a:lnTo>
                      <a:pt x="53" y="437"/>
                    </a:lnTo>
                    <a:lnTo>
                      <a:pt x="63" y="437"/>
                    </a:lnTo>
                    <a:lnTo>
                      <a:pt x="70" y="434"/>
                    </a:lnTo>
                    <a:lnTo>
                      <a:pt x="87" y="432"/>
                    </a:lnTo>
                    <a:lnTo>
                      <a:pt x="93" y="424"/>
                    </a:lnTo>
                    <a:lnTo>
                      <a:pt x="103" y="422"/>
                    </a:lnTo>
                    <a:lnTo>
                      <a:pt x="112" y="421"/>
                    </a:lnTo>
                    <a:lnTo>
                      <a:pt x="121" y="415"/>
                    </a:lnTo>
                    <a:lnTo>
                      <a:pt x="127" y="412"/>
                    </a:lnTo>
                    <a:lnTo>
                      <a:pt x="135" y="402"/>
                    </a:lnTo>
                    <a:lnTo>
                      <a:pt x="143" y="397"/>
                    </a:lnTo>
                    <a:lnTo>
                      <a:pt x="150" y="390"/>
                    </a:lnTo>
                    <a:lnTo>
                      <a:pt x="147" y="382"/>
                    </a:lnTo>
                    <a:lnTo>
                      <a:pt x="139" y="374"/>
                    </a:lnTo>
                    <a:lnTo>
                      <a:pt x="143" y="367"/>
                    </a:lnTo>
                    <a:lnTo>
                      <a:pt x="148" y="355"/>
                    </a:lnTo>
                    <a:lnTo>
                      <a:pt x="161" y="354"/>
                    </a:lnTo>
                    <a:lnTo>
                      <a:pt x="174" y="350"/>
                    </a:lnTo>
                    <a:lnTo>
                      <a:pt x="177" y="344"/>
                    </a:lnTo>
                    <a:lnTo>
                      <a:pt x="174" y="335"/>
                    </a:lnTo>
                    <a:lnTo>
                      <a:pt x="170" y="321"/>
                    </a:lnTo>
                    <a:lnTo>
                      <a:pt x="161" y="315"/>
                    </a:lnTo>
                    <a:lnTo>
                      <a:pt x="152" y="312"/>
                    </a:lnTo>
                    <a:lnTo>
                      <a:pt x="148" y="304"/>
                    </a:lnTo>
                    <a:lnTo>
                      <a:pt x="139" y="300"/>
                    </a:lnTo>
                    <a:lnTo>
                      <a:pt x="143" y="288"/>
                    </a:lnTo>
                    <a:lnTo>
                      <a:pt x="135" y="285"/>
                    </a:lnTo>
                    <a:lnTo>
                      <a:pt x="130" y="275"/>
                    </a:lnTo>
                    <a:lnTo>
                      <a:pt x="127" y="267"/>
                    </a:lnTo>
                    <a:lnTo>
                      <a:pt x="115" y="252"/>
                    </a:lnTo>
                    <a:lnTo>
                      <a:pt x="110" y="240"/>
                    </a:lnTo>
                    <a:lnTo>
                      <a:pt x="115" y="234"/>
                    </a:lnTo>
                    <a:lnTo>
                      <a:pt x="115" y="228"/>
                    </a:lnTo>
                    <a:lnTo>
                      <a:pt x="103" y="219"/>
                    </a:lnTo>
                    <a:lnTo>
                      <a:pt x="95" y="214"/>
                    </a:lnTo>
                    <a:lnTo>
                      <a:pt x="87" y="214"/>
                    </a:lnTo>
                    <a:lnTo>
                      <a:pt x="79" y="208"/>
                    </a:lnTo>
                    <a:lnTo>
                      <a:pt x="73" y="195"/>
                    </a:lnTo>
                    <a:lnTo>
                      <a:pt x="73" y="187"/>
                    </a:lnTo>
                    <a:lnTo>
                      <a:pt x="79" y="182"/>
                    </a:lnTo>
                    <a:lnTo>
                      <a:pt x="92" y="179"/>
                    </a:lnTo>
                    <a:lnTo>
                      <a:pt x="90" y="167"/>
                    </a:lnTo>
                    <a:lnTo>
                      <a:pt x="87" y="159"/>
                    </a:lnTo>
                    <a:lnTo>
                      <a:pt x="79" y="150"/>
                    </a:lnTo>
                    <a:lnTo>
                      <a:pt x="73" y="140"/>
                    </a:lnTo>
                    <a:lnTo>
                      <a:pt x="77" y="130"/>
                    </a:lnTo>
                    <a:lnTo>
                      <a:pt x="81" y="120"/>
                    </a:lnTo>
                    <a:lnTo>
                      <a:pt x="88" y="115"/>
                    </a:lnTo>
                    <a:lnTo>
                      <a:pt x="92" y="105"/>
                    </a:lnTo>
                    <a:lnTo>
                      <a:pt x="92" y="95"/>
                    </a:lnTo>
                    <a:lnTo>
                      <a:pt x="81" y="86"/>
                    </a:lnTo>
                    <a:lnTo>
                      <a:pt x="77" y="77"/>
                    </a:lnTo>
                    <a:lnTo>
                      <a:pt x="81" y="70"/>
                    </a:lnTo>
                    <a:lnTo>
                      <a:pt x="87" y="53"/>
                    </a:lnTo>
                    <a:lnTo>
                      <a:pt x="95" y="50"/>
                    </a:lnTo>
                    <a:lnTo>
                      <a:pt x="119" y="50"/>
                    </a:lnTo>
                    <a:lnTo>
                      <a:pt x="133" y="45"/>
                    </a:lnTo>
                    <a:lnTo>
                      <a:pt x="143" y="45"/>
                    </a:lnTo>
                    <a:lnTo>
                      <a:pt x="150" y="37"/>
                    </a:lnTo>
                    <a:lnTo>
                      <a:pt x="148" y="26"/>
                    </a:lnTo>
                    <a:lnTo>
                      <a:pt x="153" y="17"/>
                    </a:lnTo>
                    <a:lnTo>
                      <a:pt x="167" y="19"/>
                    </a:lnTo>
                    <a:lnTo>
                      <a:pt x="181" y="23"/>
                    </a:lnTo>
                    <a:lnTo>
                      <a:pt x="183" y="13"/>
                    </a:lnTo>
                    <a:lnTo>
                      <a:pt x="194" y="10"/>
                    </a:lnTo>
                    <a:lnTo>
                      <a:pt x="205" y="17"/>
                    </a:lnTo>
                    <a:lnTo>
                      <a:pt x="208" y="8"/>
                    </a:lnTo>
                    <a:lnTo>
                      <a:pt x="214" y="0"/>
                    </a:lnTo>
                    <a:lnTo>
                      <a:pt x="223" y="0"/>
                    </a:lnTo>
                    <a:lnTo>
                      <a:pt x="232" y="8"/>
                    </a:lnTo>
                    <a:lnTo>
                      <a:pt x="239" y="13"/>
                    </a:lnTo>
                    <a:lnTo>
                      <a:pt x="237" y="28"/>
                    </a:lnTo>
                    <a:lnTo>
                      <a:pt x="245" y="30"/>
                    </a:lnTo>
                    <a:lnTo>
                      <a:pt x="252" y="37"/>
                    </a:lnTo>
                    <a:lnTo>
                      <a:pt x="265" y="37"/>
                    </a:lnTo>
                    <a:lnTo>
                      <a:pt x="274" y="33"/>
                    </a:lnTo>
                    <a:lnTo>
                      <a:pt x="282" y="28"/>
                    </a:lnTo>
                    <a:lnTo>
                      <a:pt x="295" y="28"/>
                    </a:lnTo>
                    <a:lnTo>
                      <a:pt x="302" y="23"/>
                    </a:lnTo>
                    <a:lnTo>
                      <a:pt x="312" y="13"/>
                    </a:lnTo>
                    <a:lnTo>
                      <a:pt x="323" y="17"/>
                    </a:lnTo>
                    <a:lnTo>
                      <a:pt x="334" y="13"/>
                    </a:lnTo>
                    <a:lnTo>
                      <a:pt x="343" y="10"/>
                    </a:lnTo>
                    <a:lnTo>
                      <a:pt x="343" y="19"/>
                    </a:lnTo>
                    <a:lnTo>
                      <a:pt x="342" y="28"/>
                    </a:lnTo>
                    <a:lnTo>
                      <a:pt x="343" y="37"/>
                    </a:lnTo>
                    <a:lnTo>
                      <a:pt x="357" y="45"/>
                    </a:lnTo>
                    <a:lnTo>
                      <a:pt x="347" y="52"/>
                    </a:lnTo>
                    <a:lnTo>
                      <a:pt x="343" y="60"/>
                    </a:lnTo>
                    <a:lnTo>
                      <a:pt x="349" y="66"/>
                    </a:lnTo>
                    <a:lnTo>
                      <a:pt x="357" y="72"/>
                    </a:lnTo>
                    <a:lnTo>
                      <a:pt x="342" y="86"/>
                    </a:lnTo>
                    <a:lnTo>
                      <a:pt x="335" y="95"/>
                    </a:lnTo>
                    <a:lnTo>
                      <a:pt x="343" y="103"/>
                    </a:lnTo>
                    <a:lnTo>
                      <a:pt x="343" y="112"/>
                    </a:lnTo>
                    <a:lnTo>
                      <a:pt x="347" y="120"/>
                    </a:lnTo>
                    <a:lnTo>
                      <a:pt x="349" y="130"/>
                    </a:lnTo>
                    <a:lnTo>
                      <a:pt x="357" y="135"/>
                    </a:lnTo>
                    <a:lnTo>
                      <a:pt x="372" y="140"/>
                    </a:lnTo>
                    <a:lnTo>
                      <a:pt x="379" y="147"/>
                    </a:lnTo>
                    <a:lnTo>
                      <a:pt x="390" y="153"/>
                    </a:lnTo>
                    <a:lnTo>
                      <a:pt x="397" y="155"/>
                    </a:lnTo>
                    <a:lnTo>
                      <a:pt x="402" y="170"/>
                    </a:lnTo>
                    <a:lnTo>
                      <a:pt x="397" y="179"/>
                    </a:lnTo>
                    <a:lnTo>
                      <a:pt x="387" y="187"/>
                    </a:lnTo>
                    <a:lnTo>
                      <a:pt x="387" y="199"/>
                    </a:lnTo>
                    <a:lnTo>
                      <a:pt x="394" y="208"/>
                    </a:lnTo>
                    <a:lnTo>
                      <a:pt x="410" y="217"/>
                    </a:lnTo>
                    <a:lnTo>
                      <a:pt x="425" y="217"/>
                    </a:lnTo>
                    <a:lnTo>
                      <a:pt x="432" y="210"/>
                    </a:lnTo>
                    <a:lnTo>
                      <a:pt x="442" y="222"/>
                    </a:lnTo>
                    <a:lnTo>
                      <a:pt x="450" y="234"/>
                    </a:lnTo>
                    <a:lnTo>
                      <a:pt x="459" y="242"/>
                    </a:lnTo>
                    <a:lnTo>
                      <a:pt x="465" y="252"/>
                    </a:lnTo>
                    <a:lnTo>
                      <a:pt x="472" y="257"/>
                    </a:lnTo>
                    <a:lnTo>
                      <a:pt x="484" y="262"/>
                    </a:lnTo>
                    <a:lnTo>
                      <a:pt x="490" y="267"/>
                    </a:lnTo>
                    <a:lnTo>
                      <a:pt x="504" y="268"/>
                    </a:lnTo>
                    <a:lnTo>
                      <a:pt x="510" y="272"/>
                    </a:lnTo>
                    <a:lnTo>
                      <a:pt x="517" y="277"/>
                    </a:lnTo>
                    <a:lnTo>
                      <a:pt x="517" y="288"/>
                    </a:lnTo>
                    <a:lnTo>
                      <a:pt x="524" y="295"/>
                    </a:lnTo>
                    <a:lnTo>
                      <a:pt x="536" y="295"/>
                    </a:lnTo>
                    <a:lnTo>
                      <a:pt x="539" y="304"/>
                    </a:lnTo>
                    <a:lnTo>
                      <a:pt x="544" y="315"/>
                    </a:lnTo>
                    <a:lnTo>
                      <a:pt x="539" y="324"/>
                    </a:lnTo>
                    <a:lnTo>
                      <a:pt x="536" y="334"/>
                    </a:lnTo>
                    <a:lnTo>
                      <a:pt x="534" y="342"/>
                    </a:lnTo>
                    <a:lnTo>
                      <a:pt x="537" y="354"/>
                    </a:lnTo>
                    <a:lnTo>
                      <a:pt x="544" y="362"/>
                    </a:lnTo>
                    <a:lnTo>
                      <a:pt x="551" y="367"/>
                    </a:lnTo>
                    <a:lnTo>
                      <a:pt x="559" y="379"/>
                    </a:lnTo>
                    <a:lnTo>
                      <a:pt x="571" y="379"/>
                    </a:lnTo>
                    <a:lnTo>
                      <a:pt x="579" y="379"/>
                    </a:lnTo>
                    <a:lnTo>
                      <a:pt x="592" y="388"/>
                    </a:lnTo>
                    <a:lnTo>
                      <a:pt x="602" y="397"/>
                    </a:lnTo>
                    <a:lnTo>
                      <a:pt x="611" y="404"/>
                    </a:lnTo>
                    <a:lnTo>
                      <a:pt x="616" y="412"/>
                    </a:lnTo>
                    <a:lnTo>
                      <a:pt x="624" y="417"/>
                    </a:lnTo>
                    <a:lnTo>
                      <a:pt x="632" y="422"/>
                    </a:lnTo>
                    <a:lnTo>
                      <a:pt x="642" y="422"/>
                    </a:lnTo>
                    <a:lnTo>
                      <a:pt x="651" y="422"/>
                    </a:lnTo>
                    <a:lnTo>
                      <a:pt x="656" y="429"/>
                    </a:lnTo>
                    <a:lnTo>
                      <a:pt x="671" y="432"/>
                    </a:lnTo>
                    <a:lnTo>
                      <a:pt x="678" y="434"/>
                    </a:lnTo>
                    <a:lnTo>
                      <a:pt x="679" y="442"/>
                    </a:lnTo>
                    <a:lnTo>
                      <a:pt x="674" y="449"/>
                    </a:lnTo>
                    <a:lnTo>
                      <a:pt x="676" y="461"/>
                    </a:lnTo>
                    <a:lnTo>
                      <a:pt x="687" y="462"/>
                    </a:lnTo>
                    <a:lnTo>
                      <a:pt x="696" y="470"/>
                    </a:lnTo>
                    <a:lnTo>
                      <a:pt x="711" y="474"/>
                    </a:lnTo>
                    <a:lnTo>
                      <a:pt x="714" y="481"/>
                    </a:lnTo>
                    <a:lnTo>
                      <a:pt x="719" y="494"/>
                    </a:lnTo>
                    <a:lnTo>
                      <a:pt x="726" y="506"/>
                    </a:lnTo>
                    <a:lnTo>
                      <a:pt x="727" y="512"/>
                    </a:lnTo>
                    <a:lnTo>
                      <a:pt x="727" y="522"/>
                    </a:lnTo>
                    <a:lnTo>
                      <a:pt x="738" y="526"/>
                    </a:lnTo>
                    <a:lnTo>
                      <a:pt x="854" y="526"/>
                    </a:lnTo>
                    <a:lnTo>
                      <a:pt x="861" y="536"/>
                    </a:lnTo>
                    <a:lnTo>
                      <a:pt x="861" y="544"/>
                    </a:lnTo>
                    <a:lnTo>
                      <a:pt x="854" y="554"/>
                    </a:lnTo>
                    <a:lnTo>
                      <a:pt x="846" y="562"/>
                    </a:lnTo>
                    <a:lnTo>
                      <a:pt x="839" y="566"/>
                    </a:lnTo>
                    <a:lnTo>
                      <a:pt x="833" y="574"/>
                    </a:lnTo>
                    <a:lnTo>
                      <a:pt x="827" y="579"/>
                    </a:lnTo>
                    <a:lnTo>
                      <a:pt x="831" y="596"/>
                    </a:lnTo>
                    <a:lnTo>
                      <a:pt x="827" y="614"/>
                    </a:lnTo>
                    <a:lnTo>
                      <a:pt x="819" y="619"/>
                    </a:lnTo>
                    <a:lnTo>
                      <a:pt x="802" y="628"/>
                    </a:lnTo>
                    <a:lnTo>
                      <a:pt x="796" y="637"/>
                    </a:lnTo>
                    <a:lnTo>
                      <a:pt x="794" y="648"/>
                    </a:lnTo>
                    <a:lnTo>
                      <a:pt x="791" y="661"/>
                    </a:lnTo>
                    <a:lnTo>
                      <a:pt x="787" y="668"/>
                    </a:lnTo>
                    <a:lnTo>
                      <a:pt x="779" y="677"/>
                    </a:lnTo>
                    <a:lnTo>
                      <a:pt x="776" y="689"/>
                    </a:lnTo>
                    <a:lnTo>
                      <a:pt x="762" y="689"/>
                    </a:lnTo>
                    <a:lnTo>
                      <a:pt x="718" y="703"/>
                    </a:lnTo>
                    <a:lnTo>
                      <a:pt x="706" y="701"/>
                    </a:lnTo>
                    <a:lnTo>
                      <a:pt x="692" y="694"/>
                    </a:lnTo>
                    <a:lnTo>
                      <a:pt x="649" y="709"/>
                    </a:lnTo>
                    <a:lnTo>
                      <a:pt x="638" y="716"/>
                    </a:lnTo>
                    <a:lnTo>
                      <a:pt x="632" y="724"/>
                    </a:lnTo>
                    <a:lnTo>
                      <a:pt x="629" y="736"/>
                    </a:lnTo>
                    <a:lnTo>
                      <a:pt x="629" y="748"/>
                    </a:lnTo>
                    <a:lnTo>
                      <a:pt x="634" y="756"/>
                    </a:lnTo>
                    <a:lnTo>
                      <a:pt x="644" y="777"/>
                    </a:lnTo>
                    <a:lnTo>
                      <a:pt x="642" y="784"/>
                    </a:lnTo>
                    <a:lnTo>
                      <a:pt x="634" y="794"/>
                    </a:lnTo>
                    <a:lnTo>
                      <a:pt x="629" y="803"/>
                    </a:lnTo>
                    <a:lnTo>
                      <a:pt x="624" y="811"/>
                    </a:lnTo>
                    <a:lnTo>
                      <a:pt x="619" y="819"/>
                    </a:lnTo>
                    <a:lnTo>
                      <a:pt x="616" y="831"/>
                    </a:lnTo>
                    <a:lnTo>
                      <a:pt x="619" y="844"/>
                    </a:lnTo>
                    <a:lnTo>
                      <a:pt x="619" y="853"/>
                    </a:lnTo>
                    <a:lnTo>
                      <a:pt x="616" y="863"/>
                    </a:lnTo>
                    <a:lnTo>
                      <a:pt x="609" y="873"/>
                    </a:lnTo>
                    <a:lnTo>
                      <a:pt x="607" y="884"/>
                    </a:lnTo>
                    <a:lnTo>
                      <a:pt x="594" y="898"/>
                    </a:lnTo>
                    <a:lnTo>
                      <a:pt x="587" y="903"/>
                    </a:lnTo>
                    <a:lnTo>
                      <a:pt x="574" y="926"/>
                    </a:lnTo>
                    <a:lnTo>
                      <a:pt x="569" y="971"/>
                    </a:lnTo>
                    <a:lnTo>
                      <a:pt x="565" y="983"/>
                    </a:lnTo>
                    <a:lnTo>
                      <a:pt x="571" y="991"/>
                    </a:lnTo>
                    <a:lnTo>
                      <a:pt x="571" y="1003"/>
                    </a:lnTo>
                    <a:lnTo>
                      <a:pt x="576" y="1008"/>
                    </a:lnTo>
                    <a:lnTo>
                      <a:pt x="579" y="1021"/>
                    </a:lnTo>
                    <a:lnTo>
                      <a:pt x="584" y="1030"/>
                    </a:lnTo>
                    <a:lnTo>
                      <a:pt x="587" y="1038"/>
                    </a:lnTo>
                    <a:lnTo>
                      <a:pt x="609" y="1050"/>
                    </a:lnTo>
                    <a:lnTo>
                      <a:pt x="619" y="1051"/>
                    </a:lnTo>
                    <a:lnTo>
                      <a:pt x="629" y="1051"/>
                    </a:lnTo>
                    <a:lnTo>
                      <a:pt x="644" y="1053"/>
                    </a:lnTo>
                    <a:lnTo>
                      <a:pt x="665" y="1061"/>
                    </a:lnTo>
                    <a:lnTo>
                      <a:pt x="691" y="1063"/>
                    </a:lnTo>
                    <a:lnTo>
                      <a:pt x="698" y="1066"/>
                    </a:lnTo>
                    <a:lnTo>
                      <a:pt x="707" y="1077"/>
                    </a:lnTo>
                    <a:lnTo>
                      <a:pt x="714" y="1085"/>
                    </a:lnTo>
                    <a:lnTo>
                      <a:pt x="722" y="1086"/>
                    </a:lnTo>
                    <a:lnTo>
                      <a:pt x="722" y="1099"/>
                    </a:lnTo>
                    <a:lnTo>
                      <a:pt x="722" y="1108"/>
                    </a:lnTo>
                    <a:lnTo>
                      <a:pt x="722" y="1118"/>
                    </a:lnTo>
                    <a:lnTo>
                      <a:pt x="719" y="1143"/>
                    </a:lnTo>
                    <a:lnTo>
                      <a:pt x="718" y="1150"/>
                    </a:lnTo>
                    <a:lnTo>
                      <a:pt x="714" y="1157"/>
                    </a:lnTo>
                    <a:lnTo>
                      <a:pt x="522" y="1160"/>
                    </a:lnTo>
                    <a:lnTo>
                      <a:pt x="514" y="1150"/>
                    </a:lnTo>
                    <a:lnTo>
                      <a:pt x="499" y="1145"/>
                    </a:lnTo>
                    <a:lnTo>
                      <a:pt x="490" y="1145"/>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8" name="Freeform 9"/>
              <p:cNvSpPr>
                <a:spLocks/>
              </p:cNvSpPr>
              <p:nvPr/>
            </p:nvSpPr>
            <p:spPr bwMode="auto">
              <a:xfrm>
                <a:off x="1777366" y="2643086"/>
                <a:ext cx="1031430" cy="462890"/>
              </a:xfrm>
              <a:custGeom>
                <a:avLst/>
                <a:gdLst/>
                <a:ahLst/>
                <a:cxnLst>
                  <a:cxn ang="0">
                    <a:pos x="1196" y="309"/>
                  </a:cxn>
                  <a:cxn ang="0">
                    <a:pos x="1117" y="319"/>
                  </a:cxn>
                  <a:cxn ang="0">
                    <a:pos x="1088" y="274"/>
                  </a:cxn>
                  <a:cxn ang="0">
                    <a:pos x="1069" y="257"/>
                  </a:cxn>
                  <a:cxn ang="0">
                    <a:pos x="1069" y="227"/>
                  </a:cxn>
                  <a:cxn ang="0">
                    <a:pos x="1037" y="242"/>
                  </a:cxn>
                  <a:cxn ang="0">
                    <a:pos x="1002" y="272"/>
                  </a:cxn>
                  <a:cxn ang="0">
                    <a:pos x="969" y="286"/>
                  </a:cxn>
                  <a:cxn ang="0">
                    <a:pos x="937" y="286"/>
                  </a:cxn>
                  <a:cxn ang="0">
                    <a:pos x="892" y="284"/>
                  </a:cxn>
                  <a:cxn ang="0">
                    <a:pos x="862" y="274"/>
                  </a:cxn>
                  <a:cxn ang="0">
                    <a:pos x="846" y="259"/>
                  </a:cxn>
                  <a:cxn ang="0">
                    <a:pos x="809" y="264"/>
                  </a:cxn>
                  <a:cxn ang="0">
                    <a:pos x="787" y="247"/>
                  </a:cxn>
                  <a:cxn ang="0">
                    <a:pos x="755" y="259"/>
                  </a:cxn>
                  <a:cxn ang="0">
                    <a:pos x="726" y="247"/>
                  </a:cxn>
                  <a:cxn ang="0">
                    <a:pos x="684" y="229"/>
                  </a:cxn>
                  <a:cxn ang="0">
                    <a:pos x="640" y="239"/>
                  </a:cxn>
                  <a:cxn ang="0">
                    <a:pos x="597" y="234"/>
                  </a:cxn>
                  <a:cxn ang="0">
                    <a:pos x="559" y="232"/>
                  </a:cxn>
                  <a:cxn ang="0">
                    <a:pos x="530" y="224"/>
                  </a:cxn>
                  <a:cxn ang="0">
                    <a:pos x="494" y="219"/>
                  </a:cxn>
                  <a:cxn ang="0">
                    <a:pos x="452" y="204"/>
                  </a:cxn>
                  <a:cxn ang="0">
                    <a:pos x="428" y="184"/>
                  </a:cxn>
                  <a:cxn ang="0">
                    <a:pos x="407" y="165"/>
                  </a:cxn>
                  <a:cxn ang="0">
                    <a:pos x="365" y="144"/>
                  </a:cxn>
                  <a:cxn ang="0">
                    <a:pos x="340" y="132"/>
                  </a:cxn>
                  <a:cxn ang="0">
                    <a:pos x="315" y="139"/>
                  </a:cxn>
                  <a:cxn ang="0">
                    <a:pos x="279" y="113"/>
                  </a:cxn>
                  <a:cxn ang="0">
                    <a:pos x="257" y="108"/>
                  </a:cxn>
                  <a:cxn ang="0">
                    <a:pos x="105" y="15"/>
                  </a:cxn>
                  <a:cxn ang="0">
                    <a:pos x="79" y="5"/>
                  </a:cxn>
                  <a:cxn ang="0">
                    <a:pos x="21" y="0"/>
                  </a:cxn>
                  <a:cxn ang="0">
                    <a:pos x="43" y="35"/>
                  </a:cxn>
                  <a:cxn ang="0">
                    <a:pos x="65" y="68"/>
                  </a:cxn>
                  <a:cxn ang="0">
                    <a:pos x="53" y="97"/>
                  </a:cxn>
                  <a:cxn ang="0">
                    <a:pos x="52" y="125"/>
                  </a:cxn>
                  <a:cxn ang="0">
                    <a:pos x="46" y="155"/>
                  </a:cxn>
                  <a:cxn ang="0">
                    <a:pos x="37" y="185"/>
                  </a:cxn>
                  <a:cxn ang="0">
                    <a:pos x="0" y="193"/>
                  </a:cxn>
                  <a:cxn ang="0">
                    <a:pos x="28" y="227"/>
                  </a:cxn>
                  <a:cxn ang="0">
                    <a:pos x="41" y="257"/>
                  </a:cxn>
                  <a:cxn ang="0">
                    <a:pos x="35" y="286"/>
                  </a:cxn>
                  <a:cxn ang="0">
                    <a:pos x="43" y="312"/>
                  </a:cxn>
                  <a:cxn ang="0">
                    <a:pos x="28" y="344"/>
                  </a:cxn>
                  <a:cxn ang="0">
                    <a:pos x="46" y="376"/>
                  </a:cxn>
                  <a:cxn ang="0">
                    <a:pos x="57" y="401"/>
                  </a:cxn>
                  <a:cxn ang="0">
                    <a:pos x="65" y="429"/>
                  </a:cxn>
                  <a:cxn ang="0">
                    <a:pos x="68" y="461"/>
                  </a:cxn>
                  <a:cxn ang="0">
                    <a:pos x="827" y="499"/>
                  </a:cxn>
                  <a:cxn ang="0">
                    <a:pos x="1168" y="513"/>
                  </a:cxn>
                  <a:cxn ang="0">
                    <a:pos x="1188" y="334"/>
                  </a:cxn>
                </a:cxnLst>
                <a:rect l="0" t="0" r="r" b="b"/>
                <a:pathLst>
                  <a:path w="1197" h="514">
                    <a:moveTo>
                      <a:pt x="1188" y="334"/>
                    </a:moveTo>
                    <a:lnTo>
                      <a:pt x="1188" y="327"/>
                    </a:lnTo>
                    <a:lnTo>
                      <a:pt x="1196" y="309"/>
                    </a:lnTo>
                    <a:lnTo>
                      <a:pt x="1177" y="304"/>
                    </a:lnTo>
                    <a:lnTo>
                      <a:pt x="1159" y="304"/>
                    </a:lnTo>
                    <a:lnTo>
                      <a:pt x="1117" y="319"/>
                    </a:lnTo>
                    <a:lnTo>
                      <a:pt x="1109" y="300"/>
                    </a:lnTo>
                    <a:lnTo>
                      <a:pt x="1099" y="284"/>
                    </a:lnTo>
                    <a:lnTo>
                      <a:pt x="1088" y="274"/>
                    </a:lnTo>
                    <a:lnTo>
                      <a:pt x="1081" y="271"/>
                    </a:lnTo>
                    <a:lnTo>
                      <a:pt x="1075" y="264"/>
                    </a:lnTo>
                    <a:lnTo>
                      <a:pt x="1069" y="257"/>
                    </a:lnTo>
                    <a:lnTo>
                      <a:pt x="1061" y="252"/>
                    </a:lnTo>
                    <a:lnTo>
                      <a:pt x="1059" y="232"/>
                    </a:lnTo>
                    <a:lnTo>
                      <a:pt x="1069" y="227"/>
                    </a:lnTo>
                    <a:lnTo>
                      <a:pt x="1059" y="232"/>
                    </a:lnTo>
                    <a:lnTo>
                      <a:pt x="1046" y="232"/>
                    </a:lnTo>
                    <a:lnTo>
                      <a:pt x="1037" y="242"/>
                    </a:lnTo>
                    <a:lnTo>
                      <a:pt x="1029" y="247"/>
                    </a:lnTo>
                    <a:lnTo>
                      <a:pt x="1021" y="259"/>
                    </a:lnTo>
                    <a:lnTo>
                      <a:pt x="1002" y="272"/>
                    </a:lnTo>
                    <a:lnTo>
                      <a:pt x="989" y="284"/>
                    </a:lnTo>
                    <a:lnTo>
                      <a:pt x="981" y="286"/>
                    </a:lnTo>
                    <a:lnTo>
                      <a:pt x="969" y="286"/>
                    </a:lnTo>
                    <a:lnTo>
                      <a:pt x="959" y="284"/>
                    </a:lnTo>
                    <a:lnTo>
                      <a:pt x="949" y="284"/>
                    </a:lnTo>
                    <a:lnTo>
                      <a:pt x="937" y="286"/>
                    </a:lnTo>
                    <a:lnTo>
                      <a:pt x="924" y="286"/>
                    </a:lnTo>
                    <a:lnTo>
                      <a:pt x="915" y="284"/>
                    </a:lnTo>
                    <a:lnTo>
                      <a:pt x="892" y="284"/>
                    </a:lnTo>
                    <a:lnTo>
                      <a:pt x="882" y="284"/>
                    </a:lnTo>
                    <a:lnTo>
                      <a:pt x="875" y="280"/>
                    </a:lnTo>
                    <a:lnTo>
                      <a:pt x="862" y="274"/>
                    </a:lnTo>
                    <a:lnTo>
                      <a:pt x="855" y="272"/>
                    </a:lnTo>
                    <a:lnTo>
                      <a:pt x="855" y="259"/>
                    </a:lnTo>
                    <a:lnTo>
                      <a:pt x="846" y="259"/>
                    </a:lnTo>
                    <a:lnTo>
                      <a:pt x="837" y="264"/>
                    </a:lnTo>
                    <a:lnTo>
                      <a:pt x="827" y="264"/>
                    </a:lnTo>
                    <a:lnTo>
                      <a:pt x="809" y="264"/>
                    </a:lnTo>
                    <a:lnTo>
                      <a:pt x="802" y="259"/>
                    </a:lnTo>
                    <a:lnTo>
                      <a:pt x="794" y="252"/>
                    </a:lnTo>
                    <a:lnTo>
                      <a:pt x="787" y="247"/>
                    </a:lnTo>
                    <a:lnTo>
                      <a:pt x="779" y="247"/>
                    </a:lnTo>
                    <a:lnTo>
                      <a:pt x="767" y="259"/>
                    </a:lnTo>
                    <a:lnTo>
                      <a:pt x="755" y="259"/>
                    </a:lnTo>
                    <a:lnTo>
                      <a:pt x="742" y="257"/>
                    </a:lnTo>
                    <a:lnTo>
                      <a:pt x="735" y="257"/>
                    </a:lnTo>
                    <a:lnTo>
                      <a:pt x="726" y="247"/>
                    </a:lnTo>
                    <a:lnTo>
                      <a:pt x="722" y="242"/>
                    </a:lnTo>
                    <a:lnTo>
                      <a:pt x="710" y="234"/>
                    </a:lnTo>
                    <a:lnTo>
                      <a:pt x="684" y="229"/>
                    </a:lnTo>
                    <a:lnTo>
                      <a:pt x="659" y="232"/>
                    </a:lnTo>
                    <a:lnTo>
                      <a:pt x="650" y="234"/>
                    </a:lnTo>
                    <a:lnTo>
                      <a:pt x="640" y="239"/>
                    </a:lnTo>
                    <a:lnTo>
                      <a:pt x="615" y="239"/>
                    </a:lnTo>
                    <a:lnTo>
                      <a:pt x="610" y="232"/>
                    </a:lnTo>
                    <a:lnTo>
                      <a:pt x="597" y="234"/>
                    </a:lnTo>
                    <a:lnTo>
                      <a:pt x="580" y="234"/>
                    </a:lnTo>
                    <a:lnTo>
                      <a:pt x="572" y="232"/>
                    </a:lnTo>
                    <a:lnTo>
                      <a:pt x="559" y="232"/>
                    </a:lnTo>
                    <a:lnTo>
                      <a:pt x="550" y="229"/>
                    </a:lnTo>
                    <a:lnTo>
                      <a:pt x="535" y="229"/>
                    </a:lnTo>
                    <a:lnTo>
                      <a:pt x="530" y="224"/>
                    </a:lnTo>
                    <a:lnTo>
                      <a:pt x="522" y="224"/>
                    </a:lnTo>
                    <a:lnTo>
                      <a:pt x="499" y="222"/>
                    </a:lnTo>
                    <a:lnTo>
                      <a:pt x="494" y="219"/>
                    </a:lnTo>
                    <a:lnTo>
                      <a:pt x="480" y="215"/>
                    </a:lnTo>
                    <a:lnTo>
                      <a:pt x="473" y="215"/>
                    </a:lnTo>
                    <a:lnTo>
                      <a:pt x="452" y="204"/>
                    </a:lnTo>
                    <a:lnTo>
                      <a:pt x="442" y="199"/>
                    </a:lnTo>
                    <a:lnTo>
                      <a:pt x="432" y="193"/>
                    </a:lnTo>
                    <a:lnTo>
                      <a:pt x="428" y="184"/>
                    </a:lnTo>
                    <a:lnTo>
                      <a:pt x="422" y="172"/>
                    </a:lnTo>
                    <a:lnTo>
                      <a:pt x="412" y="172"/>
                    </a:lnTo>
                    <a:lnTo>
                      <a:pt x="407" y="165"/>
                    </a:lnTo>
                    <a:lnTo>
                      <a:pt x="387" y="155"/>
                    </a:lnTo>
                    <a:lnTo>
                      <a:pt x="377" y="147"/>
                    </a:lnTo>
                    <a:lnTo>
                      <a:pt x="365" y="144"/>
                    </a:lnTo>
                    <a:lnTo>
                      <a:pt x="355" y="139"/>
                    </a:lnTo>
                    <a:lnTo>
                      <a:pt x="350" y="139"/>
                    </a:lnTo>
                    <a:lnTo>
                      <a:pt x="340" y="132"/>
                    </a:lnTo>
                    <a:lnTo>
                      <a:pt x="332" y="132"/>
                    </a:lnTo>
                    <a:lnTo>
                      <a:pt x="322" y="139"/>
                    </a:lnTo>
                    <a:lnTo>
                      <a:pt x="315" y="139"/>
                    </a:lnTo>
                    <a:lnTo>
                      <a:pt x="305" y="132"/>
                    </a:lnTo>
                    <a:lnTo>
                      <a:pt x="302" y="124"/>
                    </a:lnTo>
                    <a:lnTo>
                      <a:pt x="279" y="113"/>
                    </a:lnTo>
                    <a:lnTo>
                      <a:pt x="272" y="108"/>
                    </a:lnTo>
                    <a:lnTo>
                      <a:pt x="262" y="105"/>
                    </a:lnTo>
                    <a:lnTo>
                      <a:pt x="257" y="108"/>
                    </a:lnTo>
                    <a:lnTo>
                      <a:pt x="247" y="105"/>
                    </a:lnTo>
                    <a:lnTo>
                      <a:pt x="115" y="15"/>
                    </a:lnTo>
                    <a:lnTo>
                      <a:pt x="105" y="15"/>
                    </a:lnTo>
                    <a:lnTo>
                      <a:pt x="93" y="15"/>
                    </a:lnTo>
                    <a:lnTo>
                      <a:pt x="90" y="6"/>
                    </a:lnTo>
                    <a:lnTo>
                      <a:pt x="79" y="5"/>
                    </a:lnTo>
                    <a:lnTo>
                      <a:pt x="63" y="1"/>
                    </a:lnTo>
                    <a:lnTo>
                      <a:pt x="41" y="5"/>
                    </a:lnTo>
                    <a:lnTo>
                      <a:pt x="21" y="0"/>
                    </a:lnTo>
                    <a:lnTo>
                      <a:pt x="26" y="10"/>
                    </a:lnTo>
                    <a:lnTo>
                      <a:pt x="28" y="25"/>
                    </a:lnTo>
                    <a:lnTo>
                      <a:pt x="43" y="35"/>
                    </a:lnTo>
                    <a:lnTo>
                      <a:pt x="53" y="48"/>
                    </a:lnTo>
                    <a:lnTo>
                      <a:pt x="63" y="59"/>
                    </a:lnTo>
                    <a:lnTo>
                      <a:pt x="65" y="68"/>
                    </a:lnTo>
                    <a:lnTo>
                      <a:pt x="59" y="79"/>
                    </a:lnTo>
                    <a:lnTo>
                      <a:pt x="52" y="82"/>
                    </a:lnTo>
                    <a:lnTo>
                      <a:pt x="53" y="97"/>
                    </a:lnTo>
                    <a:lnTo>
                      <a:pt x="57" y="108"/>
                    </a:lnTo>
                    <a:lnTo>
                      <a:pt x="55" y="117"/>
                    </a:lnTo>
                    <a:lnTo>
                      <a:pt x="52" y="125"/>
                    </a:lnTo>
                    <a:lnTo>
                      <a:pt x="45" y="132"/>
                    </a:lnTo>
                    <a:lnTo>
                      <a:pt x="41" y="139"/>
                    </a:lnTo>
                    <a:lnTo>
                      <a:pt x="46" y="155"/>
                    </a:lnTo>
                    <a:lnTo>
                      <a:pt x="45" y="165"/>
                    </a:lnTo>
                    <a:lnTo>
                      <a:pt x="43" y="173"/>
                    </a:lnTo>
                    <a:lnTo>
                      <a:pt x="37" y="185"/>
                    </a:lnTo>
                    <a:lnTo>
                      <a:pt x="28" y="189"/>
                    </a:lnTo>
                    <a:lnTo>
                      <a:pt x="19" y="199"/>
                    </a:lnTo>
                    <a:lnTo>
                      <a:pt x="0" y="193"/>
                    </a:lnTo>
                    <a:lnTo>
                      <a:pt x="6" y="212"/>
                    </a:lnTo>
                    <a:lnTo>
                      <a:pt x="25" y="219"/>
                    </a:lnTo>
                    <a:lnTo>
                      <a:pt x="28" y="227"/>
                    </a:lnTo>
                    <a:lnTo>
                      <a:pt x="28" y="239"/>
                    </a:lnTo>
                    <a:lnTo>
                      <a:pt x="35" y="247"/>
                    </a:lnTo>
                    <a:lnTo>
                      <a:pt x="41" y="257"/>
                    </a:lnTo>
                    <a:lnTo>
                      <a:pt x="45" y="264"/>
                    </a:lnTo>
                    <a:lnTo>
                      <a:pt x="41" y="272"/>
                    </a:lnTo>
                    <a:lnTo>
                      <a:pt x="35" y="286"/>
                    </a:lnTo>
                    <a:lnTo>
                      <a:pt x="37" y="296"/>
                    </a:lnTo>
                    <a:lnTo>
                      <a:pt x="41" y="304"/>
                    </a:lnTo>
                    <a:lnTo>
                      <a:pt x="43" y="312"/>
                    </a:lnTo>
                    <a:lnTo>
                      <a:pt x="28" y="326"/>
                    </a:lnTo>
                    <a:lnTo>
                      <a:pt x="35" y="336"/>
                    </a:lnTo>
                    <a:lnTo>
                      <a:pt x="28" y="344"/>
                    </a:lnTo>
                    <a:lnTo>
                      <a:pt x="30" y="352"/>
                    </a:lnTo>
                    <a:lnTo>
                      <a:pt x="35" y="366"/>
                    </a:lnTo>
                    <a:lnTo>
                      <a:pt x="46" y="376"/>
                    </a:lnTo>
                    <a:lnTo>
                      <a:pt x="41" y="381"/>
                    </a:lnTo>
                    <a:lnTo>
                      <a:pt x="46" y="398"/>
                    </a:lnTo>
                    <a:lnTo>
                      <a:pt x="57" y="401"/>
                    </a:lnTo>
                    <a:lnTo>
                      <a:pt x="63" y="411"/>
                    </a:lnTo>
                    <a:lnTo>
                      <a:pt x="65" y="421"/>
                    </a:lnTo>
                    <a:lnTo>
                      <a:pt x="65" y="429"/>
                    </a:lnTo>
                    <a:lnTo>
                      <a:pt x="59" y="441"/>
                    </a:lnTo>
                    <a:lnTo>
                      <a:pt x="68" y="451"/>
                    </a:lnTo>
                    <a:lnTo>
                      <a:pt x="68" y="461"/>
                    </a:lnTo>
                    <a:lnTo>
                      <a:pt x="315" y="476"/>
                    </a:lnTo>
                    <a:lnTo>
                      <a:pt x="821" y="499"/>
                    </a:lnTo>
                    <a:lnTo>
                      <a:pt x="827" y="499"/>
                    </a:lnTo>
                    <a:lnTo>
                      <a:pt x="1021" y="508"/>
                    </a:lnTo>
                    <a:lnTo>
                      <a:pt x="1037" y="508"/>
                    </a:lnTo>
                    <a:lnTo>
                      <a:pt x="1168" y="513"/>
                    </a:lnTo>
                    <a:lnTo>
                      <a:pt x="1169" y="425"/>
                    </a:lnTo>
                    <a:lnTo>
                      <a:pt x="1174" y="334"/>
                    </a:lnTo>
                    <a:lnTo>
                      <a:pt x="1188" y="3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9" name="Freeform 10"/>
              <p:cNvSpPr>
                <a:spLocks/>
              </p:cNvSpPr>
              <p:nvPr/>
            </p:nvSpPr>
            <p:spPr bwMode="auto">
              <a:xfrm>
                <a:off x="2826029" y="4581099"/>
                <a:ext cx="323991" cy="417862"/>
              </a:xfrm>
              <a:custGeom>
                <a:avLst/>
                <a:gdLst/>
                <a:ahLst/>
                <a:cxnLst>
                  <a:cxn ang="0">
                    <a:pos x="0" y="216"/>
                  </a:cxn>
                  <a:cxn ang="0">
                    <a:pos x="6" y="183"/>
                  </a:cxn>
                  <a:cxn ang="0">
                    <a:pos x="17" y="169"/>
                  </a:cxn>
                  <a:cxn ang="0">
                    <a:pos x="35" y="159"/>
                  </a:cxn>
                  <a:cxn ang="0">
                    <a:pos x="45" y="154"/>
                  </a:cxn>
                  <a:cxn ang="0">
                    <a:pos x="32" y="134"/>
                  </a:cxn>
                  <a:cxn ang="0">
                    <a:pos x="38" y="119"/>
                  </a:cxn>
                  <a:cxn ang="0">
                    <a:pos x="63" y="105"/>
                  </a:cxn>
                  <a:cxn ang="0">
                    <a:pos x="90" y="102"/>
                  </a:cxn>
                  <a:cxn ang="0">
                    <a:pos x="100" y="102"/>
                  </a:cxn>
                  <a:cxn ang="0">
                    <a:pos x="120" y="102"/>
                  </a:cxn>
                  <a:cxn ang="0">
                    <a:pos x="140" y="88"/>
                  </a:cxn>
                  <a:cxn ang="0">
                    <a:pos x="160" y="87"/>
                  </a:cxn>
                  <a:cxn ang="0">
                    <a:pos x="171" y="75"/>
                  </a:cxn>
                  <a:cxn ang="0">
                    <a:pos x="182" y="61"/>
                  </a:cxn>
                  <a:cxn ang="0">
                    <a:pos x="200" y="65"/>
                  </a:cxn>
                  <a:cxn ang="0">
                    <a:pos x="236" y="61"/>
                  </a:cxn>
                  <a:cxn ang="0">
                    <a:pos x="251" y="67"/>
                  </a:cxn>
                  <a:cxn ang="0">
                    <a:pos x="271" y="75"/>
                  </a:cxn>
                  <a:cxn ang="0">
                    <a:pos x="288" y="81"/>
                  </a:cxn>
                  <a:cxn ang="0">
                    <a:pos x="315" y="81"/>
                  </a:cxn>
                  <a:cxn ang="0">
                    <a:pos x="321" y="61"/>
                  </a:cxn>
                  <a:cxn ang="0">
                    <a:pos x="320" y="43"/>
                  </a:cxn>
                  <a:cxn ang="0">
                    <a:pos x="328" y="26"/>
                  </a:cxn>
                  <a:cxn ang="0">
                    <a:pos x="341" y="6"/>
                  </a:cxn>
                  <a:cxn ang="0">
                    <a:pos x="356" y="0"/>
                  </a:cxn>
                  <a:cxn ang="0">
                    <a:pos x="375" y="0"/>
                  </a:cxn>
                  <a:cxn ang="0">
                    <a:pos x="365" y="354"/>
                  </a:cxn>
                  <a:cxn ang="0">
                    <a:pos x="348" y="463"/>
                  </a:cxn>
                  <a:cxn ang="0">
                    <a:pos x="308" y="456"/>
                  </a:cxn>
                  <a:cxn ang="0">
                    <a:pos x="276" y="433"/>
                  </a:cxn>
                  <a:cxn ang="0">
                    <a:pos x="253" y="438"/>
                  </a:cxn>
                  <a:cxn ang="0">
                    <a:pos x="223" y="438"/>
                  </a:cxn>
                  <a:cxn ang="0">
                    <a:pos x="160" y="411"/>
                  </a:cxn>
                  <a:cxn ang="0">
                    <a:pos x="97" y="398"/>
                  </a:cxn>
                  <a:cxn ang="0">
                    <a:pos x="63" y="384"/>
                  </a:cxn>
                  <a:cxn ang="0">
                    <a:pos x="32" y="364"/>
                  </a:cxn>
                  <a:cxn ang="0">
                    <a:pos x="8" y="331"/>
                  </a:cxn>
                  <a:cxn ang="0">
                    <a:pos x="17" y="289"/>
                  </a:cxn>
                  <a:cxn ang="0">
                    <a:pos x="18" y="259"/>
                  </a:cxn>
                  <a:cxn ang="0">
                    <a:pos x="13" y="242"/>
                  </a:cxn>
                </a:cxnLst>
                <a:rect l="0" t="0" r="r" b="b"/>
                <a:pathLst>
                  <a:path w="376" h="464">
                    <a:moveTo>
                      <a:pt x="13" y="242"/>
                    </a:moveTo>
                    <a:lnTo>
                      <a:pt x="0" y="216"/>
                    </a:lnTo>
                    <a:lnTo>
                      <a:pt x="0" y="199"/>
                    </a:lnTo>
                    <a:lnTo>
                      <a:pt x="6" y="183"/>
                    </a:lnTo>
                    <a:lnTo>
                      <a:pt x="8" y="177"/>
                    </a:lnTo>
                    <a:lnTo>
                      <a:pt x="17" y="169"/>
                    </a:lnTo>
                    <a:lnTo>
                      <a:pt x="30" y="167"/>
                    </a:lnTo>
                    <a:lnTo>
                      <a:pt x="35" y="159"/>
                    </a:lnTo>
                    <a:lnTo>
                      <a:pt x="45" y="163"/>
                    </a:lnTo>
                    <a:lnTo>
                      <a:pt x="45" y="154"/>
                    </a:lnTo>
                    <a:lnTo>
                      <a:pt x="43" y="143"/>
                    </a:lnTo>
                    <a:lnTo>
                      <a:pt x="32" y="134"/>
                    </a:lnTo>
                    <a:lnTo>
                      <a:pt x="38" y="130"/>
                    </a:lnTo>
                    <a:lnTo>
                      <a:pt x="38" y="119"/>
                    </a:lnTo>
                    <a:lnTo>
                      <a:pt x="52" y="110"/>
                    </a:lnTo>
                    <a:lnTo>
                      <a:pt x="63" y="105"/>
                    </a:lnTo>
                    <a:lnTo>
                      <a:pt x="70" y="95"/>
                    </a:lnTo>
                    <a:lnTo>
                      <a:pt x="90" y="102"/>
                    </a:lnTo>
                    <a:lnTo>
                      <a:pt x="95" y="107"/>
                    </a:lnTo>
                    <a:lnTo>
                      <a:pt x="100" y="102"/>
                    </a:lnTo>
                    <a:lnTo>
                      <a:pt x="110" y="102"/>
                    </a:lnTo>
                    <a:lnTo>
                      <a:pt x="120" y="102"/>
                    </a:lnTo>
                    <a:lnTo>
                      <a:pt x="131" y="95"/>
                    </a:lnTo>
                    <a:lnTo>
                      <a:pt x="140" y="88"/>
                    </a:lnTo>
                    <a:lnTo>
                      <a:pt x="148" y="87"/>
                    </a:lnTo>
                    <a:lnTo>
                      <a:pt x="160" y="87"/>
                    </a:lnTo>
                    <a:lnTo>
                      <a:pt x="162" y="81"/>
                    </a:lnTo>
                    <a:lnTo>
                      <a:pt x="171" y="75"/>
                    </a:lnTo>
                    <a:lnTo>
                      <a:pt x="178" y="68"/>
                    </a:lnTo>
                    <a:lnTo>
                      <a:pt x="182" y="61"/>
                    </a:lnTo>
                    <a:lnTo>
                      <a:pt x="190" y="61"/>
                    </a:lnTo>
                    <a:lnTo>
                      <a:pt x="200" y="65"/>
                    </a:lnTo>
                    <a:lnTo>
                      <a:pt x="218" y="59"/>
                    </a:lnTo>
                    <a:lnTo>
                      <a:pt x="236" y="61"/>
                    </a:lnTo>
                    <a:lnTo>
                      <a:pt x="243" y="68"/>
                    </a:lnTo>
                    <a:lnTo>
                      <a:pt x="251" y="67"/>
                    </a:lnTo>
                    <a:lnTo>
                      <a:pt x="263" y="72"/>
                    </a:lnTo>
                    <a:lnTo>
                      <a:pt x="271" y="75"/>
                    </a:lnTo>
                    <a:lnTo>
                      <a:pt x="280" y="79"/>
                    </a:lnTo>
                    <a:lnTo>
                      <a:pt x="288" y="81"/>
                    </a:lnTo>
                    <a:lnTo>
                      <a:pt x="302" y="87"/>
                    </a:lnTo>
                    <a:lnTo>
                      <a:pt x="315" y="81"/>
                    </a:lnTo>
                    <a:lnTo>
                      <a:pt x="320" y="68"/>
                    </a:lnTo>
                    <a:lnTo>
                      <a:pt x="321" y="61"/>
                    </a:lnTo>
                    <a:lnTo>
                      <a:pt x="321" y="52"/>
                    </a:lnTo>
                    <a:lnTo>
                      <a:pt x="320" y="43"/>
                    </a:lnTo>
                    <a:lnTo>
                      <a:pt x="327" y="39"/>
                    </a:lnTo>
                    <a:lnTo>
                      <a:pt x="328" y="26"/>
                    </a:lnTo>
                    <a:lnTo>
                      <a:pt x="340" y="17"/>
                    </a:lnTo>
                    <a:lnTo>
                      <a:pt x="341" y="6"/>
                    </a:lnTo>
                    <a:lnTo>
                      <a:pt x="348" y="3"/>
                    </a:lnTo>
                    <a:lnTo>
                      <a:pt x="356" y="0"/>
                    </a:lnTo>
                    <a:lnTo>
                      <a:pt x="370" y="0"/>
                    </a:lnTo>
                    <a:lnTo>
                      <a:pt x="375" y="0"/>
                    </a:lnTo>
                    <a:lnTo>
                      <a:pt x="368" y="216"/>
                    </a:lnTo>
                    <a:lnTo>
                      <a:pt x="365" y="354"/>
                    </a:lnTo>
                    <a:lnTo>
                      <a:pt x="363" y="456"/>
                    </a:lnTo>
                    <a:lnTo>
                      <a:pt x="348" y="463"/>
                    </a:lnTo>
                    <a:lnTo>
                      <a:pt x="330" y="463"/>
                    </a:lnTo>
                    <a:lnTo>
                      <a:pt x="308" y="456"/>
                    </a:lnTo>
                    <a:lnTo>
                      <a:pt x="293" y="436"/>
                    </a:lnTo>
                    <a:lnTo>
                      <a:pt x="276" y="433"/>
                    </a:lnTo>
                    <a:lnTo>
                      <a:pt x="267" y="433"/>
                    </a:lnTo>
                    <a:lnTo>
                      <a:pt x="253" y="438"/>
                    </a:lnTo>
                    <a:lnTo>
                      <a:pt x="235" y="441"/>
                    </a:lnTo>
                    <a:lnTo>
                      <a:pt x="223" y="438"/>
                    </a:lnTo>
                    <a:lnTo>
                      <a:pt x="211" y="428"/>
                    </a:lnTo>
                    <a:lnTo>
                      <a:pt x="160" y="411"/>
                    </a:lnTo>
                    <a:lnTo>
                      <a:pt x="120" y="398"/>
                    </a:lnTo>
                    <a:lnTo>
                      <a:pt x="97" y="398"/>
                    </a:lnTo>
                    <a:lnTo>
                      <a:pt x="75" y="389"/>
                    </a:lnTo>
                    <a:lnTo>
                      <a:pt x="63" y="384"/>
                    </a:lnTo>
                    <a:lnTo>
                      <a:pt x="48" y="373"/>
                    </a:lnTo>
                    <a:lnTo>
                      <a:pt x="32" y="364"/>
                    </a:lnTo>
                    <a:lnTo>
                      <a:pt x="17" y="354"/>
                    </a:lnTo>
                    <a:lnTo>
                      <a:pt x="8" y="331"/>
                    </a:lnTo>
                    <a:lnTo>
                      <a:pt x="12" y="314"/>
                    </a:lnTo>
                    <a:lnTo>
                      <a:pt x="17" y="289"/>
                    </a:lnTo>
                    <a:lnTo>
                      <a:pt x="18" y="267"/>
                    </a:lnTo>
                    <a:lnTo>
                      <a:pt x="18" y="259"/>
                    </a:lnTo>
                    <a:lnTo>
                      <a:pt x="15" y="249"/>
                    </a:lnTo>
                    <a:lnTo>
                      <a:pt x="13" y="242"/>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0" name="Freeform 11"/>
              <p:cNvSpPr>
                <a:spLocks/>
              </p:cNvSpPr>
              <p:nvPr/>
            </p:nvSpPr>
            <p:spPr bwMode="auto">
              <a:xfrm>
                <a:off x="5471383" y="4105601"/>
                <a:ext cx="389479" cy="506117"/>
              </a:xfrm>
              <a:custGeom>
                <a:avLst/>
                <a:gdLst/>
                <a:ahLst/>
                <a:cxnLst>
                  <a:cxn ang="0">
                    <a:pos x="12" y="37"/>
                  </a:cxn>
                  <a:cxn ang="0">
                    <a:pos x="15" y="37"/>
                  </a:cxn>
                  <a:cxn ang="0">
                    <a:pos x="25" y="45"/>
                  </a:cxn>
                  <a:cxn ang="0">
                    <a:pos x="37" y="57"/>
                  </a:cxn>
                  <a:cxn ang="0">
                    <a:pos x="45" y="66"/>
                  </a:cxn>
                  <a:cxn ang="0">
                    <a:pos x="53" y="68"/>
                  </a:cxn>
                  <a:cxn ang="0">
                    <a:pos x="65" y="66"/>
                  </a:cxn>
                  <a:cxn ang="0">
                    <a:pos x="80" y="66"/>
                  </a:cxn>
                  <a:cxn ang="0">
                    <a:pos x="90" y="63"/>
                  </a:cxn>
                  <a:cxn ang="0">
                    <a:pos x="95" y="53"/>
                  </a:cxn>
                  <a:cxn ang="0">
                    <a:pos x="100" y="48"/>
                  </a:cxn>
                  <a:cxn ang="0">
                    <a:pos x="115" y="48"/>
                  </a:cxn>
                  <a:cxn ang="0">
                    <a:pos x="124" y="45"/>
                  </a:cxn>
                  <a:cxn ang="0">
                    <a:pos x="138" y="37"/>
                  </a:cxn>
                  <a:cxn ang="0">
                    <a:pos x="148" y="33"/>
                  </a:cxn>
                  <a:cxn ang="0">
                    <a:pos x="162" y="33"/>
                  </a:cxn>
                  <a:cxn ang="0">
                    <a:pos x="171" y="37"/>
                  </a:cxn>
                  <a:cxn ang="0">
                    <a:pos x="191" y="28"/>
                  </a:cxn>
                  <a:cxn ang="0">
                    <a:pos x="220" y="33"/>
                  </a:cxn>
                  <a:cxn ang="0">
                    <a:pos x="229" y="33"/>
                  </a:cxn>
                  <a:cxn ang="0">
                    <a:pos x="236" y="33"/>
                  </a:cxn>
                  <a:cxn ang="0">
                    <a:pos x="241" y="21"/>
                  </a:cxn>
                  <a:cxn ang="0">
                    <a:pos x="241" y="10"/>
                  </a:cxn>
                  <a:cxn ang="0">
                    <a:pos x="248" y="1"/>
                  </a:cxn>
                  <a:cxn ang="0">
                    <a:pos x="253" y="0"/>
                  </a:cxn>
                  <a:cxn ang="0">
                    <a:pos x="258" y="0"/>
                  </a:cxn>
                  <a:cxn ang="0">
                    <a:pos x="260" y="57"/>
                  </a:cxn>
                  <a:cxn ang="0">
                    <a:pos x="256" y="138"/>
                  </a:cxn>
                  <a:cxn ang="0">
                    <a:pos x="339" y="131"/>
                  </a:cxn>
                  <a:cxn ang="0">
                    <a:pos x="341" y="158"/>
                  </a:cxn>
                  <a:cxn ang="0">
                    <a:pos x="354" y="158"/>
                  </a:cxn>
                  <a:cxn ang="0">
                    <a:pos x="356" y="197"/>
                  </a:cxn>
                  <a:cxn ang="0">
                    <a:pos x="371" y="197"/>
                  </a:cxn>
                  <a:cxn ang="0">
                    <a:pos x="371" y="210"/>
                  </a:cxn>
                  <a:cxn ang="0">
                    <a:pos x="386" y="210"/>
                  </a:cxn>
                  <a:cxn ang="0">
                    <a:pos x="386" y="250"/>
                  </a:cxn>
                  <a:cxn ang="0">
                    <a:pos x="428" y="248"/>
                  </a:cxn>
                  <a:cxn ang="0">
                    <a:pos x="432" y="288"/>
                  </a:cxn>
                  <a:cxn ang="0">
                    <a:pos x="451" y="554"/>
                  </a:cxn>
                  <a:cxn ang="0">
                    <a:pos x="195" y="561"/>
                  </a:cxn>
                  <a:cxn ang="0">
                    <a:pos x="183" y="561"/>
                  </a:cxn>
                  <a:cxn ang="0">
                    <a:pos x="180" y="375"/>
                  </a:cxn>
                  <a:cxn ang="0">
                    <a:pos x="95" y="376"/>
                  </a:cxn>
                  <a:cxn ang="0">
                    <a:pos x="93" y="316"/>
                  </a:cxn>
                  <a:cxn ang="0">
                    <a:pos x="93" y="301"/>
                  </a:cxn>
                  <a:cxn ang="0">
                    <a:pos x="46" y="301"/>
                  </a:cxn>
                  <a:cxn ang="0">
                    <a:pos x="8" y="303"/>
                  </a:cxn>
                  <a:cxn ang="0">
                    <a:pos x="0" y="63"/>
                  </a:cxn>
                  <a:cxn ang="0">
                    <a:pos x="8" y="63"/>
                  </a:cxn>
                  <a:cxn ang="0">
                    <a:pos x="8" y="33"/>
                  </a:cxn>
                  <a:cxn ang="0">
                    <a:pos x="12" y="37"/>
                  </a:cxn>
                </a:cxnLst>
                <a:rect l="0" t="0" r="r" b="b"/>
                <a:pathLst>
                  <a:path w="452" h="562">
                    <a:moveTo>
                      <a:pt x="12" y="37"/>
                    </a:moveTo>
                    <a:lnTo>
                      <a:pt x="15" y="37"/>
                    </a:lnTo>
                    <a:lnTo>
                      <a:pt x="25" y="45"/>
                    </a:lnTo>
                    <a:lnTo>
                      <a:pt x="37" y="57"/>
                    </a:lnTo>
                    <a:lnTo>
                      <a:pt x="45" y="66"/>
                    </a:lnTo>
                    <a:lnTo>
                      <a:pt x="53" y="68"/>
                    </a:lnTo>
                    <a:lnTo>
                      <a:pt x="65" y="66"/>
                    </a:lnTo>
                    <a:lnTo>
                      <a:pt x="80" y="66"/>
                    </a:lnTo>
                    <a:lnTo>
                      <a:pt x="90" y="63"/>
                    </a:lnTo>
                    <a:lnTo>
                      <a:pt x="95" y="53"/>
                    </a:lnTo>
                    <a:lnTo>
                      <a:pt x="100" y="48"/>
                    </a:lnTo>
                    <a:lnTo>
                      <a:pt x="115" y="48"/>
                    </a:lnTo>
                    <a:lnTo>
                      <a:pt x="124" y="45"/>
                    </a:lnTo>
                    <a:lnTo>
                      <a:pt x="138" y="37"/>
                    </a:lnTo>
                    <a:lnTo>
                      <a:pt x="148" y="33"/>
                    </a:lnTo>
                    <a:lnTo>
                      <a:pt x="162" y="33"/>
                    </a:lnTo>
                    <a:lnTo>
                      <a:pt x="171" y="37"/>
                    </a:lnTo>
                    <a:lnTo>
                      <a:pt x="191" y="28"/>
                    </a:lnTo>
                    <a:lnTo>
                      <a:pt x="220" y="33"/>
                    </a:lnTo>
                    <a:lnTo>
                      <a:pt x="229" y="33"/>
                    </a:lnTo>
                    <a:lnTo>
                      <a:pt x="236" y="33"/>
                    </a:lnTo>
                    <a:lnTo>
                      <a:pt x="241" y="21"/>
                    </a:lnTo>
                    <a:lnTo>
                      <a:pt x="241" y="10"/>
                    </a:lnTo>
                    <a:lnTo>
                      <a:pt x="248" y="1"/>
                    </a:lnTo>
                    <a:lnTo>
                      <a:pt x="253" y="0"/>
                    </a:lnTo>
                    <a:lnTo>
                      <a:pt x="258" y="0"/>
                    </a:lnTo>
                    <a:lnTo>
                      <a:pt x="260" y="57"/>
                    </a:lnTo>
                    <a:lnTo>
                      <a:pt x="256" y="138"/>
                    </a:lnTo>
                    <a:lnTo>
                      <a:pt x="339" y="131"/>
                    </a:lnTo>
                    <a:lnTo>
                      <a:pt x="341" y="158"/>
                    </a:lnTo>
                    <a:lnTo>
                      <a:pt x="354" y="158"/>
                    </a:lnTo>
                    <a:lnTo>
                      <a:pt x="356" y="197"/>
                    </a:lnTo>
                    <a:lnTo>
                      <a:pt x="371" y="197"/>
                    </a:lnTo>
                    <a:lnTo>
                      <a:pt x="371" y="210"/>
                    </a:lnTo>
                    <a:lnTo>
                      <a:pt x="386" y="210"/>
                    </a:lnTo>
                    <a:lnTo>
                      <a:pt x="386" y="250"/>
                    </a:lnTo>
                    <a:lnTo>
                      <a:pt x="428" y="248"/>
                    </a:lnTo>
                    <a:lnTo>
                      <a:pt x="432" y="288"/>
                    </a:lnTo>
                    <a:lnTo>
                      <a:pt x="451" y="554"/>
                    </a:lnTo>
                    <a:lnTo>
                      <a:pt x="195" y="561"/>
                    </a:lnTo>
                    <a:lnTo>
                      <a:pt x="183" y="561"/>
                    </a:lnTo>
                    <a:lnTo>
                      <a:pt x="180" y="375"/>
                    </a:lnTo>
                    <a:lnTo>
                      <a:pt x="95" y="376"/>
                    </a:lnTo>
                    <a:lnTo>
                      <a:pt x="93" y="316"/>
                    </a:lnTo>
                    <a:lnTo>
                      <a:pt x="93" y="301"/>
                    </a:lnTo>
                    <a:lnTo>
                      <a:pt x="46" y="301"/>
                    </a:lnTo>
                    <a:lnTo>
                      <a:pt x="8" y="303"/>
                    </a:lnTo>
                    <a:lnTo>
                      <a:pt x="0" y="63"/>
                    </a:lnTo>
                    <a:lnTo>
                      <a:pt x="8" y="63"/>
                    </a:lnTo>
                    <a:lnTo>
                      <a:pt x="8" y="33"/>
                    </a:lnTo>
                    <a:lnTo>
                      <a:pt x="12" y="37"/>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1" name="Freeform 12"/>
              <p:cNvSpPr>
                <a:spLocks/>
              </p:cNvSpPr>
              <p:nvPr/>
            </p:nvSpPr>
            <p:spPr bwMode="auto">
              <a:xfrm>
                <a:off x="2587344" y="4304625"/>
                <a:ext cx="572155" cy="443979"/>
              </a:xfrm>
              <a:custGeom>
                <a:avLst/>
                <a:gdLst/>
                <a:ahLst/>
                <a:cxnLst>
                  <a:cxn ang="0">
                    <a:pos x="121" y="223"/>
                  </a:cxn>
                  <a:cxn ang="0">
                    <a:pos x="137" y="228"/>
                  </a:cxn>
                  <a:cxn ang="0">
                    <a:pos x="207" y="280"/>
                  </a:cxn>
                  <a:cxn ang="0">
                    <a:pos x="223" y="323"/>
                  </a:cxn>
                  <a:cxn ang="0">
                    <a:pos x="237" y="342"/>
                  </a:cxn>
                  <a:cxn ang="0">
                    <a:pos x="265" y="390"/>
                  </a:cxn>
                  <a:cxn ang="0">
                    <a:pos x="270" y="412"/>
                  </a:cxn>
                  <a:cxn ang="0">
                    <a:pos x="274" y="458"/>
                  </a:cxn>
                  <a:cxn ang="0">
                    <a:pos x="285" y="492"/>
                  </a:cxn>
                  <a:cxn ang="0">
                    <a:pos x="307" y="478"/>
                  </a:cxn>
                  <a:cxn ang="0">
                    <a:pos x="319" y="475"/>
                  </a:cxn>
                  <a:cxn ang="0">
                    <a:pos x="317" y="455"/>
                  </a:cxn>
                  <a:cxn ang="0">
                    <a:pos x="316" y="444"/>
                  </a:cxn>
                  <a:cxn ang="0">
                    <a:pos x="329" y="422"/>
                  </a:cxn>
                  <a:cxn ang="0">
                    <a:pos x="345" y="409"/>
                  </a:cxn>
                  <a:cxn ang="0">
                    <a:pos x="372" y="420"/>
                  </a:cxn>
                  <a:cxn ang="0">
                    <a:pos x="385" y="412"/>
                  </a:cxn>
                  <a:cxn ang="0">
                    <a:pos x="409" y="409"/>
                  </a:cxn>
                  <a:cxn ang="0">
                    <a:pos x="426" y="400"/>
                  </a:cxn>
                  <a:cxn ang="0">
                    <a:pos x="439" y="392"/>
                  </a:cxn>
                  <a:cxn ang="0">
                    <a:pos x="456" y="382"/>
                  </a:cxn>
                  <a:cxn ang="0">
                    <a:pos x="466" y="375"/>
                  </a:cxn>
                  <a:cxn ang="0">
                    <a:pos x="494" y="370"/>
                  </a:cxn>
                  <a:cxn ang="0">
                    <a:pos x="520" y="382"/>
                  </a:cxn>
                  <a:cxn ang="0">
                    <a:pos x="540" y="385"/>
                  </a:cxn>
                  <a:cxn ang="0">
                    <a:pos x="556" y="390"/>
                  </a:cxn>
                  <a:cxn ang="0">
                    <a:pos x="578" y="400"/>
                  </a:cxn>
                  <a:cxn ang="0">
                    <a:pos x="598" y="382"/>
                  </a:cxn>
                  <a:cxn ang="0">
                    <a:pos x="601" y="365"/>
                  </a:cxn>
                  <a:cxn ang="0">
                    <a:pos x="604" y="350"/>
                  </a:cxn>
                  <a:cxn ang="0">
                    <a:pos x="616" y="330"/>
                  </a:cxn>
                  <a:cxn ang="0">
                    <a:pos x="629" y="315"/>
                  </a:cxn>
                  <a:cxn ang="0">
                    <a:pos x="649" y="312"/>
                  </a:cxn>
                  <a:cxn ang="0">
                    <a:pos x="655" y="232"/>
                  </a:cxn>
                  <a:cxn ang="0">
                    <a:pos x="357" y="8"/>
                  </a:cxn>
                  <a:cxn ang="0">
                    <a:pos x="65" y="3"/>
                  </a:cxn>
                  <a:cxn ang="0">
                    <a:pos x="0" y="198"/>
                  </a:cxn>
                  <a:cxn ang="0">
                    <a:pos x="30" y="180"/>
                  </a:cxn>
                  <a:cxn ang="0">
                    <a:pos x="67" y="185"/>
                  </a:cxn>
                  <a:cxn ang="0">
                    <a:pos x="97" y="208"/>
                  </a:cxn>
                  <a:cxn ang="0">
                    <a:pos x="121" y="220"/>
                  </a:cxn>
                </a:cxnLst>
                <a:rect l="0" t="0" r="r" b="b"/>
                <a:pathLst>
                  <a:path w="664" h="493">
                    <a:moveTo>
                      <a:pt x="121" y="220"/>
                    </a:moveTo>
                    <a:lnTo>
                      <a:pt x="121" y="223"/>
                    </a:lnTo>
                    <a:lnTo>
                      <a:pt x="128" y="225"/>
                    </a:lnTo>
                    <a:lnTo>
                      <a:pt x="137" y="228"/>
                    </a:lnTo>
                    <a:lnTo>
                      <a:pt x="168" y="258"/>
                    </a:lnTo>
                    <a:lnTo>
                      <a:pt x="207" y="280"/>
                    </a:lnTo>
                    <a:lnTo>
                      <a:pt x="217" y="298"/>
                    </a:lnTo>
                    <a:lnTo>
                      <a:pt x="223" y="323"/>
                    </a:lnTo>
                    <a:lnTo>
                      <a:pt x="229" y="332"/>
                    </a:lnTo>
                    <a:lnTo>
                      <a:pt x="237" y="342"/>
                    </a:lnTo>
                    <a:lnTo>
                      <a:pt x="249" y="370"/>
                    </a:lnTo>
                    <a:lnTo>
                      <a:pt x="265" y="390"/>
                    </a:lnTo>
                    <a:lnTo>
                      <a:pt x="265" y="397"/>
                    </a:lnTo>
                    <a:lnTo>
                      <a:pt x="270" y="412"/>
                    </a:lnTo>
                    <a:lnTo>
                      <a:pt x="265" y="435"/>
                    </a:lnTo>
                    <a:lnTo>
                      <a:pt x="274" y="458"/>
                    </a:lnTo>
                    <a:lnTo>
                      <a:pt x="284" y="475"/>
                    </a:lnTo>
                    <a:lnTo>
                      <a:pt x="285" y="492"/>
                    </a:lnTo>
                    <a:lnTo>
                      <a:pt x="294" y="482"/>
                    </a:lnTo>
                    <a:lnTo>
                      <a:pt x="307" y="478"/>
                    </a:lnTo>
                    <a:lnTo>
                      <a:pt x="310" y="470"/>
                    </a:lnTo>
                    <a:lnTo>
                      <a:pt x="319" y="475"/>
                    </a:lnTo>
                    <a:lnTo>
                      <a:pt x="319" y="467"/>
                    </a:lnTo>
                    <a:lnTo>
                      <a:pt x="317" y="455"/>
                    </a:lnTo>
                    <a:lnTo>
                      <a:pt x="307" y="445"/>
                    </a:lnTo>
                    <a:lnTo>
                      <a:pt x="316" y="444"/>
                    </a:lnTo>
                    <a:lnTo>
                      <a:pt x="316" y="430"/>
                    </a:lnTo>
                    <a:lnTo>
                      <a:pt x="329" y="422"/>
                    </a:lnTo>
                    <a:lnTo>
                      <a:pt x="339" y="418"/>
                    </a:lnTo>
                    <a:lnTo>
                      <a:pt x="345" y="409"/>
                    </a:lnTo>
                    <a:lnTo>
                      <a:pt x="367" y="412"/>
                    </a:lnTo>
                    <a:lnTo>
                      <a:pt x="372" y="420"/>
                    </a:lnTo>
                    <a:lnTo>
                      <a:pt x="378" y="412"/>
                    </a:lnTo>
                    <a:lnTo>
                      <a:pt x="385" y="412"/>
                    </a:lnTo>
                    <a:lnTo>
                      <a:pt x="396" y="412"/>
                    </a:lnTo>
                    <a:lnTo>
                      <a:pt x="409" y="409"/>
                    </a:lnTo>
                    <a:lnTo>
                      <a:pt x="416" y="402"/>
                    </a:lnTo>
                    <a:lnTo>
                      <a:pt x="426" y="400"/>
                    </a:lnTo>
                    <a:lnTo>
                      <a:pt x="436" y="400"/>
                    </a:lnTo>
                    <a:lnTo>
                      <a:pt x="439" y="392"/>
                    </a:lnTo>
                    <a:lnTo>
                      <a:pt x="447" y="387"/>
                    </a:lnTo>
                    <a:lnTo>
                      <a:pt x="456" y="382"/>
                    </a:lnTo>
                    <a:lnTo>
                      <a:pt x="458" y="375"/>
                    </a:lnTo>
                    <a:lnTo>
                      <a:pt x="466" y="375"/>
                    </a:lnTo>
                    <a:lnTo>
                      <a:pt x="476" y="377"/>
                    </a:lnTo>
                    <a:lnTo>
                      <a:pt x="494" y="370"/>
                    </a:lnTo>
                    <a:lnTo>
                      <a:pt x="514" y="375"/>
                    </a:lnTo>
                    <a:lnTo>
                      <a:pt x="520" y="382"/>
                    </a:lnTo>
                    <a:lnTo>
                      <a:pt x="529" y="380"/>
                    </a:lnTo>
                    <a:lnTo>
                      <a:pt x="540" y="385"/>
                    </a:lnTo>
                    <a:lnTo>
                      <a:pt x="547" y="387"/>
                    </a:lnTo>
                    <a:lnTo>
                      <a:pt x="556" y="390"/>
                    </a:lnTo>
                    <a:lnTo>
                      <a:pt x="568" y="392"/>
                    </a:lnTo>
                    <a:lnTo>
                      <a:pt x="578" y="400"/>
                    </a:lnTo>
                    <a:lnTo>
                      <a:pt x="591" y="392"/>
                    </a:lnTo>
                    <a:lnTo>
                      <a:pt x="598" y="382"/>
                    </a:lnTo>
                    <a:lnTo>
                      <a:pt x="601" y="375"/>
                    </a:lnTo>
                    <a:lnTo>
                      <a:pt x="601" y="365"/>
                    </a:lnTo>
                    <a:lnTo>
                      <a:pt x="598" y="357"/>
                    </a:lnTo>
                    <a:lnTo>
                      <a:pt x="604" y="350"/>
                    </a:lnTo>
                    <a:lnTo>
                      <a:pt x="606" y="338"/>
                    </a:lnTo>
                    <a:lnTo>
                      <a:pt x="616" y="330"/>
                    </a:lnTo>
                    <a:lnTo>
                      <a:pt x="620" y="320"/>
                    </a:lnTo>
                    <a:lnTo>
                      <a:pt x="629" y="315"/>
                    </a:lnTo>
                    <a:lnTo>
                      <a:pt x="635" y="310"/>
                    </a:lnTo>
                    <a:lnTo>
                      <a:pt x="649" y="312"/>
                    </a:lnTo>
                    <a:lnTo>
                      <a:pt x="651" y="312"/>
                    </a:lnTo>
                    <a:lnTo>
                      <a:pt x="655" y="232"/>
                    </a:lnTo>
                    <a:lnTo>
                      <a:pt x="663" y="12"/>
                    </a:lnTo>
                    <a:lnTo>
                      <a:pt x="357" y="8"/>
                    </a:lnTo>
                    <a:lnTo>
                      <a:pt x="202" y="5"/>
                    </a:lnTo>
                    <a:lnTo>
                      <a:pt x="65" y="3"/>
                    </a:lnTo>
                    <a:lnTo>
                      <a:pt x="3" y="0"/>
                    </a:lnTo>
                    <a:lnTo>
                      <a:pt x="0" y="198"/>
                    </a:lnTo>
                    <a:lnTo>
                      <a:pt x="19" y="183"/>
                    </a:lnTo>
                    <a:lnTo>
                      <a:pt x="30" y="180"/>
                    </a:lnTo>
                    <a:lnTo>
                      <a:pt x="41" y="180"/>
                    </a:lnTo>
                    <a:lnTo>
                      <a:pt x="67" y="185"/>
                    </a:lnTo>
                    <a:lnTo>
                      <a:pt x="73" y="190"/>
                    </a:lnTo>
                    <a:lnTo>
                      <a:pt x="97" y="208"/>
                    </a:lnTo>
                    <a:lnTo>
                      <a:pt x="110" y="214"/>
                    </a:lnTo>
                    <a:lnTo>
                      <a:pt x="121" y="22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2" name="Freeform 13"/>
              <p:cNvSpPr>
                <a:spLocks/>
              </p:cNvSpPr>
              <p:nvPr/>
            </p:nvSpPr>
            <p:spPr bwMode="auto">
              <a:xfrm>
                <a:off x="4265894" y="2885337"/>
                <a:ext cx="761725" cy="762778"/>
              </a:xfrm>
              <a:custGeom>
                <a:avLst/>
                <a:gdLst/>
                <a:ahLst/>
                <a:cxnLst>
                  <a:cxn ang="0">
                    <a:pos x="639" y="75"/>
                  </a:cxn>
                  <a:cxn ang="0">
                    <a:pos x="665" y="35"/>
                  </a:cxn>
                  <a:cxn ang="0">
                    <a:pos x="704" y="32"/>
                  </a:cxn>
                  <a:cxn ang="0">
                    <a:pos x="750" y="8"/>
                  </a:cxn>
                  <a:cxn ang="0">
                    <a:pos x="790" y="12"/>
                  </a:cxn>
                  <a:cxn ang="0">
                    <a:pos x="835" y="32"/>
                  </a:cxn>
                  <a:cxn ang="0">
                    <a:pos x="869" y="100"/>
                  </a:cxn>
                  <a:cxn ang="0">
                    <a:pos x="878" y="146"/>
                  </a:cxn>
                  <a:cxn ang="0">
                    <a:pos x="790" y="182"/>
                  </a:cxn>
                  <a:cxn ang="0">
                    <a:pos x="761" y="222"/>
                  </a:cxn>
                  <a:cxn ang="0">
                    <a:pos x="719" y="257"/>
                  </a:cxn>
                  <a:cxn ang="0">
                    <a:pos x="708" y="342"/>
                  </a:cxn>
                  <a:cxn ang="0">
                    <a:pos x="681" y="382"/>
                  </a:cxn>
                  <a:cxn ang="0">
                    <a:pos x="653" y="471"/>
                  </a:cxn>
                  <a:cxn ang="0">
                    <a:pos x="599" y="499"/>
                  </a:cxn>
                  <a:cxn ang="0">
                    <a:pos x="570" y="524"/>
                  </a:cxn>
                  <a:cxn ang="0">
                    <a:pos x="543" y="549"/>
                  </a:cxn>
                  <a:cxn ang="0">
                    <a:pos x="518" y="644"/>
                  </a:cxn>
                  <a:cxn ang="0">
                    <a:pos x="291" y="672"/>
                  </a:cxn>
                  <a:cxn ang="0">
                    <a:pos x="263" y="714"/>
                  </a:cxn>
                  <a:cxn ang="0">
                    <a:pos x="235" y="739"/>
                  </a:cxn>
                  <a:cxn ang="0">
                    <a:pos x="208" y="846"/>
                  </a:cxn>
                  <a:cxn ang="0">
                    <a:pos x="153" y="827"/>
                  </a:cxn>
                  <a:cxn ang="0">
                    <a:pos x="153" y="794"/>
                  </a:cxn>
                  <a:cxn ang="0">
                    <a:pos x="155" y="738"/>
                  </a:cxn>
                  <a:cxn ang="0">
                    <a:pos x="122" y="714"/>
                  </a:cxn>
                  <a:cxn ang="0">
                    <a:pos x="52" y="704"/>
                  </a:cxn>
                  <a:cxn ang="0">
                    <a:pos x="13" y="671"/>
                  </a:cxn>
                  <a:cxn ang="0">
                    <a:pos x="0" y="634"/>
                  </a:cxn>
                  <a:cxn ang="0">
                    <a:pos x="28" y="549"/>
                  </a:cxn>
                  <a:cxn ang="0">
                    <a:pos x="55" y="505"/>
                  </a:cxn>
                  <a:cxn ang="0">
                    <a:pos x="57" y="464"/>
                  </a:cxn>
                  <a:cxn ang="0">
                    <a:pos x="77" y="427"/>
                  </a:cxn>
                  <a:cxn ang="0">
                    <a:pos x="66" y="375"/>
                  </a:cxn>
                  <a:cxn ang="0">
                    <a:pos x="138" y="353"/>
                  </a:cxn>
                  <a:cxn ang="0">
                    <a:pos x="213" y="329"/>
                  </a:cxn>
                  <a:cxn ang="0">
                    <a:pos x="231" y="290"/>
                  </a:cxn>
                  <a:cxn ang="0">
                    <a:pos x="263" y="248"/>
                  </a:cxn>
                  <a:cxn ang="0">
                    <a:pos x="278" y="213"/>
                  </a:cxn>
                  <a:cxn ang="0">
                    <a:pos x="288" y="179"/>
                  </a:cxn>
                  <a:cxn ang="0">
                    <a:pos x="289" y="140"/>
                  </a:cxn>
                  <a:cxn ang="0">
                    <a:pos x="276" y="92"/>
                  </a:cxn>
                  <a:cxn ang="0">
                    <a:pos x="320" y="68"/>
                  </a:cxn>
                  <a:cxn ang="0">
                    <a:pos x="363" y="50"/>
                  </a:cxn>
                  <a:cxn ang="0">
                    <a:pos x="400" y="63"/>
                  </a:cxn>
                  <a:cxn ang="0">
                    <a:pos x="405" y="106"/>
                  </a:cxn>
                  <a:cxn ang="0">
                    <a:pos x="443" y="145"/>
                  </a:cxn>
                  <a:cxn ang="0">
                    <a:pos x="470" y="117"/>
                  </a:cxn>
                  <a:cxn ang="0">
                    <a:pos x="510" y="88"/>
                  </a:cxn>
                  <a:cxn ang="0">
                    <a:pos x="543" y="68"/>
                  </a:cxn>
                  <a:cxn ang="0">
                    <a:pos x="578" y="80"/>
                  </a:cxn>
                  <a:cxn ang="0">
                    <a:pos x="619" y="88"/>
                  </a:cxn>
                </a:cxnLst>
                <a:rect l="0" t="0" r="r" b="b"/>
                <a:pathLst>
                  <a:path w="884" h="847">
                    <a:moveTo>
                      <a:pt x="619" y="88"/>
                    </a:moveTo>
                    <a:lnTo>
                      <a:pt x="630" y="92"/>
                    </a:lnTo>
                    <a:lnTo>
                      <a:pt x="638" y="86"/>
                    </a:lnTo>
                    <a:lnTo>
                      <a:pt x="639" y="75"/>
                    </a:lnTo>
                    <a:lnTo>
                      <a:pt x="639" y="63"/>
                    </a:lnTo>
                    <a:lnTo>
                      <a:pt x="639" y="52"/>
                    </a:lnTo>
                    <a:lnTo>
                      <a:pt x="655" y="35"/>
                    </a:lnTo>
                    <a:lnTo>
                      <a:pt x="665" y="35"/>
                    </a:lnTo>
                    <a:lnTo>
                      <a:pt x="675" y="40"/>
                    </a:lnTo>
                    <a:lnTo>
                      <a:pt x="686" y="46"/>
                    </a:lnTo>
                    <a:lnTo>
                      <a:pt x="697" y="40"/>
                    </a:lnTo>
                    <a:lnTo>
                      <a:pt x="704" y="32"/>
                    </a:lnTo>
                    <a:lnTo>
                      <a:pt x="713" y="32"/>
                    </a:lnTo>
                    <a:lnTo>
                      <a:pt x="726" y="23"/>
                    </a:lnTo>
                    <a:lnTo>
                      <a:pt x="737" y="17"/>
                    </a:lnTo>
                    <a:lnTo>
                      <a:pt x="750" y="8"/>
                    </a:lnTo>
                    <a:lnTo>
                      <a:pt x="756" y="3"/>
                    </a:lnTo>
                    <a:lnTo>
                      <a:pt x="770" y="0"/>
                    </a:lnTo>
                    <a:lnTo>
                      <a:pt x="778" y="5"/>
                    </a:lnTo>
                    <a:lnTo>
                      <a:pt x="790" y="12"/>
                    </a:lnTo>
                    <a:lnTo>
                      <a:pt x="801" y="8"/>
                    </a:lnTo>
                    <a:lnTo>
                      <a:pt x="811" y="8"/>
                    </a:lnTo>
                    <a:lnTo>
                      <a:pt x="826" y="23"/>
                    </a:lnTo>
                    <a:lnTo>
                      <a:pt x="835" y="32"/>
                    </a:lnTo>
                    <a:lnTo>
                      <a:pt x="844" y="83"/>
                    </a:lnTo>
                    <a:lnTo>
                      <a:pt x="851" y="88"/>
                    </a:lnTo>
                    <a:lnTo>
                      <a:pt x="858" y="97"/>
                    </a:lnTo>
                    <a:lnTo>
                      <a:pt x="869" y="100"/>
                    </a:lnTo>
                    <a:lnTo>
                      <a:pt x="883" y="115"/>
                    </a:lnTo>
                    <a:lnTo>
                      <a:pt x="883" y="130"/>
                    </a:lnTo>
                    <a:lnTo>
                      <a:pt x="883" y="137"/>
                    </a:lnTo>
                    <a:lnTo>
                      <a:pt x="878" y="146"/>
                    </a:lnTo>
                    <a:lnTo>
                      <a:pt x="869" y="155"/>
                    </a:lnTo>
                    <a:lnTo>
                      <a:pt x="869" y="166"/>
                    </a:lnTo>
                    <a:lnTo>
                      <a:pt x="786" y="166"/>
                    </a:lnTo>
                    <a:lnTo>
                      <a:pt x="790" y="182"/>
                    </a:lnTo>
                    <a:lnTo>
                      <a:pt x="775" y="182"/>
                    </a:lnTo>
                    <a:lnTo>
                      <a:pt x="775" y="208"/>
                    </a:lnTo>
                    <a:lnTo>
                      <a:pt x="761" y="208"/>
                    </a:lnTo>
                    <a:lnTo>
                      <a:pt x="761" y="222"/>
                    </a:lnTo>
                    <a:lnTo>
                      <a:pt x="733" y="222"/>
                    </a:lnTo>
                    <a:lnTo>
                      <a:pt x="733" y="237"/>
                    </a:lnTo>
                    <a:lnTo>
                      <a:pt x="719" y="237"/>
                    </a:lnTo>
                    <a:lnTo>
                      <a:pt x="719" y="257"/>
                    </a:lnTo>
                    <a:lnTo>
                      <a:pt x="719" y="292"/>
                    </a:lnTo>
                    <a:lnTo>
                      <a:pt x="719" y="315"/>
                    </a:lnTo>
                    <a:lnTo>
                      <a:pt x="706" y="315"/>
                    </a:lnTo>
                    <a:lnTo>
                      <a:pt x="708" y="342"/>
                    </a:lnTo>
                    <a:lnTo>
                      <a:pt x="697" y="342"/>
                    </a:lnTo>
                    <a:lnTo>
                      <a:pt x="695" y="362"/>
                    </a:lnTo>
                    <a:lnTo>
                      <a:pt x="681" y="367"/>
                    </a:lnTo>
                    <a:lnTo>
                      <a:pt x="681" y="382"/>
                    </a:lnTo>
                    <a:lnTo>
                      <a:pt x="666" y="382"/>
                    </a:lnTo>
                    <a:lnTo>
                      <a:pt x="666" y="435"/>
                    </a:lnTo>
                    <a:lnTo>
                      <a:pt x="653" y="435"/>
                    </a:lnTo>
                    <a:lnTo>
                      <a:pt x="653" y="471"/>
                    </a:lnTo>
                    <a:lnTo>
                      <a:pt x="639" y="471"/>
                    </a:lnTo>
                    <a:lnTo>
                      <a:pt x="639" y="485"/>
                    </a:lnTo>
                    <a:lnTo>
                      <a:pt x="599" y="485"/>
                    </a:lnTo>
                    <a:lnTo>
                      <a:pt x="599" y="499"/>
                    </a:lnTo>
                    <a:lnTo>
                      <a:pt x="585" y="499"/>
                    </a:lnTo>
                    <a:lnTo>
                      <a:pt x="585" y="511"/>
                    </a:lnTo>
                    <a:lnTo>
                      <a:pt x="570" y="511"/>
                    </a:lnTo>
                    <a:lnTo>
                      <a:pt x="570" y="524"/>
                    </a:lnTo>
                    <a:lnTo>
                      <a:pt x="558" y="524"/>
                    </a:lnTo>
                    <a:lnTo>
                      <a:pt x="558" y="537"/>
                    </a:lnTo>
                    <a:lnTo>
                      <a:pt x="543" y="537"/>
                    </a:lnTo>
                    <a:lnTo>
                      <a:pt x="543" y="549"/>
                    </a:lnTo>
                    <a:lnTo>
                      <a:pt x="530" y="549"/>
                    </a:lnTo>
                    <a:lnTo>
                      <a:pt x="530" y="564"/>
                    </a:lnTo>
                    <a:lnTo>
                      <a:pt x="518" y="564"/>
                    </a:lnTo>
                    <a:lnTo>
                      <a:pt x="518" y="644"/>
                    </a:lnTo>
                    <a:lnTo>
                      <a:pt x="496" y="644"/>
                    </a:lnTo>
                    <a:lnTo>
                      <a:pt x="476" y="644"/>
                    </a:lnTo>
                    <a:lnTo>
                      <a:pt x="291" y="649"/>
                    </a:lnTo>
                    <a:lnTo>
                      <a:pt x="291" y="672"/>
                    </a:lnTo>
                    <a:lnTo>
                      <a:pt x="278" y="672"/>
                    </a:lnTo>
                    <a:lnTo>
                      <a:pt x="278" y="689"/>
                    </a:lnTo>
                    <a:lnTo>
                      <a:pt x="263" y="689"/>
                    </a:lnTo>
                    <a:lnTo>
                      <a:pt x="263" y="714"/>
                    </a:lnTo>
                    <a:lnTo>
                      <a:pt x="251" y="714"/>
                    </a:lnTo>
                    <a:lnTo>
                      <a:pt x="251" y="729"/>
                    </a:lnTo>
                    <a:lnTo>
                      <a:pt x="235" y="729"/>
                    </a:lnTo>
                    <a:lnTo>
                      <a:pt x="235" y="739"/>
                    </a:lnTo>
                    <a:lnTo>
                      <a:pt x="222" y="739"/>
                    </a:lnTo>
                    <a:lnTo>
                      <a:pt x="222" y="754"/>
                    </a:lnTo>
                    <a:lnTo>
                      <a:pt x="211" y="754"/>
                    </a:lnTo>
                    <a:lnTo>
                      <a:pt x="208" y="846"/>
                    </a:lnTo>
                    <a:lnTo>
                      <a:pt x="197" y="838"/>
                    </a:lnTo>
                    <a:lnTo>
                      <a:pt x="170" y="843"/>
                    </a:lnTo>
                    <a:lnTo>
                      <a:pt x="158" y="836"/>
                    </a:lnTo>
                    <a:lnTo>
                      <a:pt x="153" y="827"/>
                    </a:lnTo>
                    <a:lnTo>
                      <a:pt x="148" y="819"/>
                    </a:lnTo>
                    <a:lnTo>
                      <a:pt x="148" y="807"/>
                    </a:lnTo>
                    <a:lnTo>
                      <a:pt x="150" y="801"/>
                    </a:lnTo>
                    <a:lnTo>
                      <a:pt x="153" y="794"/>
                    </a:lnTo>
                    <a:lnTo>
                      <a:pt x="155" y="771"/>
                    </a:lnTo>
                    <a:lnTo>
                      <a:pt x="155" y="759"/>
                    </a:lnTo>
                    <a:lnTo>
                      <a:pt x="155" y="749"/>
                    </a:lnTo>
                    <a:lnTo>
                      <a:pt x="155" y="738"/>
                    </a:lnTo>
                    <a:lnTo>
                      <a:pt x="148" y="734"/>
                    </a:lnTo>
                    <a:lnTo>
                      <a:pt x="142" y="729"/>
                    </a:lnTo>
                    <a:lnTo>
                      <a:pt x="131" y="718"/>
                    </a:lnTo>
                    <a:lnTo>
                      <a:pt x="122" y="714"/>
                    </a:lnTo>
                    <a:lnTo>
                      <a:pt x="98" y="712"/>
                    </a:lnTo>
                    <a:lnTo>
                      <a:pt x="77" y="705"/>
                    </a:lnTo>
                    <a:lnTo>
                      <a:pt x="63" y="704"/>
                    </a:lnTo>
                    <a:lnTo>
                      <a:pt x="52" y="704"/>
                    </a:lnTo>
                    <a:lnTo>
                      <a:pt x="43" y="699"/>
                    </a:lnTo>
                    <a:lnTo>
                      <a:pt x="21" y="689"/>
                    </a:lnTo>
                    <a:lnTo>
                      <a:pt x="17" y="679"/>
                    </a:lnTo>
                    <a:lnTo>
                      <a:pt x="13" y="671"/>
                    </a:lnTo>
                    <a:lnTo>
                      <a:pt x="10" y="658"/>
                    </a:lnTo>
                    <a:lnTo>
                      <a:pt x="6" y="652"/>
                    </a:lnTo>
                    <a:lnTo>
                      <a:pt x="3" y="644"/>
                    </a:lnTo>
                    <a:lnTo>
                      <a:pt x="0" y="634"/>
                    </a:lnTo>
                    <a:lnTo>
                      <a:pt x="1" y="624"/>
                    </a:lnTo>
                    <a:lnTo>
                      <a:pt x="8" y="579"/>
                    </a:lnTo>
                    <a:lnTo>
                      <a:pt x="18" y="554"/>
                    </a:lnTo>
                    <a:lnTo>
                      <a:pt x="28" y="549"/>
                    </a:lnTo>
                    <a:lnTo>
                      <a:pt x="40" y="537"/>
                    </a:lnTo>
                    <a:lnTo>
                      <a:pt x="43" y="525"/>
                    </a:lnTo>
                    <a:lnTo>
                      <a:pt x="52" y="512"/>
                    </a:lnTo>
                    <a:lnTo>
                      <a:pt x="55" y="505"/>
                    </a:lnTo>
                    <a:lnTo>
                      <a:pt x="52" y="494"/>
                    </a:lnTo>
                    <a:lnTo>
                      <a:pt x="52" y="484"/>
                    </a:lnTo>
                    <a:lnTo>
                      <a:pt x="52" y="471"/>
                    </a:lnTo>
                    <a:lnTo>
                      <a:pt x="57" y="464"/>
                    </a:lnTo>
                    <a:lnTo>
                      <a:pt x="63" y="452"/>
                    </a:lnTo>
                    <a:lnTo>
                      <a:pt x="68" y="445"/>
                    </a:lnTo>
                    <a:lnTo>
                      <a:pt x="75" y="437"/>
                    </a:lnTo>
                    <a:lnTo>
                      <a:pt x="77" y="427"/>
                    </a:lnTo>
                    <a:lnTo>
                      <a:pt x="68" y="407"/>
                    </a:lnTo>
                    <a:lnTo>
                      <a:pt x="63" y="399"/>
                    </a:lnTo>
                    <a:lnTo>
                      <a:pt x="63" y="387"/>
                    </a:lnTo>
                    <a:lnTo>
                      <a:pt x="66" y="375"/>
                    </a:lnTo>
                    <a:lnTo>
                      <a:pt x="73" y="367"/>
                    </a:lnTo>
                    <a:lnTo>
                      <a:pt x="80" y="362"/>
                    </a:lnTo>
                    <a:lnTo>
                      <a:pt x="126" y="345"/>
                    </a:lnTo>
                    <a:lnTo>
                      <a:pt x="138" y="353"/>
                    </a:lnTo>
                    <a:lnTo>
                      <a:pt x="150" y="355"/>
                    </a:lnTo>
                    <a:lnTo>
                      <a:pt x="193" y="342"/>
                    </a:lnTo>
                    <a:lnTo>
                      <a:pt x="211" y="342"/>
                    </a:lnTo>
                    <a:lnTo>
                      <a:pt x="213" y="329"/>
                    </a:lnTo>
                    <a:lnTo>
                      <a:pt x="220" y="320"/>
                    </a:lnTo>
                    <a:lnTo>
                      <a:pt x="222" y="313"/>
                    </a:lnTo>
                    <a:lnTo>
                      <a:pt x="228" y="300"/>
                    </a:lnTo>
                    <a:lnTo>
                      <a:pt x="231" y="290"/>
                    </a:lnTo>
                    <a:lnTo>
                      <a:pt x="233" y="280"/>
                    </a:lnTo>
                    <a:lnTo>
                      <a:pt x="253" y="272"/>
                    </a:lnTo>
                    <a:lnTo>
                      <a:pt x="260" y="265"/>
                    </a:lnTo>
                    <a:lnTo>
                      <a:pt x="263" y="248"/>
                    </a:lnTo>
                    <a:lnTo>
                      <a:pt x="260" y="232"/>
                    </a:lnTo>
                    <a:lnTo>
                      <a:pt x="265" y="225"/>
                    </a:lnTo>
                    <a:lnTo>
                      <a:pt x="273" y="219"/>
                    </a:lnTo>
                    <a:lnTo>
                      <a:pt x="278" y="213"/>
                    </a:lnTo>
                    <a:lnTo>
                      <a:pt x="288" y="205"/>
                    </a:lnTo>
                    <a:lnTo>
                      <a:pt x="293" y="195"/>
                    </a:lnTo>
                    <a:lnTo>
                      <a:pt x="293" y="188"/>
                    </a:lnTo>
                    <a:lnTo>
                      <a:pt x="288" y="179"/>
                    </a:lnTo>
                    <a:lnTo>
                      <a:pt x="280" y="170"/>
                    </a:lnTo>
                    <a:lnTo>
                      <a:pt x="280" y="162"/>
                    </a:lnTo>
                    <a:lnTo>
                      <a:pt x="283" y="150"/>
                    </a:lnTo>
                    <a:lnTo>
                      <a:pt x="289" y="140"/>
                    </a:lnTo>
                    <a:lnTo>
                      <a:pt x="289" y="132"/>
                    </a:lnTo>
                    <a:lnTo>
                      <a:pt x="278" y="112"/>
                    </a:lnTo>
                    <a:lnTo>
                      <a:pt x="273" y="100"/>
                    </a:lnTo>
                    <a:lnTo>
                      <a:pt x="276" y="92"/>
                    </a:lnTo>
                    <a:lnTo>
                      <a:pt x="288" y="86"/>
                    </a:lnTo>
                    <a:lnTo>
                      <a:pt x="298" y="77"/>
                    </a:lnTo>
                    <a:lnTo>
                      <a:pt x="307" y="72"/>
                    </a:lnTo>
                    <a:lnTo>
                      <a:pt x="320" y="68"/>
                    </a:lnTo>
                    <a:lnTo>
                      <a:pt x="341" y="63"/>
                    </a:lnTo>
                    <a:lnTo>
                      <a:pt x="348" y="57"/>
                    </a:lnTo>
                    <a:lnTo>
                      <a:pt x="351" y="50"/>
                    </a:lnTo>
                    <a:lnTo>
                      <a:pt x="363" y="50"/>
                    </a:lnTo>
                    <a:lnTo>
                      <a:pt x="373" y="52"/>
                    </a:lnTo>
                    <a:lnTo>
                      <a:pt x="380" y="63"/>
                    </a:lnTo>
                    <a:lnTo>
                      <a:pt x="388" y="68"/>
                    </a:lnTo>
                    <a:lnTo>
                      <a:pt x="400" y="63"/>
                    </a:lnTo>
                    <a:lnTo>
                      <a:pt x="407" y="57"/>
                    </a:lnTo>
                    <a:lnTo>
                      <a:pt x="418" y="72"/>
                    </a:lnTo>
                    <a:lnTo>
                      <a:pt x="414" y="88"/>
                    </a:lnTo>
                    <a:lnTo>
                      <a:pt x="405" y="106"/>
                    </a:lnTo>
                    <a:lnTo>
                      <a:pt x="405" y="117"/>
                    </a:lnTo>
                    <a:lnTo>
                      <a:pt x="420" y="132"/>
                    </a:lnTo>
                    <a:lnTo>
                      <a:pt x="427" y="137"/>
                    </a:lnTo>
                    <a:lnTo>
                      <a:pt x="443" y="145"/>
                    </a:lnTo>
                    <a:lnTo>
                      <a:pt x="450" y="145"/>
                    </a:lnTo>
                    <a:lnTo>
                      <a:pt x="460" y="132"/>
                    </a:lnTo>
                    <a:lnTo>
                      <a:pt x="465" y="125"/>
                    </a:lnTo>
                    <a:lnTo>
                      <a:pt x="470" y="117"/>
                    </a:lnTo>
                    <a:lnTo>
                      <a:pt x="481" y="112"/>
                    </a:lnTo>
                    <a:lnTo>
                      <a:pt x="488" y="106"/>
                    </a:lnTo>
                    <a:lnTo>
                      <a:pt x="501" y="92"/>
                    </a:lnTo>
                    <a:lnTo>
                      <a:pt x="510" y="88"/>
                    </a:lnTo>
                    <a:lnTo>
                      <a:pt x="518" y="77"/>
                    </a:lnTo>
                    <a:lnTo>
                      <a:pt x="523" y="68"/>
                    </a:lnTo>
                    <a:lnTo>
                      <a:pt x="534" y="68"/>
                    </a:lnTo>
                    <a:lnTo>
                      <a:pt x="543" y="68"/>
                    </a:lnTo>
                    <a:lnTo>
                      <a:pt x="550" y="68"/>
                    </a:lnTo>
                    <a:lnTo>
                      <a:pt x="561" y="68"/>
                    </a:lnTo>
                    <a:lnTo>
                      <a:pt x="570" y="72"/>
                    </a:lnTo>
                    <a:lnTo>
                      <a:pt x="578" y="80"/>
                    </a:lnTo>
                    <a:lnTo>
                      <a:pt x="583" y="86"/>
                    </a:lnTo>
                    <a:lnTo>
                      <a:pt x="592" y="92"/>
                    </a:lnTo>
                    <a:lnTo>
                      <a:pt x="608" y="88"/>
                    </a:lnTo>
                    <a:lnTo>
                      <a:pt x="619" y="88"/>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3" name="Freeform 14"/>
              <p:cNvSpPr>
                <a:spLocks/>
              </p:cNvSpPr>
              <p:nvPr/>
            </p:nvSpPr>
            <p:spPr bwMode="auto">
              <a:xfrm>
                <a:off x="5070703" y="2183798"/>
                <a:ext cx="425670" cy="949194"/>
              </a:xfrm>
              <a:custGeom>
                <a:avLst/>
                <a:gdLst/>
                <a:ahLst/>
                <a:cxnLst>
                  <a:cxn ang="0">
                    <a:pos x="490" y="299"/>
                  </a:cxn>
                  <a:cxn ang="0">
                    <a:pos x="481" y="267"/>
                  </a:cxn>
                  <a:cxn ang="0">
                    <a:pos x="474" y="240"/>
                  </a:cxn>
                  <a:cxn ang="0">
                    <a:pos x="476" y="220"/>
                  </a:cxn>
                  <a:cxn ang="0">
                    <a:pos x="474" y="197"/>
                  </a:cxn>
                  <a:cxn ang="0">
                    <a:pos x="458" y="186"/>
                  </a:cxn>
                  <a:cxn ang="0">
                    <a:pos x="446" y="159"/>
                  </a:cxn>
                  <a:cxn ang="0">
                    <a:pos x="423" y="126"/>
                  </a:cxn>
                  <a:cxn ang="0">
                    <a:pos x="413" y="97"/>
                  </a:cxn>
                  <a:cxn ang="0">
                    <a:pos x="419" y="70"/>
                  </a:cxn>
                  <a:cxn ang="0">
                    <a:pos x="413" y="26"/>
                  </a:cxn>
                  <a:cxn ang="0">
                    <a:pos x="413" y="6"/>
                  </a:cxn>
                  <a:cxn ang="0">
                    <a:pos x="325" y="1"/>
                  </a:cxn>
                  <a:cxn ang="0">
                    <a:pos x="21" y="319"/>
                  </a:cxn>
                  <a:cxn ang="0">
                    <a:pos x="21" y="477"/>
                  </a:cxn>
                  <a:cxn ang="0">
                    <a:pos x="41" y="954"/>
                  </a:cxn>
                  <a:cxn ang="0">
                    <a:pos x="53" y="979"/>
                  </a:cxn>
                  <a:cxn ang="0">
                    <a:pos x="83" y="985"/>
                  </a:cxn>
                  <a:cxn ang="0">
                    <a:pos x="112" y="994"/>
                  </a:cxn>
                  <a:cxn ang="0">
                    <a:pos x="125" y="963"/>
                  </a:cxn>
                  <a:cxn ang="0">
                    <a:pos x="155" y="966"/>
                  </a:cxn>
                  <a:cxn ang="0">
                    <a:pos x="185" y="966"/>
                  </a:cxn>
                  <a:cxn ang="0">
                    <a:pos x="210" y="965"/>
                  </a:cxn>
                  <a:cxn ang="0">
                    <a:pos x="235" y="994"/>
                  </a:cxn>
                  <a:cxn ang="0">
                    <a:pos x="243" y="1014"/>
                  </a:cxn>
                  <a:cxn ang="0">
                    <a:pos x="288" y="1014"/>
                  </a:cxn>
                  <a:cxn ang="0">
                    <a:pos x="303" y="1043"/>
                  </a:cxn>
                  <a:cxn ang="0">
                    <a:pos x="353" y="1041"/>
                  </a:cxn>
                  <a:cxn ang="0">
                    <a:pos x="359" y="1005"/>
                  </a:cxn>
                  <a:cxn ang="0">
                    <a:pos x="358" y="971"/>
                  </a:cxn>
                  <a:cxn ang="0">
                    <a:pos x="353" y="941"/>
                  </a:cxn>
                  <a:cxn ang="0">
                    <a:pos x="341" y="906"/>
                  </a:cxn>
                  <a:cxn ang="0">
                    <a:pos x="348" y="854"/>
                  </a:cxn>
                  <a:cxn ang="0">
                    <a:pos x="399" y="861"/>
                  </a:cxn>
                  <a:cxn ang="0">
                    <a:pos x="423" y="845"/>
                  </a:cxn>
                  <a:cxn ang="0">
                    <a:pos x="428" y="818"/>
                  </a:cxn>
                  <a:cxn ang="0">
                    <a:pos x="412" y="789"/>
                  </a:cxn>
                  <a:cxn ang="0">
                    <a:pos x="434" y="774"/>
                  </a:cxn>
                  <a:cxn ang="0">
                    <a:pos x="452" y="747"/>
                  </a:cxn>
                  <a:cxn ang="0">
                    <a:pos x="454" y="714"/>
                  </a:cxn>
                  <a:cxn ang="0">
                    <a:pos x="485" y="656"/>
                  </a:cxn>
                  <a:cxn ang="0">
                    <a:pos x="468" y="626"/>
                  </a:cxn>
                  <a:cxn ang="0">
                    <a:pos x="456" y="596"/>
                  </a:cxn>
                  <a:cxn ang="0">
                    <a:pos x="446" y="554"/>
                  </a:cxn>
                  <a:cxn ang="0">
                    <a:pos x="436" y="519"/>
                  </a:cxn>
                  <a:cxn ang="0">
                    <a:pos x="428" y="491"/>
                  </a:cxn>
                  <a:cxn ang="0">
                    <a:pos x="445" y="464"/>
                  </a:cxn>
                  <a:cxn ang="0">
                    <a:pos x="458" y="427"/>
                  </a:cxn>
                  <a:cxn ang="0">
                    <a:pos x="470" y="409"/>
                  </a:cxn>
                  <a:cxn ang="0">
                    <a:pos x="476" y="375"/>
                  </a:cxn>
                  <a:cxn ang="0">
                    <a:pos x="479" y="342"/>
                  </a:cxn>
                  <a:cxn ang="0">
                    <a:pos x="493" y="319"/>
                  </a:cxn>
                </a:cxnLst>
                <a:rect l="0" t="0" r="r" b="b"/>
                <a:pathLst>
                  <a:path w="494" h="1054">
                    <a:moveTo>
                      <a:pt x="493" y="319"/>
                    </a:moveTo>
                    <a:lnTo>
                      <a:pt x="493" y="310"/>
                    </a:lnTo>
                    <a:lnTo>
                      <a:pt x="490" y="299"/>
                    </a:lnTo>
                    <a:lnTo>
                      <a:pt x="488" y="290"/>
                    </a:lnTo>
                    <a:lnTo>
                      <a:pt x="486" y="280"/>
                    </a:lnTo>
                    <a:lnTo>
                      <a:pt x="481" y="267"/>
                    </a:lnTo>
                    <a:lnTo>
                      <a:pt x="481" y="262"/>
                    </a:lnTo>
                    <a:lnTo>
                      <a:pt x="481" y="250"/>
                    </a:lnTo>
                    <a:lnTo>
                      <a:pt x="474" y="240"/>
                    </a:lnTo>
                    <a:lnTo>
                      <a:pt x="481" y="232"/>
                    </a:lnTo>
                    <a:lnTo>
                      <a:pt x="474" y="230"/>
                    </a:lnTo>
                    <a:lnTo>
                      <a:pt x="476" y="220"/>
                    </a:lnTo>
                    <a:lnTo>
                      <a:pt x="470" y="215"/>
                    </a:lnTo>
                    <a:lnTo>
                      <a:pt x="470" y="205"/>
                    </a:lnTo>
                    <a:lnTo>
                      <a:pt x="474" y="197"/>
                    </a:lnTo>
                    <a:lnTo>
                      <a:pt x="470" y="188"/>
                    </a:lnTo>
                    <a:lnTo>
                      <a:pt x="461" y="195"/>
                    </a:lnTo>
                    <a:lnTo>
                      <a:pt x="458" y="186"/>
                    </a:lnTo>
                    <a:lnTo>
                      <a:pt x="452" y="179"/>
                    </a:lnTo>
                    <a:lnTo>
                      <a:pt x="452" y="168"/>
                    </a:lnTo>
                    <a:lnTo>
                      <a:pt x="446" y="159"/>
                    </a:lnTo>
                    <a:lnTo>
                      <a:pt x="445" y="152"/>
                    </a:lnTo>
                    <a:lnTo>
                      <a:pt x="428" y="139"/>
                    </a:lnTo>
                    <a:lnTo>
                      <a:pt x="423" y="126"/>
                    </a:lnTo>
                    <a:lnTo>
                      <a:pt x="423" y="113"/>
                    </a:lnTo>
                    <a:lnTo>
                      <a:pt x="413" y="108"/>
                    </a:lnTo>
                    <a:lnTo>
                      <a:pt x="413" y="97"/>
                    </a:lnTo>
                    <a:lnTo>
                      <a:pt x="418" y="88"/>
                    </a:lnTo>
                    <a:lnTo>
                      <a:pt x="423" y="79"/>
                    </a:lnTo>
                    <a:lnTo>
                      <a:pt x="419" y="70"/>
                    </a:lnTo>
                    <a:lnTo>
                      <a:pt x="412" y="59"/>
                    </a:lnTo>
                    <a:lnTo>
                      <a:pt x="408" y="50"/>
                    </a:lnTo>
                    <a:lnTo>
                      <a:pt x="413" y="26"/>
                    </a:lnTo>
                    <a:lnTo>
                      <a:pt x="405" y="25"/>
                    </a:lnTo>
                    <a:lnTo>
                      <a:pt x="408" y="15"/>
                    </a:lnTo>
                    <a:lnTo>
                      <a:pt x="413" y="6"/>
                    </a:lnTo>
                    <a:lnTo>
                      <a:pt x="408" y="0"/>
                    </a:lnTo>
                    <a:lnTo>
                      <a:pt x="421" y="0"/>
                    </a:lnTo>
                    <a:lnTo>
                      <a:pt x="325" y="1"/>
                    </a:lnTo>
                    <a:lnTo>
                      <a:pt x="13" y="6"/>
                    </a:lnTo>
                    <a:lnTo>
                      <a:pt x="15" y="162"/>
                    </a:lnTo>
                    <a:lnTo>
                      <a:pt x="21" y="319"/>
                    </a:lnTo>
                    <a:lnTo>
                      <a:pt x="0" y="319"/>
                    </a:lnTo>
                    <a:lnTo>
                      <a:pt x="3" y="477"/>
                    </a:lnTo>
                    <a:lnTo>
                      <a:pt x="21" y="477"/>
                    </a:lnTo>
                    <a:lnTo>
                      <a:pt x="26" y="943"/>
                    </a:lnTo>
                    <a:lnTo>
                      <a:pt x="32" y="946"/>
                    </a:lnTo>
                    <a:lnTo>
                      <a:pt x="41" y="954"/>
                    </a:lnTo>
                    <a:lnTo>
                      <a:pt x="41" y="965"/>
                    </a:lnTo>
                    <a:lnTo>
                      <a:pt x="46" y="972"/>
                    </a:lnTo>
                    <a:lnTo>
                      <a:pt x="53" y="979"/>
                    </a:lnTo>
                    <a:lnTo>
                      <a:pt x="63" y="983"/>
                    </a:lnTo>
                    <a:lnTo>
                      <a:pt x="73" y="983"/>
                    </a:lnTo>
                    <a:lnTo>
                      <a:pt x="83" y="985"/>
                    </a:lnTo>
                    <a:lnTo>
                      <a:pt x="93" y="990"/>
                    </a:lnTo>
                    <a:lnTo>
                      <a:pt x="103" y="994"/>
                    </a:lnTo>
                    <a:lnTo>
                      <a:pt x="112" y="994"/>
                    </a:lnTo>
                    <a:lnTo>
                      <a:pt x="121" y="990"/>
                    </a:lnTo>
                    <a:lnTo>
                      <a:pt x="121" y="979"/>
                    </a:lnTo>
                    <a:lnTo>
                      <a:pt x="125" y="963"/>
                    </a:lnTo>
                    <a:lnTo>
                      <a:pt x="132" y="956"/>
                    </a:lnTo>
                    <a:lnTo>
                      <a:pt x="139" y="956"/>
                    </a:lnTo>
                    <a:lnTo>
                      <a:pt x="155" y="966"/>
                    </a:lnTo>
                    <a:lnTo>
                      <a:pt x="165" y="971"/>
                    </a:lnTo>
                    <a:lnTo>
                      <a:pt x="172" y="966"/>
                    </a:lnTo>
                    <a:lnTo>
                      <a:pt x="185" y="966"/>
                    </a:lnTo>
                    <a:lnTo>
                      <a:pt x="195" y="966"/>
                    </a:lnTo>
                    <a:lnTo>
                      <a:pt x="203" y="965"/>
                    </a:lnTo>
                    <a:lnTo>
                      <a:pt x="210" y="965"/>
                    </a:lnTo>
                    <a:lnTo>
                      <a:pt x="235" y="972"/>
                    </a:lnTo>
                    <a:lnTo>
                      <a:pt x="238" y="983"/>
                    </a:lnTo>
                    <a:lnTo>
                      <a:pt x="235" y="994"/>
                    </a:lnTo>
                    <a:lnTo>
                      <a:pt x="232" y="1003"/>
                    </a:lnTo>
                    <a:lnTo>
                      <a:pt x="235" y="1012"/>
                    </a:lnTo>
                    <a:lnTo>
                      <a:pt x="243" y="1014"/>
                    </a:lnTo>
                    <a:lnTo>
                      <a:pt x="259" y="1014"/>
                    </a:lnTo>
                    <a:lnTo>
                      <a:pt x="283" y="1008"/>
                    </a:lnTo>
                    <a:lnTo>
                      <a:pt x="288" y="1014"/>
                    </a:lnTo>
                    <a:lnTo>
                      <a:pt x="288" y="1025"/>
                    </a:lnTo>
                    <a:lnTo>
                      <a:pt x="293" y="1038"/>
                    </a:lnTo>
                    <a:lnTo>
                      <a:pt x="303" y="1043"/>
                    </a:lnTo>
                    <a:lnTo>
                      <a:pt x="339" y="1053"/>
                    </a:lnTo>
                    <a:lnTo>
                      <a:pt x="348" y="1048"/>
                    </a:lnTo>
                    <a:lnTo>
                      <a:pt x="353" y="1041"/>
                    </a:lnTo>
                    <a:lnTo>
                      <a:pt x="358" y="1028"/>
                    </a:lnTo>
                    <a:lnTo>
                      <a:pt x="359" y="1018"/>
                    </a:lnTo>
                    <a:lnTo>
                      <a:pt x="359" y="1005"/>
                    </a:lnTo>
                    <a:lnTo>
                      <a:pt x="363" y="994"/>
                    </a:lnTo>
                    <a:lnTo>
                      <a:pt x="363" y="983"/>
                    </a:lnTo>
                    <a:lnTo>
                      <a:pt x="358" y="971"/>
                    </a:lnTo>
                    <a:lnTo>
                      <a:pt x="352" y="965"/>
                    </a:lnTo>
                    <a:lnTo>
                      <a:pt x="352" y="954"/>
                    </a:lnTo>
                    <a:lnTo>
                      <a:pt x="353" y="941"/>
                    </a:lnTo>
                    <a:lnTo>
                      <a:pt x="358" y="926"/>
                    </a:lnTo>
                    <a:lnTo>
                      <a:pt x="348" y="918"/>
                    </a:lnTo>
                    <a:lnTo>
                      <a:pt x="341" y="906"/>
                    </a:lnTo>
                    <a:lnTo>
                      <a:pt x="338" y="901"/>
                    </a:lnTo>
                    <a:lnTo>
                      <a:pt x="323" y="872"/>
                    </a:lnTo>
                    <a:lnTo>
                      <a:pt x="348" y="854"/>
                    </a:lnTo>
                    <a:lnTo>
                      <a:pt x="358" y="854"/>
                    </a:lnTo>
                    <a:lnTo>
                      <a:pt x="378" y="861"/>
                    </a:lnTo>
                    <a:lnTo>
                      <a:pt x="399" y="861"/>
                    </a:lnTo>
                    <a:lnTo>
                      <a:pt x="405" y="854"/>
                    </a:lnTo>
                    <a:lnTo>
                      <a:pt x="413" y="845"/>
                    </a:lnTo>
                    <a:lnTo>
                      <a:pt x="423" y="845"/>
                    </a:lnTo>
                    <a:lnTo>
                      <a:pt x="428" y="839"/>
                    </a:lnTo>
                    <a:lnTo>
                      <a:pt x="428" y="829"/>
                    </a:lnTo>
                    <a:lnTo>
                      <a:pt x="428" y="818"/>
                    </a:lnTo>
                    <a:lnTo>
                      <a:pt x="423" y="803"/>
                    </a:lnTo>
                    <a:lnTo>
                      <a:pt x="413" y="796"/>
                    </a:lnTo>
                    <a:lnTo>
                      <a:pt x="412" y="789"/>
                    </a:lnTo>
                    <a:lnTo>
                      <a:pt x="418" y="776"/>
                    </a:lnTo>
                    <a:lnTo>
                      <a:pt x="426" y="776"/>
                    </a:lnTo>
                    <a:lnTo>
                      <a:pt x="434" y="774"/>
                    </a:lnTo>
                    <a:lnTo>
                      <a:pt x="446" y="767"/>
                    </a:lnTo>
                    <a:lnTo>
                      <a:pt x="452" y="759"/>
                    </a:lnTo>
                    <a:lnTo>
                      <a:pt x="452" y="747"/>
                    </a:lnTo>
                    <a:lnTo>
                      <a:pt x="450" y="736"/>
                    </a:lnTo>
                    <a:lnTo>
                      <a:pt x="450" y="726"/>
                    </a:lnTo>
                    <a:lnTo>
                      <a:pt x="454" y="714"/>
                    </a:lnTo>
                    <a:lnTo>
                      <a:pt x="450" y="706"/>
                    </a:lnTo>
                    <a:lnTo>
                      <a:pt x="476" y="674"/>
                    </a:lnTo>
                    <a:lnTo>
                      <a:pt x="485" y="656"/>
                    </a:lnTo>
                    <a:lnTo>
                      <a:pt x="476" y="647"/>
                    </a:lnTo>
                    <a:lnTo>
                      <a:pt x="474" y="636"/>
                    </a:lnTo>
                    <a:lnTo>
                      <a:pt x="468" y="626"/>
                    </a:lnTo>
                    <a:lnTo>
                      <a:pt x="461" y="616"/>
                    </a:lnTo>
                    <a:lnTo>
                      <a:pt x="458" y="609"/>
                    </a:lnTo>
                    <a:lnTo>
                      <a:pt x="456" y="596"/>
                    </a:lnTo>
                    <a:lnTo>
                      <a:pt x="454" y="587"/>
                    </a:lnTo>
                    <a:lnTo>
                      <a:pt x="452" y="562"/>
                    </a:lnTo>
                    <a:lnTo>
                      <a:pt x="446" y="554"/>
                    </a:lnTo>
                    <a:lnTo>
                      <a:pt x="445" y="542"/>
                    </a:lnTo>
                    <a:lnTo>
                      <a:pt x="436" y="531"/>
                    </a:lnTo>
                    <a:lnTo>
                      <a:pt x="436" y="519"/>
                    </a:lnTo>
                    <a:lnTo>
                      <a:pt x="436" y="507"/>
                    </a:lnTo>
                    <a:lnTo>
                      <a:pt x="434" y="497"/>
                    </a:lnTo>
                    <a:lnTo>
                      <a:pt x="428" y="491"/>
                    </a:lnTo>
                    <a:lnTo>
                      <a:pt x="428" y="479"/>
                    </a:lnTo>
                    <a:lnTo>
                      <a:pt x="436" y="469"/>
                    </a:lnTo>
                    <a:lnTo>
                      <a:pt x="445" y="464"/>
                    </a:lnTo>
                    <a:lnTo>
                      <a:pt x="446" y="447"/>
                    </a:lnTo>
                    <a:lnTo>
                      <a:pt x="450" y="435"/>
                    </a:lnTo>
                    <a:lnTo>
                      <a:pt x="458" y="427"/>
                    </a:lnTo>
                    <a:lnTo>
                      <a:pt x="466" y="427"/>
                    </a:lnTo>
                    <a:lnTo>
                      <a:pt x="474" y="420"/>
                    </a:lnTo>
                    <a:lnTo>
                      <a:pt x="470" y="409"/>
                    </a:lnTo>
                    <a:lnTo>
                      <a:pt x="474" y="397"/>
                    </a:lnTo>
                    <a:lnTo>
                      <a:pt x="474" y="385"/>
                    </a:lnTo>
                    <a:lnTo>
                      <a:pt x="476" y="375"/>
                    </a:lnTo>
                    <a:lnTo>
                      <a:pt x="479" y="362"/>
                    </a:lnTo>
                    <a:lnTo>
                      <a:pt x="476" y="353"/>
                    </a:lnTo>
                    <a:lnTo>
                      <a:pt x="479" y="342"/>
                    </a:lnTo>
                    <a:lnTo>
                      <a:pt x="485" y="333"/>
                    </a:lnTo>
                    <a:lnTo>
                      <a:pt x="486" y="322"/>
                    </a:lnTo>
                    <a:lnTo>
                      <a:pt x="493" y="31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4" name="Freeform 15"/>
              <p:cNvSpPr>
                <a:spLocks/>
              </p:cNvSpPr>
              <p:nvPr/>
            </p:nvSpPr>
            <p:spPr bwMode="auto">
              <a:xfrm>
                <a:off x="4772562" y="4018247"/>
                <a:ext cx="726396" cy="456586"/>
              </a:xfrm>
              <a:custGeom>
                <a:avLst/>
                <a:gdLst/>
                <a:ahLst/>
                <a:cxnLst>
                  <a:cxn ang="0">
                    <a:pos x="555" y="266"/>
                  </a:cxn>
                  <a:cxn ang="0">
                    <a:pos x="552" y="286"/>
                  </a:cxn>
                  <a:cxn ang="0">
                    <a:pos x="543" y="306"/>
                  </a:cxn>
                  <a:cxn ang="0">
                    <a:pos x="528" y="326"/>
                  </a:cxn>
                  <a:cxn ang="0">
                    <a:pos x="513" y="346"/>
                  </a:cxn>
                  <a:cxn ang="0">
                    <a:pos x="485" y="349"/>
                  </a:cxn>
                  <a:cxn ang="0">
                    <a:pos x="472" y="378"/>
                  </a:cxn>
                  <a:cxn ang="0">
                    <a:pos x="468" y="398"/>
                  </a:cxn>
                  <a:cxn ang="0">
                    <a:pos x="460" y="413"/>
                  </a:cxn>
                  <a:cxn ang="0">
                    <a:pos x="443" y="413"/>
                  </a:cxn>
                  <a:cxn ang="0">
                    <a:pos x="427" y="427"/>
                  </a:cxn>
                  <a:cxn ang="0">
                    <a:pos x="413" y="441"/>
                  </a:cxn>
                  <a:cxn ang="0">
                    <a:pos x="352" y="459"/>
                  </a:cxn>
                  <a:cxn ang="0">
                    <a:pos x="325" y="467"/>
                  </a:cxn>
                  <a:cxn ang="0">
                    <a:pos x="303" y="479"/>
                  </a:cxn>
                  <a:cxn ang="0">
                    <a:pos x="290" y="494"/>
                  </a:cxn>
                  <a:cxn ang="0">
                    <a:pos x="228" y="476"/>
                  </a:cxn>
                  <a:cxn ang="0">
                    <a:pos x="199" y="472"/>
                  </a:cxn>
                  <a:cxn ang="0">
                    <a:pos x="172" y="463"/>
                  </a:cxn>
                  <a:cxn ang="0">
                    <a:pos x="139" y="438"/>
                  </a:cxn>
                  <a:cxn ang="0">
                    <a:pos x="133" y="418"/>
                  </a:cxn>
                  <a:cxn ang="0">
                    <a:pos x="141" y="389"/>
                  </a:cxn>
                  <a:cxn ang="0">
                    <a:pos x="133" y="363"/>
                  </a:cxn>
                  <a:cxn ang="0">
                    <a:pos x="130" y="336"/>
                  </a:cxn>
                  <a:cxn ang="0">
                    <a:pos x="130" y="313"/>
                  </a:cxn>
                  <a:cxn ang="0">
                    <a:pos x="133" y="281"/>
                  </a:cxn>
                  <a:cxn ang="0">
                    <a:pos x="130" y="256"/>
                  </a:cxn>
                  <a:cxn ang="0">
                    <a:pos x="133" y="236"/>
                  </a:cxn>
                  <a:cxn ang="0">
                    <a:pos x="125" y="211"/>
                  </a:cxn>
                  <a:cxn ang="0">
                    <a:pos x="85" y="171"/>
                  </a:cxn>
                  <a:cxn ang="0">
                    <a:pos x="63" y="160"/>
                  </a:cxn>
                  <a:cxn ang="0">
                    <a:pos x="33" y="124"/>
                  </a:cxn>
                  <a:cxn ang="0">
                    <a:pos x="28" y="97"/>
                  </a:cxn>
                  <a:cxn ang="0">
                    <a:pos x="10" y="88"/>
                  </a:cxn>
                  <a:cxn ang="0">
                    <a:pos x="0" y="71"/>
                  </a:cxn>
                  <a:cxn ang="0">
                    <a:pos x="55" y="18"/>
                  </a:cxn>
                  <a:cxn ang="0">
                    <a:pos x="533" y="6"/>
                  </a:cxn>
                  <a:cxn ang="0">
                    <a:pos x="814" y="3"/>
                  </a:cxn>
                  <a:cxn ang="0">
                    <a:pos x="827" y="50"/>
                  </a:cxn>
                  <a:cxn ang="0">
                    <a:pos x="819" y="71"/>
                  </a:cxn>
                  <a:cxn ang="0">
                    <a:pos x="830" y="88"/>
                  </a:cxn>
                  <a:cxn ang="0">
                    <a:pos x="839" y="100"/>
                  </a:cxn>
                  <a:cxn ang="0">
                    <a:pos x="835" y="117"/>
                  </a:cxn>
                  <a:cxn ang="0">
                    <a:pos x="832" y="131"/>
                  </a:cxn>
                  <a:cxn ang="0">
                    <a:pos x="820" y="130"/>
                  </a:cxn>
                  <a:cxn ang="0">
                    <a:pos x="792" y="130"/>
                  </a:cxn>
                  <a:cxn ang="0">
                    <a:pos x="777" y="124"/>
                  </a:cxn>
                  <a:cxn ang="0">
                    <a:pos x="759" y="120"/>
                  </a:cxn>
                  <a:cxn ang="0">
                    <a:pos x="720" y="138"/>
                  </a:cxn>
                  <a:cxn ang="0">
                    <a:pos x="699" y="144"/>
                  </a:cxn>
                  <a:cxn ang="0">
                    <a:pos x="677" y="135"/>
                  </a:cxn>
                  <a:cxn ang="0">
                    <a:pos x="663" y="130"/>
                  </a:cxn>
                  <a:cxn ang="0">
                    <a:pos x="648" y="144"/>
                  </a:cxn>
                  <a:cxn ang="0">
                    <a:pos x="632" y="155"/>
                  </a:cxn>
                  <a:cxn ang="0">
                    <a:pos x="608" y="170"/>
                  </a:cxn>
                  <a:cxn ang="0">
                    <a:pos x="585" y="193"/>
                  </a:cxn>
                  <a:cxn ang="0">
                    <a:pos x="560" y="228"/>
                  </a:cxn>
                </a:cxnLst>
                <a:rect l="0" t="0" r="r" b="b"/>
                <a:pathLst>
                  <a:path w="843" h="507">
                    <a:moveTo>
                      <a:pt x="565" y="240"/>
                    </a:moveTo>
                    <a:lnTo>
                      <a:pt x="555" y="266"/>
                    </a:lnTo>
                    <a:lnTo>
                      <a:pt x="552" y="275"/>
                    </a:lnTo>
                    <a:lnTo>
                      <a:pt x="552" y="286"/>
                    </a:lnTo>
                    <a:lnTo>
                      <a:pt x="555" y="296"/>
                    </a:lnTo>
                    <a:lnTo>
                      <a:pt x="543" y="306"/>
                    </a:lnTo>
                    <a:lnTo>
                      <a:pt x="533" y="320"/>
                    </a:lnTo>
                    <a:lnTo>
                      <a:pt x="528" y="326"/>
                    </a:lnTo>
                    <a:lnTo>
                      <a:pt x="517" y="331"/>
                    </a:lnTo>
                    <a:lnTo>
                      <a:pt x="513" y="346"/>
                    </a:lnTo>
                    <a:lnTo>
                      <a:pt x="507" y="349"/>
                    </a:lnTo>
                    <a:lnTo>
                      <a:pt x="485" y="349"/>
                    </a:lnTo>
                    <a:lnTo>
                      <a:pt x="472" y="366"/>
                    </a:lnTo>
                    <a:lnTo>
                      <a:pt x="472" y="378"/>
                    </a:lnTo>
                    <a:lnTo>
                      <a:pt x="463" y="387"/>
                    </a:lnTo>
                    <a:lnTo>
                      <a:pt x="468" y="398"/>
                    </a:lnTo>
                    <a:lnTo>
                      <a:pt x="470" y="407"/>
                    </a:lnTo>
                    <a:lnTo>
                      <a:pt x="460" y="413"/>
                    </a:lnTo>
                    <a:lnTo>
                      <a:pt x="452" y="413"/>
                    </a:lnTo>
                    <a:lnTo>
                      <a:pt x="443" y="413"/>
                    </a:lnTo>
                    <a:lnTo>
                      <a:pt x="432" y="418"/>
                    </a:lnTo>
                    <a:lnTo>
                      <a:pt x="427" y="427"/>
                    </a:lnTo>
                    <a:lnTo>
                      <a:pt x="419" y="433"/>
                    </a:lnTo>
                    <a:lnTo>
                      <a:pt x="413" y="441"/>
                    </a:lnTo>
                    <a:lnTo>
                      <a:pt x="408" y="447"/>
                    </a:lnTo>
                    <a:lnTo>
                      <a:pt x="352" y="459"/>
                    </a:lnTo>
                    <a:lnTo>
                      <a:pt x="332" y="461"/>
                    </a:lnTo>
                    <a:lnTo>
                      <a:pt x="325" y="467"/>
                    </a:lnTo>
                    <a:lnTo>
                      <a:pt x="312" y="472"/>
                    </a:lnTo>
                    <a:lnTo>
                      <a:pt x="303" y="479"/>
                    </a:lnTo>
                    <a:lnTo>
                      <a:pt x="295" y="486"/>
                    </a:lnTo>
                    <a:lnTo>
                      <a:pt x="290" y="494"/>
                    </a:lnTo>
                    <a:lnTo>
                      <a:pt x="287" y="506"/>
                    </a:lnTo>
                    <a:lnTo>
                      <a:pt x="228" y="476"/>
                    </a:lnTo>
                    <a:lnTo>
                      <a:pt x="219" y="476"/>
                    </a:lnTo>
                    <a:lnTo>
                      <a:pt x="199" y="472"/>
                    </a:lnTo>
                    <a:lnTo>
                      <a:pt x="186" y="471"/>
                    </a:lnTo>
                    <a:lnTo>
                      <a:pt x="172" y="463"/>
                    </a:lnTo>
                    <a:lnTo>
                      <a:pt x="146" y="441"/>
                    </a:lnTo>
                    <a:lnTo>
                      <a:pt x="139" y="438"/>
                    </a:lnTo>
                    <a:lnTo>
                      <a:pt x="130" y="431"/>
                    </a:lnTo>
                    <a:lnTo>
                      <a:pt x="133" y="418"/>
                    </a:lnTo>
                    <a:lnTo>
                      <a:pt x="141" y="400"/>
                    </a:lnTo>
                    <a:lnTo>
                      <a:pt x="141" y="389"/>
                    </a:lnTo>
                    <a:lnTo>
                      <a:pt x="139" y="373"/>
                    </a:lnTo>
                    <a:lnTo>
                      <a:pt x="133" y="363"/>
                    </a:lnTo>
                    <a:lnTo>
                      <a:pt x="130" y="349"/>
                    </a:lnTo>
                    <a:lnTo>
                      <a:pt x="130" y="336"/>
                    </a:lnTo>
                    <a:lnTo>
                      <a:pt x="130" y="326"/>
                    </a:lnTo>
                    <a:lnTo>
                      <a:pt x="130" y="313"/>
                    </a:lnTo>
                    <a:lnTo>
                      <a:pt x="133" y="293"/>
                    </a:lnTo>
                    <a:lnTo>
                      <a:pt x="133" y="281"/>
                    </a:lnTo>
                    <a:lnTo>
                      <a:pt x="130" y="271"/>
                    </a:lnTo>
                    <a:lnTo>
                      <a:pt x="130" y="256"/>
                    </a:lnTo>
                    <a:lnTo>
                      <a:pt x="130" y="246"/>
                    </a:lnTo>
                    <a:lnTo>
                      <a:pt x="133" y="236"/>
                    </a:lnTo>
                    <a:lnTo>
                      <a:pt x="130" y="224"/>
                    </a:lnTo>
                    <a:lnTo>
                      <a:pt x="125" y="211"/>
                    </a:lnTo>
                    <a:lnTo>
                      <a:pt x="101" y="191"/>
                    </a:lnTo>
                    <a:lnTo>
                      <a:pt x="85" y="171"/>
                    </a:lnTo>
                    <a:lnTo>
                      <a:pt x="73" y="166"/>
                    </a:lnTo>
                    <a:lnTo>
                      <a:pt x="63" y="160"/>
                    </a:lnTo>
                    <a:lnTo>
                      <a:pt x="37" y="135"/>
                    </a:lnTo>
                    <a:lnTo>
                      <a:pt x="33" y="124"/>
                    </a:lnTo>
                    <a:lnTo>
                      <a:pt x="33" y="110"/>
                    </a:lnTo>
                    <a:lnTo>
                      <a:pt x="28" y="97"/>
                    </a:lnTo>
                    <a:lnTo>
                      <a:pt x="21" y="91"/>
                    </a:lnTo>
                    <a:lnTo>
                      <a:pt x="10" y="88"/>
                    </a:lnTo>
                    <a:lnTo>
                      <a:pt x="0" y="78"/>
                    </a:lnTo>
                    <a:lnTo>
                      <a:pt x="0" y="71"/>
                    </a:lnTo>
                    <a:lnTo>
                      <a:pt x="55" y="71"/>
                    </a:lnTo>
                    <a:lnTo>
                      <a:pt x="55" y="18"/>
                    </a:lnTo>
                    <a:lnTo>
                      <a:pt x="370" y="10"/>
                    </a:lnTo>
                    <a:lnTo>
                      <a:pt x="533" y="6"/>
                    </a:lnTo>
                    <a:lnTo>
                      <a:pt x="832" y="0"/>
                    </a:lnTo>
                    <a:lnTo>
                      <a:pt x="814" y="3"/>
                    </a:lnTo>
                    <a:lnTo>
                      <a:pt x="805" y="6"/>
                    </a:lnTo>
                    <a:lnTo>
                      <a:pt x="827" y="50"/>
                    </a:lnTo>
                    <a:lnTo>
                      <a:pt x="820" y="58"/>
                    </a:lnTo>
                    <a:lnTo>
                      <a:pt x="819" y="71"/>
                    </a:lnTo>
                    <a:lnTo>
                      <a:pt x="820" y="78"/>
                    </a:lnTo>
                    <a:lnTo>
                      <a:pt x="830" y="88"/>
                    </a:lnTo>
                    <a:lnTo>
                      <a:pt x="832" y="95"/>
                    </a:lnTo>
                    <a:lnTo>
                      <a:pt x="839" y="100"/>
                    </a:lnTo>
                    <a:lnTo>
                      <a:pt x="842" y="111"/>
                    </a:lnTo>
                    <a:lnTo>
                      <a:pt x="835" y="117"/>
                    </a:lnTo>
                    <a:lnTo>
                      <a:pt x="832" y="130"/>
                    </a:lnTo>
                    <a:lnTo>
                      <a:pt x="832" y="131"/>
                    </a:lnTo>
                    <a:lnTo>
                      <a:pt x="827" y="131"/>
                    </a:lnTo>
                    <a:lnTo>
                      <a:pt x="820" y="130"/>
                    </a:lnTo>
                    <a:lnTo>
                      <a:pt x="812" y="124"/>
                    </a:lnTo>
                    <a:lnTo>
                      <a:pt x="792" y="130"/>
                    </a:lnTo>
                    <a:lnTo>
                      <a:pt x="783" y="130"/>
                    </a:lnTo>
                    <a:lnTo>
                      <a:pt x="777" y="124"/>
                    </a:lnTo>
                    <a:lnTo>
                      <a:pt x="768" y="120"/>
                    </a:lnTo>
                    <a:lnTo>
                      <a:pt x="759" y="120"/>
                    </a:lnTo>
                    <a:lnTo>
                      <a:pt x="734" y="130"/>
                    </a:lnTo>
                    <a:lnTo>
                      <a:pt x="720" y="138"/>
                    </a:lnTo>
                    <a:lnTo>
                      <a:pt x="717" y="144"/>
                    </a:lnTo>
                    <a:lnTo>
                      <a:pt x="699" y="144"/>
                    </a:lnTo>
                    <a:lnTo>
                      <a:pt x="692" y="140"/>
                    </a:lnTo>
                    <a:lnTo>
                      <a:pt x="677" y="135"/>
                    </a:lnTo>
                    <a:lnTo>
                      <a:pt x="672" y="131"/>
                    </a:lnTo>
                    <a:lnTo>
                      <a:pt x="663" y="130"/>
                    </a:lnTo>
                    <a:lnTo>
                      <a:pt x="654" y="135"/>
                    </a:lnTo>
                    <a:lnTo>
                      <a:pt x="648" y="144"/>
                    </a:lnTo>
                    <a:lnTo>
                      <a:pt x="645" y="150"/>
                    </a:lnTo>
                    <a:lnTo>
                      <a:pt x="632" y="155"/>
                    </a:lnTo>
                    <a:lnTo>
                      <a:pt x="620" y="158"/>
                    </a:lnTo>
                    <a:lnTo>
                      <a:pt x="608" y="170"/>
                    </a:lnTo>
                    <a:lnTo>
                      <a:pt x="600" y="188"/>
                    </a:lnTo>
                    <a:lnTo>
                      <a:pt x="585" y="193"/>
                    </a:lnTo>
                    <a:lnTo>
                      <a:pt x="565" y="215"/>
                    </a:lnTo>
                    <a:lnTo>
                      <a:pt x="560" y="228"/>
                    </a:lnTo>
                    <a:lnTo>
                      <a:pt x="565" y="240"/>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5" name="Freeform 16"/>
              <p:cNvSpPr>
                <a:spLocks/>
              </p:cNvSpPr>
              <p:nvPr/>
            </p:nvSpPr>
            <p:spPr bwMode="auto">
              <a:xfrm>
                <a:off x="5691112" y="4031756"/>
                <a:ext cx="370522" cy="574560"/>
              </a:xfrm>
              <a:custGeom>
                <a:avLst/>
                <a:gdLst/>
                <a:ahLst/>
                <a:cxnLst>
                  <a:cxn ang="0">
                    <a:pos x="314" y="61"/>
                  </a:cxn>
                  <a:cxn ang="0">
                    <a:pos x="308" y="41"/>
                  </a:cxn>
                  <a:cxn ang="0">
                    <a:pos x="290" y="37"/>
                  </a:cxn>
                  <a:cxn ang="0">
                    <a:pos x="274" y="26"/>
                  </a:cxn>
                  <a:cxn ang="0">
                    <a:pos x="267" y="10"/>
                  </a:cxn>
                  <a:cxn ang="0">
                    <a:pos x="250" y="0"/>
                  </a:cxn>
                  <a:cxn ang="0">
                    <a:pos x="230" y="21"/>
                  </a:cxn>
                  <a:cxn ang="0">
                    <a:pos x="207" y="21"/>
                  </a:cxn>
                  <a:cxn ang="0">
                    <a:pos x="179" y="26"/>
                  </a:cxn>
                  <a:cxn ang="0">
                    <a:pos x="159" y="26"/>
                  </a:cxn>
                  <a:cxn ang="0">
                    <a:pos x="140" y="10"/>
                  </a:cxn>
                  <a:cxn ang="0">
                    <a:pos x="110" y="3"/>
                  </a:cxn>
                  <a:cxn ang="0">
                    <a:pos x="70" y="12"/>
                  </a:cxn>
                  <a:cxn ang="0">
                    <a:pos x="63" y="32"/>
                  </a:cxn>
                  <a:cxn ang="0">
                    <a:pos x="55" y="52"/>
                  </a:cxn>
                  <a:cxn ang="0">
                    <a:pos x="39" y="72"/>
                  </a:cxn>
                  <a:cxn ang="0">
                    <a:pos x="21" y="80"/>
                  </a:cxn>
                  <a:cxn ang="0">
                    <a:pos x="5" y="137"/>
                  </a:cxn>
                  <a:cxn ang="0">
                    <a:pos x="85" y="212"/>
                  </a:cxn>
                  <a:cxn ang="0">
                    <a:pos x="99" y="237"/>
                  </a:cxn>
                  <a:cxn ang="0">
                    <a:pos x="117" y="277"/>
                  </a:cxn>
                  <a:cxn ang="0">
                    <a:pos x="132" y="290"/>
                  </a:cxn>
                  <a:cxn ang="0">
                    <a:pos x="173" y="328"/>
                  </a:cxn>
                  <a:cxn ang="0">
                    <a:pos x="193" y="637"/>
                  </a:cxn>
                  <a:cxn ang="0">
                    <a:pos x="274" y="520"/>
                  </a:cxn>
                  <a:cxn ang="0">
                    <a:pos x="307" y="360"/>
                  </a:cxn>
                  <a:cxn ang="0">
                    <a:pos x="317" y="285"/>
                  </a:cxn>
                  <a:cxn ang="0">
                    <a:pos x="342" y="270"/>
                  </a:cxn>
                  <a:cxn ang="0">
                    <a:pos x="429" y="252"/>
                  </a:cxn>
                  <a:cxn ang="0">
                    <a:pos x="419" y="201"/>
                  </a:cxn>
                  <a:cxn ang="0">
                    <a:pos x="424" y="175"/>
                  </a:cxn>
                  <a:cxn ang="0">
                    <a:pos x="415" y="153"/>
                  </a:cxn>
                  <a:cxn ang="0">
                    <a:pos x="406" y="137"/>
                  </a:cxn>
                  <a:cxn ang="0">
                    <a:pos x="384" y="120"/>
                  </a:cxn>
                  <a:cxn ang="0">
                    <a:pos x="374" y="105"/>
                  </a:cxn>
                  <a:cxn ang="0">
                    <a:pos x="348" y="101"/>
                  </a:cxn>
                  <a:cxn ang="0">
                    <a:pos x="334" y="85"/>
                  </a:cxn>
                  <a:cxn ang="0">
                    <a:pos x="317" y="75"/>
                  </a:cxn>
                </a:cxnLst>
                <a:rect l="0" t="0" r="r" b="b"/>
                <a:pathLst>
                  <a:path w="430" h="638">
                    <a:moveTo>
                      <a:pt x="314" y="65"/>
                    </a:moveTo>
                    <a:lnTo>
                      <a:pt x="314" y="61"/>
                    </a:lnTo>
                    <a:lnTo>
                      <a:pt x="314" y="50"/>
                    </a:lnTo>
                    <a:lnTo>
                      <a:pt x="308" y="41"/>
                    </a:lnTo>
                    <a:lnTo>
                      <a:pt x="299" y="37"/>
                    </a:lnTo>
                    <a:lnTo>
                      <a:pt x="290" y="37"/>
                    </a:lnTo>
                    <a:lnTo>
                      <a:pt x="282" y="33"/>
                    </a:lnTo>
                    <a:lnTo>
                      <a:pt x="274" y="26"/>
                    </a:lnTo>
                    <a:lnTo>
                      <a:pt x="270" y="17"/>
                    </a:lnTo>
                    <a:lnTo>
                      <a:pt x="267" y="10"/>
                    </a:lnTo>
                    <a:lnTo>
                      <a:pt x="259" y="0"/>
                    </a:lnTo>
                    <a:lnTo>
                      <a:pt x="250" y="0"/>
                    </a:lnTo>
                    <a:lnTo>
                      <a:pt x="240" y="6"/>
                    </a:lnTo>
                    <a:lnTo>
                      <a:pt x="230" y="21"/>
                    </a:lnTo>
                    <a:lnTo>
                      <a:pt x="217" y="21"/>
                    </a:lnTo>
                    <a:lnTo>
                      <a:pt x="207" y="21"/>
                    </a:lnTo>
                    <a:lnTo>
                      <a:pt x="199" y="21"/>
                    </a:lnTo>
                    <a:lnTo>
                      <a:pt x="179" y="26"/>
                    </a:lnTo>
                    <a:lnTo>
                      <a:pt x="168" y="30"/>
                    </a:lnTo>
                    <a:lnTo>
                      <a:pt x="159" y="26"/>
                    </a:lnTo>
                    <a:lnTo>
                      <a:pt x="152" y="23"/>
                    </a:lnTo>
                    <a:lnTo>
                      <a:pt x="140" y="10"/>
                    </a:lnTo>
                    <a:lnTo>
                      <a:pt x="132" y="3"/>
                    </a:lnTo>
                    <a:lnTo>
                      <a:pt x="110" y="3"/>
                    </a:lnTo>
                    <a:lnTo>
                      <a:pt x="100" y="6"/>
                    </a:lnTo>
                    <a:lnTo>
                      <a:pt x="70" y="12"/>
                    </a:lnTo>
                    <a:lnTo>
                      <a:pt x="65" y="21"/>
                    </a:lnTo>
                    <a:lnTo>
                      <a:pt x="63" y="32"/>
                    </a:lnTo>
                    <a:lnTo>
                      <a:pt x="60" y="43"/>
                    </a:lnTo>
                    <a:lnTo>
                      <a:pt x="55" y="52"/>
                    </a:lnTo>
                    <a:lnTo>
                      <a:pt x="52" y="61"/>
                    </a:lnTo>
                    <a:lnTo>
                      <a:pt x="39" y="72"/>
                    </a:lnTo>
                    <a:lnTo>
                      <a:pt x="32" y="75"/>
                    </a:lnTo>
                    <a:lnTo>
                      <a:pt x="21" y="80"/>
                    </a:lnTo>
                    <a:lnTo>
                      <a:pt x="3" y="80"/>
                    </a:lnTo>
                    <a:lnTo>
                      <a:pt x="5" y="137"/>
                    </a:lnTo>
                    <a:lnTo>
                      <a:pt x="0" y="220"/>
                    </a:lnTo>
                    <a:lnTo>
                      <a:pt x="85" y="212"/>
                    </a:lnTo>
                    <a:lnTo>
                      <a:pt x="86" y="237"/>
                    </a:lnTo>
                    <a:lnTo>
                      <a:pt x="99" y="237"/>
                    </a:lnTo>
                    <a:lnTo>
                      <a:pt x="100" y="277"/>
                    </a:lnTo>
                    <a:lnTo>
                      <a:pt x="117" y="277"/>
                    </a:lnTo>
                    <a:lnTo>
                      <a:pt x="117" y="290"/>
                    </a:lnTo>
                    <a:lnTo>
                      <a:pt x="132" y="290"/>
                    </a:lnTo>
                    <a:lnTo>
                      <a:pt x="132" y="330"/>
                    </a:lnTo>
                    <a:lnTo>
                      <a:pt x="173" y="328"/>
                    </a:lnTo>
                    <a:lnTo>
                      <a:pt x="175" y="368"/>
                    </a:lnTo>
                    <a:lnTo>
                      <a:pt x="193" y="637"/>
                    </a:lnTo>
                    <a:lnTo>
                      <a:pt x="277" y="632"/>
                    </a:lnTo>
                    <a:lnTo>
                      <a:pt x="274" y="520"/>
                    </a:lnTo>
                    <a:lnTo>
                      <a:pt x="314" y="518"/>
                    </a:lnTo>
                    <a:lnTo>
                      <a:pt x="307" y="360"/>
                    </a:lnTo>
                    <a:lnTo>
                      <a:pt x="302" y="285"/>
                    </a:lnTo>
                    <a:lnTo>
                      <a:pt x="317" y="285"/>
                    </a:lnTo>
                    <a:lnTo>
                      <a:pt x="317" y="270"/>
                    </a:lnTo>
                    <a:lnTo>
                      <a:pt x="342" y="270"/>
                    </a:lnTo>
                    <a:lnTo>
                      <a:pt x="344" y="255"/>
                    </a:lnTo>
                    <a:lnTo>
                      <a:pt x="429" y="252"/>
                    </a:lnTo>
                    <a:lnTo>
                      <a:pt x="426" y="207"/>
                    </a:lnTo>
                    <a:lnTo>
                      <a:pt x="419" y="201"/>
                    </a:lnTo>
                    <a:lnTo>
                      <a:pt x="419" y="190"/>
                    </a:lnTo>
                    <a:lnTo>
                      <a:pt x="424" y="175"/>
                    </a:lnTo>
                    <a:lnTo>
                      <a:pt x="419" y="163"/>
                    </a:lnTo>
                    <a:lnTo>
                      <a:pt x="415" y="153"/>
                    </a:lnTo>
                    <a:lnTo>
                      <a:pt x="410" y="147"/>
                    </a:lnTo>
                    <a:lnTo>
                      <a:pt x="406" y="137"/>
                    </a:lnTo>
                    <a:lnTo>
                      <a:pt x="402" y="128"/>
                    </a:lnTo>
                    <a:lnTo>
                      <a:pt x="384" y="120"/>
                    </a:lnTo>
                    <a:lnTo>
                      <a:pt x="379" y="108"/>
                    </a:lnTo>
                    <a:lnTo>
                      <a:pt x="374" y="105"/>
                    </a:lnTo>
                    <a:lnTo>
                      <a:pt x="357" y="105"/>
                    </a:lnTo>
                    <a:lnTo>
                      <a:pt x="348" y="101"/>
                    </a:lnTo>
                    <a:lnTo>
                      <a:pt x="339" y="95"/>
                    </a:lnTo>
                    <a:lnTo>
                      <a:pt x="334" y="85"/>
                    </a:lnTo>
                    <a:lnTo>
                      <a:pt x="324" y="80"/>
                    </a:lnTo>
                    <a:lnTo>
                      <a:pt x="317" y="75"/>
                    </a:lnTo>
                    <a:lnTo>
                      <a:pt x="314" y="6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6" name="Freeform 17"/>
              <p:cNvSpPr>
                <a:spLocks/>
              </p:cNvSpPr>
              <p:nvPr/>
            </p:nvSpPr>
            <p:spPr bwMode="auto">
              <a:xfrm>
                <a:off x="4434784" y="3036632"/>
                <a:ext cx="608345" cy="1093284"/>
              </a:xfrm>
              <a:custGeom>
                <a:avLst/>
                <a:gdLst/>
                <a:ahLst/>
                <a:cxnLst>
                  <a:cxn ang="0">
                    <a:pos x="60" y="1086"/>
                  </a:cxn>
                  <a:cxn ang="0">
                    <a:pos x="77" y="1046"/>
                  </a:cxn>
                  <a:cxn ang="0">
                    <a:pos x="50" y="976"/>
                  </a:cxn>
                  <a:cxn ang="0">
                    <a:pos x="33" y="896"/>
                  </a:cxn>
                  <a:cxn ang="0">
                    <a:pos x="23" y="861"/>
                  </a:cxn>
                  <a:cxn ang="0">
                    <a:pos x="0" y="817"/>
                  </a:cxn>
                  <a:cxn ang="0">
                    <a:pos x="6" y="783"/>
                  </a:cxn>
                  <a:cxn ang="0">
                    <a:pos x="23" y="766"/>
                  </a:cxn>
                  <a:cxn ang="0">
                    <a:pos x="19" y="736"/>
                  </a:cxn>
                  <a:cxn ang="0">
                    <a:pos x="19" y="697"/>
                  </a:cxn>
                  <a:cxn ang="0">
                    <a:pos x="23" y="589"/>
                  </a:cxn>
                  <a:cxn ang="0">
                    <a:pos x="46" y="574"/>
                  </a:cxn>
                  <a:cxn ang="0">
                    <a:pos x="63" y="549"/>
                  </a:cxn>
                  <a:cxn ang="0">
                    <a:pos x="90" y="521"/>
                  </a:cxn>
                  <a:cxn ang="0">
                    <a:pos x="102" y="481"/>
                  </a:cxn>
                  <a:cxn ang="0">
                    <a:pos x="329" y="475"/>
                  </a:cxn>
                  <a:cxn ang="0">
                    <a:pos x="342" y="382"/>
                  </a:cxn>
                  <a:cxn ang="0">
                    <a:pos x="369" y="370"/>
                  </a:cxn>
                  <a:cxn ang="0">
                    <a:pos x="382" y="345"/>
                  </a:cxn>
                  <a:cxn ang="0">
                    <a:pos x="411" y="330"/>
                  </a:cxn>
                  <a:cxn ang="0">
                    <a:pos x="451" y="305"/>
                  </a:cxn>
                  <a:cxn ang="0">
                    <a:pos x="479" y="268"/>
                  </a:cxn>
                  <a:cxn ang="0">
                    <a:pos x="493" y="199"/>
                  </a:cxn>
                  <a:cxn ang="0">
                    <a:pos x="521" y="173"/>
                  </a:cxn>
                  <a:cxn ang="0">
                    <a:pos x="533" y="125"/>
                  </a:cxn>
                  <a:cxn ang="0">
                    <a:pos x="546" y="68"/>
                  </a:cxn>
                  <a:cxn ang="0">
                    <a:pos x="573" y="41"/>
                  </a:cxn>
                  <a:cxn ang="0">
                    <a:pos x="603" y="13"/>
                  </a:cxn>
                  <a:cxn ang="0">
                    <a:pos x="682" y="10"/>
                  </a:cxn>
                  <a:cxn ang="0">
                    <a:pos x="695" y="407"/>
                  </a:cxn>
                  <a:cxn ang="0">
                    <a:pos x="700" y="789"/>
                  </a:cxn>
                  <a:cxn ang="0">
                    <a:pos x="448" y="948"/>
                  </a:cxn>
                  <a:cxn ang="0">
                    <a:pos x="396" y="1159"/>
                  </a:cxn>
                  <a:cxn ang="0">
                    <a:pos x="382" y="1139"/>
                  </a:cxn>
                  <a:cxn ang="0">
                    <a:pos x="355" y="1116"/>
                  </a:cxn>
                  <a:cxn ang="0">
                    <a:pos x="306" y="1174"/>
                  </a:cxn>
                  <a:cxn ang="0">
                    <a:pos x="281" y="1194"/>
                  </a:cxn>
                  <a:cxn ang="0">
                    <a:pos x="217" y="1190"/>
                  </a:cxn>
                  <a:cxn ang="0">
                    <a:pos x="170" y="1206"/>
                  </a:cxn>
                  <a:cxn ang="0">
                    <a:pos x="127" y="1213"/>
                  </a:cxn>
                  <a:cxn ang="0">
                    <a:pos x="93" y="1205"/>
                  </a:cxn>
                  <a:cxn ang="0">
                    <a:pos x="73" y="1178"/>
                  </a:cxn>
                  <a:cxn ang="0">
                    <a:pos x="46" y="1123"/>
                  </a:cxn>
                  <a:cxn ang="0">
                    <a:pos x="46" y="1098"/>
                  </a:cxn>
                </a:cxnLst>
                <a:rect l="0" t="0" r="r" b="b"/>
                <a:pathLst>
                  <a:path w="706" h="1214">
                    <a:moveTo>
                      <a:pt x="46" y="1098"/>
                    </a:moveTo>
                    <a:lnTo>
                      <a:pt x="52" y="1094"/>
                    </a:lnTo>
                    <a:lnTo>
                      <a:pt x="60" y="1086"/>
                    </a:lnTo>
                    <a:lnTo>
                      <a:pt x="68" y="1078"/>
                    </a:lnTo>
                    <a:lnTo>
                      <a:pt x="75" y="1063"/>
                    </a:lnTo>
                    <a:lnTo>
                      <a:pt x="77" y="1046"/>
                    </a:lnTo>
                    <a:lnTo>
                      <a:pt x="73" y="1034"/>
                    </a:lnTo>
                    <a:lnTo>
                      <a:pt x="52" y="1004"/>
                    </a:lnTo>
                    <a:lnTo>
                      <a:pt x="50" y="976"/>
                    </a:lnTo>
                    <a:lnTo>
                      <a:pt x="52" y="948"/>
                    </a:lnTo>
                    <a:lnTo>
                      <a:pt x="50" y="931"/>
                    </a:lnTo>
                    <a:lnTo>
                      <a:pt x="33" y="896"/>
                    </a:lnTo>
                    <a:lnTo>
                      <a:pt x="25" y="883"/>
                    </a:lnTo>
                    <a:lnTo>
                      <a:pt x="25" y="874"/>
                    </a:lnTo>
                    <a:lnTo>
                      <a:pt x="23" y="861"/>
                    </a:lnTo>
                    <a:lnTo>
                      <a:pt x="19" y="843"/>
                    </a:lnTo>
                    <a:lnTo>
                      <a:pt x="3" y="826"/>
                    </a:lnTo>
                    <a:lnTo>
                      <a:pt x="0" y="817"/>
                    </a:lnTo>
                    <a:lnTo>
                      <a:pt x="0" y="804"/>
                    </a:lnTo>
                    <a:lnTo>
                      <a:pt x="1" y="794"/>
                    </a:lnTo>
                    <a:lnTo>
                      <a:pt x="6" y="783"/>
                    </a:lnTo>
                    <a:lnTo>
                      <a:pt x="12" y="777"/>
                    </a:lnTo>
                    <a:lnTo>
                      <a:pt x="19" y="772"/>
                    </a:lnTo>
                    <a:lnTo>
                      <a:pt x="23" y="766"/>
                    </a:lnTo>
                    <a:lnTo>
                      <a:pt x="23" y="754"/>
                    </a:lnTo>
                    <a:lnTo>
                      <a:pt x="23" y="744"/>
                    </a:lnTo>
                    <a:lnTo>
                      <a:pt x="19" y="736"/>
                    </a:lnTo>
                    <a:lnTo>
                      <a:pt x="17" y="724"/>
                    </a:lnTo>
                    <a:lnTo>
                      <a:pt x="23" y="710"/>
                    </a:lnTo>
                    <a:lnTo>
                      <a:pt x="19" y="697"/>
                    </a:lnTo>
                    <a:lnTo>
                      <a:pt x="23" y="689"/>
                    </a:lnTo>
                    <a:lnTo>
                      <a:pt x="19" y="677"/>
                    </a:lnTo>
                    <a:lnTo>
                      <a:pt x="23" y="589"/>
                    </a:lnTo>
                    <a:lnTo>
                      <a:pt x="33" y="589"/>
                    </a:lnTo>
                    <a:lnTo>
                      <a:pt x="33" y="574"/>
                    </a:lnTo>
                    <a:lnTo>
                      <a:pt x="46" y="574"/>
                    </a:lnTo>
                    <a:lnTo>
                      <a:pt x="46" y="562"/>
                    </a:lnTo>
                    <a:lnTo>
                      <a:pt x="63" y="562"/>
                    </a:lnTo>
                    <a:lnTo>
                      <a:pt x="63" y="549"/>
                    </a:lnTo>
                    <a:lnTo>
                      <a:pt x="75" y="549"/>
                    </a:lnTo>
                    <a:lnTo>
                      <a:pt x="75" y="521"/>
                    </a:lnTo>
                    <a:lnTo>
                      <a:pt x="90" y="521"/>
                    </a:lnTo>
                    <a:lnTo>
                      <a:pt x="90" y="507"/>
                    </a:lnTo>
                    <a:lnTo>
                      <a:pt x="102" y="507"/>
                    </a:lnTo>
                    <a:lnTo>
                      <a:pt x="102" y="481"/>
                    </a:lnTo>
                    <a:lnTo>
                      <a:pt x="287" y="475"/>
                    </a:lnTo>
                    <a:lnTo>
                      <a:pt x="307" y="475"/>
                    </a:lnTo>
                    <a:lnTo>
                      <a:pt x="329" y="475"/>
                    </a:lnTo>
                    <a:lnTo>
                      <a:pt x="329" y="397"/>
                    </a:lnTo>
                    <a:lnTo>
                      <a:pt x="342" y="397"/>
                    </a:lnTo>
                    <a:lnTo>
                      <a:pt x="342" y="382"/>
                    </a:lnTo>
                    <a:lnTo>
                      <a:pt x="355" y="382"/>
                    </a:lnTo>
                    <a:lnTo>
                      <a:pt x="355" y="370"/>
                    </a:lnTo>
                    <a:lnTo>
                      <a:pt x="369" y="370"/>
                    </a:lnTo>
                    <a:lnTo>
                      <a:pt x="369" y="357"/>
                    </a:lnTo>
                    <a:lnTo>
                      <a:pt x="382" y="357"/>
                    </a:lnTo>
                    <a:lnTo>
                      <a:pt x="382" y="345"/>
                    </a:lnTo>
                    <a:lnTo>
                      <a:pt x="397" y="345"/>
                    </a:lnTo>
                    <a:lnTo>
                      <a:pt x="397" y="330"/>
                    </a:lnTo>
                    <a:lnTo>
                      <a:pt x="411" y="330"/>
                    </a:lnTo>
                    <a:lnTo>
                      <a:pt x="411" y="317"/>
                    </a:lnTo>
                    <a:lnTo>
                      <a:pt x="451" y="317"/>
                    </a:lnTo>
                    <a:lnTo>
                      <a:pt x="451" y="305"/>
                    </a:lnTo>
                    <a:lnTo>
                      <a:pt x="466" y="305"/>
                    </a:lnTo>
                    <a:lnTo>
                      <a:pt x="466" y="268"/>
                    </a:lnTo>
                    <a:lnTo>
                      <a:pt x="479" y="268"/>
                    </a:lnTo>
                    <a:lnTo>
                      <a:pt x="479" y="213"/>
                    </a:lnTo>
                    <a:lnTo>
                      <a:pt x="493" y="213"/>
                    </a:lnTo>
                    <a:lnTo>
                      <a:pt x="493" y="199"/>
                    </a:lnTo>
                    <a:lnTo>
                      <a:pt x="508" y="193"/>
                    </a:lnTo>
                    <a:lnTo>
                      <a:pt x="509" y="173"/>
                    </a:lnTo>
                    <a:lnTo>
                      <a:pt x="521" y="173"/>
                    </a:lnTo>
                    <a:lnTo>
                      <a:pt x="519" y="148"/>
                    </a:lnTo>
                    <a:lnTo>
                      <a:pt x="533" y="148"/>
                    </a:lnTo>
                    <a:lnTo>
                      <a:pt x="533" y="125"/>
                    </a:lnTo>
                    <a:lnTo>
                      <a:pt x="531" y="90"/>
                    </a:lnTo>
                    <a:lnTo>
                      <a:pt x="531" y="68"/>
                    </a:lnTo>
                    <a:lnTo>
                      <a:pt x="546" y="68"/>
                    </a:lnTo>
                    <a:lnTo>
                      <a:pt x="546" y="53"/>
                    </a:lnTo>
                    <a:lnTo>
                      <a:pt x="573" y="53"/>
                    </a:lnTo>
                    <a:lnTo>
                      <a:pt x="573" y="41"/>
                    </a:lnTo>
                    <a:lnTo>
                      <a:pt x="588" y="41"/>
                    </a:lnTo>
                    <a:lnTo>
                      <a:pt x="588" y="13"/>
                    </a:lnTo>
                    <a:lnTo>
                      <a:pt x="603" y="13"/>
                    </a:lnTo>
                    <a:lnTo>
                      <a:pt x="600" y="0"/>
                    </a:lnTo>
                    <a:lnTo>
                      <a:pt x="682" y="0"/>
                    </a:lnTo>
                    <a:lnTo>
                      <a:pt x="682" y="10"/>
                    </a:lnTo>
                    <a:lnTo>
                      <a:pt x="686" y="13"/>
                    </a:lnTo>
                    <a:lnTo>
                      <a:pt x="688" y="92"/>
                    </a:lnTo>
                    <a:lnTo>
                      <a:pt x="695" y="407"/>
                    </a:lnTo>
                    <a:lnTo>
                      <a:pt x="698" y="630"/>
                    </a:lnTo>
                    <a:lnTo>
                      <a:pt x="698" y="704"/>
                    </a:lnTo>
                    <a:lnTo>
                      <a:pt x="700" y="789"/>
                    </a:lnTo>
                    <a:lnTo>
                      <a:pt x="705" y="944"/>
                    </a:lnTo>
                    <a:lnTo>
                      <a:pt x="529" y="948"/>
                    </a:lnTo>
                    <a:lnTo>
                      <a:pt x="448" y="948"/>
                    </a:lnTo>
                    <a:lnTo>
                      <a:pt x="451" y="1106"/>
                    </a:lnTo>
                    <a:lnTo>
                      <a:pt x="451" y="1159"/>
                    </a:lnTo>
                    <a:lnTo>
                      <a:pt x="396" y="1159"/>
                    </a:lnTo>
                    <a:lnTo>
                      <a:pt x="397" y="1154"/>
                    </a:lnTo>
                    <a:lnTo>
                      <a:pt x="389" y="1148"/>
                    </a:lnTo>
                    <a:lnTo>
                      <a:pt x="382" y="1139"/>
                    </a:lnTo>
                    <a:lnTo>
                      <a:pt x="374" y="1128"/>
                    </a:lnTo>
                    <a:lnTo>
                      <a:pt x="362" y="1123"/>
                    </a:lnTo>
                    <a:lnTo>
                      <a:pt x="355" y="1116"/>
                    </a:lnTo>
                    <a:lnTo>
                      <a:pt x="346" y="1123"/>
                    </a:lnTo>
                    <a:lnTo>
                      <a:pt x="341" y="1134"/>
                    </a:lnTo>
                    <a:lnTo>
                      <a:pt x="306" y="1174"/>
                    </a:lnTo>
                    <a:lnTo>
                      <a:pt x="295" y="1183"/>
                    </a:lnTo>
                    <a:lnTo>
                      <a:pt x="287" y="1188"/>
                    </a:lnTo>
                    <a:lnTo>
                      <a:pt x="281" y="1194"/>
                    </a:lnTo>
                    <a:lnTo>
                      <a:pt x="255" y="1198"/>
                    </a:lnTo>
                    <a:lnTo>
                      <a:pt x="241" y="1190"/>
                    </a:lnTo>
                    <a:lnTo>
                      <a:pt x="217" y="1190"/>
                    </a:lnTo>
                    <a:lnTo>
                      <a:pt x="195" y="1205"/>
                    </a:lnTo>
                    <a:lnTo>
                      <a:pt x="182" y="1205"/>
                    </a:lnTo>
                    <a:lnTo>
                      <a:pt x="170" y="1206"/>
                    </a:lnTo>
                    <a:lnTo>
                      <a:pt x="159" y="1210"/>
                    </a:lnTo>
                    <a:lnTo>
                      <a:pt x="148" y="1213"/>
                    </a:lnTo>
                    <a:lnTo>
                      <a:pt x="127" y="1213"/>
                    </a:lnTo>
                    <a:lnTo>
                      <a:pt x="113" y="1210"/>
                    </a:lnTo>
                    <a:lnTo>
                      <a:pt x="102" y="1206"/>
                    </a:lnTo>
                    <a:lnTo>
                      <a:pt x="93" y="1205"/>
                    </a:lnTo>
                    <a:lnTo>
                      <a:pt x="88" y="1190"/>
                    </a:lnTo>
                    <a:lnTo>
                      <a:pt x="83" y="1183"/>
                    </a:lnTo>
                    <a:lnTo>
                      <a:pt x="73" y="1178"/>
                    </a:lnTo>
                    <a:lnTo>
                      <a:pt x="68" y="1171"/>
                    </a:lnTo>
                    <a:lnTo>
                      <a:pt x="50" y="1130"/>
                    </a:lnTo>
                    <a:lnTo>
                      <a:pt x="46" y="1123"/>
                    </a:lnTo>
                    <a:lnTo>
                      <a:pt x="46" y="1114"/>
                    </a:lnTo>
                    <a:lnTo>
                      <a:pt x="46" y="1106"/>
                    </a:lnTo>
                    <a:lnTo>
                      <a:pt x="46" y="1098"/>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7" name="Freeform 18"/>
              <p:cNvSpPr>
                <a:spLocks/>
              </p:cNvSpPr>
              <p:nvPr/>
            </p:nvSpPr>
            <p:spPr bwMode="auto">
              <a:xfrm>
                <a:off x="1972967" y="3349128"/>
                <a:ext cx="669524" cy="626793"/>
              </a:xfrm>
              <a:custGeom>
                <a:avLst/>
                <a:gdLst/>
                <a:ahLst/>
                <a:cxnLst>
                  <a:cxn ang="0">
                    <a:pos x="564" y="267"/>
                  </a:cxn>
                  <a:cxn ang="0">
                    <a:pos x="641" y="424"/>
                  </a:cxn>
                  <a:cxn ang="0">
                    <a:pos x="753" y="428"/>
                  </a:cxn>
                  <a:cxn ang="0">
                    <a:pos x="748" y="506"/>
                  </a:cxn>
                  <a:cxn ang="0">
                    <a:pos x="776" y="510"/>
                  </a:cxn>
                  <a:cxn ang="0">
                    <a:pos x="769" y="695"/>
                  </a:cxn>
                  <a:cxn ang="0">
                    <a:pos x="526" y="685"/>
                  </a:cxn>
                  <a:cxn ang="0">
                    <a:pos x="143" y="672"/>
                  </a:cxn>
                  <a:cxn ang="0">
                    <a:pos x="132" y="603"/>
                  </a:cxn>
                  <a:cxn ang="0">
                    <a:pos x="123" y="573"/>
                  </a:cxn>
                  <a:cxn ang="0">
                    <a:pos x="128" y="573"/>
                  </a:cxn>
                  <a:cxn ang="0">
                    <a:pos x="143" y="573"/>
                  </a:cxn>
                  <a:cxn ang="0">
                    <a:pos x="152" y="585"/>
                  </a:cxn>
                  <a:cxn ang="0">
                    <a:pos x="160" y="612"/>
                  </a:cxn>
                  <a:cxn ang="0">
                    <a:pos x="175" y="600"/>
                  </a:cxn>
                  <a:cxn ang="0">
                    <a:pos x="185" y="583"/>
                  </a:cxn>
                  <a:cxn ang="0">
                    <a:pos x="208" y="568"/>
                  </a:cxn>
                  <a:cxn ang="0">
                    <a:pos x="222" y="559"/>
                  </a:cxn>
                  <a:cxn ang="0">
                    <a:pos x="297" y="545"/>
                  </a:cxn>
                  <a:cxn ang="0">
                    <a:pos x="295" y="523"/>
                  </a:cxn>
                  <a:cxn ang="0">
                    <a:pos x="262" y="516"/>
                  </a:cxn>
                  <a:cxn ang="0">
                    <a:pos x="244" y="503"/>
                  </a:cxn>
                  <a:cxn ang="0">
                    <a:pos x="222" y="506"/>
                  </a:cxn>
                  <a:cxn ang="0">
                    <a:pos x="208" y="492"/>
                  </a:cxn>
                  <a:cxn ang="0">
                    <a:pos x="207" y="474"/>
                  </a:cxn>
                  <a:cxn ang="0">
                    <a:pos x="190" y="458"/>
                  </a:cxn>
                  <a:cxn ang="0">
                    <a:pos x="175" y="448"/>
                  </a:cxn>
                  <a:cxn ang="0">
                    <a:pos x="139" y="448"/>
                  </a:cxn>
                  <a:cxn ang="0">
                    <a:pos x="120" y="458"/>
                  </a:cxn>
                  <a:cxn ang="0">
                    <a:pos x="123" y="478"/>
                  </a:cxn>
                  <a:cxn ang="0">
                    <a:pos x="123" y="503"/>
                  </a:cxn>
                  <a:cxn ang="0">
                    <a:pos x="128" y="526"/>
                  </a:cxn>
                  <a:cxn ang="0">
                    <a:pos x="120" y="539"/>
                  </a:cxn>
                  <a:cxn ang="0">
                    <a:pos x="92" y="550"/>
                  </a:cxn>
                  <a:cxn ang="0">
                    <a:pos x="106" y="466"/>
                  </a:cxn>
                  <a:cxn ang="0">
                    <a:pos x="83" y="267"/>
                  </a:cxn>
                  <a:cxn ang="0">
                    <a:pos x="70" y="217"/>
                  </a:cxn>
                  <a:cxn ang="0">
                    <a:pos x="41" y="214"/>
                  </a:cxn>
                  <a:cxn ang="0">
                    <a:pos x="37" y="179"/>
                  </a:cxn>
                  <a:cxn ang="0">
                    <a:pos x="30" y="165"/>
                  </a:cxn>
                  <a:cxn ang="0">
                    <a:pos x="17" y="145"/>
                  </a:cxn>
                  <a:cxn ang="0">
                    <a:pos x="17" y="125"/>
                  </a:cxn>
                  <a:cxn ang="0">
                    <a:pos x="0" y="110"/>
                  </a:cxn>
                  <a:cxn ang="0">
                    <a:pos x="8" y="87"/>
                  </a:cxn>
                  <a:cxn ang="0">
                    <a:pos x="8" y="65"/>
                  </a:cxn>
                  <a:cxn ang="0">
                    <a:pos x="5" y="0"/>
                  </a:cxn>
                  <a:cxn ang="0">
                    <a:pos x="541" y="32"/>
                  </a:cxn>
                  <a:cxn ang="0">
                    <a:pos x="555" y="267"/>
                  </a:cxn>
                </a:cxnLst>
                <a:rect l="0" t="0" r="r" b="b"/>
                <a:pathLst>
                  <a:path w="777" h="696">
                    <a:moveTo>
                      <a:pt x="555" y="267"/>
                    </a:moveTo>
                    <a:lnTo>
                      <a:pt x="564" y="267"/>
                    </a:lnTo>
                    <a:lnTo>
                      <a:pt x="561" y="424"/>
                    </a:lnTo>
                    <a:lnTo>
                      <a:pt x="641" y="424"/>
                    </a:lnTo>
                    <a:lnTo>
                      <a:pt x="671" y="428"/>
                    </a:lnTo>
                    <a:lnTo>
                      <a:pt x="753" y="428"/>
                    </a:lnTo>
                    <a:lnTo>
                      <a:pt x="748" y="492"/>
                    </a:lnTo>
                    <a:lnTo>
                      <a:pt x="748" y="506"/>
                    </a:lnTo>
                    <a:lnTo>
                      <a:pt x="757" y="510"/>
                    </a:lnTo>
                    <a:lnTo>
                      <a:pt x="776" y="510"/>
                    </a:lnTo>
                    <a:lnTo>
                      <a:pt x="773" y="600"/>
                    </a:lnTo>
                    <a:lnTo>
                      <a:pt x="769" y="695"/>
                    </a:lnTo>
                    <a:lnTo>
                      <a:pt x="629" y="690"/>
                    </a:lnTo>
                    <a:lnTo>
                      <a:pt x="526" y="685"/>
                    </a:lnTo>
                    <a:lnTo>
                      <a:pt x="315" y="678"/>
                    </a:lnTo>
                    <a:lnTo>
                      <a:pt x="143" y="672"/>
                    </a:lnTo>
                    <a:lnTo>
                      <a:pt x="139" y="628"/>
                    </a:lnTo>
                    <a:lnTo>
                      <a:pt x="132" y="603"/>
                    </a:lnTo>
                    <a:lnTo>
                      <a:pt x="128" y="588"/>
                    </a:lnTo>
                    <a:lnTo>
                      <a:pt x="123" y="573"/>
                    </a:lnTo>
                    <a:lnTo>
                      <a:pt x="112" y="568"/>
                    </a:lnTo>
                    <a:lnTo>
                      <a:pt x="128" y="573"/>
                    </a:lnTo>
                    <a:lnTo>
                      <a:pt x="135" y="563"/>
                    </a:lnTo>
                    <a:lnTo>
                      <a:pt x="143" y="573"/>
                    </a:lnTo>
                    <a:lnTo>
                      <a:pt x="152" y="574"/>
                    </a:lnTo>
                    <a:lnTo>
                      <a:pt x="152" y="585"/>
                    </a:lnTo>
                    <a:lnTo>
                      <a:pt x="153" y="600"/>
                    </a:lnTo>
                    <a:lnTo>
                      <a:pt x="160" y="612"/>
                    </a:lnTo>
                    <a:lnTo>
                      <a:pt x="172" y="608"/>
                    </a:lnTo>
                    <a:lnTo>
                      <a:pt x="175" y="600"/>
                    </a:lnTo>
                    <a:lnTo>
                      <a:pt x="179" y="588"/>
                    </a:lnTo>
                    <a:lnTo>
                      <a:pt x="185" y="583"/>
                    </a:lnTo>
                    <a:lnTo>
                      <a:pt x="197" y="576"/>
                    </a:lnTo>
                    <a:lnTo>
                      <a:pt x="208" y="568"/>
                    </a:lnTo>
                    <a:lnTo>
                      <a:pt x="217" y="565"/>
                    </a:lnTo>
                    <a:lnTo>
                      <a:pt x="222" y="559"/>
                    </a:lnTo>
                    <a:lnTo>
                      <a:pt x="240" y="559"/>
                    </a:lnTo>
                    <a:lnTo>
                      <a:pt x="297" y="545"/>
                    </a:lnTo>
                    <a:lnTo>
                      <a:pt x="302" y="526"/>
                    </a:lnTo>
                    <a:lnTo>
                      <a:pt x="295" y="523"/>
                    </a:lnTo>
                    <a:lnTo>
                      <a:pt x="280" y="518"/>
                    </a:lnTo>
                    <a:lnTo>
                      <a:pt x="262" y="516"/>
                    </a:lnTo>
                    <a:lnTo>
                      <a:pt x="253" y="518"/>
                    </a:lnTo>
                    <a:lnTo>
                      <a:pt x="244" y="503"/>
                    </a:lnTo>
                    <a:lnTo>
                      <a:pt x="232" y="503"/>
                    </a:lnTo>
                    <a:lnTo>
                      <a:pt x="222" y="506"/>
                    </a:lnTo>
                    <a:lnTo>
                      <a:pt x="208" y="501"/>
                    </a:lnTo>
                    <a:lnTo>
                      <a:pt x="208" y="492"/>
                    </a:lnTo>
                    <a:lnTo>
                      <a:pt x="212" y="485"/>
                    </a:lnTo>
                    <a:lnTo>
                      <a:pt x="207" y="474"/>
                    </a:lnTo>
                    <a:lnTo>
                      <a:pt x="202" y="466"/>
                    </a:lnTo>
                    <a:lnTo>
                      <a:pt x="190" y="458"/>
                    </a:lnTo>
                    <a:lnTo>
                      <a:pt x="182" y="452"/>
                    </a:lnTo>
                    <a:lnTo>
                      <a:pt x="175" y="448"/>
                    </a:lnTo>
                    <a:lnTo>
                      <a:pt x="152" y="444"/>
                    </a:lnTo>
                    <a:lnTo>
                      <a:pt x="139" y="448"/>
                    </a:lnTo>
                    <a:lnTo>
                      <a:pt x="126" y="452"/>
                    </a:lnTo>
                    <a:lnTo>
                      <a:pt x="120" y="458"/>
                    </a:lnTo>
                    <a:lnTo>
                      <a:pt x="120" y="468"/>
                    </a:lnTo>
                    <a:lnTo>
                      <a:pt x="123" y="478"/>
                    </a:lnTo>
                    <a:lnTo>
                      <a:pt x="123" y="491"/>
                    </a:lnTo>
                    <a:lnTo>
                      <a:pt x="123" y="503"/>
                    </a:lnTo>
                    <a:lnTo>
                      <a:pt x="128" y="516"/>
                    </a:lnTo>
                    <a:lnTo>
                      <a:pt x="128" y="526"/>
                    </a:lnTo>
                    <a:lnTo>
                      <a:pt x="130" y="536"/>
                    </a:lnTo>
                    <a:lnTo>
                      <a:pt x="120" y="539"/>
                    </a:lnTo>
                    <a:lnTo>
                      <a:pt x="113" y="545"/>
                    </a:lnTo>
                    <a:lnTo>
                      <a:pt x="92" y="550"/>
                    </a:lnTo>
                    <a:lnTo>
                      <a:pt x="103" y="518"/>
                    </a:lnTo>
                    <a:lnTo>
                      <a:pt x="106" y="466"/>
                    </a:lnTo>
                    <a:lnTo>
                      <a:pt x="99" y="363"/>
                    </a:lnTo>
                    <a:lnTo>
                      <a:pt x="83" y="267"/>
                    </a:lnTo>
                    <a:lnTo>
                      <a:pt x="75" y="225"/>
                    </a:lnTo>
                    <a:lnTo>
                      <a:pt x="70" y="217"/>
                    </a:lnTo>
                    <a:lnTo>
                      <a:pt x="65" y="210"/>
                    </a:lnTo>
                    <a:lnTo>
                      <a:pt x="41" y="214"/>
                    </a:lnTo>
                    <a:lnTo>
                      <a:pt x="45" y="205"/>
                    </a:lnTo>
                    <a:lnTo>
                      <a:pt x="37" y="179"/>
                    </a:lnTo>
                    <a:lnTo>
                      <a:pt x="35" y="170"/>
                    </a:lnTo>
                    <a:lnTo>
                      <a:pt x="30" y="165"/>
                    </a:lnTo>
                    <a:lnTo>
                      <a:pt x="19" y="162"/>
                    </a:lnTo>
                    <a:lnTo>
                      <a:pt x="17" y="145"/>
                    </a:lnTo>
                    <a:lnTo>
                      <a:pt x="17" y="135"/>
                    </a:lnTo>
                    <a:lnTo>
                      <a:pt x="17" y="125"/>
                    </a:lnTo>
                    <a:lnTo>
                      <a:pt x="12" y="115"/>
                    </a:lnTo>
                    <a:lnTo>
                      <a:pt x="0" y="110"/>
                    </a:lnTo>
                    <a:lnTo>
                      <a:pt x="10" y="97"/>
                    </a:lnTo>
                    <a:lnTo>
                      <a:pt x="8" y="87"/>
                    </a:lnTo>
                    <a:lnTo>
                      <a:pt x="10" y="75"/>
                    </a:lnTo>
                    <a:lnTo>
                      <a:pt x="8" y="65"/>
                    </a:lnTo>
                    <a:lnTo>
                      <a:pt x="10" y="52"/>
                    </a:lnTo>
                    <a:lnTo>
                      <a:pt x="5" y="0"/>
                    </a:lnTo>
                    <a:lnTo>
                      <a:pt x="148" y="8"/>
                    </a:lnTo>
                    <a:lnTo>
                      <a:pt x="541" y="32"/>
                    </a:lnTo>
                    <a:lnTo>
                      <a:pt x="564" y="33"/>
                    </a:lnTo>
                    <a:lnTo>
                      <a:pt x="555" y="26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8" name="Freeform 19"/>
              <p:cNvSpPr>
                <a:spLocks/>
              </p:cNvSpPr>
              <p:nvPr/>
            </p:nvSpPr>
            <p:spPr bwMode="auto">
              <a:xfrm>
                <a:off x="3622221" y="3343725"/>
                <a:ext cx="880636" cy="694334"/>
              </a:xfrm>
              <a:custGeom>
                <a:avLst/>
                <a:gdLst/>
                <a:ahLst/>
                <a:cxnLst>
                  <a:cxn ang="0">
                    <a:pos x="50" y="450"/>
                  </a:cxn>
                  <a:cxn ang="0">
                    <a:pos x="37" y="425"/>
                  </a:cxn>
                  <a:cxn ang="0">
                    <a:pos x="80" y="415"/>
                  </a:cxn>
                  <a:cxn ang="0">
                    <a:pos x="100" y="392"/>
                  </a:cxn>
                  <a:cxn ang="0">
                    <a:pos x="99" y="355"/>
                  </a:cxn>
                  <a:cxn ang="0">
                    <a:pos x="65" y="327"/>
                  </a:cxn>
                  <a:cxn ang="0">
                    <a:pos x="83" y="298"/>
                  </a:cxn>
                  <a:cxn ang="0">
                    <a:pos x="57" y="278"/>
                  </a:cxn>
                  <a:cxn ang="0">
                    <a:pos x="21" y="275"/>
                  </a:cxn>
                  <a:cxn ang="0">
                    <a:pos x="19" y="233"/>
                  </a:cxn>
                  <a:cxn ang="0">
                    <a:pos x="13" y="196"/>
                  </a:cxn>
                  <a:cxn ang="0">
                    <a:pos x="26" y="162"/>
                  </a:cxn>
                  <a:cxn ang="0">
                    <a:pos x="53" y="138"/>
                  </a:cxn>
                  <a:cxn ang="0">
                    <a:pos x="73" y="115"/>
                  </a:cxn>
                  <a:cxn ang="0">
                    <a:pos x="106" y="90"/>
                  </a:cxn>
                  <a:cxn ang="0">
                    <a:pos x="130" y="65"/>
                  </a:cxn>
                  <a:cxn ang="0">
                    <a:pos x="148" y="37"/>
                  </a:cxn>
                  <a:cxn ang="0">
                    <a:pos x="192" y="18"/>
                  </a:cxn>
                  <a:cxn ang="0">
                    <a:pos x="222" y="3"/>
                  </a:cxn>
                  <a:cxn ang="0">
                    <a:pos x="246" y="17"/>
                  </a:cxn>
                  <a:cxn ang="0">
                    <a:pos x="272" y="55"/>
                  </a:cxn>
                  <a:cxn ang="0">
                    <a:pos x="310" y="85"/>
                  </a:cxn>
                  <a:cxn ang="0">
                    <a:pos x="339" y="122"/>
                  </a:cxn>
                  <a:cxn ang="0">
                    <a:pos x="364" y="153"/>
                  </a:cxn>
                  <a:cxn ang="0">
                    <a:pos x="412" y="163"/>
                  </a:cxn>
                  <a:cxn ang="0">
                    <a:pos x="442" y="168"/>
                  </a:cxn>
                  <a:cxn ang="0">
                    <a:pos x="479" y="182"/>
                  </a:cxn>
                  <a:cxn ang="0">
                    <a:pos x="500" y="207"/>
                  </a:cxn>
                  <a:cxn ang="0">
                    <a:pos x="537" y="227"/>
                  </a:cxn>
                  <a:cxn ang="0">
                    <a:pos x="584" y="233"/>
                  </a:cxn>
                  <a:cxn ang="0">
                    <a:pos x="604" y="255"/>
                  </a:cxn>
                  <a:cxn ang="0">
                    <a:pos x="637" y="251"/>
                  </a:cxn>
                  <a:cxn ang="0">
                    <a:pos x="669" y="275"/>
                  </a:cxn>
                  <a:cxn ang="0">
                    <a:pos x="707" y="300"/>
                  </a:cxn>
                  <a:cxn ang="0">
                    <a:pos x="913" y="327"/>
                  </a:cxn>
                  <a:cxn ang="0">
                    <a:pos x="966" y="345"/>
                  </a:cxn>
                  <a:cxn ang="0">
                    <a:pos x="962" y="392"/>
                  </a:cxn>
                  <a:cxn ang="0">
                    <a:pos x="962" y="427"/>
                  </a:cxn>
                  <a:cxn ang="0">
                    <a:pos x="942" y="461"/>
                  </a:cxn>
                  <a:cxn ang="0">
                    <a:pos x="966" y="517"/>
                  </a:cxn>
                  <a:cxn ang="0">
                    <a:pos x="993" y="586"/>
                  </a:cxn>
                  <a:cxn ang="0">
                    <a:pos x="1016" y="690"/>
                  </a:cxn>
                  <a:cxn ang="0">
                    <a:pos x="1004" y="742"/>
                  </a:cxn>
                  <a:cxn ang="0">
                    <a:pos x="989" y="770"/>
                  </a:cxn>
                  <a:cxn ang="0">
                    <a:pos x="547" y="690"/>
                  </a:cxn>
                  <a:cxn ang="0">
                    <a:pos x="273" y="595"/>
                  </a:cxn>
                  <a:cxn ang="0">
                    <a:pos x="246" y="565"/>
                  </a:cxn>
                  <a:cxn ang="0">
                    <a:pos x="217" y="525"/>
                  </a:cxn>
                  <a:cxn ang="0">
                    <a:pos x="186" y="500"/>
                  </a:cxn>
                  <a:cxn ang="0">
                    <a:pos x="157" y="473"/>
                  </a:cxn>
                  <a:cxn ang="0">
                    <a:pos x="117" y="458"/>
                  </a:cxn>
                  <a:cxn ang="0">
                    <a:pos x="85" y="468"/>
                  </a:cxn>
                </a:cxnLst>
                <a:rect l="0" t="0" r="r" b="b"/>
                <a:pathLst>
                  <a:path w="1022" h="771">
                    <a:moveTo>
                      <a:pt x="59" y="465"/>
                    </a:moveTo>
                    <a:lnTo>
                      <a:pt x="53" y="460"/>
                    </a:lnTo>
                    <a:lnTo>
                      <a:pt x="53" y="458"/>
                    </a:lnTo>
                    <a:lnTo>
                      <a:pt x="50" y="450"/>
                    </a:lnTo>
                    <a:lnTo>
                      <a:pt x="41" y="450"/>
                    </a:lnTo>
                    <a:lnTo>
                      <a:pt x="37" y="441"/>
                    </a:lnTo>
                    <a:lnTo>
                      <a:pt x="32" y="430"/>
                    </a:lnTo>
                    <a:lnTo>
                      <a:pt x="37" y="425"/>
                    </a:lnTo>
                    <a:lnTo>
                      <a:pt x="46" y="412"/>
                    </a:lnTo>
                    <a:lnTo>
                      <a:pt x="55" y="410"/>
                    </a:lnTo>
                    <a:lnTo>
                      <a:pt x="68" y="407"/>
                    </a:lnTo>
                    <a:lnTo>
                      <a:pt x="80" y="415"/>
                    </a:lnTo>
                    <a:lnTo>
                      <a:pt x="88" y="412"/>
                    </a:lnTo>
                    <a:lnTo>
                      <a:pt x="99" y="410"/>
                    </a:lnTo>
                    <a:lnTo>
                      <a:pt x="105" y="403"/>
                    </a:lnTo>
                    <a:lnTo>
                      <a:pt x="100" y="392"/>
                    </a:lnTo>
                    <a:lnTo>
                      <a:pt x="97" y="383"/>
                    </a:lnTo>
                    <a:lnTo>
                      <a:pt x="97" y="376"/>
                    </a:lnTo>
                    <a:lnTo>
                      <a:pt x="100" y="367"/>
                    </a:lnTo>
                    <a:lnTo>
                      <a:pt x="99" y="355"/>
                    </a:lnTo>
                    <a:lnTo>
                      <a:pt x="93" y="343"/>
                    </a:lnTo>
                    <a:lnTo>
                      <a:pt x="85" y="338"/>
                    </a:lnTo>
                    <a:lnTo>
                      <a:pt x="75" y="338"/>
                    </a:lnTo>
                    <a:lnTo>
                      <a:pt x="65" y="327"/>
                    </a:lnTo>
                    <a:lnTo>
                      <a:pt x="68" y="318"/>
                    </a:lnTo>
                    <a:lnTo>
                      <a:pt x="73" y="313"/>
                    </a:lnTo>
                    <a:lnTo>
                      <a:pt x="80" y="305"/>
                    </a:lnTo>
                    <a:lnTo>
                      <a:pt x="83" y="298"/>
                    </a:lnTo>
                    <a:lnTo>
                      <a:pt x="80" y="288"/>
                    </a:lnTo>
                    <a:lnTo>
                      <a:pt x="73" y="280"/>
                    </a:lnTo>
                    <a:lnTo>
                      <a:pt x="66" y="273"/>
                    </a:lnTo>
                    <a:lnTo>
                      <a:pt x="57" y="278"/>
                    </a:lnTo>
                    <a:lnTo>
                      <a:pt x="48" y="278"/>
                    </a:lnTo>
                    <a:lnTo>
                      <a:pt x="41" y="275"/>
                    </a:lnTo>
                    <a:lnTo>
                      <a:pt x="32" y="275"/>
                    </a:lnTo>
                    <a:lnTo>
                      <a:pt x="21" y="275"/>
                    </a:lnTo>
                    <a:lnTo>
                      <a:pt x="19" y="263"/>
                    </a:lnTo>
                    <a:lnTo>
                      <a:pt x="12" y="255"/>
                    </a:lnTo>
                    <a:lnTo>
                      <a:pt x="15" y="245"/>
                    </a:lnTo>
                    <a:lnTo>
                      <a:pt x="19" y="233"/>
                    </a:lnTo>
                    <a:lnTo>
                      <a:pt x="12" y="225"/>
                    </a:lnTo>
                    <a:lnTo>
                      <a:pt x="0" y="213"/>
                    </a:lnTo>
                    <a:lnTo>
                      <a:pt x="5" y="198"/>
                    </a:lnTo>
                    <a:lnTo>
                      <a:pt x="13" y="196"/>
                    </a:lnTo>
                    <a:lnTo>
                      <a:pt x="13" y="188"/>
                    </a:lnTo>
                    <a:lnTo>
                      <a:pt x="23" y="182"/>
                    </a:lnTo>
                    <a:lnTo>
                      <a:pt x="23" y="173"/>
                    </a:lnTo>
                    <a:lnTo>
                      <a:pt x="26" y="162"/>
                    </a:lnTo>
                    <a:lnTo>
                      <a:pt x="26" y="155"/>
                    </a:lnTo>
                    <a:lnTo>
                      <a:pt x="35" y="150"/>
                    </a:lnTo>
                    <a:lnTo>
                      <a:pt x="46" y="143"/>
                    </a:lnTo>
                    <a:lnTo>
                      <a:pt x="53" y="138"/>
                    </a:lnTo>
                    <a:lnTo>
                      <a:pt x="55" y="130"/>
                    </a:lnTo>
                    <a:lnTo>
                      <a:pt x="59" y="125"/>
                    </a:lnTo>
                    <a:lnTo>
                      <a:pt x="66" y="115"/>
                    </a:lnTo>
                    <a:lnTo>
                      <a:pt x="73" y="115"/>
                    </a:lnTo>
                    <a:lnTo>
                      <a:pt x="80" y="110"/>
                    </a:lnTo>
                    <a:lnTo>
                      <a:pt x="88" y="106"/>
                    </a:lnTo>
                    <a:lnTo>
                      <a:pt x="100" y="105"/>
                    </a:lnTo>
                    <a:lnTo>
                      <a:pt x="106" y="90"/>
                    </a:lnTo>
                    <a:lnTo>
                      <a:pt x="112" y="85"/>
                    </a:lnTo>
                    <a:lnTo>
                      <a:pt x="117" y="71"/>
                    </a:lnTo>
                    <a:lnTo>
                      <a:pt x="120" y="66"/>
                    </a:lnTo>
                    <a:lnTo>
                      <a:pt x="130" y="65"/>
                    </a:lnTo>
                    <a:lnTo>
                      <a:pt x="135" y="57"/>
                    </a:lnTo>
                    <a:lnTo>
                      <a:pt x="143" y="55"/>
                    </a:lnTo>
                    <a:lnTo>
                      <a:pt x="146" y="46"/>
                    </a:lnTo>
                    <a:lnTo>
                      <a:pt x="148" y="37"/>
                    </a:lnTo>
                    <a:lnTo>
                      <a:pt x="153" y="25"/>
                    </a:lnTo>
                    <a:lnTo>
                      <a:pt x="170" y="25"/>
                    </a:lnTo>
                    <a:lnTo>
                      <a:pt x="185" y="25"/>
                    </a:lnTo>
                    <a:lnTo>
                      <a:pt x="192" y="18"/>
                    </a:lnTo>
                    <a:lnTo>
                      <a:pt x="192" y="12"/>
                    </a:lnTo>
                    <a:lnTo>
                      <a:pt x="199" y="3"/>
                    </a:lnTo>
                    <a:lnTo>
                      <a:pt x="210" y="3"/>
                    </a:lnTo>
                    <a:lnTo>
                      <a:pt x="222" y="3"/>
                    </a:lnTo>
                    <a:lnTo>
                      <a:pt x="230" y="0"/>
                    </a:lnTo>
                    <a:lnTo>
                      <a:pt x="232" y="3"/>
                    </a:lnTo>
                    <a:lnTo>
                      <a:pt x="242" y="8"/>
                    </a:lnTo>
                    <a:lnTo>
                      <a:pt x="246" y="17"/>
                    </a:lnTo>
                    <a:lnTo>
                      <a:pt x="250" y="25"/>
                    </a:lnTo>
                    <a:lnTo>
                      <a:pt x="252" y="35"/>
                    </a:lnTo>
                    <a:lnTo>
                      <a:pt x="259" y="40"/>
                    </a:lnTo>
                    <a:lnTo>
                      <a:pt x="272" y="55"/>
                    </a:lnTo>
                    <a:lnTo>
                      <a:pt x="282" y="57"/>
                    </a:lnTo>
                    <a:lnTo>
                      <a:pt x="290" y="65"/>
                    </a:lnTo>
                    <a:lnTo>
                      <a:pt x="305" y="71"/>
                    </a:lnTo>
                    <a:lnTo>
                      <a:pt x="310" y="85"/>
                    </a:lnTo>
                    <a:lnTo>
                      <a:pt x="324" y="93"/>
                    </a:lnTo>
                    <a:lnTo>
                      <a:pt x="332" y="105"/>
                    </a:lnTo>
                    <a:lnTo>
                      <a:pt x="339" y="110"/>
                    </a:lnTo>
                    <a:lnTo>
                      <a:pt x="339" y="122"/>
                    </a:lnTo>
                    <a:lnTo>
                      <a:pt x="346" y="122"/>
                    </a:lnTo>
                    <a:lnTo>
                      <a:pt x="353" y="133"/>
                    </a:lnTo>
                    <a:lnTo>
                      <a:pt x="355" y="146"/>
                    </a:lnTo>
                    <a:lnTo>
                      <a:pt x="364" y="153"/>
                    </a:lnTo>
                    <a:lnTo>
                      <a:pt x="375" y="150"/>
                    </a:lnTo>
                    <a:lnTo>
                      <a:pt x="395" y="158"/>
                    </a:lnTo>
                    <a:lnTo>
                      <a:pt x="402" y="162"/>
                    </a:lnTo>
                    <a:lnTo>
                      <a:pt x="412" y="163"/>
                    </a:lnTo>
                    <a:lnTo>
                      <a:pt x="419" y="155"/>
                    </a:lnTo>
                    <a:lnTo>
                      <a:pt x="426" y="158"/>
                    </a:lnTo>
                    <a:lnTo>
                      <a:pt x="437" y="158"/>
                    </a:lnTo>
                    <a:lnTo>
                      <a:pt x="442" y="168"/>
                    </a:lnTo>
                    <a:lnTo>
                      <a:pt x="450" y="175"/>
                    </a:lnTo>
                    <a:lnTo>
                      <a:pt x="457" y="175"/>
                    </a:lnTo>
                    <a:lnTo>
                      <a:pt x="467" y="182"/>
                    </a:lnTo>
                    <a:lnTo>
                      <a:pt x="479" y="182"/>
                    </a:lnTo>
                    <a:lnTo>
                      <a:pt x="486" y="188"/>
                    </a:lnTo>
                    <a:lnTo>
                      <a:pt x="487" y="198"/>
                    </a:lnTo>
                    <a:lnTo>
                      <a:pt x="493" y="205"/>
                    </a:lnTo>
                    <a:lnTo>
                      <a:pt x="500" y="207"/>
                    </a:lnTo>
                    <a:lnTo>
                      <a:pt x="507" y="213"/>
                    </a:lnTo>
                    <a:lnTo>
                      <a:pt x="519" y="222"/>
                    </a:lnTo>
                    <a:lnTo>
                      <a:pt x="529" y="227"/>
                    </a:lnTo>
                    <a:lnTo>
                      <a:pt x="537" y="227"/>
                    </a:lnTo>
                    <a:lnTo>
                      <a:pt x="544" y="227"/>
                    </a:lnTo>
                    <a:lnTo>
                      <a:pt x="559" y="225"/>
                    </a:lnTo>
                    <a:lnTo>
                      <a:pt x="572" y="227"/>
                    </a:lnTo>
                    <a:lnTo>
                      <a:pt x="584" y="233"/>
                    </a:lnTo>
                    <a:lnTo>
                      <a:pt x="586" y="243"/>
                    </a:lnTo>
                    <a:lnTo>
                      <a:pt x="587" y="255"/>
                    </a:lnTo>
                    <a:lnTo>
                      <a:pt x="595" y="260"/>
                    </a:lnTo>
                    <a:lnTo>
                      <a:pt x="604" y="255"/>
                    </a:lnTo>
                    <a:lnTo>
                      <a:pt x="613" y="245"/>
                    </a:lnTo>
                    <a:lnTo>
                      <a:pt x="619" y="240"/>
                    </a:lnTo>
                    <a:lnTo>
                      <a:pt x="629" y="250"/>
                    </a:lnTo>
                    <a:lnTo>
                      <a:pt x="637" y="251"/>
                    </a:lnTo>
                    <a:lnTo>
                      <a:pt x="644" y="260"/>
                    </a:lnTo>
                    <a:lnTo>
                      <a:pt x="659" y="263"/>
                    </a:lnTo>
                    <a:lnTo>
                      <a:pt x="664" y="265"/>
                    </a:lnTo>
                    <a:lnTo>
                      <a:pt x="669" y="275"/>
                    </a:lnTo>
                    <a:lnTo>
                      <a:pt x="677" y="285"/>
                    </a:lnTo>
                    <a:lnTo>
                      <a:pt x="687" y="285"/>
                    </a:lnTo>
                    <a:lnTo>
                      <a:pt x="702" y="293"/>
                    </a:lnTo>
                    <a:lnTo>
                      <a:pt x="707" y="300"/>
                    </a:lnTo>
                    <a:lnTo>
                      <a:pt x="902" y="298"/>
                    </a:lnTo>
                    <a:lnTo>
                      <a:pt x="902" y="308"/>
                    </a:lnTo>
                    <a:lnTo>
                      <a:pt x="906" y="318"/>
                    </a:lnTo>
                    <a:lnTo>
                      <a:pt x="913" y="327"/>
                    </a:lnTo>
                    <a:lnTo>
                      <a:pt x="924" y="330"/>
                    </a:lnTo>
                    <a:lnTo>
                      <a:pt x="951" y="328"/>
                    </a:lnTo>
                    <a:lnTo>
                      <a:pt x="962" y="335"/>
                    </a:lnTo>
                    <a:lnTo>
                      <a:pt x="966" y="345"/>
                    </a:lnTo>
                    <a:lnTo>
                      <a:pt x="962" y="355"/>
                    </a:lnTo>
                    <a:lnTo>
                      <a:pt x="966" y="367"/>
                    </a:lnTo>
                    <a:lnTo>
                      <a:pt x="960" y="381"/>
                    </a:lnTo>
                    <a:lnTo>
                      <a:pt x="962" y="392"/>
                    </a:lnTo>
                    <a:lnTo>
                      <a:pt x="966" y="403"/>
                    </a:lnTo>
                    <a:lnTo>
                      <a:pt x="966" y="410"/>
                    </a:lnTo>
                    <a:lnTo>
                      <a:pt x="966" y="421"/>
                    </a:lnTo>
                    <a:lnTo>
                      <a:pt x="962" y="427"/>
                    </a:lnTo>
                    <a:lnTo>
                      <a:pt x="954" y="432"/>
                    </a:lnTo>
                    <a:lnTo>
                      <a:pt x="949" y="440"/>
                    </a:lnTo>
                    <a:lnTo>
                      <a:pt x="944" y="450"/>
                    </a:lnTo>
                    <a:lnTo>
                      <a:pt x="942" y="461"/>
                    </a:lnTo>
                    <a:lnTo>
                      <a:pt x="942" y="473"/>
                    </a:lnTo>
                    <a:lnTo>
                      <a:pt x="944" y="483"/>
                    </a:lnTo>
                    <a:lnTo>
                      <a:pt x="962" y="500"/>
                    </a:lnTo>
                    <a:lnTo>
                      <a:pt x="966" y="517"/>
                    </a:lnTo>
                    <a:lnTo>
                      <a:pt x="967" y="528"/>
                    </a:lnTo>
                    <a:lnTo>
                      <a:pt x="967" y="538"/>
                    </a:lnTo>
                    <a:lnTo>
                      <a:pt x="976" y="552"/>
                    </a:lnTo>
                    <a:lnTo>
                      <a:pt x="993" y="586"/>
                    </a:lnTo>
                    <a:lnTo>
                      <a:pt x="994" y="605"/>
                    </a:lnTo>
                    <a:lnTo>
                      <a:pt x="993" y="630"/>
                    </a:lnTo>
                    <a:lnTo>
                      <a:pt x="994" y="660"/>
                    </a:lnTo>
                    <a:lnTo>
                      <a:pt x="1016" y="690"/>
                    </a:lnTo>
                    <a:lnTo>
                      <a:pt x="1021" y="702"/>
                    </a:lnTo>
                    <a:lnTo>
                      <a:pt x="1016" y="715"/>
                    </a:lnTo>
                    <a:lnTo>
                      <a:pt x="1011" y="733"/>
                    </a:lnTo>
                    <a:lnTo>
                      <a:pt x="1004" y="742"/>
                    </a:lnTo>
                    <a:lnTo>
                      <a:pt x="994" y="750"/>
                    </a:lnTo>
                    <a:lnTo>
                      <a:pt x="989" y="753"/>
                    </a:lnTo>
                    <a:lnTo>
                      <a:pt x="989" y="762"/>
                    </a:lnTo>
                    <a:lnTo>
                      <a:pt x="989" y="770"/>
                    </a:lnTo>
                    <a:lnTo>
                      <a:pt x="675" y="770"/>
                    </a:lnTo>
                    <a:lnTo>
                      <a:pt x="631" y="770"/>
                    </a:lnTo>
                    <a:lnTo>
                      <a:pt x="631" y="690"/>
                    </a:lnTo>
                    <a:lnTo>
                      <a:pt x="547" y="690"/>
                    </a:lnTo>
                    <a:lnTo>
                      <a:pt x="547" y="611"/>
                    </a:lnTo>
                    <a:lnTo>
                      <a:pt x="284" y="615"/>
                    </a:lnTo>
                    <a:lnTo>
                      <a:pt x="273" y="605"/>
                    </a:lnTo>
                    <a:lnTo>
                      <a:pt x="273" y="595"/>
                    </a:lnTo>
                    <a:lnTo>
                      <a:pt x="264" y="591"/>
                    </a:lnTo>
                    <a:lnTo>
                      <a:pt x="260" y="580"/>
                    </a:lnTo>
                    <a:lnTo>
                      <a:pt x="257" y="572"/>
                    </a:lnTo>
                    <a:lnTo>
                      <a:pt x="246" y="565"/>
                    </a:lnTo>
                    <a:lnTo>
                      <a:pt x="242" y="543"/>
                    </a:lnTo>
                    <a:lnTo>
                      <a:pt x="233" y="538"/>
                    </a:lnTo>
                    <a:lnTo>
                      <a:pt x="220" y="533"/>
                    </a:lnTo>
                    <a:lnTo>
                      <a:pt x="217" y="525"/>
                    </a:lnTo>
                    <a:lnTo>
                      <a:pt x="208" y="513"/>
                    </a:lnTo>
                    <a:lnTo>
                      <a:pt x="200" y="510"/>
                    </a:lnTo>
                    <a:lnTo>
                      <a:pt x="193" y="505"/>
                    </a:lnTo>
                    <a:lnTo>
                      <a:pt x="186" y="500"/>
                    </a:lnTo>
                    <a:lnTo>
                      <a:pt x="180" y="493"/>
                    </a:lnTo>
                    <a:lnTo>
                      <a:pt x="170" y="488"/>
                    </a:lnTo>
                    <a:lnTo>
                      <a:pt x="160" y="483"/>
                    </a:lnTo>
                    <a:lnTo>
                      <a:pt x="157" y="473"/>
                    </a:lnTo>
                    <a:lnTo>
                      <a:pt x="146" y="468"/>
                    </a:lnTo>
                    <a:lnTo>
                      <a:pt x="135" y="461"/>
                    </a:lnTo>
                    <a:lnTo>
                      <a:pt x="125" y="460"/>
                    </a:lnTo>
                    <a:lnTo>
                      <a:pt x="117" y="458"/>
                    </a:lnTo>
                    <a:lnTo>
                      <a:pt x="108" y="458"/>
                    </a:lnTo>
                    <a:lnTo>
                      <a:pt x="100" y="460"/>
                    </a:lnTo>
                    <a:lnTo>
                      <a:pt x="93" y="465"/>
                    </a:lnTo>
                    <a:lnTo>
                      <a:pt x="85" y="468"/>
                    </a:lnTo>
                    <a:lnTo>
                      <a:pt x="73" y="461"/>
                    </a:lnTo>
                    <a:lnTo>
                      <a:pt x="66" y="472"/>
                    </a:lnTo>
                    <a:lnTo>
                      <a:pt x="59" y="465"/>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9" name="Freeform 20"/>
              <p:cNvSpPr>
                <a:spLocks/>
              </p:cNvSpPr>
              <p:nvPr/>
            </p:nvSpPr>
            <p:spPr bwMode="auto">
              <a:xfrm>
                <a:off x="3521404" y="4600010"/>
                <a:ext cx="1017643" cy="358424"/>
              </a:xfrm>
              <a:custGeom>
                <a:avLst/>
                <a:gdLst/>
                <a:ahLst/>
                <a:cxnLst>
                  <a:cxn ang="0">
                    <a:pos x="1180" y="3"/>
                  </a:cxn>
                  <a:cxn ang="0">
                    <a:pos x="1180" y="184"/>
                  </a:cxn>
                  <a:cxn ang="0">
                    <a:pos x="1155" y="193"/>
                  </a:cxn>
                  <a:cxn ang="0">
                    <a:pos x="1118" y="195"/>
                  </a:cxn>
                  <a:cxn ang="0">
                    <a:pos x="1093" y="207"/>
                  </a:cxn>
                  <a:cxn ang="0">
                    <a:pos x="1046" y="233"/>
                  </a:cxn>
                  <a:cxn ang="0">
                    <a:pos x="996" y="244"/>
                  </a:cxn>
                  <a:cxn ang="0">
                    <a:pos x="978" y="255"/>
                  </a:cxn>
                  <a:cxn ang="0">
                    <a:pos x="948" y="289"/>
                  </a:cxn>
                  <a:cxn ang="0">
                    <a:pos x="901" y="293"/>
                  </a:cxn>
                  <a:cxn ang="0">
                    <a:pos x="821" y="312"/>
                  </a:cxn>
                  <a:cxn ang="0">
                    <a:pos x="779" y="315"/>
                  </a:cxn>
                  <a:cxn ang="0">
                    <a:pos x="767" y="318"/>
                  </a:cxn>
                  <a:cxn ang="0">
                    <a:pos x="749" y="312"/>
                  </a:cxn>
                  <a:cxn ang="0">
                    <a:pos x="712" y="277"/>
                  </a:cxn>
                  <a:cxn ang="0">
                    <a:pos x="691" y="269"/>
                  </a:cxn>
                  <a:cxn ang="0">
                    <a:pos x="661" y="270"/>
                  </a:cxn>
                  <a:cxn ang="0">
                    <a:pos x="649" y="280"/>
                  </a:cxn>
                  <a:cxn ang="0">
                    <a:pos x="638" y="285"/>
                  </a:cxn>
                  <a:cxn ang="0">
                    <a:pos x="626" y="297"/>
                  </a:cxn>
                  <a:cxn ang="0">
                    <a:pos x="522" y="335"/>
                  </a:cxn>
                  <a:cxn ang="0">
                    <a:pos x="511" y="338"/>
                  </a:cxn>
                  <a:cxn ang="0">
                    <a:pos x="484" y="363"/>
                  </a:cxn>
                  <a:cxn ang="0">
                    <a:pos x="471" y="363"/>
                  </a:cxn>
                  <a:cxn ang="0">
                    <a:pos x="451" y="352"/>
                  </a:cxn>
                  <a:cxn ang="0">
                    <a:pos x="427" y="358"/>
                  </a:cxn>
                  <a:cxn ang="0">
                    <a:pos x="407" y="354"/>
                  </a:cxn>
                  <a:cxn ang="0">
                    <a:pos x="391" y="354"/>
                  </a:cxn>
                  <a:cxn ang="0">
                    <a:pos x="367" y="354"/>
                  </a:cxn>
                  <a:cxn ang="0">
                    <a:pos x="355" y="358"/>
                  </a:cxn>
                  <a:cxn ang="0">
                    <a:pos x="333" y="378"/>
                  </a:cxn>
                  <a:cxn ang="0">
                    <a:pos x="322" y="392"/>
                  </a:cxn>
                  <a:cxn ang="0">
                    <a:pos x="313" y="397"/>
                  </a:cxn>
                  <a:cxn ang="0">
                    <a:pos x="287" y="397"/>
                  </a:cxn>
                  <a:cxn ang="0">
                    <a:pos x="279" y="387"/>
                  </a:cxn>
                  <a:cxn ang="0">
                    <a:pos x="279" y="377"/>
                  </a:cxn>
                  <a:cxn ang="0">
                    <a:pos x="277" y="354"/>
                  </a:cxn>
                  <a:cxn ang="0">
                    <a:pos x="265" y="338"/>
                  </a:cxn>
                  <a:cxn ang="0">
                    <a:pos x="217" y="323"/>
                  </a:cxn>
                  <a:cxn ang="0">
                    <a:pos x="200" y="312"/>
                  </a:cxn>
                  <a:cxn ang="0">
                    <a:pos x="184" y="305"/>
                  </a:cxn>
                  <a:cxn ang="0">
                    <a:pos x="159" y="309"/>
                  </a:cxn>
                  <a:cxn ang="0">
                    <a:pos x="140" y="318"/>
                  </a:cxn>
                  <a:cxn ang="0">
                    <a:pos x="125" y="318"/>
                  </a:cxn>
                  <a:cxn ang="0">
                    <a:pos x="113" y="312"/>
                  </a:cxn>
                  <a:cxn ang="0">
                    <a:pos x="99" y="309"/>
                  </a:cxn>
                  <a:cxn ang="0">
                    <a:pos x="72" y="293"/>
                  </a:cxn>
                  <a:cxn ang="0">
                    <a:pos x="55" y="289"/>
                  </a:cxn>
                  <a:cxn ang="0">
                    <a:pos x="59" y="277"/>
                  </a:cxn>
                  <a:cxn ang="0">
                    <a:pos x="55" y="265"/>
                  </a:cxn>
                  <a:cxn ang="0">
                    <a:pos x="48" y="258"/>
                  </a:cxn>
                  <a:cxn ang="0">
                    <a:pos x="48" y="244"/>
                  </a:cxn>
                  <a:cxn ang="0">
                    <a:pos x="55" y="238"/>
                  </a:cxn>
                  <a:cxn ang="0">
                    <a:pos x="65" y="237"/>
                  </a:cxn>
                  <a:cxn ang="0">
                    <a:pos x="0" y="237"/>
                  </a:cxn>
                  <a:cxn ang="0">
                    <a:pos x="0" y="165"/>
                  </a:cxn>
                  <a:cxn ang="0">
                    <a:pos x="0" y="0"/>
                  </a:cxn>
                  <a:cxn ang="0">
                    <a:pos x="60" y="3"/>
                  </a:cxn>
                  <a:cxn ang="0">
                    <a:pos x="113" y="3"/>
                  </a:cxn>
                  <a:cxn ang="0">
                    <a:pos x="299" y="3"/>
                  </a:cxn>
                  <a:cxn ang="0">
                    <a:pos x="861" y="5"/>
                  </a:cxn>
                  <a:cxn ang="0">
                    <a:pos x="879" y="5"/>
                  </a:cxn>
                  <a:cxn ang="0">
                    <a:pos x="1180" y="3"/>
                  </a:cxn>
                </a:cxnLst>
                <a:rect l="0" t="0" r="r" b="b"/>
                <a:pathLst>
                  <a:path w="1181" h="398">
                    <a:moveTo>
                      <a:pt x="1180" y="3"/>
                    </a:moveTo>
                    <a:lnTo>
                      <a:pt x="1180" y="184"/>
                    </a:lnTo>
                    <a:lnTo>
                      <a:pt x="1155" y="193"/>
                    </a:lnTo>
                    <a:lnTo>
                      <a:pt x="1118" y="195"/>
                    </a:lnTo>
                    <a:lnTo>
                      <a:pt x="1093" y="207"/>
                    </a:lnTo>
                    <a:lnTo>
                      <a:pt x="1046" y="233"/>
                    </a:lnTo>
                    <a:lnTo>
                      <a:pt x="996" y="244"/>
                    </a:lnTo>
                    <a:lnTo>
                      <a:pt x="978" y="255"/>
                    </a:lnTo>
                    <a:lnTo>
                      <a:pt x="948" y="289"/>
                    </a:lnTo>
                    <a:lnTo>
                      <a:pt x="901" y="293"/>
                    </a:lnTo>
                    <a:lnTo>
                      <a:pt x="821" y="312"/>
                    </a:lnTo>
                    <a:lnTo>
                      <a:pt x="779" y="315"/>
                    </a:lnTo>
                    <a:lnTo>
                      <a:pt x="767" y="318"/>
                    </a:lnTo>
                    <a:lnTo>
                      <a:pt x="749" y="312"/>
                    </a:lnTo>
                    <a:lnTo>
                      <a:pt x="712" y="277"/>
                    </a:lnTo>
                    <a:lnTo>
                      <a:pt x="691" y="269"/>
                    </a:lnTo>
                    <a:lnTo>
                      <a:pt x="661" y="270"/>
                    </a:lnTo>
                    <a:lnTo>
                      <a:pt x="649" y="280"/>
                    </a:lnTo>
                    <a:lnTo>
                      <a:pt x="638" y="285"/>
                    </a:lnTo>
                    <a:lnTo>
                      <a:pt x="626" y="297"/>
                    </a:lnTo>
                    <a:lnTo>
                      <a:pt x="522" y="335"/>
                    </a:lnTo>
                    <a:lnTo>
                      <a:pt x="511" y="338"/>
                    </a:lnTo>
                    <a:lnTo>
                      <a:pt x="484" y="363"/>
                    </a:lnTo>
                    <a:lnTo>
                      <a:pt x="471" y="363"/>
                    </a:lnTo>
                    <a:lnTo>
                      <a:pt x="451" y="352"/>
                    </a:lnTo>
                    <a:lnTo>
                      <a:pt x="427" y="358"/>
                    </a:lnTo>
                    <a:lnTo>
                      <a:pt x="407" y="354"/>
                    </a:lnTo>
                    <a:lnTo>
                      <a:pt x="391" y="354"/>
                    </a:lnTo>
                    <a:lnTo>
                      <a:pt x="367" y="354"/>
                    </a:lnTo>
                    <a:lnTo>
                      <a:pt x="355" y="358"/>
                    </a:lnTo>
                    <a:lnTo>
                      <a:pt x="333" y="378"/>
                    </a:lnTo>
                    <a:lnTo>
                      <a:pt x="322" y="392"/>
                    </a:lnTo>
                    <a:lnTo>
                      <a:pt x="313" y="397"/>
                    </a:lnTo>
                    <a:lnTo>
                      <a:pt x="287" y="397"/>
                    </a:lnTo>
                    <a:lnTo>
                      <a:pt x="279" y="387"/>
                    </a:lnTo>
                    <a:lnTo>
                      <a:pt x="279" y="377"/>
                    </a:lnTo>
                    <a:lnTo>
                      <a:pt x="277" y="354"/>
                    </a:lnTo>
                    <a:lnTo>
                      <a:pt x="265" y="338"/>
                    </a:lnTo>
                    <a:lnTo>
                      <a:pt x="217" y="323"/>
                    </a:lnTo>
                    <a:lnTo>
                      <a:pt x="200" y="312"/>
                    </a:lnTo>
                    <a:lnTo>
                      <a:pt x="184" y="305"/>
                    </a:lnTo>
                    <a:lnTo>
                      <a:pt x="159" y="309"/>
                    </a:lnTo>
                    <a:lnTo>
                      <a:pt x="140" y="318"/>
                    </a:lnTo>
                    <a:lnTo>
                      <a:pt x="125" y="318"/>
                    </a:lnTo>
                    <a:lnTo>
                      <a:pt x="113" y="312"/>
                    </a:lnTo>
                    <a:lnTo>
                      <a:pt x="99" y="309"/>
                    </a:lnTo>
                    <a:lnTo>
                      <a:pt x="72" y="293"/>
                    </a:lnTo>
                    <a:lnTo>
                      <a:pt x="55" y="289"/>
                    </a:lnTo>
                    <a:lnTo>
                      <a:pt x="59" y="277"/>
                    </a:lnTo>
                    <a:lnTo>
                      <a:pt x="55" y="265"/>
                    </a:lnTo>
                    <a:lnTo>
                      <a:pt x="48" y="258"/>
                    </a:lnTo>
                    <a:lnTo>
                      <a:pt x="48" y="244"/>
                    </a:lnTo>
                    <a:lnTo>
                      <a:pt x="55" y="238"/>
                    </a:lnTo>
                    <a:lnTo>
                      <a:pt x="65" y="237"/>
                    </a:lnTo>
                    <a:lnTo>
                      <a:pt x="0" y="237"/>
                    </a:lnTo>
                    <a:lnTo>
                      <a:pt x="0" y="165"/>
                    </a:lnTo>
                    <a:lnTo>
                      <a:pt x="0" y="0"/>
                    </a:lnTo>
                    <a:lnTo>
                      <a:pt x="60" y="3"/>
                    </a:lnTo>
                    <a:lnTo>
                      <a:pt x="113" y="3"/>
                    </a:lnTo>
                    <a:lnTo>
                      <a:pt x="299" y="3"/>
                    </a:lnTo>
                    <a:lnTo>
                      <a:pt x="861" y="5"/>
                    </a:lnTo>
                    <a:lnTo>
                      <a:pt x="879" y="5"/>
                    </a:lnTo>
                    <a:lnTo>
                      <a:pt x="1180" y="3"/>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0" name="Freeform 21"/>
              <p:cNvSpPr>
                <a:spLocks/>
              </p:cNvSpPr>
              <p:nvPr/>
            </p:nvSpPr>
            <p:spPr bwMode="auto">
              <a:xfrm>
                <a:off x="2511516" y="3971417"/>
                <a:ext cx="1163267" cy="352121"/>
              </a:xfrm>
              <a:custGeom>
                <a:avLst/>
                <a:gdLst/>
                <a:ahLst/>
                <a:cxnLst>
                  <a:cxn ang="0">
                    <a:pos x="1324" y="365"/>
                  </a:cxn>
                  <a:cxn ang="0">
                    <a:pos x="1315" y="390"/>
                  </a:cxn>
                  <a:cxn ang="0">
                    <a:pos x="1290" y="385"/>
                  </a:cxn>
                  <a:cxn ang="0">
                    <a:pos x="1274" y="382"/>
                  </a:cxn>
                  <a:cxn ang="0">
                    <a:pos x="1249" y="390"/>
                  </a:cxn>
                  <a:cxn ang="0">
                    <a:pos x="942" y="385"/>
                  </a:cxn>
                  <a:cxn ang="0">
                    <a:pos x="750" y="382"/>
                  </a:cxn>
                  <a:cxn ang="0">
                    <a:pos x="292" y="375"/>
                  </a:cxn>
                  <a:cxn ang="0">
                    <a:pos x="93" y="367"/>
                  </a:cxn>
                  <a:cxn ang="0">
                    <a:pos x="0" y="367"/>
                  </a:cxn>
                  <a:cxn ang="0">
                    <a:pos x="1" y="140"/>
                  </a:cxn>
                  <a:cxn ang="0">
                    <a:pos x="3" y="0"/>
                  </a:cxn>
                  <a:cxn ang="0">
                    <a:pos x="142" y="28"/>
                  </a:cxn>
                  <a:cxn ang="0">
                    <a:pos x="318" y="33"/>
                  </a:cxn>
                  <a:cxn ang="0">
                    <a:pos x="780" y="41"/>
                  </a:cxn>
                  <a:cxn ang="0">
                    <a:pos x="796" y="48"/>
                  </a:cxn>
                  <a:cxn ang="0">
                    <a:pos x="812" y="52"/>
                  </a:cxn>
                  <a:cxn ang="0">
                    <a:pos x="830" y="52"/>
                  </a:cxn>
                  <a:cxn ang="0">
                    <a:pos x="852" y="53"/>
                  </a:cxn>
                  <a:cxn ang="0">
                    <a:pos x="870" y="57"/>
                  </a:cxn>
                  <a:cxn ang="0">
                    <a:pos x="892" y="63"/>
                  </a:cxn>
                  <a:cxn ang="0">
                    <a:pos x="912" y="53"/>
                  </a:cxn>
                  <a:cxn ang="0">
                    <a:pos x="927" y="63"/>
                  </a:cxn>
                  <a:cxn ang="0">
                    <a:pos x="947" y="52"/>
                  </a:cxn>
                  <a:cxn ang="0">
                    <a:pos x="962" y="66"/>
                  </a:cxn>
                  <a:cxn ang="0">
                    <a:pos x="979" y="68"/>
                  </a:cxn>
                  <a:cxn ang="0">
                    <a:pos x="1005" y="78"/>
                  </a:cxn>
                  <a:cxn ang="0">
                    <a:pos x="1025" y="78"/>
                  </a:cxn>
                  <a:cxn ang="0">
                    <a:pos x="1049" y="60"/>
                  </a:cxn>
                  <a:cxn ang="0">
                    <a:pos x="1059" y="41"/>
                  </a:cxn>
                  <a:cxn ang="0">
                    <a:pos x="1082" y="28"/>
                  </a:cxn>
                  <a:cxn ang="0">
                    <a:pos x="1286" y="40"/>
                  </a:cxn>
                  <a:cxn ang="0">
                    <a:pos x="1299" y="53"/>
                  </a:cxn>
                  <a:cxn ang="0">
                    <a:pos x="1299" y="72"/>
                  </a:cxn>
                  <a:cxn ang="0">
                    <a:pos x="1321" y="83"/>
                  </a:cxn>
                  <a:cxn ang="0">
                    <a:pos x="1341" y="86"/>
                  </a:cxn>
                  <a:cxn ang="0">
                    <a:pos x="1339" y="98"/>
                  </a:cxn>
                  <a:cxn ang="0">
                    <a:pos x="1335" y="112"/>
                  </a:cxn>
                  <a:cxn ang="0">
                    <a:pos x="1321" y="120"/>
                  </a:cxn>
                  <a:cxn ang="0">
                    <a:pos x="1310" y="130"/>
                  </a:cxn>
                  <a:cxn ang="0">
                    <a:pos x="1306" y="150"/>
                  </a:cxn>
                  <a:cxn ang="0">
                    <a:pos x="1326" y="165"/>
                  </a:cxn>
                  <a:cxn ang="0">
                    <a:pos x="1321" y="183"/>
                  </a:cxn>
                  <a:cxn ang="0">
                    <a:pos x="1315" y="200"/>
                  </a:cxn>
                  <a:cxn ang="0">
                    <a:pos x="1306" y="218"/>
                  </a:cxn>
                  <a:cxn ang="0">
                    <a:pos x="1304" y="232"/>
                  </a:cxn>
                  <a:cxn ang="0">
                    <a:pos x="1299" y="248"/>
                  </a:cxn>
                  <a:cxn ang="0">
                    <a:pos x="1281" y="255"/>
                  </a:cxn>
                  <a:cxn ang="0">
                    <a:pos x="1281" y="278"/>
                  </a:cxn>
                  <a:cxn ang="0">
                    <a:pos x="1297" y="290"/>
                  </a:cxn>
                  <a:cxn ang="0">
                    <a:pos x="1292" y="310"/>
                  </a:cxn>
                  <a:cxn ang="0">
                    <a:pos x="1306" y="325"/>
                  </a:cxn>
                  <a:cxn ang="0">
                    <a:pos x="1319" y="356"/>
                  </a:cxn>
                </a:cxnLst>
                <a:rect l="0" t="0" r="r" b="b"/>
                <a:pathLst>
                  <a:path w="1350" h="391">
                    <a:moveTo>
                      <a:pt x="1319" y="356"/>
                    </a:moveTo>
                    <a:lnTo>
                      <a:pt x="1324" y="365"/>
                    </a:lnTo>
                    <a:lnTo>
                      <a:pt x="1321" y="380"/>
                    </a:lnTo>
                    <a:lnTo>
                      <a:pt x="1315" y="390"/>
                    </a:lnTo>
                    <a:lnTo>
                      <a:pt x="1304" y="385"/>
                    </a:lnTo>
                    <a:lnTo>
                      <a:pt x="1290" y="385"/>
                    </a:lnTo>
                    <a:lnTo>
                      <a:pt x="1281" y="390"/>
                    </a:lnTo>
                    <a:lnTo>
                      <a:pt x="1274" y="382"/>
                    </a:lnTo>
                    <a:lnTo>
                      <a:pt x="1264" y="382"/>
                    </a:lnTo>
                    <a:lnTo>
                      <a:pt x="1249" y="390"/>
                    </a:lnTo>
                    <a:lnTo>
                      <a:pt x="1234" y="390"/>
                    </a:lnTo>
                    <a:lnTo>
                      <a:pt x="942" y="385"/>
                    </a:lnTo>
                    <a:lnTo>
                      <a:pt x="757" y="382"/>
                    </a:lnTo>
                    <a:lnTo>
                      <a:pt x="750" y="382"/>
                    </a:lnTo>
                    <a:lnTo>
                      <a:pt x="447" y="376"/>
                    </a:lnTo>
                    <a:lnTo>
                      <a:pt x="292" y="375"/>
                    </a:lnTo>
                    <a:lnTo>
                      <a:pt x="155" y="371"/>
                    </a:lnTo>
                    <a:lnTo>
                      <a:pt x="93" y="367"/>
                    </a:lnTo>
                    <a:lnTo>
                      <a:pt x="28" y="367"/>
                    </a:lnTo>
                    <a:lnTo>
                      <a:pt x="0" y="367"/>
                    </a:lnTo>
                    <a:lnTo>
                      <a:pt x="1" y="247"/>
                    </a:lnTo>
                    <a:lnTo>
                      <a:pt x="1" y="140"/>
                    </a:lnTo>
                    <a:lnTo>
                      <a:pt x="3" y="72"/>
                    </a:lnTo>
                    <a:lnTo>
                      <a:pt x="3" y="0"/>
                    </a:lnTo>
                    <a:lnTo>
                      <a:pt x="142" y="3"/>
                    </a:lnTo>
                    <a:lnTo>
                      <a:pt x="142" y="28"/>
                    </a:lnTo>
                    <a:lnTo>
                      <a:pt x="232" y="32"/>
                    </a:lnTo>
                    <a:lnTo>
                      <a:pt x="318" y="33"/>
                    </a:lnTo>
                    <a:lnTo>
                      <a:pt x="480" y="37"/>
                    </a:lnTo>
                    <a:lnTo>
                      <a:pt x="780" y="41"/>
                    </a:lnTo>
                    <a:lnTo>
                      <a:pt x="789" y="45"/>
                    </a:lnTo>
                    <a:lnTo>
                      <a:pt x="796" y="48"/>
                    </a:lnTo>
                    <a:lnTo>
                      <a:pt x="807" y="48"/>
                    </a:lnTo>
                    <a:lnTo>
                      <a:pt x="812" y="52"/>
                    </a:lnTo>
                    <a:lnTo>
                      <a:pt x="822" y="52"/>
                    </a:lnTo>
                    <a:lnTo>
                      <a:pt x="830" y="52"/>
                    </a:lnTo>
                    <a:lnTo>
                      <a:pt x="842" y="60"/>
                    </a:lnTo>
                    <a:lnTo>
                      <a:pt x="852" y="53"/>
                    </a:lnTo>
                    <a:lnTo>
                      <a:pt x="862" y="53"/>
                    </a:lnTo>
                    <a:lnTo>
                      <a:pt x="870" y="57"/>
                    </a:lnTo>
                    <a:lnTo>
                      <a:pt x="885" y="60"/>
                    </a:lnTo>
                    <a:lnTo>
                      <a:pt x="892" y="63"/>
                    </a:lnTo>
                    <a:lnTo>
                      <a:pt x="902" y="63"/>
                    </a:lnTo>
                    <a:lnTo>
                      <a:pt x="912" y="53"/>
                    </a:lnTo>
                    <a:lnTo>
                      <a:pt x="922" y="57"/>
                    </a:lnTo>
                    <a:lnTo>
                      <a:pt x="927" y="63"/>
                    </a:lnTo>
                    <a:lnTo>
                      <a:pt x="936" y="60"/>
                    </a:lnTo>
                    <a:lnTo>
                      <a:pt x="947" y="52"/>
                    </a:lnTo>
                    <a:lnTo>
                      <a:pt x="956" y="57"/>
                    </a:lnTo>
                    <a:lnTo>
                      <a:pt x="962" y="66"/>
                    </a:lnTo>
                    <a:lnTo>
                      <a:pt x="970" y="68"/>
                    </a:lnTo>
                    <a:lnTo>
                      <a:pt x="979" y="68"/>
                    </a:lnTo>
                    <a:lnTo>
                      <a:pt x="992" y="73"/>
                    </a:lnTo>
                    <a:lnTo>
                      <a:pt x="1005" y="78"/>
                    </a:lnTo>
                    <a:lnTo>
                      <a:pt x="1017" y="78"/>
                    </a:lnTo>
                    <a:lnTo>
                      <a:pt x="1025" y="78"/>
                    </a:lnTo>
                    <a:lnTo>
                      <a:pt x="1034" y="68"/>
                    </a:lnTo>
                    <a:lnTo>
                      <a:pt x="1049" y="60"/>
                    </a:lnTo>
                    <a:lnTo>
                      <a:pt x="1050" y="48"/>
                    </a:lnTo>
                    <a:lnTo>
                      <a:pt x="1059" y="41"/>
                    </a:lnTo>
                    <a:lnTo>
                      <a:pt x="1074" y="32"/>
                    </a:lnTo>
                    <a:lnTo>
                      <a:pt x="1082" y="28"/>
                    </a:lnTo>
                    <a:lnTo>
                      <a:pt x="1281" y="32"/>
                    </a:lnTo>
                    <a:lnTo>
                      <a:pt x="1286" y="40"/>
                    </a:lnTo>
                    <a:lnTo>
                      <a:pt x="1290" y="48"/>
                    </a:lnTo>
                    <a:lnTo>
                      <a:pt x="1299" y="53"/>
                    </a:lnTo>
                    <a:lnTo>
                      <a:pt x="1301" y="60"/>
                    </a:lnTo>
                    <a:lnTo>
                      <a:pt x="1299" y="72"/>
                    </a:lnTo>
                    <a:lnTo>
                      <a:pt x="1312" y="78"/>
                    </a:lnTo>
                    <a:lnTo>
                      <a:pt x="1321" y="83"/>
                    </a:lnTo>
                    <a:lnTo>
                      <a:pt x="1330" y="81"/>
                    </a:lnTo>
                    <a:lnTo>
                      <a:pt x="1341" y="86"/>
                    </a:lnTo>
                    <a:lnTo>
                      <a:pt x="1349" y="92"/>
                    </a:lnTo>
                    <a:lnTo>
                      <a:pt x="1339" y="98"/>
                    </a:lnTo>
                    <a:lnTo>
                      <a:pt x="1332" y="103"/>
                    </a:lnTo>
                    <a:lnTo>
                      <a:pt x="1335" y="112"/>
                    </a:lnTo>
                    <a:lnTo>
                      <a:pt x="1330" y="120"/>
                    </a:lnTo>
                    <a:lnTo>
                      <a:pt x="1321" y="120"/>
                    </a:lnTo>
                    <a:lnTo>
                      <a:pt x="1312" y="121"/>
                    </a:lnTo>
                    <a:lnTo>
                      <a:pt x="1310" y="130"/>
                    </a:lnTo>
                    <a:lnTo>
                      <a:pt x="1306" y="141"/>
                    </a:lnTo>
                    <a:lnTo>
                      <a:pt x="1306" y="150"/>
                    </a:lnTo>
                    <a:lnTo>
                      <a:pt x="1321" y="156"/>
                    </a:lnTo>
                    <a:lnTo>
                      <a:pt x="1326" y="165"/>
                    </a:lnTo>
                    <a:lnTo>
                      <a:pt x="1324" y="176"/>
                    </a:lnTo>
                    <a:lnTo>
                      <a:pt x="1321" y="183"/>
                    </a:lnTo>
                    <a:lnTo>
                      <a:pt x="1315" y="192"/>
                    </a:lnTo>
                    <a:lnTo>
                      <a:pt x="1315" y="200"/>
                    </a:lnTo>
                    <a:lnTo>
                      <a:pt x="1315" y="212"/>
                    </a:lnTo>
                    <a:lnTo>
                      <a:pt x="1306" y="218"/>
                    </a:lnTo>
                    <a:lnTo>
                      <a:pt x="1301" y="223"/>
                    </a:lnTo>
                    <a:lnTo>
                      <a:pt x="1304" y="232"/>
                    </a:lnTo>
                    <a:lnTo>
                      <a:pt x="1304" y="243"/>
                    </a:lnTo>
                    <a:lnTo>
                      <a:pt x="1299" y="248"/>
                    </a:lnTo>
                    <a:lnTo>
                      <a:pt x="1290" y="252"/>
                    </a:lnTo>
                    <a:lnTo>
                      <a:pt x="1281" y="255"/>
                    </a:lnTo>
                    <a:lnTo>
                      <a:pt x="1281" y="267"/>
                    </a:lnTo>
                    <a:lnTo>
                      <a:pt x="1281" y="278"/>
                    </a:lnTo>
                    <a:lnTo>
                      <a:pt x="1286" y="287"/>
                    </a:lnTo>
                    <a:lnTo>
                      <a:pt x="1297" y="290"/>
                    </a:lnTo>
                    <a:lnTo>
                      <a:pt x="1297" y="298"/>
                    </a:lnTo>
                    <a:lnTo>
                      <a:pt x="1292" y="310"/>
                    </a:lnTo>
                    <a:lnTo>
                      <a:pt x="1299" y="320"/>
                    </a:lnTo>
                    <a:lnTo>
                      <a:pt x="1306" y="325"/>
                    </a:lnTo>
                    <a:lnTo>
                      <a:pt x="1312" y="351"/>
                    </a:lnTo>
                    <a:lnTo>
                      <a:pt x="1319"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1" name="Freeform 22"/>
              <p:cNvSpPr>
                <a:spLocks/>
              </p:cNvSpPr>
              <p:nvPr/>
            </p:nvSpPr>
            <p:spPr bwMode="auto">
              <a:xfrm>
                <a:off x="5026757" y="3035732"/>
                <a:ext cx="672110" cy="570056"/>
              </a:xfrm>
              <a:custGeom>
                <a:avLst/>
                <a:gdLst/>
                <a:ahLst/>
                <a:cxnLst>
                  <a:cxn ang="0">
                    <a:pos x="1" y="94"/>
                  </a:cxn>
                  <a:cxn ang="0">
                    <a:pos x="8" y="19"/>
                  </a:cxn>
                  <a:cxn ang="0">
                    <a:pos x="79" y="0"/>
                  </a:cxn>
                  <a:cxn ang="0">
                    <a:pos x="92" y="10"/>
                  </a:cxn>
                  <a:cxn ang="0">
                    <a:pos x="97" y="28"/>
                  </a:cxn>
                  <a:cxn ang="0">
                    <a:pos x="115" y="39"/>
                  </a:cxn>
                  <a:cxn ang="0">
                    <a:pos x="134" y="41"/>
                  </a:cxn>
                  <a:cxn ang="0">
                    <a:pos x="154" y="48"/>
                  </a:cxn>
                  <a:cxn ang="0">
                    <a:pos x="172" y="47"/>
                  </a:cxn>
                  <a:cxn ang="0">
                    <a:pos x="175" y="19"/>
                  </a:cxn>
                  <a:cxn ang="0">
                    <a:pos x="190" y="12"/>
                  </a:cxn>
                  <a:cxn ang="0">
                    <a:pos x="216" y="26"/>
                  </a:cxn>
                  <a:cxn ang="0">
                    <a:pos x="236" y="23"/>
                  </a:cxn>
                  <a:cxn ang="0">
                    <a:pos x="256" y="21"/>
                  </a:cxn>
                  <a:cxn ang="0">
                    <a:pos x="287" y="28"/>
                  </a:cxn>
                  <a:cxn ang="0">
                    <a:pos x="289" y="48"/>
                  </a:cxn>
                  <a:cxn ang="0">
                    <a:pos x="287" y="67"/>
                  </a:cxn>
                  <a:cxn ang="0">
                    <a:pos x="311" y="70"/>
                  </a:cxn>
                  <a:cxn ang="0">
                    <a:pos x="339" y="70"/>
                  </a:cxn>
                  <a:cxn ang="0">
                    <a:pos x="346" y="94"/>
                  </a:cxn>
                  <a:cxn ang="0">
                    <a:pos x="392" y="107"/>
                  </a:cxn>
                  <a:cxn ang="0">
                    <a:pos x="406" y="97"/>
                  </a:cxn>
                  <a:cxn ang="0">
                    <a:pos x="411" y="74"/>
                  </a:cxn>
                  <a:cxn ang="0">
                    <a:pos x="414" y="48"/>
                  </a:cxn>
                  <a:cxn ang="0">
                    <a:pos x="428" y="41"/>
                  </a:cxn>
                  <a:cxn ang="0">
                    <a:pos x="456" y="21"/>
                  </a:cxn>
                  <a:cxn ang="0">
                    <a:pos x="468" y="10"/>
                  </a:cxn>
                  <a:cxn ang="0">
                    <a:pos x="485" y="6"/>
                  </a:cxn>
                  <a:cxn ang="0">
                    <a:pos x="503" y="6"/>
                  </a:cxn>
                  <a:cxn ang="0">
                    <a:pos x="516" y="26"/>
                  </a:cxn>
                  <a:cxn ang="0">
                    <a:pos x="530" y="41"/>
                  </a:cxn>
                  <a:cxn ang="0">
                    <a:pos x="545" y="55"/>
                  </a:cxn>
                  <a:cxn ang="0">
                    <a:pos x="558" y="79"/>
                  </a:cxn>
                  <a:cxn ang="0">
                    <a:pos x="561" y="99"/>
                  </a:cxn>
                  <a:cxn ang="0">
                    <a:pos x="582" y="114"/>
                  </a:cxn>
                  <a:cxn ang="0">
                    <a:pos x="592" y="128"/>
                  </a:cxn>
                  <a:cxn ang="0">
                    <a:pos x="608" y="134"/>
                  </a:cxn>
                  <a:cxn ang="0">
                    <a:pos x="634" y="123"/>
                  </a:cxn>
                  <a:cxn ang="0">
                    <a:pos x="642" y="105"/>
                  </a:cxn>
                  <a:cxn ang="0">
                    <a:pos x="652" y="97"/>
                  </a:cxn>
                  <a:cxn ang="0">
                    <a:pos x="680" y="103"/>
                  </a:cxn>
                  <a:cxn ang="0">
                    <a:pos x="705" y="94"/>
                  </a:cxn>
                  <a:cxn ang="0">
                    <a:pos x="718" y="85"/>
                  </a:cxn>
                  <a:cxn ang="0">
                    <a:pos x="738" y="90"/>
                  </a:cxn>
                  <a:cxn ang="0">
                    <a:pos x="752" y="97"/>
                  </a:cxn>
                  <a:cxn ang="0">
                    <a:pos x="765" y="294"/>
                  </a:cxn>
                  <a:cxn ang="0">
                    <a:pos x="771" y="480"/>
                  </a:cxn>
                  <a:cxn ang="0">
                    <a:pos x="687" y="613"/>
                  </a:cxn>
                  <a:cxn ang="0">
                    <a:pos x="8" y="406"/>
                  </a:cxn>
                </a:cxnLst>
                <a:rect l="0" t="0" r="r" b="b"/>
                <a:pathLst>
                  <a:path w="780" h="633">
                    <a:moveTo>
                      <a:pt x="8" y="406"/>
                    </a:moveTo>
                    <a:lnTo>
                      <a:pt x="1" y="94"/>
                    </a:lnTo>
                    <a:lnTo>
                      <a:pt x="0" y="15"/>
                    </a:lnTo>
                    <a:lnTo>
                      <a:pt x="8" y="19"/>
                    </a:lnTo>
                    <a:lnTo>
                      <a:pt x="15" y="19"/>
                    </a:lnTo>
                    <a:lnTo>
                      <a:pt x="79" y="0"/>
                    </a:lnTo>
                    <a:lnTo>
                      <a:pt x="83" y="3"/>
                    </a:lnTo>
                    <a:lnTo>
                      <a:pt x="92" y="10"/>
                    </a:lnTo>
                    <a:lnTo>
                      <a:pt x="92" y="21"/>
                    </a:lnTo>
                    <a:lnTo>
                      <a:pt x="97" y="28"/>
                    </a:lnTo>
                    <a:lnTo>
                      <a:pt x="107" y="35"/>
                    </a:lnTo>
                    <a:lnTo>
                      <a:pt x="115" y="39"/>
                    </a:lnTo>
                    <a:lnTo>
                      <a:pt x="125" y="39"/>
                    </a:lnTo>
                    <a:lnTo>
                      <a:pt x="134" y="41"/>
                    </a:lnTo>
                    <a:lnTo>
                      <a:pt x="145" y="47"/>
                    </a:lnTo>
                    <a:lnTo>
                      <a:pt x="154" y="48"/>
                    </a:lnTo>
                    <a:lnTo>
                      <a:pt x="162" y="48"/>
                    </a:lnTo>
                    <a:lnTo>
                      <a:pt x="172" y="47"/>
                    </a:lnTo>
                    <a:lnTo>
                      <a:pt x="172" y="35"/>
                    </a:lnTo>
                    <a:lnTo>
                      <a:pt x="175" y="19"/>
                    </a:lnTo>
                    <a:lnTo>
                      <a:pt x="182" y="12"/>
                    </a:lnTo>
                    <a:lnTo>
                      <a:pt x="190" y="12"/>
                    </a:lnTo>
                    <a:lnTo>
                      <a:pt x="207" y="23"/>
                    </a:lnTo>
                    <a:lnTo>
                      <a:pt x="216" y="26"/>
                    </a:lnTo>
                    <a:lnTo>
                      <a:pt x="222" y="23"/>
                    </a:lnTo>
                    <a:lnTo>
                      <a:pt x="236" y="23"/>
                    </a:lnTo>
                    <a:lnTo>
                      <a:pt x="247" y="23"/>
                    </a:lnTo>
                    <a:lnTo>
                      <a:pt x="256" y="21"/>
                    </a:lnTo>
                    <a:lnTo>
                      <a:pt x="263" y="21"/>
                    </a:lnTo>
                    <a:lnTo>
                      <a:pt x="287" y="28"/>
                    </a:lnTo>
                    <a:lnTo>
                      <a:pt x="291" y="39"/>
                    </a:lnTo>
                    <a:lnTo>
                      <a:pt x="289" y="48"/>
                    </a:lnTo>
                    <a:lnTo>
                      <a:pt x="284" y="59"/>
                    </a:lnTo>
                    <a:lnTo>
                      <a:pt x="287" y="67"/>
                    </a:lnTo>
                    <a:lnTo>
                      <a:pt x="294" y="70"/>
                    </a:lnTo>
                    <a:lnTo>
                      <a:pt x="311" y="70"/>
                    </a:lnTo>
                    <a:lnTo>
                      <a:pt x="334" y="65"/>
                    </a:lnTo>
                    <a:lnTo>
                      <a:pt x="339" y="70"/>
                    </a:lnTo>
                    <a:lnTo>
                      <a:pt x="339" y="80"/>
                    </a:lnTo>
                    <a:lnTo>
                      <a:pt x="346" y="94"/>
                    </a:lnTo>
                    <a:lnTo>
                      <a:pt x="354" y="99"/>
                    </a:lnTo>
                    <a:lnTo>
                      <a:pt x="392" y="107"/>
                    </a:lnTo>
                    <a:lnTo>
                      <a:pt x="399" y="105"/>
                    </a:lnTo>
                    <a:lnTo>
                      <a:pt x="406" y="97"/>
                    </a:lnTo>
                    <a:lnTo>
                      <a:pt x="408" y="85"/>
                    </a:lnTo>
                    <a:lnTo>
                      <a:pt x="411" y="74"/>
                    </a:lnTo>
                    <a:lnTo>
                      <a:pt x="411" y="60"/>
                    </a:lnTo>
                    <a:lnTo>
                      <a:pt x="414" y="48"/>
                    </a:lnTo>
                    <a:lnTo>
                      <a:pt x="423" y="48"/>
                    </a:lnTo>
                    <a:lnTo>
                      <a:pt x="428" y="41"/>
                    </a:lnTo>
                    <a:lnTo>
                      <a:pt x="443" y="26"/>
                    </a:lnTo>
                    <a:lnTo>
                      <a:pt x="456" y="21"/>
                    </a:lnTo>
                    <a:lnTo>
                      <a:pt x="463" y="12"/>
                    </a:lnTo>
                    <a:lnTo>
                      <a:pt x="468" y="10"/>
                    </a:lnTo>
                    <a:lnTo>
                      <a:pt x="478" y="3"/>
                    </a:lnTo>
                    <a:lnTo>
                      <a:pt x="485" y="6"/>
                    </a:lnTo>
                    <a:lnTo>
                      <a:pt x="493" y="3"/>
                    </a:lnTo>
                    <a:lnTo>
                      <a:pt x="503" y="6"/>
                    </a:lnTo>
                    <a:lnTo>
                      <a:pt x="507" y="19"/>
                    </a:lnTo>
                    <a:lnTo>
                      <a:pt x="516" y="26"/>
                    </a:lnTo>
                    <a:lnTo>
                      <a:pt x="523" y="35"/>
                    </a:lnTo>
                    <a:lnTo>
                      <a:pt x="530" y="41"/>
                    </a:lnTo>
                    <a:lnTo>
                      <a:pt x="533" y="52"/>
                    </a:lnTo>
                    <a:lnTo>
                      <a:pt x="545" y="55"/>
                    </a:lnTo>
                    <a:lnTo>
                      <a:pt x="550" y="65"/>
                    </a:lnTo>
                    <a:lnTo>
                      <a:pt x="558" y="79"/>
                    </a:lnTo>
                    <a:lnTo>
                      <a:pt x="561" y="88"/>
                    </a:lnTo>
                    <a:lnTo>
                      <a:pt x="561" y="99"/>
                    </a:lnTo>
                    <a:lnTo>
                      <a:pt x="576" y="105"/>
                    </a:lnTo>
                    <a:lnTo>
                      <a:pt x="582" y="114"/>
                    </a:lnTo>
                    <a:lnTo>
                      <a:pt x="587" y="119"/>
                    </a:lnTo>
                    <a:lnTo>
                      <a:pt x="592" y="128"/>
                    </a:lnTo>
                    <a:lnTo>
                      <a:pt x="598" y="134"/>
                    </a:lnTo>
                    <a:lnTo>
                      <a:pt x="608" y="134"/>
                    </a:lnTo>
                    <a:lnTo>
                      <a:pt x="616" y="128"/>
                    </a:lnTo>
                    <a:lnTo>
                      <a:pt x="634" y="123"/>
                    </a:lnTo>
                    <a:lnTo>
                      <a:pt x="634" y="114"/>
                    </a:lnTo>
                    <a:lnTo>
                      <a:pt x="642" y="105"/>
                    </a:lnTo>
                    <a:lnTo>
                      <a:pt x="647" y="97"/>
                    </a:lnTo>
                    <a:lnTo>
                      <a:pt x="652" y="97"/>
                    </a:lnTo>
                    <a:lnTo>
                      <a:pt x="663" y="99"/>
                    </a:lnTo>
                    <a:lnTo>
                      <a:pt x="680" y="103"/>
                    </a:lnTo>
                    <a:lnTo>
                      <a:pt x="694" y="99"/>
                    </a:lnTo>
                    <a:lnTo>
                      <a:pt x="705" y="94"/>
                    </a:lnTo>
                    <a:lnTo>
                      <a:pt x="712" y="94"/>
                    </a:lnTo>
                    <a:lnTo>
                      <a:pt x="718" y="85"/>
                    </a:lnTo>
                    <a:lnTo>
                      <a:pt x="729" y="85"/>
                    </a:lnTo>
                    <a:lnTo>
                      <a:pt x="738" y="90"/>
                    </a:lnTo>
                    <a:lnTo>
                      <a:pt x="747" y="90"/>
                    </a:lnTo>
                    <a:lnTo>
                      <a:pt x="752" y="97"/>
                    </a:lnTo>
                    <a:lnTo>
                      <a:pt x="760" y="103"/>
                    </a:lnTo>
                    <a:lnTo>
                      <a:pt x="765" y="294"/>
                    </a:lnTo>
                    <a:lnTo>
                      <a:pt x="769" y="323"/>
                    </a:lnTo>
                    <a:lnTo>
                      <a:pt x="771" y="480"/>
                    </a:lnTo>
                    <a:lnTo>
                      <a:pt x="779" y="609"/>
                    </a:lnTo>
                    <a:lnTo>
                      <a:pt x="687" y="613"/>
                    </a:lnTo>
                    <a:lnTo>
                      <a:pt x="12" y="632"/>
                    </a:lnTo>
                    <a:lnTo>
                      <a:pt x="8" y="406"/>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2" name="Freeform 23"/>
              <p:cNvSpPr>
                <a:spLocks/>
              </p:cNvSpPr>
              <p:nvPr/>
            </p:nvSpPr>
            <p:spPr bwMode="auto">
              <a:xfrm>
                <a:off x="3949659" y="2191003"/>
                <a:ext cx="1144310" cy="863640"/>
              </a:xfrm>
              <a:custGeom>
                <a:avLst/>
                <a:gdLst/>
                <a:ahLst/>
                <a:cxnLst>
                  <a:cxn ang="0">
                    <a:pos x="217" y="641"/>
                  </a:cxn>
                  <a:cxn ang="0">
                    <a:pos x="257" y="657"/>
                  </a:cxn>
                  <a:cxn ang="0">
                    <a:pos x="290" y="686"/>
                  </a:cxn>
                  <a:cxn ang="0">
                    <a:pos x="323" y="701"/>
                  </a:cxn>
                  <a:cxn ang="0">
                    <a:pos x="348" y="726"/>
                  </a:cxn>
                  <a:cxn ang="0">
                    <a:pos x="339" y="764"/>
                  </a:cxn>
                  <a:cxn ang="0">
                    <a:pos x="366" y="803"/>
                  </a:cxn>
                  <a:cxn ang="0">
                    <a:pos x="408" y="821"/>
                  </a:cxn>
                  <a:cxn ang="0">
                    <a:pos x="439" y="846"/>
                  </a:cxn>
                  <a:cxn ang="0">
                    <a:pos x="475" y="853"/>
                  </a:cxn>
                  <a:cxn ang="0">
                    <a:pos x="480" y="883"/>
                  </a:cxn>
                  <a:cxn ang="0">
                    <a:pos x="520" y="903"/>
                  </a:cxn>
                  <a:cxn ang="0">
                    <a:pos x="533" y="944"/>
                  </a:cxn>
                  <a:cxn ang="0">
                    <a:pos x="653" y="933"/>
                  </a:cxn>
                  <a:cxn ang="0">
                    <a:pos x="652" y="883"/>
                  </a:cxn>
                  <a:cxn ang="0">
                    <a:pos x="670" y="848"/>
                  </a:cxn>
                  <a:cxn ang="0">
                    <a:pos x="722" y="828"/>
                  </a:cxn>
                  <a:cxn ang="0">
                    <a:pos x="753" y="833"/>
                  </a:cxn>
                  <a:cxn ang="0">
                    <a:pos x="792" y="843"/>
                  </a:cxn>
                  <a:cxn ang="0">
                    <a:pos x="793" y="903"/>
                  </a:cxn>
                  <a:cxn ang="0">
                    <a:pos x="833" y="903"/>
                  </a:cxn>
                  <a:cxn ang="0">
                    <a:pos x="862" y="877"/>
                  </a:cxn>
                  <a:cxn ang="0">
                    <a:pos x="897" y="839"/>
                  </a:cxn>
                  <a:cxn ang="0">
                    <a:pos x="935" y="839"/>
                  </a:cxn>
                  <a:cxn ang="0">
                    <a:pos x="964" y="863"/>
                  </a:cxn>
                  <a:cxn ang="0">
                    <a:pos x="1012" y="857"/>
                  </a:cxn>
                  <a:cxn ang="0">
                    <a:pos x="1030" y="806"/>
                  </a:cxn>
                  <a:cxn ang="0">
                    <a:pos x="1072" y="811"/>
                  </a:cxn>
                  <a:cxn ang="0">
                    <a:pos x="1112" y="788"/>
                  </a:cxn>
                  <a:cxn ang="0">
                    <a:pos x="1153" y="776"/>
                  </a:cxn>
                  <a:cxn ang="0">
                    <a:pos x="1200" y="793"/>
                  </a:cxn>
                  <a:cxn ang="0">
                    <a:pos x="1232" y="868"/>
                  </a:cxn>
                  <a:cxn ang="0">
                    <a:pos x="1257" y="908"/>
                  </a:cxn>
                  <a:cxn ang="0">
                    <a:pos x="1244" y="950"/>
                  </a:cxn>
                  <a:cxn ang="0">
                    <a:pos x="1327" y="936"/>
                  </a:cxn>
                  <a:cxn ang="0">
                    <a:pos x="1320" y="312"/>
                  </a:cxn>
                  <a:cxn ang="0">
                    <a:pos x="21" y="17"/>
                  </a:cxn>
                  <a:cxn ang="0">
                    <a:pos x="5" y="50"/>
                  </a:cxn>
                  <a:cxn ang="0">
                    <a:pos x="37" y="72"/>
                  </a:cxn>
                  <a:cxn ang="0">
                    <a:pos x="73" y="57"/>
                  </a:cxn>
                  <a:cxn ang="0">
                    <a:pos x="73" y="95"/>
                  </a:cxn>
                  <a:cxn ang="0">
                    <a:pos x="77" y="130"/>
                  </a:cxn>
                  <a:cxn ang="0">
                    <a:pos x="93" y="155"/>
                  </a:cxn>
                  <a:cxn ang="0">
                    <a:pos x="97" y="200"/>
                  </a:cxn>
                  <a:cxn ang="0">
                    <a:pos x="123" y="240"/>
                  </a:cxn>
                  <a:cxn ang="0">
                    <a:pos x="137" y="265"/>
                  </a:cxn>
                  <a:cxn ang="0">
                    <a:pos x="115" y="292"/>
                  </a:cxn>
                  <a:cxn ang="0">
                    <a:pos x="92" y="320"/>
                  </a:cxn>
                  <a:cxn ang="0">
                    <a:pos x="66" y="347"/>
                  </a:cxn>
                  <a:cxn ang="0">
                    <a:pos x="70" y="379"/>
                  </a:cxn>
                  <a:cxn ang="0">
                    <a:pos x="97" y="394"/>
                  </a:cxn>
                  <a:cxn ang="0">
                    <a:pos x="126" y="399"/>
                  </a:cxn>
                  <a:cxn ang="0">
                    <a:pos x="117" y="437"/>
                  </a:cxn>
                  <a:cxn ang="0">
                    <a:pos x="150" y="442"/>
                  </a:cxn>
                  <a:cxn ang="0">
                    <a:pos x="152" y="475"/>
                  </a:cxn>
                  <a:cxn ang="0">
                    <a:pos x="146" y="510"/>
                  </a:cxn>
                  <a:cxn ang="0">
                    <a:pos x="152" y="544"/>
                  </a:cxn>
                  <a:cxn ang="0">
                    <a:pos x="186" y="569"/>
                  </a:cxn>
                  <a:cxn ang="0">
                    <a:pos x="205" y="602"/>
                  </a:cxn>
                </a:cxnLst>
                <a:rect l="0" t="0" r="r" b="b"/>
                <a:pathLst>
                  <a:path w="1328" h="959">
                    <a:moveTo>
                      <a:pt x="193" y="609"/>
                    </a:moveTo>
                    <a:lnTo>
                      <a:pt x="193" y="621"/>
                    </a:lnTo>
                    <a:lnTo>
                      <a:pt x="203" y="632"/>
                    </a:lnTo>
                    <a:lnTo>
                      <a:pt x="217" y="641"/>
                    </a:lnTo>
                    <a:lnTo>
                      <a:pt x="232" y="641"/>
                    </a:lnTo>
                    <a:lnTo>
                      <a:pt x="237" y="634"/>
                    </a:lnTo>
                    <a:lnTo>
                      <a:pt x="248" y="646"/>
                    </a:lnTo>
                    <a:lnTo>
                      <a:pt x="257" y="657"/>
                    </a:lnTo>
                    <a:lnTo>
                      <a:pt x="266" y="666"/>
                    </a:lnTo>
                    <a:lnTo>
                      <a:pt x="270" y="674"/>
                    </a:lnTo>
                    <a:lnTo>
                      <a:pt x="277" y="681"/>
                    </a:lnTo>
                    <a:lnTo>
                      <a:pt x="290" y="686"/>
                    </a:lnTo>
                    <a:lnTo>
                      <a:pt x="295" y="688"/>
                    </a:lnTo>
                    <a:lnTo>
                      <a:pt x="308" y="691"/>
                    </a:lnTo>
                    <a:lnTo>
                      <a:pt x="317" y="696"/>
                    </a:lnTo>
                    <a:lnTo>
                      <a:pt x="323" y="701"/>
                    </a:lnTo>
                    <a:lnTo>
                      <a:pt x="323" y="711"/>
                    </a:lnTo>
                    <a:lnTo>
                      <a:pt x="328" y="719"/>
                    </a:lnTo>
                    <a:lnTo>
                      <a:pt x="340" y="719"/>
                    </a:lnTo>
                    <a:lnTo>
                      <a:pt x="348" y="726"/>
                    </a:lnTo>
                    <a:lnTo>
                      <a:pt x="348" y="739"/>
                    </a:lnTo>
                    <a:lnTo>
                      <a:pt x="348" y="748"/>
                    </a:lnTo>
                    <a:lnTo>
                      <a:pt x="340" y="757"/>
                    </a:lnTo>
                    <a:lnTo>
                      <a:pt x="339" y="764"/>
                    </a:lnTo>
                    <a:lnTo>
                      <a:pt x="343" y="776"/>
                    </a:lnTo>
                    <a:lnTo>
                      <a:pt x="348" y="786"/>
                    </a:lnTo>
                    <a:lnTo>
                      <a:pt x="357" y="788"/>
                    </a:lnTo>
                    <a:lnTo>
                      <a:pt x="366" y="803"/>
                    </a:lnTo>
                    <a:lnTo>
                      <a:pt x="377" y="803"/>
                    </a:lnTo>
                    <a:lnTo>
                      <a:pt x="386" y="803"/>
                    </a:lnTo>
                    <a:lnTo>
                      <a:pt x="399" y="811"/>
                    </a:lnTo>
                    <a:lnTo>
                      <a:pt x="408" y="821"/>
                    </a:lnTo>
                    <a:lnTo>
                      <a:pt x="415" y="828"/>
                    </a:lnTo>
                    <a:lnTo>
                      <a:pt x="420" y="833"/>
                    </a:lnTo>
                    <a:lnTo>
                      <a:pt x="430" y="839"/>
                    </a:lnTo>
                    <a:lnTo>
                      <a:pt x="439" y="846"/>
                    </a:lnTo>
                    <a:lnTo>
                      <a:pt x="448" y="846"/>
                    </a:lnTo>
                    <a:lnTo>
                      <a:pt x="455" y="846"/>
                    </a:lnTo>
                    <a:lnTo>
                      <a:pt x="460" y="851"/>
                    </a:lnTo>
                    <a:lnTo>
                      <a:pt x="475" y="853"/>
                    </a:lnTo>
                    <a:lnTo>
                      <a:pt x="485" y="857"/>
                    </a:lnTo>
                    <a:lnTo>
                      <a:pt x="486" y="866"/>
                    </a:lnTo>
                    <a:lnTo>
                      <a:pt x="480" y="871"/>
                    </a:lnTo>
                    <a:lnTo>
                      <a:pt x="480" y="883"/>
                    </a:lnTo>
                    <a:lnTo>
                      <a:pt x="493" y="886"/>
                    </a:lnTo>
                    <a:lnTo>
                      <a:pt x="500" y="893"/>
                    </a:lnTo>
                    <a:lnTo>
                      <a:pt x="517" y="897"/>
                    </a:lnTo>
                    <a:lnTo>
                      <a:pt x="520" y="903"/>
                    </a:lnTo>
                    <a:lnTo>
                      <a:pt x="525" y="915"/>
                    </a:lnTo>
                    <a:lnTo>
                      <a:pt x="532" y="928"/>
                    </a:lnTo>
                    <a:lnTo>
                      <a:pt x="533" y="935"/>
                    </a:lnTo>
                    <a:lnTo>
                      <a:pt x="533" y="944"/>
                    </a:lnTo>
                    <a:lnTo>
                      <a:pt x="545" y="950"/>
                    </a:lnTo>
                    <a:lnTo>
                      <a:pt x="660" y="950"/>
                    </a:lnTo>
                    <a:lnTo>
                      <a:pt x="653" y="941"/>
                    </a:lnTo>
                    <a:lnTo>
                      <a:pt x="653" y="933"/>
                    </a:lnTo>
                    <a:lnTo>
                      <a:pt x="657" y="921"/>
                    </a:lnTo>
                    <a:lnTo>
                      <a:pt x="662" y="911"/>
                    </a:lnTo>
                    <a:lnTo>
                      <a:pt x="662" y="903"/>
                    </a:lnTo>
                    <a:lnTo>
                      <a:pt x="652" y="883"/>
                    </a:lnTo>
                    <a:lnTo>
                      <a:pt x="646" y="871"/>
                    </a:lnTo>
                    <a:lnTo>
                      <a:pt x="650" y="863"/>
                    </a:lnTo>
                    <a:lnTo>
                      <a:pt x="660" y="857"/>
                    </a:lnTo>
                    <a:lnTo>
                      <a:pt x="670" y="848"/>
                    </a:lnTo>
                    <a:lnTo>
                      <a:pt x="680" y="843"/>
                    </a:lnTo>
                    <a:lnTo>
                      <a:pt x="693" y="839"/>
                    </a:lnTo>
                    <a:lnTo>
                      <a:pt x="715" y="833"/>
                    </a:lnTo>
                    <a:lnTo>
                      <a:pt x="722" y="828"/>
                    </a:lnTo>
                    <a:lnTo>
                      <a:pt x="725" y="821"/>
                    </a:lnTo>
                    <a:lnTo>
                      <a:pt x="737" y="821"/>
                    </a:lnTo>
                    <a:lnTo>
                      <a:pt x="746" y="823"/>
                    </a:lnTo>
                    <a:lnTo>
                      <a:pt x="753" y="833"/>
                    </a:lnTo>
                    <a:lnTo>
                      <a:pt x="760" y="839"/>
                    </a:lnTo>
                    <a:lnTo>
                      <a:pt x="772" y="833"/>
                    </a:lnTo>
                    <a:lnTo>
                      <a:pt x="780" y="828"/>
                    </a:lnTo>
                    <a:lnTo>
                      <a:pt x="792" y="843"/>
                    </a:lnTo>
                    <a:lnTo>
                      <a:pt x="788" y="859"/>
                    </a:lnTo>
                    <a:lnTo>
                      <a:pt x="777" y="877"/>
                    </a:lnTo>
                    <a:lnTo>
                      <a:pt x="777" y="888"/>
                    </a:lnTo>
                    <a:lnTo>
                      <a:pt x="793" y="903"/>
                    </a:lnTo>
                    <a:lnTo>
                      <a:pt x="799" y="908"/>
                    </a:lnTo>
                    <a:lnTo>
                      <a:pt x="817" y="915"/>
                    </a:lnTo>
                    <a:lnTo>
                      <a:pt x="825" y="915"/>
                    </a:lnTo>
                    <a:lnTo>
                      <a:pt x="833" y="903"/>
                    </a:lnTo>
                    <a:lnTo>
                      <a:pt x="839" y="895"/>
                    </a:lnTo>
                    <a:lnTo>
                      <a:pt x="845" y="888"/>
                    </a:lnTo>
                    <a:lnTo>
                      <a:pt x="855" y="883"/>
                    </a:lnTo>
                    <a:lnTo>
                      <a:pt x="862" y="877"/>
                    </a:lnTo>
                    <a:lnTo>
                      <a:pt x="875" y="863"/>
                    </a:lnTo>
                    <a:lnTo>
                      <a:pt x="885" y="859"/>
                    </a:lnTo>
                    <a:lnTo>
                      <a:pt x="892" y="848"/>
                    </a:lnTo>
                    <a:lnTo>
                      <a:pt x="897" y="839"/>
                    </a:lnTo>
                    <a:lnTo>
                      <a:pt x="908" y="839"/>
                    </a:lnTo>
                    <a:lnTo>
                      <a:pt x="917" y="839"/>
                    </a:lnTo>
                    <a:lnTo>
                      <a:pt x="925" y="839"/>
                    </a:lnTo>
                    <a:lnTo>
                      <a:pt x="935" y="839"/>
                    </a:lnTo>
                    <a:lnTo>
                      <a:pt x="945" y="843"/>
                    </a:lnTo>
                    <a:lnTo>
                      <a:pt x="952" y="851"/>
                    </a:lnTo>
                    <a:lnTo>
                      <a:pt x="957" y="857"/>
                    </a:lnTo>
                    <a:lnTo>
                      <a:pt x="964" y="863"/>
                    </a:lnTo>
                    <a:lnTo>
                      <a:pt x="982" y="859"/>
                    </a:lnTo>
                    <a:lnTo>
                      <a:pt x="993" y="859"/>
                    </a:lnTo>
                    <a:lnTo>
                      <a:pt x="1004" y="863"/>
                    </a:lnTo>
                    <a:lnTo>
                      <a:pt x="1012" y="857"/>
                    </a:lnTo>
                    <a:lnTo>
                      <a:pt x="1012" y="846"/>
                    </a:lnTo>
                    <a:lnTo>
                      <a:pt x="1012" y="833"/>
                    </a:lnTo>
                    <a:lnTo>
                      <a:pt x="1012" y="823"/>
                    </a:lnTo>
                    <a:lnTo>
                      <a:pt x="1030" y="806"/>
                    </a:lnTo>
                    <a:lnTo>
                      <a:pt x="1039" y="806"/>
                    </a:lnTo>
                    <a:lnTo>
                      <a:pt x="1050" y="811"/>
                    </a:lnTo>
                    <a:lnTo>
                      <a:pt x="1060" y="817"/>
                    </a:lnTo>
                    <a:lnTo>
                      <a:pt x="1072" y="811"/>
                    </a:lnTo>
                    <a:lnTo>
                      <a:pt x="1079" y="803"/>
                    </a:lnTo>
                    <a:lnTo>
                      <a:pt x="1088" y="803"/>
                    </a:lnTo>
                    <a:lnTo>
                      <a:pt x="1099" y="793"/>
                    </a:lnTo>
                    <a:lnTo>
                      <a:pt x="1112" y="788"/>
                    </a:lnTo>
                    <a:lnTo>
                      <a:pt x="1124" y="779"/>
                    </a:lnTo>
                    <a:lnTo>
                      <a:pt x="1130" y="773"/>
                    </a:lnTo>
                    <a:lnTo>
                      <a:pt x="1144" y="769"/>
                    </a:lnTo>
                    <a:lnTo>
                      <a:pt x="1153" y="776"/>
                    </a:lnTo>
                    <a:lnTo>
                      <a:pt x="1164" y="783"/>
                    </a:lnTo>
                    <a:lnTo>
                      <a:pt x="1173" y="779"/>
                    </a:lnTo>
                    <a:lnTo>
                      <a:pt x="1185" y="779"/>
                    </a:lnTo>
                    <a:lnTo>
                      <a:pt x="1200" y="793"/>
                    </a:lnTo>
                    <a:lnTo>
                      <a:pt x="1208" y="803"/>
                    </a:lnTo>
                    <a:lnTo>
                      <a:pt x="1219" y="853"/>
                    </a:lnTo>
                    <a:lnTo>
                      <a:pt x="1225" y="859"/>
                    </a:lnTo>
                    <a:lnTo>
                      <a:pt x="1232" y="868"/>
                    </a:lnTo>
                    <a:lnTo>
                      <a:pt x="1244" y="871"/>
                    </a:lnTo>
                    <a:lnTo>
                      <a:pt x="1257" y="886"/>
                    </a:lnTo>
                    <a:lnTo>
                      <a:pt x="1257" y="901"/>
                    </a:lnTo>
                    <a:lnTo>
                      <a:pt x="1257" y="908"/>
                    </a:lnTo>
                    <a:lnTo>
                      <a:pt x="1253" y="916"/>
                    </a:lnTo>
                    <a:lnTo>
                      <a:pt x="1244" y="926"/>
                    </a:lnTo>
                    <a:lnTo>
                      <a:pt x="1244" y="936"/>
                    </a:lnTo>
                    <a:lnTo>
                      <a:pt x="1244" y="950"/>
                    </a:lnTo>
                    <a:lnTo>
                      <a:pt x="1248" y="953"/>
                    </a:lnTo>
                    <a:lnTo>
                      <a:pt x="1257" y="958"/>
                    </a:lnTo>
                    <a:lnTo>
                      <a:pt x="1264" y="958"/>
                    </a:lnTo>
                    <a:lnTo>
                      <a:pt x="1327" y="936"/>
                    </a:lnTo>
                    <a:lnTo>
                      <a:pt x="1320" y="470"/>
                    </a:lnTo>
                    <a:lnTo>
                      <a:pt x="1302" y="470"/>
                    </a:lnTo>
                    <a:lnTo>
                      <a:pt x="1299" y="312"/>
                    </a:lnTo>
                    <a:lnTo>
                      <a:pt x="1320" y="312"/>
                    </a:lnTo>
                    <a:lnTo>
                      <a:pt x="1315" y="155"/>
                    </a:lnTo>
                    <a:lnTo>
                      <a:pt x="1312" y="0"/>
                    </a:lnTo>
                    <a:lnTo>
                      <a:pt x="617" y="12"/>
                    </a:lnTo>
                    <a:lnTo>
                      <a:pt x="21" y="17"/>
                    </a:lnTo>
                    <a:lnTo>
                      <a:pt x="17" y="26"/>
                    </a:lnTo>
                    <a:lnTo>
                      <a:pt x="13" y="33"/>
                    </a:lnTo>
                    <a:lnTo>
                      <a:pt x="0" y="37"/>
                    </a:lnTo>
                    <a:lnTo>
                      <a:pt x="5" y="50"/>
                    </a:lnTo>
                    <a:lnTo>
                      <a:pt x="15" y="53"/>
                    </a:lnTo>
                    <a:lnTo>
                      <a:pt x="21" y="57"/>
                    </a:lnTo>
                    <a:lnTo>
                      <a:pt x="28" y="63"/>
                    </a:lnTo>
                    <a:lnTo>
                      <a:pt x="37" y="72"/>
                    </a:lnTo>
                    <a:lnTo>
                      <a:pt x="43" y="66"/>
                    </a:lnTo>
                    <a:lnTo>
                      <a:pt x="53" y="57"/>
                    </a:lnTo>
                    <a:lnTo>
                      <a:pt x="65" y="53"/>
                    </a:lnTo>
                    <a:lnTo>
                      <a:pt x="73" y="57"/>
                    </a:lnTo>
                    <a:lnTo>
                      <a:pt x="83" y="72"/>
                    </a:lnTo>
                    <a:lnTo>
                      <a:pt x="79" y="80"/>
                    </a:lnTo>
                    <a:lnTo>
                      <a:pt x="72" y="83"/>
                    </a:lnTo>
                    <a:lnTo>
                      <a:pt x="73" y="95"/>
                    </a:lnTo>
                    <a:lnTo>
                      <a:pt x="73" y="103"/>
                    </a:lnTo>
                    <a:lnTo>
                      <a:pt x="75" y="112"/>
                    </a:lnTo>
                    <a:lnTo>
                      <a:pt x="73" y="123"/>
                    </a:lnTo>
                    <a:lnTo>
                      <a:pt x="77" y="130"/>
                    </a:lnTo>
                    <a:lnTo>
                      <a:pt x="85" y="135"/>
                    </a:lnTo>
                    <a:lnTo>
                      <a:pt x="93" y="139"/>
                    </a:lnTo>
                    <a:lnTo>
                      <a:pt x="99" y="147"/>
                    </a:lnTo>
                    <a:lnTo>
                      <a:pt x="93" y="155"/>
                    </a:lnTo>
                    <a:lnTo>
                      <a:pt x="93" y="167"/>
                    </a:lnTo>
                    <a:lnTo>
                      <a:pt x="90" y="185"/>
                    </a:lnTo>
                    <a:lnTo>
                      <a:pt x="93" y="193"/>
                    </a:lnTo>
                    <a:lnTo>
                      <a:pt x="97" y="200"/>
                    </a:lnTo>
                    <a:lnTo>
                      <a:pt x="97" y="213"/>
                    </a:lnTo>
                    <a:lnTo>
                      <a:pt x="103" y="219"/>
                    </a:lnTo>
                    <a:lnTo>
                      <a:pt x="112" y="222"/>
                    </a:lnTo>
                    <a:lnTo>
                      <a:pt x="123" y="240"/>
                    </a:lnTo>
                    <a:lnTo>
                      <a:pt x="128" y="248"/>
                    </a:lnTo>
                    <a:lnTo>
                      <a:pt x="135" y="255"/>
                    </a:lnTo>
                    <a:lnTo>
                      <a:pt x="146" y="262"/>
                    </a:lnTo>
                    <a:lnTo>
                      <a:pt x="137" y="265"/>
                    </a:lnTo>
                    <a:lnTo>
                      <a:pt x="130" y="272"/>
                    </a:lnTo>
                    <a:lnTo>
                      <a:pt x="133" y="282"/>
                    </a:lnTo>
                    <a:lnTo>
                      <a:pt x="128" y="292"/>
                    </a:lnTo>
                    <a:lnTo>
                      <a:pt x="115" y="292"/>
                    </a:lnTo>
                    <a:lnTo>
                      <a:pt x="110" y="300"/>
                    </a:lnTo>
                    <a:lnTo>
                      <a:pt x="108" y="310"/>
                    </a:lnTo>
                    <a:lnTo>
                      <a:pt x="103" y="319"/>
                    </a:lnTo>
                    <a:lnTo>
                      <a:pt x="92" y="320"/>
                    </a:lnTo>
                    <a:lnTo>
                      <a:pt x="85" y="322"/>
                    </a:lnTo>
                    <a:lnTo>
                      <a:pt x="86" y="327"/>
                    </a:lnTo>
                    <a:lnTo>
                      <a:pt x="72" y="339"/>
                    </a:lnTo>
                    <a:lnTo>
                      <a:pt x="66" y="347"/>
                    </a:lnTo>
                    <a:lnTo>
                      <a:pt x="61" y="352"/>
                    </a:lnTo>
                    <a:lnTo>
                      <a:pt x="65" y="361"/>
                    </a:lnTo>
                    <a:lnTo>
                      <a:pt x="61" y="374"/>
                    </a:lnTo>
                    <a:lnTo>
                      <a:pt x="70" y="379"/>
                    </a:lnTo>
                    <a:lnTo>
                      <a:pt x="75" y="384"/>
                    </a:lnTo>
                    <a:lnTo>
                      <a:pt x="83" y="394"/>
                    </a:lnTo>
                    <a:lnTo>
                      <a:pt x="90" y="397"/>
                    </a:lnTo>
                    <a:lnTo>
                      <a:pt x="97" y="394"/>
                    </a:lnTo>
                    <a:lnTo>
                      <a:pt x="103" y="381"/>
                    </a:lnTo>
                    <a:lnTo>
                      <a:pt x="115" y="384"/>
                    </a:lnTo>
                    <a:lnTo>
                      <a:pt x="119" y="394"/>
                    </a:lnTo>
                    <a:lnTo>
                      <a:pt x="126" y="399"/>
                    </a:lnTo>
                    <a:lnTo>
                      <a:pt x="125" y="408"/>
                    </a:lnTo>
                    <a:lnTo>
                      <a:pt x="117" y="417"/>
                    </a:lnTo>
                    <a:lnTo>
                      <a:pt x="115" y="427"/>
                    </a:lnTo>
                    <a:lnTo>
                      <a:pt x="117" y="437"/>
                    </a:lnTo>
                    <a:lnTo>
                      <a:pt x="128" y="441"/>
                    </a:lnTo>
                    <a:lnTo>
                      <a:pt x="141" y="437"/>
                    </a:lnTo>
                    <a:lnTo>
                      <a:pt x="148" y="434"/>
                    </a:lnTo>
                    <a:lnTo>
                      <a:pt x="150" y="442"/>
                    </a:lnTo>
                    <a:lnTo>
                      <a:pt x="146" y="452"/>
                    </a:lnTo>
                    <a:lnTo>
                      <a:pt x="148" y="461"/>
                    </a:lnTo>
                    <a:lnTo>
                      <a:pt x="163" y="466"/>
                    </a:lnTo>
                    <a:lnTo>
                      <a:pt x="152" y="475"/>
                    </a:lnTo>
                    <a:lnTo>
                      <a:pt x="148" y="482"/>
                    </a:lnTo>
                    <a:lnTo>
                      <a:pt x="155" y="490"/>
                    </a:lnTo>
                    <a:lnTo>
                      <a:pt x="163" y="494"/>
                    </a:lnTo>
                    <a:lnTo>
                      <a:pt x="146" y="510"/>
                    </a:lnTo>
                    <a:lnTo>
                      <a:pt x="141" y="519"/>
                    </a:lnTo>
                    <a:lnTo>
                      <a:pt x="150" y="526"/>
                    </a:lnTo>
                    <a:lnTo>
                      <a:pt x="150" y="535"/>
                    </a:lnTo>
                    <a:lnTo>
                      <a:pt x="152" y="544"/>
                    </a:lnTo>
                    <a:lnTo>
                      <a:pt x="155" y="554"/>
                    </a:lnTo>
                    <a:lnTo>
                      <a:pt x="163" y="559"/>
                    </a:lnTo>
                    <a:lnTo>
                      <a:pt x="179" y="564"/>
                    </a:lnTo>
                    <a:lnTo>
                      <a:pt x="186" y="569"/>
                    </a:lnTo>
                    <a:lnTo>
                      <a:pt x="197" y="577"/>
                    </a:lnTo>
                    <a:lnTo>
                      <a:pt x="205" y="579"/>
                    </a:lnTo>
                    <a:lnTo>
                      <a:pt x="208" y="594"/>
                    </a:lnTo>
                    <a:lnTo>
                      <a:pt x="205" y="602"/>
                    </a:lnTo>
                    <a:lnTo>
                      <a:pt x="193" y="60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3" name="Freeform 24"/>
              <p:cNvSpPr>
                <a:spLocks/>
              </p:cNvSpPr>
              <p:nvPr/>
            </p:nvSpPr>
            <p:spPr bwMode="auto">
              <a:xfrm>
                <a:off x="5758323" y="2155881"/>
                <a:ext cx="353288" cy="785292"/>
              </a:xfrm>
              <a:custGeom>
                <a:avLst/>
                <a:gdLst/>
                <a:ahLst/>
                <a:cxnLst>
                  <a:cxn ang="0">
                    <a:pos x="409" y="859"/>
                  </a:cxn>
                  <a:cxn ang="0">
                    <a:pos x="307" y="866"/>
                  </a:cxn>
                  <a:cxn ang="0">
                    <a:pos x="230" y="866"/>
                  </a:cxn>
                  <a:cxn ang="0">
                    <a:pos x="150" y="871"/>
                  </a:cxn>
                  <a:cxn ang="0">
                    <a:pos x="147" y="790"/>
                  </a:cxn>
                  <a:cxn ang="0">
                    <a:pos x="103" y="794"/>
                  </a:cxn>
                  <a:cxn ang="0">
                    <a:pos x="93" y="578"/>
                  </a:cxn>
                  <a:cxn ang="0">
                    <a:pos x="90" y="518"/>
                  </a:cxn>
                  <a:cxn ang="0">
                    <a:pos x="85" y="383"/>
                  </a:cxn>
                  <a:cxn ang="0">
                    <a:pos x="83" y="321"/>
                  </a:cxn>
                  <a:cxn ang="0">
                    <a:pos x="0" y="326"/>
                  </a:cxn>
                  <a:cxn ang="0">
                    <a:pos x="0" y="247"/>
                  </a:cxn>
                  <a:cxn ang="0">
                    <a:pos x="37" y="247"/>
                  </a:cxn>
                  <a:cxn ang="0">
                    <a:pos x="37" y="234"/>
                  </a:cxn>
                  <a:cxn ang="0">
                    <a:pos x="35" y="163"/>
                  </a:cxn>
                  <a:cxn ang="0">
                    <a:pos x="77" y="161"/>
                  </a:cxn>
                  <a:cxn ang="0">
                    <a:pos x="73" y="80"/>
                  </a:cxn>
                  <a:cxn ang="0">
                    <a:pos x="119" y="80"/>
                  </a:cxn>
                  <a:cxn ang="0">
                    <a:pos x="113" y="8"/>
                  </a:cxn>
                  <a:cxn ang="0">
                    <a:pos x="370" y="0"/>
                  </a:cxn>
                  <a:cxn ang="0">
                    <a:pos x="375" y="139"/>
                  </a:cxn>
                  <a:cxn ang="0">
                    <a:pos x="387" y="443"/>
                  </a:cxn>
                  <a:cxn ang="0">
                    <a:pos x="401" y="727"/>
                  </a:cxn>
                  <a:cxn ang="0">
                    <a:pos x="409" y="859"/>
                  </a:cxn>
                </a:cxnLst>
                <a:rect l="0" t="0" r="r" b="b"/>
                <a:pathLst>
                  <a:path w="410" h="872">
                    <a:moveTo>
                      <a:pt x="409" y="859"/>
                    </a:moveTo>
                    <a:lnTo>
                      <a:pt x="307" y="866"/>
                    </a:lnTo>
                    <a:lnTo>
                      <a:pt x="230" y="866"/>
                    </a:lnTo>
                    <a:lnTo>
                      <a:pt x="150" y="871"/>
                    </a:lnTo>
                    <a:lnTo>
                      <a:pt x="147" y="790"/>
                    </a:lnTo>
                    <a:lnTo>
                      <a:pt x="103" y="794"/>
                    </a:lnTo>
                    <a:lnTo>
                      <a:pt x="93" y="578"/>
                    </a:lnTo>
                    <a:lnTo>
                      <a:pt x="90" y="518"/>
                    </a:lnTo>
                    <a:lnTo>
                      <a:pt x="85" y="383"/>
                    </a:lnTo>
                    <a:lnTo>
                      <a:pt x="83" y="321"/>
                    </a:lnTo>
                    <a:lnTo>
                      <a:pt x="0" y="326"/>
                    </a:lnTo>
                    <a:lnTo>
                      <a:pt x="0" y="247"/>
                    </a:lnTo>
                    <a:lnTo>
                      <a:pt x="37" y="247"/>
                    </a:lnTo>
                    <a:lnTo>
                      <a:pt x="37" y="234"/>
                    </a:lnTo>
                    <a:lnTo>
                      <a:pt x="35" y="163"/>
                    </a:lnTo>
                    <a:lnTo>
                      <a:pt x="77" y="161"/>
                    </a:lnTo>
                    <a:lnTo>
                      <a:pt x="73" y="80"/>
                    </a:lnTo>
                    <a:lnTo>
                      <a:pt x="119" y="80"/>
                    </a:lnTo>
                    <a:lnTo>
                      <a:pt x="113" y="8"/>
                    </a:lnTo>
                    <a:lnTo>
                      <a:pt x="370" y="0"/>
                    </a:lnTo>
                    <a:lnTo>
                      <a:pt x="375" y="139"/>
                    </a:lnTo>
                    <a:lnTo>
                      <a:pt x="387" y="443"/>
                    </a:lnTo>
                    <a:lnTo>
                      <a:pt x="401" y="727"/>
                    </a:lnTo>
                    <a:lnTo>
                      <a:pt x="409" y="85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4" name="Freeform 25"/>
              <p:cNvSpPr>
                <a:spLocks/>
              </p:cNvSpPr>
              <p:nvPr/>
            </p:nvSpPr>
            <p:spPr bwMode="auto">
              <a:xfrm>
                <a:off x="3141404" y="4315433"/>
                <a:ext cx="435147" cy="682627"/>
              </a:xfrm>
              <a:custGeom>
                <a:avLst/>
                <a:gdLst/>
                <a:ahLst/>
                <a:cxnLst>
                  <a:cxn ang="0">
                    <a:pos x="504" y="6"/>
                  </a:cxn>
                  <a:cxn ang="0">
                    <a:pos x="499" y="315"/>
                  </a:cxn>
                  <a:cxn ang="0">
                    <a:pos x="437" y="314"/>
                  </a:cxn>
                  <a:cxn ang="0">
                    <a:pos x="437" y="482"/>
                  </a:cxn>
                  <a:cxn ang="0">
                    <a:pos x="437" y="552"/>
                  </a:cxn>
                  <a:cxn ang="0">
                    <a:pos x="504" y="552"/>
                  </a:cxn>
                  <a:cxn ang="0">
                    <a:pos x="494" y="554"/>
                  </a:cxn>
                  <a:cxn ang="0">
                    <a:pos x="487" y="560"/>
                  </a:cxn>
                  <a:cxn ang="0">
                    <a:pos x="487" y="572"/>
                  </a:cxn>
                  <a:cxn ang="0">
                    <a:pos x="494" y="582"/>
                  </a:cxn>
                  <a:cxn ang="0">
                    <a:pos x="496" y="592"/>
                  </a:cxn>
                  <a:cxn ang="0">
                    <a:pos x="494" y="605"/>
                  </a:cxn>
                  <a:cxn ang="0">
                    <a:pos x="422" y="622"/>
                  </a:cxn>
                  <a:cxn ang="0">
                    <a:pos x="396" y="620"/>
                  </a:cxn>
                  <a:cxn ang="0">
                    <a:pos x="369" y="630"/>
                  </a:cxn>
                  <a:cxn ang="0">
                    <a:pos x="349" y="630"/>
                  </a:cxn>
                  <a:cxn ang="0">
                    <a:pos x="300" y="620"/>
                  </a:cxn>
                  <a:cxn ang="0">
                    <a:pos x="289" y="622"/>
                  </a:cxn>
                  <a:cxn ang="0">
                    <a:pos x="262" y="630"/>
                  </a:cxn>
                  <a:cxn ang="0">
                    <a:pos x="237" y="650"/>
                  </a:cxn>
                  <a:cxn ang="0">
                    <a:pos x="238" y="658"/>
                  </a:cxn>
                  <a:cxn ang="0">
                    <a:pos x="232" y="667"/>
                  </a:cxn>
                  <a:cxn ang="0">
                    <a:pos x="224" y="669"/>
                  </a:cxn>
                  <a:cxn ang="0">
                    <a:pos x="215" y="674"/>
                  </a:cxn>
                  <a:cxn ang="0">
                    <a:pos x="204" y="670"/>
                  </a:cxn>
                  <a:cxn ang="0">
                    <a:pos x="197" y="683"/>
                  </a:cxn>
                  <a:cxn ang="0">
                    <a:pos x="182" y="692"/>
                  </a:cxn>
                  <a:cxn ang="0">
                    <a:pos x="168" y="698"/>
                  </a:cxn>
                  <a:cxn ang="0">
                    <a:pos x="137" y="702"/>
                  </a:cxn>
                  <a:cxn ang="0">
                    <a:pos x="98" y="727"/>
                  </a:cxn>
                  <a:cxn ang="0">
                    <a:pos x="73" y="727"/>
                  </a:cxn>
                  <a:cxn ang="0">
                    <a:pos x="45" y="732"/>
                  </a:cxn>
                  <a:cxn ang="0">
                    <a:pos x="33" y="740"/>
                  </a:cxn>
                  <a:cxn ang="0">
                    <a:pos x="0" y="757"/>
                  </a:cxn>
                  <a:cxn ang="0">
                    <a:pos x="0" y="654"/>
                  </a:cxn>
                  <a:cxn ang="0">
                    <a:pos x="5" y="514"/>
                  </a:cxn>
                  <a:cxn ang="0">
                    <a:pos x="10" y="300"/>
                  </a:cxn>
                  <a:cxn ang="0">
                    <a:pos x="12" y="220"/>
                  </a:cxn>
                  <a:cxn ang="0">
                    <a:pos x="18" y="0"/>
                  </a:cxn>
                  <a:cxn ang="0">
                    <a:pos x="25" y="0"/>
                  </a:cxn>
                  <a:cxn ang="0">
                    <a:pos x="210" y="3"/>
                  </a:cxn>
                  <a:cxn ang="0">
                    <a:pos x="504" y="6"/>
                  </a:cxn>
                </a:cxnLst>
                <a:rect l="0" t="0" r="r" b="b"/>
                <a:pathLst>
                  <a:path w="505" h="758">
                    <a:moveTo>
                      <a:pt x="504" y="6"/>
                    </a:moveTo>
                    <a:lnTo>
                      <a:pt x="499" y="315"/>
                    </a:lnTo>
                    <a:lnTo>
                      <a:pt x="437" y="314"/>
                    </a:lnTo>
                    <a:lnTo>
                      <a:pt x="437" y="482"/>
                    </a:lnTo>
                    <a:lnTo>
                      <a:pt x="437" y="552"/>
                    </a:lnTo>
                    <a:lnTo>
                      <a:pt x="504" y="552"/>
                    </a:lnTo>
                    <a:lnTo>
                      <a:pt x="494" y="554"/>
                    </a:lnTo>
                    <a:lnTo>
                      <a:pt x="487" y="560"/>
                    </a:lnTo>
                    <a:lnTo>
                      <a:pt x="487" y="572"/>
                    </a:lnTo>
                    <a:lnTo>
                      <a:pt x="494" y="582"/>
                    </a:lnTo>
                    <a:lnTo>
                      <a:pt x="496" y="592"/>
                    </a:lnTo>
                    <a:lnTo>
                      <a:pt x="494" y="605"/>
                    </a:lnTo>
                    <a:lnTo>
                      <a:pt x="422" y="622"/>
                    </a:lnTo>
                    <a:lnTo>
                      <a:pt x="396" y="620"/>
                    </a:lnTo>
                    <a:lnTo>
                      <a:pt x="369" y="630"/>
                    </a:lnTo>
                    <a:lnTo>
                      <a:pt x="349" y="630"/>
                    </a:lnTo>
                    <a:lnTo>
                      <a:pt x="300" y="620"/>
                    </a:lnTo>
                    <a:lnTo>
                      <a:pt x="289" y="622"/>
                    </a:lnTo>
                    <a:lnTo>
                      <a:pt x="262" y="630"/>
                    </a:lnTo>
                    <a:lnTo>
                      <a:pt x="237" y="650"/>
                    </a:lnTo>
                    <a:lnTo>
                      <a:pt x="238" y="658"/>
                    </a:lnTo>
                    <a:lnTo>
                      <a:pt x="232" y="667"/>
                    </a:lnTo>
                    <a:lnTo>
                      <a:pt x="224" y="669"/>
                    </a:lnTo>
                    <a:lnTo>
                      <a:pt x="215" y="674"/>
                    </a:lnTo>
                    <a:lnTo>
                      <a:pt x="204" y="670"/>
                    </a:lnTo>
                    <a:lnTo>
                      <a:pt x="197" y="683"/>
                    </a:lnTo>
                    <a:lnTo>
                      <a:pt x="182" y="692"/>
                    </a:lnTo>
                    <a:lnTo>
                      <a:pt x="168" y="698"/>
                    </a:lnTo>
                    <a:lnTo>
                      <a:pt x="137" y="702"/>
                    </a:lnTo>
                    <a:lnTo>
                      <a:pt x="98" y="727"/>
                    </a:lnTo>
                    <a:lnTo>
                      <a:pt x="73" y="727"/>
                    </a:lnTo>
                    <a:lnTo>
                      <a:pt x="45" y="732"/>
                    </a:lnTo>
                    <a:lnTo>
                      <a:pt x="33" y="740"/>
                    </a:lnTo>
                    <a:lnTo>
                      <a:pt x="0" y="757"/>
                    </a:lnTo>
                    <a:lnTo>
                      <a:pt x="0" y="654"/>
                    </a:lnTo>
                    <a:lnTo>
                      <a:pt x="5" y="514"/>
                    </a:lnTo>
                    <a:lnTo>
                      <a:pt x="10" y="300"/>
                    </a:lnTo>
                    <a:lnTo>
                      <a:pt x="12" y="220"/>
                    </a:lnTo>
                    <a:lnTo>
                      <a:pt x="18" y="0"/>
                    </a:lnTo>
                    <a:lnTo>
                      <a:pt x="25" y="0"/>
                    </a:lnTo>
                    <a:lnTo>
                      <a:pt x="210" y="3"/>
                    </a:lnTo>
                    <a:lnTo>
                      <a:pt x="504" y="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5" name="Freeform 84"/>
              <p:cNvSpPr>
                <a:spLocks/>
              </p:cNvSpPr>
              <p:nvPr/>
            </p:nvSpPr>
            <p:spPr bwMode="auto">
              <a:xfrm>
                <a:off x="5681634" y="2928564"/>
                <a:ext cx="465307" cy="656511"/>
              </a:xfrm>
              <a:custGeom>
                <a:avLst/>
                <a:gdLst/>
                <a:ahLst/>
                <a:cxnLst>
                  <a:cxn ang="0">
                    <a:pos x="396" y="5"/>
                  </a:cxn>
                  <a:cxn ang="0">
                    <a:pos x="500" y="0"/>
                  </a:cxn>
                  <a:cxn ang="0">
                    <a:pos x="500" y="59"/>
                  </a:cxn>
                  <a:cxn ang="0">
                    <a:pos x="505" y="147"/>
                  </a:cxn>
                  <a:cxn ang="0">
                    <a:pos x="512" y="277"/>
                  </a:cxn>
                  <a:cxn ang="0">
                    <a:pos x="517" y="377"/>
                  </a:cxn>
                  <a:cxn ang="0">
                    <a:pos x="520" y="417"/>
                  </a:cxn>
                  <a:cxn ang="0">
                    <a:pos x="525" y="472"/>
                  </a:cxn>
                  <a:cxn ang="0">
                    <a:pos x="531" y="611"/>
                  </a:cxn>
                  <a:cxn ang="0">
                    <a:pos x="539" y="706"/>
                  </a:cxn>
                  <a:cxn ang="0">
                    <a:pos x="445" y="711"/>
                  </a:cxn>
                  <a:cxn ang="0">
                    <a:pos x="236" y="720"/>
                  </a:cxn>
                  <a:cxn ang="0">
                    <a:pos x="181" y="721"/>
                  </a:cxn>
                  <a:cxn ang="0">
                    <a:pos x="17" y="728"/>
                  </a:cxn>
                  <a:cxn ang="0">
                    <a:pos x="10" y="596"/>
                  </a:cxn>
                  <a:cxn ang="0">
                    <a:pos x="8" y="441"/>
                  </a:cxn>
                  <a:cxn ang="0">
                    <a:pos x="5" y="412"/>
                  </a:cxn>
                  <a:cxn ang="0">
                    <a:pos x="0" y="219"/>
                  </a:cxn>
                  <a:cxn ang="0">
                    <a:pos x="5" y="225"/>
                  </a:cxn>
                  <a:cxn ang="0">
                    <a:pos x="13" y="232"/>
                  </a:cxn>
                  <a:cxn ang="0">
                    <a:pos x="21" y="225"/>
                  </a:cxn>
                  <a:cxn ang="0">
                    <a:pos x="23" y="217"/>
                  </a:cxn>
                  <a:cxn ang="0">
                    <a:pos x="37" y="215"/>
                  </a:cxn>
                  <a:cxn ang="0">
                    <a:pos x="47" y="215"/>
                  </a:cxn>
                  <a:cxn ang="0">
                    <a:pos x="53" y="207"/>
                  </a:cxn>
                  <a:cxn ang="0">
                    <a:pos x="67" y="199"/>
                  </a:cxn>
                  <a:cxn ang="0">
                    <a:pos x="72" y="190"/>
                  </a:cxn>
                  <a:cxn ang="0">
                    <a:pos x="74" y="183"/>
                  </a:cxn>
                  <a:cxn ang="0">
                    <a:pos x="77" y="170"/>
                  </a:cxn>
                  <a:cxn ang="0">
                    <a:pos x="83" y="163"/>
                  </a:cxn>
                  <a:cxn ang="0">
                    <a:pos x="90" y="159"/>
                  </a:cxn>
                  <a:cxn ang="0">
                    <a:pos x="97" y="165"/>
                  </a:cxn>
                  <a:cxn ang="0">
                    <a:pos x="97" y="175"/>
                  </a:cxn>
                  <a:cxn ang="0">
                    <a:pos x="99" y="187"/>
                  </a:cxn>
                  <a:cxn ang="0">
                    <a:pos x="101" y="199"/>
                  </a:cxn>
                  <a:cxn ang="0">
                    <a:pos x="112" y="207"/>
                  </a:cxn>
                  <a:cxn ang="0">
                    <a:pos x="122" y="207"/>
                  </a:cxn>
                  <a:cxn ang="0">
                    <a:pos x="130" y="215"/>
                  </a:cxn>
                  <a:cxn ang="0">
                    <a:pos x="135" y="223"/>
                  </a:cxn>
                  <a:cxn ang="0">
                    <a:pos x="144" y="235"/>
                  </a:cxn>
                  <a:cxn ang="0">
                    <a:pos x="154" y="241"/>
                  </a:cxn>
                  <a:cxn ang="0">
                    <a:pos x="162" y="237"/>
                  </a:cxn>
                  <a:cxn ang="0">
                    <a:pos x="170" y="235"/>
                  </a:cxn>
                  <a:cxn ang="0">
                    <a:pos x="183" y="237"/>
                  </a:cxn>
                  <a:cxn ang="0">
                    <a:pos x="176" y="10"/>
                  </a:cxn>
                  <a:cxn ang="0">
                    <a:pos x="241" y="10"/>
                  </a:cxn>
                  <a:cxn ang="0">
                    <a:pos x="321" y="5"/>
                  </a:cxn>
                  <a:cxn ang="0">
                    <a:pos x="396" y="5"/>
                  </a:cxn>
                </a:cxnLst>
                <a:rect l="0" t="0" r="r" b="b"/>
                <a:pathLst>
                  <a:path w="540" h="729">
                    <a:moveTo>
                      <a:pt x="396" y="5"/>
                    </a:moveTo>
                    <a:lnTo>
                      <a:pt x="500" y="0"/>
                    </a:lnTo>
                    <a:lnTo>
                      <a:pt x="500" y="59"/>
                    </a:lnTo>
                    <a:lnTo>
                      <a:pt x="505" y="147"/>
                    </a:lnTo>
                    <a:lnTo>
                      <a:pt x="512" y="277"/>
                    </a:lnTo>
                    <a:lnTo>
                      <a:pt x="517" y="377"/>
                    </a:lnTo>
                    <a:lnTo>
                      <a:pt x="520" y="417"/>
                    </a:lnTo>
                    <a:lnTo>
                      <a:pt x="525" y="472"/>
                    </a:lnTo>
                    <a:lnTo>
                      <a:pt x="531" y="611"/>
                    </a:lnTo>
                    <a:lnTo>
                      <a:pt x="539" y="706"/>
                    </a:lnTo>
                    <a:lnTo>
                      <a:pt x="445" y="711"/>
                    </a:lnTo>
                    <a:lnTo>
                      <a:pt x="236" y="720"/>
                    </a:lnTo>
                    <a:lnTo>
                      <a:pt x="181" y="721"/>
                    </a:lnTo>
                    <a:lnTo>
                      <a:pt x="17" y="728"/>
                    </a:lnTo>
                    <a:lnTo>
                      <a:pt x="10" y="596"/>
                    </a:lnTo>
                    <a:lnTo>
                      <a:pt x="8" y="441"/>
                    </a:lnTo>
                    <a:lnTo>
                      <a:pt x="5" y="412"/>
                    </a:lnTo>
                    <a:lnTo>
                      <a:pt x="0" y="219"/>
                    </a:lnTo>
                    <a:lnTo>
                      <a:pt x="5" y="225"/>
                    </a:lnTo>
                    <a:lnTo>
                      <a:pt x="13" y="232"/>
                    </a:lnTo>
                    <a:lnTo>
                      <a:pt x="21" y="225"/>
                    </a:lnTo>
                    <a:lnTo>
                      <a:pt x="23" y="217"/>
                    </a:lnTo>
                    <a:lnTo>
                      <a:pt x="37" y="215"/>
                    </a:lnTo>
                    <a:lnTo>
                      <a:pt x="47" y="215"/>
                    </a:lnTo>
                    <a:lnTo>
                      <a:pt x="53" y="207"/>
                    </a:lnTo>
                    <a:lnTo>
                      <a:pt x="67" y="199"/>
                    </a:lnTo>
                    <a:lnTo>
                      <a:pt x="72" y="190"/>
                    </a:lnTo>
                    <a:lnTo>
                      <a:pt x="74" y="183"/>
                    </a:lnTo>
                    <a:lnTo>
                      <a:pt x="77" y="170"/>
                    </a:lnTo>
                    <a:lnTo>
                      <a:pt x="83" y="163"/>
                    </a:lnTo>
                    <a:lnTo>
                      <a:pt x="90" y="159"/>
                    </a:lnTo>
                    <a:lnTo>
                      <a:pt x="97" y="165"/>
                    </a:lnTo>
                    <a:lnTo>
                      <a:pt x="97" y="175"/>
                    </a:lnTo>
                    <a:lnTo>
                      <a:pt x="99" y="187"/>
                    </a:lnTo>
                    <a:lnTo>
                      <a:pt x="101" y="199"/>
                    </a:lnTo>
                    <a:lnTo>
                      <a:pt x="112" y="207"/>
                    </a:lnTo>
                    <a:lnTo>
                      <a:pt x="122" y="207"/>
                    </a:lnTo>
                    <a:lnTo>
                      <a:pt x="130" y="215"/>
                    </a:lnTo>
                    <a:lnTo>
                      <a:pt x="135" y="223"/>
                    </a:lnTo>
                    <a:lnTo>
                      <a:pt x="144" y="235"/>
                    </a:lnTo>
                    <a:lnTo>
                      <a:pt x="154" y="241"/>
                    </a:lnTo>
                    <a:lnTo>
                      <a:pt x="162" y="237"/>
                    </a:lnTo>
                    <a:lnTo>
                      <a:pt x="170" y="235"/>
                    </a:lnTo>
                    <a:lnTo>
                      <a:pt x="183" y="237"/>
                    </a:lnTo>
                    <a:lnTo>
                      <a:pt x="176" y="10"/>
                    </a:lnTo>
                    <a:lnTo>
                      <a:pt x="241" y="10"/>
                    </a:lnTo>
                    <a:lnTo>
                      <a:pt x="321" y="5"/>
                    </a:lnTo>
                    <a:lnTo>
                      <a:pt x="396" y="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6" name="Freeform 85"/>
              <p:cNvSpPr>
                <a:spLocks/>
              </p:cNvSpPr>
              <p:nvPr/>
            </p:nvSpPr>
            <p:spPr bwMode="auto">
              <a:xfrm>
                <a:off x="5349887" y="2164887"/>
                <a:ext cx="539411" cy="993322"/>
              </a:xfrm>
              <a:custGeom>
                <a:avLst/>
                <a:gdLst/>
                <a:ahLst/>
                <a:cxnLst>
                  <a:cxn ang="0">
                    <a:pos x="548" y="72"/>
                  </a:cxn>
                  <a:cxn ang="0">
                    <a:pos x="511" y="237"/>
                  </a:cxn>
                  <a:cxn ang="0">
                    <a:pos x="558" y="373"/>
                  </a:cxn>
                  <a:cxn ang="0">
                    <a:pos x="620" y="779"/>
                  </a:cxn>
                  <a:cxn ang="0">
                    <a:pos x="555" y="1085"/>
                  </a:cxn>
                  <a:cxn ang="0">
                    <a:pos x="518" y="1072"/>
                  </a:cxn>
                  <a:cxn ang="0">
                    <a:pos x="486" y="1048"/>
                  </a:cxn>
                  <a:cxn ang="0">
                    <a:pos x="473" y="1008"/>
                  </a:cxn>
                  <a:cxn ang="0">
                    <a:pos x="456" y="1039"/>
                  </a:cxn>
                  <a:cxn ang="0">
                    <a:pos x="423" y="1065"/>
                  </a:cxn>
                  <a:cxn ang="0">
                    <a:pos x="388" y="1074"/>
                  </a:cxn>
                  <a:cxn ang="0">
                    <a:pos x="361" y="1057"/>
                  </a:cxn>
                  <a:cxn ang="0">
                    <a:pos x="329" y="1060"/>
                  </a:cxn>
                  <a:cxn ang="0">
                    <a:pos x="277" y="1065"/>
                  </a:cxn>
                  <a:cxn ang="0">
                    <a:pos x="259" y="1090"/>
                  </a:cxn>
                  <a:cxn ang="0">
                    <a:pos x="215" y="1095"/>
                  </a:cxn>
                  <a:cxn ang="0">
                    <a:pos x="186" y="1067"/>
                  </a:cxn>
                  <a:cxn ang="0">
                    <a:pos x="168" y="1023"/>
                  </a:cxn>
                  <a:cxn ang="0">
                    <a:pos x="140" y="994"/>
                  </a:cxn>
                  <a:cxn ang="0">
                    <a:pos x="110" y="974"/>
                  </a:cxn>
                  <a:cxn ang="0">
                    <a:pos x="80" y="988"/>
                  </a:cxn>
                  <a:cxn ang="0">
                    <a:pos x="39" y="1015"/>
                  </a:cxn>
                  <a:cxn ang="0">
                    <a:pos x="28" y="977"/>
                  </a:cxn>
                  <a:cxn ang="0">
                    <a:pos x="17" y="930"/>
                  </a:cxn>
                  <a:cxn ang="0">
                    <a:pos x="32" y="877"/>
                  </a:cxn>
                  <a:cxn ang="0">
                    <a:pos x="90" y="867"/>
                  </a:cxn>
                  <a:cxn ang="0">
                    <a:pos x="105" y="840"/>
                  </a:cxn>
                  <a:cxn ang="0">
                    <a:pos x="93" y="799"/>
                  </a:cxn>
                  <a:cxn ang="0">
                    <a:pos x="128" y="783"/>
                  </a:cxn>
                  <a:cxn ang="0">
                    <a:pos x="128" y="737"/>
                  </a:cxn>
                  <a:cxn ang="0">
                    <a:pos x="152" y="670"/>
                  </a:cxn>
                  <a:cxn ang="0">
                    <a:pos x="133" y="632"/>
                  </a:cxn>
                  <a:cxn ang="0">
                    <a:pos x="122" y="575"/>
                  </a:cxn>
                  <a:cxn ang="0">
                    <a:pos x="112" y="530"/>
                  </a:cxn>
                  <a:cxn ang="0">
                    <a:pos x="112" y="492"/>
                  </a:cxn>
                  <a:cxn ang="0">
                    <a:pos x="133" y="450"/>
                  </a:cxn>
                  <a:cxn ang="0">
                    <a:pos x="150" y="419"/>
                  </a:cxn>
                  <a:cxn ang="0">
                    <a:pos x="152" y="375"/>
                  </a:cxn>
                  <a:cxn ang="0">
                    <a:pos x="168" y="339"/>
                  </a:cxn>
                  <a:cxn ang="0">
                    <a:pos x="160" y="303"/>
                  </a:cxn>
                  <a:cxn ang="0">
                    <a:pos x="150" y="263"/>
                  </a:cxn>
                  <a:cxn ang="0">
                    <a:pos x="147" y="237"/>
                  </a:cxn>
                  <a:cxn ang="0">
                    <a:pos x="137" y="217"/>
                  </a:cxn>
                  <a:cxn ang="0">
                    <a:pos x="122" y="181"/>
                  </a:cxn>
                  <a:cxn ang="0">
                    <a:pos x="97" y="135"/>
                  </a:cxn>
                  <a:cxn ang="0">
                    <a:pos x="97" y="101"/>
                  </a:cxn>
                  <a:cxn ang="0">
                    <a:pos x="90" y="48"/>
                  </a:cxn>
                  <a:cxn ang="0">
                    <a:pos x="85" y="21"/>
                  </a:cxn>
                </a:cxnLst>
                <a:rect l="0" t="0" r="r" b="b"/>
                <a:pathLst>
                  <a:path w="626" h="1103">
                    <a:moveTo>
                      <a:pt x="97" y="21"/>
                    </a:moveTo>
                    <a:lnTo>
                      <a:pt x="588" y="0"/>
                    </a:lnTo>
                    <a:lnTo>
                      <a:pt x="593" y="72"/>
                    </a:lnTo>
                    <a:lnTo>
                      <a:pt x="548" y="72"/>
                    </a:lnTo>
                    <a:lnTo>
                      <a:pt x="551" y="152"/>
                    </a:lnTo>
                    <a:lnTo>
                      <a:pt x="510" y="153"/>
                    </a:lnTo>
                    <a:lnTo>
                      <a:pt x="511" y="225"/>
                    </a:lnTo>
                    <a:lnTo>
                      <a:pt x="511" y="237"/>
                    </a:lnTo>
                    <a:lnTo>
                      <a:pt x="473" y="237"/>
                    </a:lnTo>
                    <a:lnTo>
                      <a:pt x="473" y="315"/>
                    </a:lnTo>
                    <a:lnTo>
                      <a:pt x="557" y="312"/>
                    </a:lnTo>
                    <a:lnTo>
                      <a:pt x="558" y="373"/>
                    </a:lnTo>
                    <a:lnTo>
                      <a:pt x="564" y="510"/>
                    </a:lnTo>
                    <a:lnTo>
                      <a:pt x="568" y="568"/>
                    </a:lnTo>
                    <a:lnTo>
                      <a:pt x="577" y="783"/>
                    </a:lnTo>
                    <a:lnTo>
                      <a:pt x="620" y="779"/>
                    </a:lnTo>
                    <a:lnTo>
                      <a:pt x="625" y="859"/>
                    </a:lnTo>
                    <a:lnTo>
                      <a:pt x="558" y="859"/>
                    </a:lnTo>
                    <a:lnTo>
                      <a:pt x="568" y="1087"/>
                    </a:lnTo>
                    <a:lnTo>
                      <a:pt x="555" y="1085"/>
                    </a:lnTo>
                    <a:lnTo>
                      <a:pt x="548" y="1087"/>
                    </a:lnTo>
                    <a:lnTo>
                      <a:pt x="536" y="1090"/>
                    </a:lnTo>
                    <a:lnTo>
                      <a:pt x="528" y="1085"/>
                    </a:lnTo>
                    <a:lnTo>
                      <a:pt x="518" y="1072"/>
                    </a:lnTo>
                    <a:lnTo>
                      <a:pt x="513" y="1065"/>
                    </a:lnTo>
                    <a:lnTo>
                      <a:pt x="506" y="1055"/>
                    </a:lnTo>
                    <a:lnTo>
                      <a:pt x="495" y="1055"/>
                    </a:lnTo>
                    <a:lnTo>
                      <a:pt x="486" y="1048"/>
                    </a:lnTo>
                    <a:lnTo>
                      <a:pt x="484" y="1037"/>
                    </a:lnTo>
                    <a:lnTo>
                      <a:pt x="483" y="1025"/>
                    </a:lnTo>
                    <a:lnTo>
                      <a:pt x="483" y="1014"/>
                    </a:lnTo>
                    <a:lnTo>
                      <a:pt x="473" y="1008"/>
                    </a:lnTo>
                    <a:lnTo>
                      <a:pt x="468" y="1012"/>
                    </a:lnTo>
                    <a:lnTo>
                      <a:pt x="461" y="1019"/>
                    </a:lnTo>
                    <a:lnTo>
                      <a:pt x="459" y="1032"/>
                    </a:lnTo>
                    <a:lnTo>
                      <a:pt x="456" y="1039"/>
                    </a:lnTo>
                    <a:lnTo>
                      <a:pt x="449" y="1048"/>
                    </a:lnTo>
                    <a:lnTo>
                      <a:pt x="439" y="1055"/>
                    </a:lnTo>
                    <a:lnTo>
                      <a:pt x="429" y="1065"/>
                    </a:lnTo>
                    <a:lnTo>
                      <a:pt x="423" y="1065"/>
                    </a:lnTo>
                    <a:lnTo>
                      <a:pt x="408" y="1067"/>
                    </a:lnTo>
                    <a:lnTo>
                      <a:pt x="406" y="1074"/>
                    </a:lnTo>
                    <a:lnTo>
                      <a:pt x="399" y="1080"/>
                    </a:lnTo>
                    <a:lnTo>
                      <a:pt x="388" y="1074"/>
                    </a:lnTo>
                    <a:lnTo>
                      <a:pt x="384" y="1070"/>
                    </a:lnTo>
                    <a:lnTo>
                      <a:pt x="377" y="1065"/>
                    </a:lnTo>
                    <a:lnTo>
                      <a:pt x="371" y="1057"/>
                    </a:lnTo>
                    <a:lnTo>
                      <a:pt x="361" y="1057"/>
                    </a:lnTo>
                    <a:lnTo>
                      <a:pt x="353" y="1052"/>
                    </a:lnTo>
                    <a:lnTo>
                      <a:pt x="342" y="1052"/>
                    </a:lnTo>
                    <a:lnTo>
                      <a:pt x="335" y="1060"/>
                    </a:lnTo>
                    <a:lnTo>
                      <a:pt x="329" y="1060"/>
                    </a:lnTo>
                    <a:lnTo>
                      <a:pt x="319" y="1067"/>
                    </a:lnTo>
                    <a:lnTo>
                      <a:pt x="304" y="1070"/>
                    </a:lnTo>
                    <a:lnTo>
                      <a:pt x="286" y="1067"/>
                    </a:lnTo>
                    <a:lnTo>
                      <a:pt x="277" y="1065"/>
                    </a:lnTo>
                    <a:lnTo>
                      <a:pt x="272" y="1065"/>
                    </a:lnTo>
                    <a:lnTo>
                      <a:pt x="264" y="1072"/>
                    </a:lnTo>
                    <a:lnTo>
                      <a:pt x="259" y="1080"/>
                    </a:lnTo>
                    <a:lnTo>
                      <a:pt x="259" y="1090"/>
                    </a:lnTo>
                    <a:lnTo>
                      <a:pt x="241" y="1095"/>
                    </a:lnTo>
                    <a:lnTo>
                      <a:pt x="232" y="1102"/>
                    </a:lnTo>
                    <a:lnTo>
                      <a:pt x="222" y="1102"/>
                    </a:lnTo>
                    <a:lnTo>
                      <a:pt x="215" y="1095"/>
                    </a:lnTo>
                    <a:lnTo>
                      <a:pt x="210" y="1087"/>
                    </a:lnTo>
                    <a:lnTo>
                      <a:pt x="206" y="1080"/>
                    </a:lnTo>
                    <a:lnTo>
                      <a:pt x="200" y="1072"/>
                    </a:lnTo>
                    <a:lnTo>
                      <a:pt x="186" y="1067"/>
                    </a:lnTo>
                    <a:lnTo>
                      <a:pt x="186" y="1055"/>
                    </a:lnTo>
                    <a:lnTo>
                      <a:pt x="182" y="1047"/>
                    </a:lnTo>
                    <a:lnTo>
                      <a:pt x="175" y="1032"/>
                    </a:lnTo>
                    <a:lnTo>
                      <a:pt x="168" y="1023"/>
                    </a:lnTo>
                    <a:lnTo>
                      <a:pt x="157" y="1019"/>
                    </a:lnTo>
                    <a:lnTo>
                      <a:pt x="154" y="1008"/>
                    </a:lnTo>
                    <a:lnTo>
                      <a:pt x="147" y="1003"/>
                    </a:lnTo>
                    <a:lnTo>
                      <a:pt x="140" y="994"/>
                    </a:lnTo>
                    <a:lnTo>
                      <a:pt x="130" y="985"/>
                    </a:lnTo>
                    <a:lnTo>
                      <a:pt x="128" y="974"/>
                    </a:lnTo>
                    <a:lnTo>
                      <a:pt x="117" y="970"/>
                    </a:lnTo>
                    <a:lnTo>
                      <a:pt x="110" y="974"/>
                    </a:lnTo>
                    <a:lnTo>
                      <a:pt x="99" y="970"/>
                    </a:lnTo>
                    <a:lnTo>
                      <a:pt x="93" y="977"/>
                    </a:lnTo>
                    <a:lnTo>
                      <a:pt x="88" y="979"/>
                    </a:lnTo>
                    <a:lnTo>
                      <a:pt x="80" y="988"/>
                    </a:lnTo>
                    <a:lnTo>
                      <a:pt x="66" y="994"/>
                    </a:lnTo>
                    <a:lnTo>
                      <a:pt x="53" y="1008"/>
                    </a:lnTo>
                    <a:lnTo>
                      <a:pt x="48" y="1015"/>
                    </a:lnTo>
                    <a:lnTo>
                      <a:pt x="39" y="1015"/>
                    </a:lnTo>
                    <a:lnTo>
                      <a:pt x="39" y="1007"/>
                    </a:lnTo>
                    <a:lnTo>
                      <a:pt x="32" y="994"/>
                    </a:lnTo>
                    <a:lnTo>
                      <a:pt x="28" y="988"/>
                    </a:lnTo>
                    <a:lnTo>
                      <a:pt x="28" y="977"/>
                    </a:lnTo>
                    <a:lnTo>
                      <a:pt x="30" y="965"/>
                    </a:lnTo>
                    <a:lnTo>
                      <a:pt x="32" y="950"/>
                    </a:lnTo>
                    <a:lnTo>
                      <a:pt x="25" y="940"/>
                    </a:lnTo>
                    <a:lnTo>
                      <a:pt x="17" y="930"/>
                    </a:lnTo>
                    <a:lnTo>
                      <a:pt x="13" y="925"/>
                    </a:lnTo>
                    <a:lnTo>
                      <a:pt x="0" y="895"/>
                    </a:lnTo>
                    <a:lnTo>
                      <a:pt x="25" y="877"/>
                    </a:lnTo>
                    <a:lnTo>
                      <a:pt x="32" y="877"/>
                    </a:lnTo>
                    <a:lnTo>
                      <a:pt x="53" y="883"/>
                    </a:lnTo>
                    <a:lnTo>
                      <a:pt x="75" y="883"/>
                    </a:lnTo>
                    <a:lnTo>
                      <a:pt x="80" y="877"/>
                    </a:lnTo>
                    <a:lnTo>
                      <a:pt x="90" y="867"/>
                    </a:lnTo>
                    <a:lnTo>
                      <a:pt x="97" y="868"/>
                    </a:lnTo>
                    <a:lnTo>
                      <a:pt x="105" y="863"/>
                    </a:lnTo>
                    <a:lnTo>
                      <a:pt x="105" y="852"/>
                    </a:lnTo>
                    <a:lnTo>
                      <a:pt x="105" y="840"/>
                    </a:lnTo>
                    <a:lnTo>
                      <a:pt x="97" y="827"/>
                    </a:lnTo>
                    <a:lnTo>
                      <a:pt x="90" y="819"/>
                    </a:lnTo>
                    <a:lnTo>
                      <a:pt x="88" y="812"/>
                    </a:lnTo>
                    <a:lnTo>
                      <a:pt x="93" y="799"/>
                    </a:lnTo>
                    <a:lnTo>
                      <a:pt x="99" y="799"/>
                    </a:lnTo>
                    <a:lnTo>
                      <a:pt x="110" y="797"/>
                    </a:lnTo>
                    <a:lnTo>
                      <a:pt x="122" y="790"/>
                    </a:lnTo>
                    <a:lnTo>
                      <a:pt x="128" y="783"/>
                    </a:lnTo>
                    <a:lnTo>
                      <a:pt x="128" y="770"/>
                    </a:lnTo>
                    <a:lnTo>
                      <a:pt x="127" y="757"/>
                    </a:lnTo>
                    <a:lnTo>
                      <a:pt x="127" y="748"/>
                    </a:lnTo>
                    <a:lnTo>
                      <a:pt x="128" y="737"/>
                    </a:lnTo>
                    <a:lnTo>
                      <a:pt x="127" y="728"/>
                    </a:lnTo>
                    <a:lnTo>
                      <a:pt x="152" y="697"/>
                    </a:lnTo>
                    <a:lnTo>
                      <a:pt x="159" y="679"/>
                    </a:lnTo>
                    <a:lnTo>
                      <a:pt x="152" y="670"/>
                    </a:lnTo>
                    <a:lnTo>
                      <a:pt x="150" y="657"/>
                    </a:lnTo>
                    <a:lnTo>
                      <a:pt x="144" y="648"/>
                    </a:lnTo>
                    <a:lnTo>
                      <a:pt x="137" y="639"/>
                    </a:lnTo>
                    <a:lnTo>
                      <a:pt x="133" y="632"/>
                    </a:lnTo>
                    <a:lnTo>
                      <a:pt x="130" y="619"/>
                    </a:lnTo>
                    <a:lnTo>
                      <a:pt x="128" y="610"/>
                    </a:lnTo>
                    <a:lnTo>
                      <a:pt x="128" y="585"/>
                    </a:lnTo>
                    <a:lnTo>
                      <a:pt x="122" y="575"/>
                    </a:lnTo>
                    <a:lnTo>
                      <a:pt x="120" y="565"/>
                    </a:lnTo>
                    <a:lnTo>
                      <a:pt x="112" y="553"/>
                    </a:lnTo>
                    <a:lnTo>
                      <a:pt x="112" y="541"/>
                    </a:lnTo>
                    <a:lnTo>
                      <a:pt x="112" y="530"/>
                    </a:lnTo>
                    <a:lnTo>
                      <a:pt x="110" y="519"/>
                    </a:lnTo>
                    <a:lnTo>
                      <a:pt x="105" y="512"/>
                    </a:lnTo>
                    <a:lnTo>
                      <a:pt x="105" y="501"/>
                    </a:lnTo>
                    <a:lnTo>
                      <a:pt x="112" y="492"/>
                    </a:lnTo>
                    <a:lnTo>
                      <a:pt x="119" y="487"/>
                    </a:lnTo>
                    <a:lnTo>
                      <a:pt x="122" y="470"/>
                    </a:lnTo>
                    <a:lnTo>
                      <a:pt x="127" y="457"/>
                    </a:lnTo>
                    <a:lnTo>
                      <a:pt x="133" y="450"/>
                    </a:lnTo>
                    <a:lnTo>
                      <a:pt x="142" y="450"/>
                    </a:lnTo>
                    <a:lnTo>
                      <a:pt x="150" y="443"/>
                    </a:lnTo>
                    <a:lnTo>
                      <a:pt x="147" y="430"/>
                    </a:lnTo>
                    <a:lnTo>
                      <a:pt x="150" y="419"/>
                    </a:lnTo>
                    <a:lnTo>
                      <a:pt x="150" y="408"/>
                    </a:lnTo>
                    <a:lnTo>
                      <a:pt x="152" y="397"/>
                    </a:lnTo>
                    <a:lnTo>
                      <a:pt x="154" y="385"/>
                    </a:lnTo>
                    <a:lnTo>
                      <a:pt x="152" y="375"/>
                    </a:lnTo>
                    <a:lnTo>
                      <a:pt x="154" y="365"/>
                    </a:lnTo>
                    <a:lnTo>
                      <a:pt x="159" y="355"/>
                    </a:lnTo>
                    <a:lnTo>
                      <a:pt x="160" y="345"/>
                    </a:lnTo>
                    <a:lnTo>
                      <a:pt x="168" y="339"/>
                    </a:lnTo>
                    <a:lnTo>
                      <a:pt x="168" y="332"/>
                    </a:lnTo>
                    <a:lnTo>
                      <a:pt x="167" y="321"/>
                    </a:lnTo>
                    <a:lnTo>
                      <a:pt x="164" y="312"/>
                    </a:lnTo>
                    <a:lnTo>
                      <a:pt x="160" y="303"/>
                    </a:lnTo>
                    <a:lnTo>
                      <a:pt x="157" y="290"/>
                    </a:lnTo>
                    <a:lnTo>
                      <a:pt x="157" y="285"/>
                    </a:lnTo>
                    <a:lnTo>
                      <a:pt x="157" y="270"/>
                    </a:lnTo>
                    <a:lnTo>
                      <a:pt x="150" y="263"/>
                    </a:lnTo>
                    <a:lnTo>
                      <a:pt x="157" y="253"/>
                    </a:lnTo>
                    <a:lnTo>
                      <a:pt x="150" y="252"/>
                    </a:lnTo>
                    <a:lnTo>
                      <a:pt x="152" y="243"/>
                    </a:lnTo>
                    <a:lnTo>
                      <a:pt x="147" y="237"/>
                    </a:lnTo>
                    <a:lnTo>
                      <a:pt x="147" y="228"/>
                    </a:lnTo>
                    <a:lnTo>
                      <a:pt x="150" y="219"/>
                    </a:lnTo>
                    <a:lnTo>
                      <a:pt x="147" y="210"/>
                    </a:lnTo>
                    <a:lnTo>
                      <a:pt x="137" y="217"/>
                    </a:lnTo>
                    <a:lnTo>
                      <a:pt x="133" y="208"/>
                    </a:lnTo>
                    <a:lnTo>
                      <a:pt x="128" y="201"/>
                    </a:lnTo>
                    <a:lnTo>
                      <a:pt x="128" y="190"/>
                    </a:lnTo>
                    <a:lnTo>
                      <a:pt x="122" y="181"/>
                    </a:lnTo>
                    <a:lnTo>
                      <a:pt x="119" y="172"/>
                    </a:lnTo>
                    <a:lnTo>
                      <a:pt x="105" y="161"/>
                    </a:lnTo>
                    <a:lnTo>
                      <a:pt x="97" y="148"/>
                    </a:lnTo>
                    <a:lnTo>
                      <a:pt x="97" y="135"/>
                    </a:lnTo>
                    <a:lnTo>
                      <a:pt x="90" y="130"/>
                    </a:lnTo>
                    <a:lnTo>
                      <a:pt x="90" y="117"/>
                    </a:lnTo>
                    <a:lnTo>
                      <a:pt x="93" y="110"/>
                    </a:lnTo>
                    <a:lnTo>
                      <a:pt x="97" y="101"/>
                    </a:lnTo>
                    <a:lnTo>
                      <a:pt x="95" y="92"/>
                    </a:lnTo>
                    <a:lnTo>
                      <a:pt x="88" y="81"/>
                    </a:lnTo>
                    <a:lnTo>
                      <a:pt x="85" y="72"/>
                    </a:lnTo>
                    <a:lnTo>
                      <a:pt x="90" y="48"/>
                    </a:lnTo>
                    <a:lnTo>
                      <a:pt x="80" y="46"/>
                    </a:lnTo>
                    <a:lnTo>
                      <a:pt x="85" y="37"/>
                    </a:lnTo>
                    <a:lnTo>
                      <a:pt x="90" y="28"/>
                    </a:lnTo>
                    <a:lnTo>
                      <a:pt x="85" y="21"/>
                    </a:lnTo>
                    <a:lnTo>
                      <a:pt x="97" y="21"/>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7" name="Freeform 86"/>
              <p:cNvSpPr>
                <a:spLocks/>
              </p:cNvSpPr>
              <p:nvPr/>
            </p:nvSpPr>
            <p:spPr bwMode="auto">
              <a:xfrm>
                <a:off x="2616641" y="3657121"/>
                <a:ext cx="568708" cy="353021"/>
              </a:xfrm>
              <a:custGeom>
                <a:avLst/>
                <a:gdLst/>
                <a:ahLst/>
                <a:cxnLst>
                  <a:cxn ang="0">
                    <a:pos x="388" y="201"/>
                  </a:cxn>
                  <a:cxn ang="0">
                    <a:pos x="406" y="197"/>
                  </a:cxn>
                  <a:cxn ang="0">
                    <a:pos x="411" y="202"/>
                  </a:cxn>
                  <a:cxn ang="0">
                    <a:pos x="418" y="215"/>
                  </a:cxn>
                  <a:cxn ang="0">
                    <a:pos x="426" y="234"/>
                  </a:cxn>
                  <a:cxn ang="0">
                    <a:pos x="442" y="241"/>
                  </a:cxn>
                  <a:cxn ang="0">
                    <a:pos x="458" y="252"/>
                  </a:cxn>
                  <a:cxn ang="0">
                    <a:pos x="466" y="270"/>
                  </a:cxn>
                  <a:cxn ang="0">
                    <a:pos x="471" y="289"/>
                  </a:cxn>
                  <a:cxn ang="0">
                    <a:pos x="489" y="296"/>
                  </a:cxn>
                  <a:cxn ang="0">
                    <a:pos x="504" y="312"/>
                  </a:cxn>
                  <a:cxn ang="0">
                    <a:pos x="526" y="319"/>
                  </a:cxn>
                  <a:cxn ang="0">
                    <a:pos x="546" y="316"/>
                  </a:cxn>
                  <a:cxn ang="0">
                    <a:pos x="571" y="321"/>
                  </a:cxn>
                  <a:cxn ang="0">
                    <a:pos x="582" y="332"/>
                  </a:cxn>
                  <a:cxn ang="0">
                    <a:pos x="591" y="354"/>
                  </a:cxn>
                  <a:cxn ang="0">
                    <a:pos x="600" y="372"/>
                  </a:cxn>
                  <a:cxn ang="0">
                    <a:pos x="616" y="388"/>
                  </a:cxn>
                  <a:cxn ang="0">
                    <a:pos x="636" y="383"/>
                  </a:cxn>
                  <a:cxn ang="0">
                    <a:pos x="654" y="386"/>
                  </a:cxn>
                  <a:cxn ang="0">
                    <a:pos x="356" y="386"/>
                  </a:cxn>
                  <a:cxn ang="0">
                    <a:pos x="110" y="381"/>
                  </a:cxn>
                  <a:cxn ang="0">
                    <a:pos x="21" y="352"/>
                  </a:cxn>
                  <a:cxn ang="0">
                    <a:pos x="28" y="170"/>
                  </a:cxn>
                  <a:cxn ang="0">
                    <a:pos x="0" y="167"/>
                  </a:cxn>
                  <a:cxn ang="0">
                    <a:pos x="5" y="88"/>
                  </a:cxn>
                  <a:cxn ang="0">
                    <a:pos x="88" y="75"/>
                  </a:cxn>
                  <a:cxn ang="0">
                    <a:pos x="106" y="70"/>
                  </a:cxn>
                  <a:cxn ang="0">
                    <a:pos x="133" y="60"/>
                  </a:cxn>
                  <a:cxn ang="0">
                    <a:pos x="138" y="39"/>
                  </a:cxn>
                  <a:cxn ang="0">
                    <a:pos x="161" y="33"/>
                  </a:cxn>
                  <a:cxn ang="0">
                    <a:pos x="181" y="8"/>
                  </a:cxn>
                  <a:cxn ang="0">
                    <a:pos x="188" y="12"/>
                  </a:cxn>
                  <a:cxn ang="0">
                    <a:pos x="175" y="39"/>
                  </a:cxn>
                  <a:cxn ang="0">
                    <a:pos x="164" y="73"/>
                  </a:cxn>
                  <a:cxn ang="0">
                    <a:pos x="144" y="88"/>
                  </a:cxn>
                  <a:cxn ang="0">
                    <a:pos x="151" y="92"/>
                  </a:cxn>
                  <a:cxn ang="0">
                    <a:pos x="177" y="73"/>
                  </a:cxn>
                  <a:cxn ang="0">
                    <a:pos x="184" y="40"/>
                  </a:cxn>
                  <a:cxn ang="0">
                    <a:pos x="188" y="65"/>
                  </a:cxn>
                  <a:cxn ang="0">
                    <a:pos x="181" y="90"/>
                  </a:cxn>
                  <a:cxn ang="0">
                    <a:pos x="191" y="112"/>
                  </a:cxn>
                  <a:cxn ang="0">
                    <a:pos x="201" y="115"/>
                  </a:cxn>
                  <a:cxn ang="0">
                    <a:pos x="210" y="75"/>
                  </a:cxn>
                  <a:cxn ang="0">
                    <a:pos x="208" y="35"/>
                  </a:cxn>
                  <a:cxn ang="0">
                    <a:pos x="246" y="33"/>
                  </a:cxn>
                  <a:cxn ang="0">
                    <a:pos x="248" y="70"/>
                  </a:cxn>
                  <a:cxn ang="0">
                    <a:pos x="251" y="52"/>
                  </a:cxn>
                  <a:cxn ang="0">
                    <a:pos x="251" y="13"/>
                  </a:cxn>
                  <a:cxn ang="0">
                    <a:pos x="273" y="33"/>
                  </a:cxn>
                  <a:cxn ang="0">
                    <a:pos x="284" y="59"/>
                  </a:cxn>
                  <a:cxn ang="0">
                    <a:pos x="302" y="73"/>
                  </a:cxn>
                  <a:cxn ang="0">
                    <a:pos x="338" y="88"/>
                  </a:cxn>
                  <a:cxn ang="0">
                    <a:pos x="333" y="108"/>
                  </a:cxn>
                  <a:cxn ang="0">
                    <a:pos x="342" y="125"/>
                  </a:cxn>
                  <a:cxn ang="0">
                    <a:pos x="348" y="148"/>
                  </a:cxn>
                  <a:cxn ang="0">
                    <a:pos x="356" y="167"/>
                  </a:cxn>
                  <a:cxn ang="0">
                    <a:pos x="374" y="174"/>
                  </a:cxn>
                  <a:cxn ang="0">
                    <a:pos x="374" y="188"/>
                  </a:cxn>
                </a:cxnLst>
                <a:rect l="0" t="0" r="r" b="b"/>
                <a:pathLst>
                  <a:path w="660" h="392">
                    <a:moveTo>
                      <a:pt x="381" y="197"/>
                    </a:moveTo>
                    <a:lnTo>
                      <a:pt x="388" y="201"/>
                    </a:lnTo>
                    <a:lnTo>
                      <a:pt x="391" y="194"/>
                    </a:lnTo>
                    <a:lnTo>
                      <a:pt x="406" y="197"/>
                    </a:lnTo>
                    <a:lnTo>
                      <a:pt x="413" y="194"/>
                    </a:lnTo>
                    <a:lnTo>
                      <a:pt x="411" y="202"/>
                    </a:lnTo>
                    <a:lnTo>
                      <a:pt x="422" y="207"/>
                    </a:lnTo>
                    <a:lnTo>
                      <a:pt x="418" y="215"/>
                    </a:lnTo>
                    <a:lnTo>
                      <a:pt x="422" y="222"/>
                    </a:lnTo>
                    <a:lnTo>
                      <a:pt x="426" y="234"/>
                    </a:lnTo>
                    <a:lnTo>
                      <a:pt x="436" y="237"/>
                    </a:lnTo>
                    <a:lnTo>
                      <a:pt x="442" y="241"/>
                    </a:lnTo>
                    <a:lnTo>
                      <a:pt x="449" y="250"/>
                    </a:lnTo>
                    <a:lnTo>
                      <a:pt x="458" y="252"/>
                    </a:lnTo>
                    <a:lnTo>
                      <a:pt x="469" y="257"/>
                    </a:lnTo>
                    <a:lnTo>
                      <a:pt x="466" y="270"/>
                    </a:lnTo>
                    <a:lnTo>
                      <a:pt x="471" y="279"/>
                    </a:lnTo>
                    <a:lnTo>
                      <a:pt x="471" y="289"/>
                    </a:lnTo>
                    <a:lnTo>
                      <a:pt x="476" y="296"/>
                    </a:lnTo>
                    <a:lnTo>
                      <a:pt x="489" y="296"/>
                    </a:lnTo>
                    <a:lnTo>
                      <a:pt x="494" y="304"/>
                    </a:lnTo>
                    <a:lnTo>
                      <a:pt x="504" y="312"/>
                    </a:lnTo>
                    <a:lnTo>
                      <a:pt x="514" y="314"/>
                    </a:lnTo>
                    <a:lnTo>
                      <a:pt x="526" y="319"/>
                    </a:lnTo>
                    <a:lnTo>
                      <a:pt x="540" y="319"/>
                    </a:lnTo>
                    <a:lnTo>
                      <a:pt x="546" y="316"/>
                    </a:lnTo>
                    <a:lnTo>
                      <a:pt x="562" y="321"/>
                    </a:lnTo>
                    <a:lnTo>
                      <a:pt x="571" y="321"/>
                    </a:lnTo>
                    <a:lnTo>
                      <a:pt x="578" y="324"/>
                    </a:lnTo>
                    <a:lnTo>
                      <a:pt x="582" y="332"/>
                    </a:lnTo>
                    <a:lnTo>
                      <a:pt x="591" y="336"/>
                    </a:lnTo>
                    <a:lnTo>
                      <a:pt x="591" y="354"/>
                    </a:lnTo>
                    <a:lnTo>
                      <a:pt x="589" y="366"/>
                    </a:lnTo>
                    <a:lnTo>
                      <a:pt x="600" y="372"/>
                    </a:lnTo>
                    <a:lnTo>
                      <a:pt x="609" y="381"/>
                    </a:lnTo>
                    <a:lnTo>
                      <a:pt x="616" y="388"/>
                    </a:lnTo>
                    <a:lnTo>
                      <a:pt x="629" y="383"/>
                    </a:lnTo>
                    <a:lnTo>
                      <a:pt x="636" y="383"/>
                    </a:lnTo>
                    <a:lnTo>
                      <a:pt x="645" y="386"/>
                    </a:lnTo>
                    <a:lnTo>
                      <a:pt x="654" y="386"/>
                    </a:lnTo>
                    <a:lnTo>
                      <a:pt x="659" y="391"/>
                    </a:lnTo>
                    <a:lnTo>
                      <a:pt x="356" y="386"/>
                    </a:lnTo>
                    <a:lnTo>
                      <a:pt x="196" y="383"/>
                    </a:lnTo>
                    <a:lnTo>
                      <a:pt x="110" y="381"/>
                    </a:lnTo>
                    <a:lnTo>
                      <a:pt x="21" y="377"/>
                    </a:lnTo>
                    <a:lnTo>
                      <a:pt x="21" y="352"/>
                    </a:lnTo>
                    <a:lnTo>
                      <a:pt x="25" y="257"/>
                    </a:lnTo>
                    <a:lnTo>
                      <a:pt x="28" y="170"/>
                    </a:lnTo>
                    <a:lnTo>
                      <a:pt x="8" y="170"/>
                    </a:lnTo>
                    <a:lnTo>
                      <a:pt x="0" y="167"/>
                    </a:lnTo>
                    <a:lnTo>
                      <a:pt x="0" y="152"/>
                    </a:lnTo>
                    <a:lnTo>
                      <a:pt x="5" y="88"/>
                    </a:lnTo>
                    <a:lnTo>
                      <a:pt x="88" y="90"/>
                    </a:lnTo>
                    <a:lnTo>
                      <a:pt x="88" y="75"/>
                    </a:lnTo>
                    <a:lnTo>
                      <a:pt x="91" y="70"/>
                    </a:lnTo>
                    <a:lnTo>
                      <a:pt x="106" y="70"/>
                    </a:lnTo>
                    <a:lnTo>
                      <a:pt x="121" y="67"/>
                    </a:lnTo>
                    <a:lnTo>
                      <a:pt x="133" y="60"/>
                    </a:lnTo>
                    <a:lnTo>
                      <a:pt x="138" y="52"/>
                    </a:lnTo>
                    <a:lnTo>
                      <a:pt x="138" y="39"/>
                    </a:lnTo>
                    <a:lnTo>
                      <a:pt x="148" y="35"/>
                    </a:lnTo>
                    <a:lnTo>
                      <a:pt x="161" y="33"/>
                    </a:lnTo>
                    <a:lnTo>
                      <a:pt x="173" y="21"/>
                    </a:lnTo>
                    <a:lnTo>
                      <a:pt x="181" y="8"/>
                    </a:lnTo>
                    <a:lnTo>
                      <a:pt x="183" y="0"/>
                    </a:lnTo>
                    <a:lnTo>
                      <a:pt x="188" y="12"/>
                    </a:lnTo>
                    <a:lnTo>
                      <a:pt x="191" y="23"/>
                    </a:lnTo>
                    <a:lnTo>
                      <a:pt x="175" y="39"/>
                    </a:lnTo>
                    <a:lnTo>
                      <a:pt x="163" y="60"/>
                    </a:lnTo>
                    <a:lnTo>
                      <a:pt x="164" y="73"/>
                    </a:lnTo>
                    <a:lnTo>
                      <a:pt x="155" y="75"/>
                    </a:lnTo>
                    <a:lnTo>
                      <a:pt x="144" y="88"/>
                    </a:lnTo>
                    <a:lnTo>
                      <a:pt x="133" y="100"/>
                    </a:lnTo>
                    <a:lnTo>
                      <a:pt x="151" y="92"/>
                    </a:lnTo>
                    <a:lnTo>
                      <a:pt x="170" y="83"/>
                    </a:lnTo>
                    <a:lnTo>
                      <a:pt x="177" y="73"/>
                    </a:lnTo>
                    <a:lnTo>
                      <a:pt x="175" y="59"/>
                    </a:lnTo>
                    <a:lnTo>
                      <a:pt x="184" y="40"/>
                    </a:lnTo>
                    <a:lnTo>
                      <a:pt x="188" y="55"/>
                    </a:lnTo>
                    <a:lnTo>
                      <a:pt x="188" y="65"/>
                    </a:lnTo>
                    <a:lnTo>
                      <a:pt x="184" y="75"/>
                    </a:lnTo>
                    <a:lnTo>
                      <a:pt x="181" y="90"/>
                    </a:lnTo>
                    <a:lnTo>
                      <a:pt x="186" y="100"/>
                    </a:lnTo>
                    <a:lnTo>
                      <a:pt x="191" y="112"/>
                    </a:lnTo>
                    <a:lnTo>
                      <a:pt x="193" y="125"/>
                    </a:lnTo>
                    <a:lnTo>
                      <a:pt x="201" y="115"/>
                    </a:lnTo>
                    <a:lnTo>
                      <a:pt x="206" y="108"/>
                    </a:lnTo>
                    <a:lnTo>
                      <a:pt x="210" y="75"/>
                    </a:lnTo>
                    <a:lnTo>
                      <a:pt x="201" y="46"/>
                    </a:lnTo>
                    <a:lnTo>
                      <a:pt x="208" y="35"/>
                    </a:lnTo>
                    <a:lnTo>
                      <a:pt x="236" y="17"/>
                    </a:lnTo>
                    <a:lnTo>
                      <a:pt x="246" y="33"/>
                    </a:lnTo>
                    <a:lnTo>
                      <a:pt x="243" y="50"/>
                    </a:lnTo>
                    <a:lnTo>
                      <a:pt x="248" y="70"/>
                    </a:lnTo>
                    <a:lnTo>
                      <a:pt x="255" y="60"/>
                    </a:lnTo>
                    <a:lnTo>
                      <a:pt x="251" y="52"/>
                    </a:lnTo>
                    <a:lnTo>
                      <a:pt x="255" y="23"/>
                    </a:lnTo>
                    <a:lnTo>
                      <a:pt x="251" y="13"/>
                    </a:lnTo>
                    <a:lnTo>
                      <a:pt x="266" y="21"/>
                    </a:lnTo>
                    <a:lnTo>
                      <a:pt x="273" y="33"/>
                    </a:lnTo>
                    <a:lnTo>
                      <a:pt x="276" y="52"/>
                    </a:lnTo>
                    <a:lnTo>
                      <a:pt x="284" y="59"/>
                    </a:lnTo>
                    <a:lnTo>
                      <a:pt x="293" y="60"/>
                    </a:lnTo>
                    <a:lnTo>
                      <a:pt x="302" y="73"/>
                    </a:lnTo>
                    <a:lnTo>
                      <a:pt x="318" y="83"/>
                    </a:lnTo>
                    <a:lnTo>
                      <a:pt x="338" y="88"/>
                    </a:lnTo>
                    <a:lnTo>
                      <a:pt x="333" y="95"/>
                    </a:lnTo>
                    <a:lnTo>
                      <a:pt x="333" y="108"/>
                    </a:lnTo>
                    <a:lnTo>
                      <a:pt x="336" y="115"/>
                    </a:lnTo>
                    <a:lnTo>
                      <a:pt x="342" y="125"/>
                    </a:lnTo>
                    <a:lnTo>
                      <a:pt x="348" y="137"/>
                    </a:lnTo>
                    <a:lnTo>
                      <a:pt x="348" y="148"/>
                    </a:lnTo>
                    <a:lnTo>
                      <a:pt x="351" y="155"/>
                    </a:lnTo>
                    <a:lnTo>
                      <a:pt x="356" y="167"/>
                    </a:lnTo>
                    <a:lnTo>
                      <a:pt x="368" y="170"/>
                    </a:lnTo>
                    <a:lnTo>
                      <a:pt x="374" y="174"/>
                    </a:lnTo>
                    <a:lnTo>
                      <a:pt x="381" y="182"/>
                    </a:lnTo>
                    <a:lnTo>
                      <a:pt x="374" y="188"/>
                    </a:lnTo>
                    <a:lnTo>
                      <a:pt x="381" y="19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8" name="Freeform 87"/>
              <p:cNvSpPr>
                <a:spLocks/>
              </p:cNvSpPr>
              <p:nvPr/>
            </p:nvSpPr>
            <p:spPr bwMode="auto">
              <a:xfrm>
                <a:off x="5019002" y="4129016"/>
                <a:ext cx="612654" cy="498912"/>
              </a:xfrm>
              <a:custGeom>
                <a:avLst/>
                <a:gdLst/>
                <a:ahLst/>
                <a:cxnLst>
                  <a:cxn ang="0">
                    <a:pos x="25" y="349"/>
                  </a:cxn>
                  <a:cxn ang="0">
                    <a:pos x="45" y="339"/>
                  </a:cxn>
                  <a:cxn ang="0">
                    <a:pos x="119" y="326"/>
                  </a:cxn>
                  <a:cxn ang="0">
                    <a:pos x="130" y="311"/>
                  </a:cxn>
                  <a:cxn ang="0">
                    <a:pos x="142" y="294"/>
                  </a:cxn>
                  <a:cxn ang="0">
                    <a:pos x="164" y="289"/>
                  </a:cxn>
                  <a:cxn ang="0">
                    <a:pos x="182" y="284"/>
                  </a:cxn>
                  <a:cxn ang="0">
                    <a:pos x="175" y="264"/>
                  </a:cxn>
                  <a:cxn ang="0">
                    <a:pos x="184" y="244"/>
                  </a:cxn>
                  <a:cxn ang="0">
                    <a:pos x="217" y="227"/>
                  </a:cxn>
                  <a:cxn ang="0">
                    <a:pos x="227" y="209"/>
                  </a:cxn>
                  <a:cxn ang="0">
                    <a:pos x="246" y="197"/>
                  </a:cxn>
                  <a:cxn ang="0">
                    <a:pos x="266" y="173"/>
                  </a:cxn>
                  <a:cxn ang="0">
                    <a:pos x="266" y="152"/>
                  </a:cxn>
                  <a:cxn ang="0">
                    <a:pos x="275" y="117"/>
                  </a:cxn>
                  <a:cxn ang="0">
                    <a:pos x="277" y="93"/>
                  </a:cxn>
                  <a:cxn ang="0">
                    <a:pos x="311" y="65"/>
                  </a:cxn>
                  <a:cxn ang="0">
                    <a:pos x="333" y="35"/>
                  </a:cxn>
                  <a:cxn ang="0">
                    <a:pos x="355" y="26"/>
                  </a:cxn>
                  <a:cxn ang="0">
                    <a:pos x="366" y="12"/>
                  </a:cxn>
                  <a:cxn ang="0">
                    <a:pos x="384" y="10"/>
                  </a:cxn>
                  <a:cxn ang="0">
                    <a:pos x="402" y="17"/>
                  </a:cxn>
                  <a:cxn ang="0">
                    <a:pos x="428" y="20"/>
                  </a:cxn>
                  <a:cxn ang="0">
                    <a:pos x="446" y="6"/>
                  </a:cxn>
                  <a:cxn ang="0">
                    <a:pos x="481" y="0"/>
                  </a:cxn>
                  <a:cxn ang="0">
                    <a:pos x="494" y="6"/>
                  </a:cxn>
                  <a:cxn ang="0">
                    <a:pos x="521" y="1"/>
                  </a:cxn>
                  <a:cxn ang="0">
                    <a:pos x="535" y="35"/>
                  </a:cxn>
                  <a:cxn ang="0">
                    <a:pos x="533" y="274"/>
                  </a:cxn>
                  <a:cxn ang="0">
                    <a:pos x="618" y="272"/>
                  </a:cxn>
                  <a:cxn ang="0">
                    <a:pos x="622" y="349"/>
                  </a:cxn>
                  <a:cxn ang="0">
                    <a:pos x="710" y="532"/>
                  </a:cxn>
                  <a:cxn ang="0">
                    <a:pos x="431" y="543"/>
                  </a:cxn>
                  <a:cxn ang="0">
                    <a:pos x="306" y="546"/>
                  </a:cxn>
                  <a:cxn ang="0">
                    <a:pos x="39" y="553"/>
                  </a:cxn>
                  <a:cxn ang="0">
                    <a:pos x="66" y="528"/>
                  </a:cxn>
                  <a:cxn ang="0">
                    <a:pos x="65" y="506"/>
                  </a:cxn>
                  <a:cxn ang="0">
                    <a:pos x="66" y="483"/>
                  </a:cxn>
                  <a:cxn ang="0">
                    <a:pos x="50" y="439"/>
                  </a:cxn>
                  <a:cxn ang="0">
                    <a:pos x="39" y="421"/>
                  </a:cxn>
                  <a:cxn ang="0">
                    <a:pos x="0" y="381"/>
                  </a:cxn>
                  <a:cxn ang="0">
                    <a:pos x="6" y="362"/>
                  </a:cxn>
                </a:cxnLst>
                <a:rect l="0" t="0" r="r" b="b"/>
                <a:pathLst>
                  <a:path w="711" h="554">
                    <a:moveTo>
                      <a:pt x="15" y="356"/>
                    </a:moveTo>
                    <a:lnTo>
                      <a:pt x="25" y="349"/>
                    </a:lnTo>
                    <a:lnTo>
                      <a:pt x="37" y="346"/>
                    </a:lnTo>
                    <a:lnTo>
                      <a:pt x="45" y="339"/>
                    </a:lnTo>
                    <a:lnTo>
                      <a:pt x="63" y="336"/>
                    </a:lnTo>
                    <a:lnTo>
                      <a:pt x="119" y="326"/>
                    </a:lnTo>
                    <a:lnTo>
                      <a:pt x="124" y="320"/>
                    </a:lnTo>
                    <a:lnTo>
                      <a:pt x="130" y="311"/>
                    </a:lnTo>
                    <a:lnTo>
                      <a:pt x="137" y="304"/>
                    </a:lnTo>
                    <a:lnTo>
                      <a:pt x="142" y="294"/>
                    </a:lnTo>
                    <a:lnTo>
                      <a:pt x="153" y="289"/>
                    </a:lnTo>
                    <a:lnTo>
                      <a:pt x="164" y="289"/>
                    </a:lnTo>
                    <a:lnTo>
                      <a:pt x="173" y="289"/>
                    </a:lnTo>
                    <a:lnTo>
                      <a:pt x="182" y="284"/>
                    </a:lnTo>
                    <a:lnTo>
                      <a:pt x="179" y="274"/>
                    </a:lnTo>
                    <a:lnTo>
                      <a:pt x="175" y="264"/>
                    </a:lnTo>
                    <a:lnTo>
                      <a:pt x="182" y="254"/>
                    </a:lnTo>
                    <a:lnTo>
                      <a:pt x="184" y="244"/>
                    </a:lnTo>
                    <a:lnTo>
                      <a:pt x="195" y="227"/>
                    </a:lnTo>
                    <a:lnTo>
                      <a:pt x="217" y="227"/>
                    </a:lnTo>
                    <a:lnTo>
                      <a:pt x="224" y="222"/>
                    </a:lnTo>
                    <a:lnTo>
                      <a:pt x="227" y="209"/>
                    </a:lnTo>
                    <a:lnTo>
                      <a:pt x="239" y="202"/>
                    </a:lnTo>
                    <a:lnTo>
                      <a:pt x="246" y="197"/>
                    </a:lnTo>
                    <a:lnTo>
                      <a:pt x="255" y="182"/>
                    </a:lnTo>
                    <a:lnTo>
                      <a:pt x="266" y="173"/>
                    </a:lnTo>
                    <a:lnTo>
                      <a:pt x="266" y="162"/>
                    </a:lnTo>
                    <a:lnTo>
                      <a:pt x="266" y="152"/>
                    </a:lnTo>
                    <a:lnTo>
                      <a:pt x="266" y="142"/>
                    </a:lnTo>
                    <a:lnTo>
                      <a:pt x="275" y="117"/>
                    </a:lnTo>
                    <a:lnTo>
                      <a:pt x="274" y="104"/>
                    </a:lnTo>
                    <a:lnTo>
                      <a:pt x="277" y="93"/>
                    </a:lnTo>
                    <a:lnTo>
                      <a:pt x="297" y="72"/>
                    </a:lnTo>
                    <a:lnTo>
                      <a:pt x="311" y="65"/>
                    </a:lnTo>
                    <a:lnTo>
                      <a:pt x="321" y="48"/>
                    </a:lnTo>
                    <a:lnTo>
                      <a:pt x="333" y="35"/>
                    </a:lnTo>
                    <a:lnTo>
                      <a:pt x="344" y="32"/>
                    </a:lnTo>
                    <a:lnTo>
                      <a:pt x="355" y="26"/>
                    </a:lnTo>
                    <a:lnTo>
                      <a:pt x="361" y="20"/>
                    </a:lnTo>
                    <a:lnTo>
                      <a:pt x="366" y="12"/>
                    </a:lnTo>
                    <a:lnTo>
                      <a:pt x="374" y="6"/>
                    </a:lnTo>
                    <a:lnTo>
                      <a:pt x="384" y="10"/>
                    </a:lnTo>
                    <a:lnTo>
                      <a:pt x="389" y="12"/>
                    </a:lnTo>
                    <a:lnTo>
                      <a:pt x="402" y="17"/>
                    </a:lnTo>
                    <a:lnTo>
                      <a:pt x="411" y="20"/>
                    </a:lnTo>
                    <a:lnTo>
                      <a:pt x="428" y="20"/>
                    </a:lnTo>
                    <a:lnTo>
                      <a:pt x="431" y="15"/>
                    </a:lnTo>
                    <a:lnTo>
                      <a:pt x="446" y="6"/>
                    </a:lnTo>
                    <a:lnTo>
                      <a:pt x="471" y="0"/>
                    </a:lnTo>
                    <a:lnTo>
                      <a:pt x="481" y="0"/>
                    </a:lnTo>
                    <a:lnTo>
                      <a:pt x="488" y="3"/>
                    </a:lnTo>
                    <a:lnTo>
                      <a:pt x="494" y="6"/>
                    </a:lnTo>
                    <a:lnTo>
                      <a:pt x="504" y="6"/>
                    </a:lnTo>
                    <a:lnTo>
                      <a:pt x="521" y="1"/>
                    </a:lnTo>
                    <a:lnTo>
                      <a:pt x="533" y="6"/>
                    </a:lnTo>
                    <a:lnTo>
                      <a:pt x="535" y="35"/>
                    </a:lnTo>
                    <a:lnTo>
                      <a:pt x="526" y="35"/>
                    </a:lnTo>
                    <a:lnTo>
                      <a:pt x="533" y="274"/>
                    </a:lnTo>
                    <a:lnTo>
                      <a:pt x="573" y="272"/>
                    </a:lnTo>
                    <a:lnTo>
                      <a:pt x="618" y="272"/>
                    </a:lnTo>
                    <a:lnTo>
                      <a:pt x="618" y="289"/>
                    </a:lnTo>
                    <a:lnTo>
                      <a:pt x="622" y="349"/>
                    </a:lnTo>
                    <a:lnTo>
                      <a:pt x="707" y="347"/>
                    </a:lnTo>
                    <a:lnTo>
                      <a:pt x="710" y="532"/>
                    </a:lnTo>
                    <a:lnTo>
                      <a:pt x="546" y="539"/>
                    </a:lnTo>
                    <a:lnTo>
                      <a:pt x="431" y="543"/>
                    </a:lnTo>
                    <a:lnTo>
                      <a:pt x="413" y="543"/>
                    </a:lnTo>
                    <a:lnTo>
                      <a:pt x="306" y="546"/>
                    </a:lnTo>
                    <a:lnTo>
                      <a:pt x="177" y="550"/>
                    </a:lnTo>
                    <a:lnTo>
                      <a:pt x="39" y="553"/>
                    </a:lnTo>
                    <a:lnTo>
                      <a:pt x="59" y="532"/>
                    </a:lnTo>
                    <a:lnTo>
                      <a:pt x="66" y="528"/>
                    </a:lnTo>
                    <a:lnTo>
                      <a:pt x="70" y="523"/>
                    </a:lnTo>
                    <a:lnTo>
                      <a:pt x="65" y="506"/>
                    </a:lnTo>
                    <a:lnTo>
                      <a:pt x="66" y="496"/>
                    </a:lnTo>
                    <a:lnTo>
                      <a:pt x="66" y="483"/>
                    </a:lnTo>
                    <a:lnTo>
                      <a:pt x="52" y="451"/>
                    </a:lnTo>
                    <a:lnTo>
                      <a:pt x="50" y="439"/>
                    </a:lnTo>
                    <a:lnTo>
                      <a:pt x="46" y="431"/>
                    </a:lnTo>
                    <a:lnTo>
                      <a:pt x="39" y="421"/>
                    </a:lnTo>
                    <a:lnTo>
                      <a:pt x="13" y="394"/>
                    </a:lnTo>
                    <a:lnTo>
                      <a:pt x="0" y="381"/>
                    </a:lnTo>
                    <a:lnTo>
                      <a:pt x="5" y="371"/>
                    </a:lnTo>
                    <a:lnTo>
                      <a:pt x="6" y="362"/>
                    </a:lnTo>
                    <a:lnTo>
                      <a:pt x="15"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9" name="Freeform 88"/>
              <p:cNvSpPr>
                <a:spLocks/>
              </p:cNvSpPr>
              <p:nvPr/>
            </p:nvSpPr>
            <p:spPr bwMode="auto">
              <a:xfrm>
                <a:off x="5467937" y="3567964"/>
                <a:ext cx="709162" cy="681727"/>
              </a:xfrm>
              <a:custGeom>
                <a:avLst/>
                <a:gdLst/>
                <a:ahLst/>
                <a:cxnLst>
                  <a:cxn ang="0">
                    <a:pos x="583" y="588"/>
                  </a:cxn>
                  <a:cxn ang="0">
                    <a:pos x="580" y="563"/>
                  </a:cxn>
                  <a:cxn ang="0">
                    <a:pos x="557" y="552"/>
                  </a:cxn>
                  <a:cxn ang="0">
                    <a:pos x="535" y="530"/>
                  </a:cxn>
                  <a:cxn ang="0">
                    <a:pos x="515" y="512"/>
                  </a:cxn>
                  <a:cxn ang="0">
                    <a:pos x="483" y="532"/>
                  </a:cxn>
                  <a:cxn ang="0">
                    <a:pos x="445" y="539"/>
                  </a:cxn>
                  <a:cxn ang="0">
                    <a:pos x="417" y="536"/>
                  </a:cxn>
                  <a:cxn ang="0">
                    <a:pos x="375" y="516"/>
                  </a:cxn>
                  <a:cxn ang="0">
                    <a:pos x="330" y="532"/>
                  </a:cxn>
                  <a:cxn ang="0">
                    <a:pos x="321" y="564"/>
                  </a:cxn>
                  <a:cxn ang="0">
                    <a:pos x="297" y="588"/>
                  </a:cxn>
                  <a:cxn ang="0">
                    <a:pos x="263" y="591"/>
                  </a:cxn>
                  <a:cxn ang="0">
                    <a:pos x="250" y="614"/>
                  </a:cxn>
                  <a:cxn ang="0">
                    <a:pos x="228" y="624"/>
                  </a:cxn>
                  <a:cxn ang="0">
                    <a:pos x="172" y="624"/>
                  </a:cxn>
                  <a:cxn ang="0">
                    <a:pos x="135" y="637"/>
                  </a:cxn>
                  <a:cxn ang="0">
                    <a:pos x="105" y="646"/>
                  </a:cxn>
                  <a:cxn ang="0">
                    <a:pos x="72" y="657"/>
                  </a:cxn>
                  <a:cxn ang="0">
                    <a:pos x="46" y="648"/>
                  </a:cxn>
                  <a:cxn ang="0">
                    <a:pos x="26" y="624"/>
                  </a:cxn>
                  <a:cxn ang="0">
                    <a:pos x="33" y="596"/>
                  </a:cxn>
                  <a:cxn ang="0">
                    <a:pos x="15" y="578"/>
                  </a:cxn>
                  <a:cxn ang="0">
                    <a:pos x="19" y="548"/>
                  </a:cxn>
                  <a:cxn ang="0">
                    <a:pos x="26" y="496"/>
                  </a:cxn>
                  <a:cxn ang="0">
                    <a:pos x="45" y="486"/>
                  </a:cxn>
                  <a:cxn ang="0">
                    <a:pos x="86" y="468"/>
                  </a:cxn>
                  <a:cxn ang="0">
                    <a:pos x="121" y="463"/>
                  </a:cxn>
                  <a:cxn ang="0">
                    <a:pos x="145" y="446"/>
                  </a:cxn>
                  <a:cxn ang="0">
                    <a:pos x="150" y="426"/>
                  </a:cxn>
                  <a:cxn ang="0">
                    <a:pos x="165" y="403"/>
                  </a:cxn>
                  <a:cxn ang="0">
                    <a:pos x="172" y="380"/>
                  </a:cxn>
                  <a:cxn ang="0">
                    <a:pos x="179" y="190"/>
                  </a:cxn>
                  <a:cxn ang="0">
                    <a:pos x="427" y="13"/>
                  </a:cxn>
                  <a:cxn ang="0">
                    <a:pos x="783" y="0"/>
                  </a:cxn>
                  <a:cxn ang="0">
                    <a:pos x="795" y="258"/>
                  </a:cxn>
                  <a:cxn ang="0">
                    <a:pos x="810" y="521"/>
                  </a:cxn>
                  <a:cxn ang="0">
                    <a:pos x="822" y="748"/>
                  </a:cxn>
                  <a:cxn ang="0">
                    <a:pos x="779" y="751"/>
                  </a:cxn>
                  <a:cxn ang="0">
                    <a:pos x="752" y="748"/>
                  </a:cxn>
                  <a:cxn ang="0">
                    <a:pos x="715" y="756"/>
                  </a:cxn>
                  <a:cxn ang="0">
                    <a:pos x="707" y="729"/>
                  </a:cxn>
                  <a:cxn ang="0">
                    <a:pos x="685" y="711"/>
                  </a:cxn>
                  <a:cxn ang="0">
                    <a:pos x="685" y="676"/>
                  </a:cxn>
                  <a:cxn ang="0">
                    <a:pos x="672" y="648"/>
                  </a:cxn>
                  <a:cxn ang="0">
                    <a:pos x="645" y="623"/>
                  </a:cxn>
                  <a:cxn ang="0">
                    <a:pos x="615" y="614"/>
                  </a:cxn>
                </a:cxnLst>
                <a:rect l="0" t="0" r="r" b="b"/>
                <a:pathLst>
                  <a:path w="823" h="757">
                    <a:moveTo>
                      <a:pt x="600" y="596"/>
                    </a:moveTo>
                    <a:lnTo>
                      <a:pt x="590" y="591"/>
                    </a:lnTo>
                    <a:lnTo>
                      <a:pt x="583" y="588"/>
                    </a:lnTo>
                    <a:lnTo>
                      <a:pt x="577" y="578"/>
                    </a:lnTo>
                    <a:lnTo>
                      <a:pt x="577" y="574"/>
                    </a:lnTo>
                    <a:lnTo>
                      <a:pt x="580" y="563"/>
                    </a:lnTo>
                    <a:lnTo>
                      <a:pt x="575" y="552"/>
                    </a:lnTo>
                    <a:lnTo>
                      <a:pt x="565" y="552"/>
                    </a:lnTo>
                    <a:lnTo>
                      <a:pt x="557" y="552"/>
                    </a:lnTo>
                    <a:lnTo>
                      <a:pt x="547" y="548"/>
                    </a:lnTo>
                    <a:lnTo>
                      <a:pt x="539" y="539"/>
                    </a:lnTo>
                    <a:lnTo>
                      <a:pt x="535" y="530"/>
                    </a:lnTo>
                    <a:lnTo>
                      <a:pt x="533" y="521"/>
                    </a:lnTo>
                    <a:lnTo>
                      <a:pt x="523" y="512"/>
                    </a:lnTo>
                    <a:lnTo>
                      <a:pt x="515" y="512"/>
                    </a:lnTo>
                    <a:lnTo>
                      <a:pt x="505" y="519"/>
                    </a:lnTo>
                    <a:lnTo>
                      <a:pt x="497" y="532"/>
                    </a:lnTo>
                    <a:lnTo>
                      <a:pt x="483" y="532"/>
                    </a:lnTo>
                    <a:lnTo>
                      <a:pt x="472" y="532"/>
                    </a:lnTo>
                    <a:lnTo>
                      <a:pt x="463" y="532"/>
                    </a:lnTo>
                    <a:lnTo>
                      <a:pt x="445" y="539"/>
                    </a:lnTo>
                    <a:lnTo>
                      <a:pt x="433" y="543"/>
                    </a:lnTo>
                    <a:lnTo>
                      <a:pt x="427" y="539"/>
                    </a:lnTo>
                    <a:lnTo>
                      <a:pt x="417" y="536"/>
                    </a:lnTo>
                    <a:lnTo>
                      <a:pt x="407" y="521"/>
                    </a:lnTo>
                    <a:lnTo>
                      <a:pt x="397" y="516"/>
                    </a:lnTo>
                    <a:lnTo>
                      <a:pt x="375" y="516"/>
                    </a:lnTo>
                    <a:lnTo>
                      <a:pt x="368" y="519"/>
                    </a:lnTo>
                    <a:lnTo>
                      <a:pt x="337" y="525"/>
                    </a:lnTo>
                    <a:lnTo>
                      <a:pt x="330" y="532"/>
                    </a:lnTo>
                    <a:lnTo>
                      <a:pt x="328" y="544"/>
                    </a:lnTo>
                    <a:lnTo>
                      <a:pt x="327" y="556"/>
                    </a:lnTo>
                    <a:lnTo>
                      <a:pt x="321" y="564"/>
                    </a:lnTo>
                    <a:lnTo>
                      <a:pt x="317" y="574"/>
                    </a:lnTo>
                    <a:lnTo>
                      <a:pt x="307" y="584"/>
                    </a:lnTo>
                    <a:lnTo>
                      <a:pt x="297" y="588"/>
                    </a:lnTo>
                    <a:lnTo>
                      <a:pt x="288" y="591"/>
                    </a:lnTo>
                    <a:lnTo>
                      <a:pt x="268" y="591"/>
                    </a:lnTo>
                    <a:lnTo>
                      <a:pt x="263" y="591"/>
                    </a:lnTo>
                    <a:lnTo>
                      <a:pt x="257" y="594"/>
                    </a:lnTo>
                    <a:lnTo>
                      <a:pt x="250" y="603"/>
                    </a:lnTo>
                    <a:lnTo>
                      <a:pt x="250" y="614"/>
                    </a:lnTo>
                    <a:lnTo>
                      <a:pt x="246" y="624"/>
                    </a:lnTo>
                    <a:lnTo>
                      <a:pt x="239" y="624"/>
                    </a:lnTo>
                    <a:lnTo>
                      <a:pt x="228" y="624"/>
                    </a:lnTo>
                    <a:lnTo>
                      <a:pt x="201" y="623"/>
                    </a:lnTo>
                    <a:lnTo>
                      <a:pt x="179" y="628"/>
                    </a:lnTo>
                    <a:lnTo>
                      <a:pt x="172" y="624"/>
                    </a:lnTo>
                    <a:lnTo>
                      <a:pt x="157" y="624"/>
                    </a:lnTo>
                    <a:lnTo>
                      <a:pt x="148" y="628"/>
                    </a:lnTo>
                    <a:lnTo>
                      <a:pt x="135" y="637"/>
                    </a:lnTo>
                    <a:lnTo>
                      <a:pt x="125" y="641"/>
                    </a:lnTo>
                    <a:lnTo>
                      <a:pt x="112" y="641"/>
                    </a:lnTo>
                    <a:lnTo>
                      <a:pt x="105" y="646"/>
                    </a:lnTo>
                    <a:lnTo>
                      <a:pt x="97" y="654"/>
                    </a:lnTo>
                    <a:lnTo>
                      <a:pt x="88" y="657"/>
                    </a:lnTo>
                    <a:lnTo>
                      <a:pt x="72" y="657"/>
                    </a:lnTo>
                    <a:lnTo>
                      <a:pt x="63" y="661"/>
                    </a:lnTo>
                    <a:lnTo>
                      <a:pt x="52" y="657"/>
                    </a:lnTo>
                    <a:lnTo>
                      <a:pt x="46" y="648"/>
                    </a:lnTo>
                    <a:lnTo>
                      <a:pt x="33" y="637"/>
                    </a:lnTo>
                    <a:lnTo>
                      <a:pt x="26" y="628"/>
                    </a:lnTo>
                    <a:lnTo>
                      <a:pt x="26" y="624"/>
                    </a:lnTo>
                    <a:lnTo>
                      <a:pt x="30" y="614"/>
                    </a:lnTo>
                    <a:lnTo>
                      <a:pt x="35" y="608"/>
                    </a:lnTo>
                    <a:lnTo>
                      <a:pt x="33" y="596"/>
                    </a:lnTo>
                    <a:lnTo>
                      <a:pt x="26" y="591"/>
                    </a:lnTo>
                    <a:lnTo>
                      <a:pt x="23" y="584"/>
                    </a:lnTo>
                    <a:lnTo>
                      <a:pt x="15" y="578"/>
                    </a:lnTo>
                    <a:lnTo>
                      <a:pt x="13" y="568"/>
                    </a:lnTo>
                    <a:lnTo>
                      <a:pt x="15" y="556"/>
                    </a:lnTo>
                    <a:lnTo>
                      <a:pt x="19" y="548"/>
                    </a:lnTo>
                    <a:lnTo>
                      <a:pt x="0" y="503"/>
                    </a:lnTo>
                    <a:lnTo>
                      <a:pt x="8" y="498"/>
                    </a:lnTo>
                    <a:lnTo>
                      <a:pt x="26" y="496"/>
                    </a:lnTo>
                    <a:lnTo>
                      <a:pt x="30" y="492"/>
                    </a:lnTo>
                    <a:lnTo>
                      <a:pt x="35" y="483"/>
                    </a:lnTo>
                    <a:lnTo>
                      <a:pt x="45" y="486"/>
                    </a:lnTo>
                    <a:lnTo>
                      <a:pt x="57" y="483"/>
                    </a:lnTo>
                    <a:lnTo>
                      <a:pt x="63" y="476"/>
                    </a:lnTo>
                    <a:lnTo>
                      <a:pt x="86" y="468"/>
                    </a:lnTo>
                    <a:lnTo>
                      <a:pt x="93" y="463"/>
                    </a:lnTo>
                    <a:lnTo>
                      <a:pt x="103" y="458"/>
                    </a:lnTo>
                    <a:lnTo>
                      <a:pt x="121" y="463"/>
                    </a:lnTo>
                    <a:lnTo>
                      <a:pt x="135" y="463"/>
                    </a:lnTo>
                    <a:lnTo>
                      <a:pt x="137" y="453"/>
                    </a:lnTo>
                    <a:lnTo>
                      <a:pt x="145" y="446"/>
                    </a:lnTo>
                    <a:lnTo>
                      <a:pt x="153" y="446"/>
                    </a:lnTo>
                    <a:lnTo>
                      <a:pt x="152" y="434"/>
                    </a:lnTo>
                    <a:lnTo>
                      <a:pt x="150" y="426"/>
                    </a:lnTo>
                    <a:lnTo>
                      <a:pt x="157" y="421"/>
                    </a:lnTo>
                    <a:lnTo>
                      <a:pt x="163" y="413"/>
                    </a:lnTo>
                    <a:lnTo>
                      <a:pt x="165" y="403"/>
                    </a:lnTo>
                    <a:lnTo>
                      <a:pt x="159" y="398"/>
                    </a:lnTo>
                    <a:lnTo>
                      <a:pt x="165" y="389"/>
                    </a:lnTo>
                    <a:lnTo>
                      <a:pt x="172" y="380"/>
                    </a:lnTo>
                    <a:lnTo>
                      <a:pt x="179" y="374"/>
                    </a:lnTo>
                    <a:lnTo>
                      <a:pt x="186" y="331"/>
                    </a:lnTo>
                    <a:lnTo>
                      <a:pt x="179" y="190"/>
                    </a:lnTo>
                    <a:lnTo>
                      <a:pt x="173" y="21"/>
                    </a:lnTo>
                    <a:lnTo>
                      <a:pt x="263" y="17"/>
                    </a:lnTo>
                    <a:lnTo>
                      <a:pt x="427" y="13"/>
                    </a:lnTo>
                    <a:lnTo>
                      <a:pt x="480" y="10"/>
                    </a:lnTo>
                    <a:lnTo>
                      <a:pt x="690" y="3"/>
                    </a:lnTo>
                    <a:lnTo>
                      <a:pt x="783" y="0"/>
                    </a:lnTo>
                    <a:lnTo>
                      <a:pt x="783" y="17"/>
                    </a:lnTo>
                    <a:lnTo>
                      <a:pt x="788" y="111"/>
                    </a:lnTo>
                    <a:lnTo>
                      <a:pt x="795" y="258"/>
                    </a:lnTo>
                    <a:lnTo>
                      <a:pt x="803" y="376"/>
                    </a:lnTo>
                    <a:lnTo>
                      <a:pt x="805" y="394"/>
                    </a:lnTo>
                    <a:lnTo>
                      <a:pt x="810" y="521"/>
                    </a:lnTo>
                    <a:lnTo>
                      <a:pt x="814" y="568"/>
                    </a:lnTo>
                    <a:lnTo>
                      <a:pt x="815" y="643"/>
                    </a:lnTo>
                    <a:lnTo>
                      <a:pt x="822" y="748"/>
                    </a:lnTo>
                    <a:lnTo>
                      <a:pt x="810" y="744"/>
                    </a:lnTo>
                    <a:lnTo>
                      <a:pt x="805" y="748"/>
                    </a:lnTo>
                    <a:lnTo>
                      <a:pt x="779" y="751"/>
                    </a:lnTo>
                    <a:lnTo>
                      <a:pt x="772" y="751"/>
                    </a:lnTo>
                    <a:lnTo>
                      <a:pt x="759" y="751"/>
                    </a:lnTo>
                    <a:lnTo>
                      <a:pt x="752" y="748"/>
                    </a:lnTo>
                    <a:lnTo>
                      <a:pt x="740" y="748"/>
                    </a:lnTo>
                    <a:lnTo>
                      <a:pt x="723" y="756"/>
                    </a:lnTo>
                    <a:lnTo>
                      <a:pt x="715" y="756"/>
                    </a:lnTo>
                    <a:lnTo>
                      <a:pt x="707" y="751"/>
                    </a:lnTo>
                    <a:lnTo>
                      <a:pt x="707" y="744"/>
                    </a:lnTo>
                    <a:lnTo>
                      <a:pt x="707" y="729"/>
                    </a:lnTo>
                    <a:lnTo>
                      <a:pt x="700" y="721"/>
                    </a:lnTo>
                    <a:lnTo>
                      <a:pt x="692" y="719"/>
                    </a:lnTo>
                    <a:lnTo>
                      <a:pt x="685" y="711"/>
                    </a:lnTo>
                    <a:lnTo>
                      <a:pt x="685" y="701"/>
                    </a:lnTo>
                    <a:lnTo>
                      <a:pt x="690" y="686"/>
                    </a:lnTo>
                    <a:lnTo>
                      <a:pt x="685" y="676"/>
                    </a:lnTo>
                    <a:lnTo>
                      <a:pt x="680" y="666"/>
                    </a:lnTo>
                    <a:lnTo>
                      <a:pt x="677" y="657"/>
                    </a:lnTo>
                    <a:lnTo>
                      <a:pt x="672" y="648"/>
                    </a:lnTo>
                    <a:lnTo>
                      <a:pt x="668" y="641"/>
                    </a:lnTo>
                    <a:lnTo>
                      <a:pt x="650" y="631"/>
                    </a:lnTo>
                    <a:lnTo>
                      <a:pt x="645" y="623"/>
                    </a:lnTo>
                    <a:lnTo>
                      <a:pt x="637" y="617"/>
                    </a:lnTo>
                    <a:lnTo>
                      <a:pt x="623" y="617"/>
                    </a:lnTo>
                    <a:lnTo>
                      <a:pt x="615" y="614"/>
                    </a:lnTo>
                    <a:lnTo>
                      <a:pt x="607" y="608"/>
                    </a:lnTo>
                    <a:lnTo>
                      <a:pt x="600" y="596"/>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r>
                  <a:rPr lang="en-US" sz="800" dirty="0" smtClean="0">
                    <a:solidFill>
                      <a:schemeClr val="tx1">
                        <a:lumMod val="75000"/>
                        <a:lumOff val="25000"/>
                      </a:schemeClr>
                    </a:solidFill>
                    <a:latin typeface="Century Gothic" panose="020B0502020202020204" pitchFamily="34" charset="0"/>
                  </a:rPr>
                  <a:t> </a:t>
                </a:r>
                <a:endParaRPr lang="en-US" sz="800" dirty="0">
                  <a:solidFill>
                    <a:schemeClr val="tx1">
                      <a:lumMod val="75000"/>
                      <a:lumOff val="25000"/>
                    </a:schemeClr>
                  </a:solidFill>
                  <a:latin typeface="Century Gothic" panose="020B0502020202020204" pitchFamily="34" charset="0"/>
                </a:endParaRPr>
              </a:p>
            </p:txBody>
          </p:sp>
          <p:sp>
            <p:nvSpPr>
              <p:cNvPr id="90" name="Freeform 89"/>
              <p:cNvSpPr>
                <a:spLocks/>
              </p:cNvSpPr>
              <p:nvPr/>
            </p:nvSpPr>
            <p:spPr bwMode="auto">
              <a:xfrm>
                <a:off x="3573104" y="3757984"/>
                <a:ext cx="965942" cy="848331"/>
              </a:xfrm>
              <a:custGeom>
                <a:avLst/>
                <a:gdLst/>
                <a:ahLst/>
                <a:cxnLst>
                  <a:cxn ang="0">
                    <a:pos x="819" y="941"/>
                  </a:cxn>
                  <a:cxn ang="0">
                    <a:pos x="50" y="936"/>
                  </a:cxn>
                  <a:cxn ang="0">
                    <a:pos x="15" y="626"/>
                  </a:cxn>
                  <a:cxn ang="0">
                    <a:pos x="46" y="626"/>
                  </a:cxn>
                  <a:cxn ang="0">
                    <a:pos x="83" y="626"/>
                  </a:cxn>
                  <a:cxn ang="0">
                    <a:pos x="85" y="595"/>
                  </a:cxn>
                  <a:cxn ang="0">
                    <a:pos x="66" y="558"/>
                  </a:cxn>
                  <a:cxn ang="0">
                    <a:pos x="65" y="529"/>
                  </a:cxn>
                  <a:cxn ang="0">
                    <a:pos x="46" y="506"/>
                  </a:cxn>
                  <a:cxn ang="0">
                    <a:pos x="66" y="488"/>
                  </a:cxn>
                  <a:cxn ang="0">
                    <a:pos x="68" y="461"/>
                  </a:cxn>
                  <a:cxn ang="0">
                    <a:pos x="80" y="438"/>
                  </a:cxn>
                  <a:cxn ang="0">
                    <a:pos x="92" y="415"/>
                  </a:cxn>
                  <a:cxn ang="0">
                    <a:pos x="73" y="390"/>
                  </a:cxn>
                  <a:cxn ang="0">
                    <a:pos x="79" y="361"/>
                  </a:cxn>
                  <a:cxn ang="0">
                    <a:pos x="103" y="351"/>
                  </a:cxn>
                  <a:cxn ang="0">
                    <a:pos x="115" y="331"/>
                  </a:cxn>
                  <a:cxn ang="0">
                    <a:pos x="88" y="323"/>
                  </a:cxn>
                  <a:cxn ang="0">
                    <a:pos x="68" y="301"/>
                  </a:cxn>
                  <a:cxn ang="0">
                    <a:pos x="53" y="278"/>
                  </a:cxn>
                  <a:cxn ang="0">
                    <a:pos x="48" y="253"/>
                  </a:cxn>
                  <a:cxn ang="0">
                    <a:pos x="33" y="223"/>
                  </a:cxn>
                  <a:cxn ang="0">
                    <a:pos x="21" y="198"/>
                  </a:cxn>
                  <a:cxn ang="0">
                    <a:pos x="10" y="181"/>
                  </a:cxn>
                  <a:cxn ang="0">
                    <a:pos x="28" y="153"/>
                  </a:cxn>
                  <a:cxn ang="0">
                    <a:pos x="50" y="141"/>
                  </a:cxn>
                  <a:cxn ang="0">
                    <a:pos x="48" y="108"/>
                  </a:cxn>
                  <a:cxn ang="0">
                    <a:pos x="68" y="88"/>
                  </a:cxn>
                  <a:cxn ang="0">
                    <a:pos x="83" y="65"/>
                  </a:cxn>
                  <a:cxn ang="0">
                    <a:pos x="103" y="18"/>
                  </a:cxn>
                  <a:cxn ang="0">
                    <a:pos x="103" y="1"/>
                  </a:cxn>
                  <a:cxn ang="0">
                    <a:pos x="125" y="5"/>
                  </a:cxn>
                  <a:cxn ang="0">
                    <a:pos x="148" y="1"/>
                  </a:cxn>
                  <a:cxn ang="0">
                    <a:pos x="175" y="1"/>
                  </a:cxn>
                  <a:cxn ang="0">
                    <a:pos x="205" y="15"/>
                  </a:cxn>
                  <a:cxn ang="0">
                    <a:pos x="228" y="35"/>
                  </a:cxn>
                  <a:cxn ang="0">
                    <a:pos x="250" y="53"/>
                  </a:cxn>
                  <a:cxn ang="0">
                    <a:pos x="270" y="75"/>
                  </a:cxn>
                  <a:cxn ang="0">
                    <a:pos x="297" y="106"/>
                  </a:cxn>
                  <a:cxn ang="0">
                    <a:pos x="314" y="133"/>
                  </a:cxn>
                  <a:cxn ang="0">
                    <a:pos x="335" y="157"/>
                  </a:cxn>
                  <a:cxn ang="0">
                    <a:pos x="681" y="231"/>
                  </a:cxn>
                  <a:cxn ang="0">
                    <a:pos x="1041" y="311"/>
                  </a:cxn>
                  <a:cxn ang="0">
                    <a:pos x="1061" y="370"/>
                  </a:cxn>
                  <a:cxn ang="0">
                    <a:pos x="1083" y="390"/>
                  </a:cxn>
                  <a:cxn ang="0">
                    <a:pos x="1106" y="406"/>
                  </a:cxn>
                  <a:cxn ang="0">
                    <a:pos x="1117" y="861"/>
                  </a:cxn>
                </a:cxnLst>
                <a:rect l="0" t="0" r="r" b="b"/>
                <a:pathLst>
                  <a:path w="1121" h="942">
                    <a:moveTo>
                      <a:pt x="1117" y="861"/>
                    </a:moveTo>
                    <a:lnTo>
                      <a:pt x="1120" y="936"/>
                    </a:lnTo>
                    <a:lnTo>
                      <a:pt x="819" y="941"/>
                    </a:lnTo>
                    <a:lnTo>
                      <a:pt x="799" y="941"/>
                    </a:lnTo>
                    <a:lnTo>
                      <a:pt x="237" y="936"/>
                    </a:lnTo>
                    <a:lnTo>
                      <a:pt x="50" y="936"/>
                    </a:lnTo>
                    <a:lnTo>
                      <a:pt x="0" y="936"/>
                    </a:lnTo>
                    <a:lnTo>
                      <a:pt x="1" y="626"/>
                    </a:lnTo>
                    <a:lnTo>
                      <a:pt x="15" y="626"/>
                    </a:lnTo>
                    <a:lnTo>
                      <a:pt x="32" y="621"/>
                    </a:lnTo>
                    <a:lnTo>
                      <a:pt x="41" y="621"/>
                    </a:lnTo>
                    <a:lnTo>
                      <a:pt x="46" y="626"/>
                    </a:lnTo>
                    <a:lnTo>
                      <a:pt x="57" y="624"/>
                    </a:lnTo>
                    <a:lnTo>
                      <a:pt x="72" y="624"/>
                    </a:lnTo>
                    <a:lnTo>
                      <a:pt x="83" y="626"/>
                    </a:lnTo>
                    <a:lnTo>
                      <a:pt x="88" y="618"/>
                    </a:lnTo>
                    <a:lnTo>
                      <a:pt x="92" y="602"/>
                    </a:lnTo>
                    <a:lnTo>
                      <a:pt x="85" y="595"/>
                    </a:lnTo>
                    <a:lnTo>
                      <a:pt x="79" y="589"/>
                    </a:lnTo>
                    <a:lnTo>
                      <a:pt x="73" y="563"/>
                    </a:lnTo>
                    <a:lnTo>
                      <a:pt x="66" y="558"/>
                    </a:lnTo>
                    <a:lnTo>
                      <a:pt x="59" y="549"/>
                    </a:lnTo>
                    <a:lnTo>
                      <a:pt x="65" y="538"/>
                    </a:lnTo>
                    <a:lnTo>
                      <a:pt x="65" y="529"/>
                    </a:lnTo>
                    <a:lnTo>
                      <a:pt x="53" y="526"/>
                    </a:lnTo>
                    <a:lnTo>
                      <a:pt x="48" y="516"/>
                    </a:lnTo>
                    <a:lnTo>
                      <a:pt x="46" y="506"/>
                    </a:lnTo>
                    <a:lnTo>
                      <a:pt x="48" y="493"/>
                    </a:lnTo>
                    <a:lnTo>
                      <a:pt x="57" y="491"/>
                    </a:lnTo>
                    <a:lnTo>
                      <a:pt x="66" y="488"/>
                    </a:lnTo>
                    <a:lnTo>
                      <a:pt x="72" y="483"/>
                    </a:lnTo>
                    <a:lnTo>
                      <a:pt x="72" y="471"/>
                    </a:lnTo>
                    <a:lnTo>
                      <a:pt x="68" y="461"/>
                    </a:lnTo>
                    <a:lnTo>
                      <a:pt x="73" y="456"/>
                    </a:lnTo>
                    <a:lnTo>
                      <a:pt x="80" y="451"/>
                    </a:lnTo>
                    <a:lnTo>
                      <a:pt x="80" y="438"/>
                    </a:lnTo>
                    <a:lnTo>
                      <a:pt x="83" y="430"/>
                    </a:lnTo>
                    <a:lnTo>
                      <a:pt x="88" y="423"/>
                    </a:lnTo>
                    <a:lnTo>
                      <a:pt x="92" y="415"/>
                    </a:lnTo>
                    <a:lnTo>
                      <a:pt x="93" y="404"/>
                    </a:lnTo>
                    <a:lnTo>
                      <a:pt x="88" y="395"/>
                    </a:lnTo>
                    <a:lnTo>
                      <a:pt x="73" y="390"/>
                    </a:lnTo>
                    <a:lnTo>
                      <a:pt x="73" y="381"/>
                    </a:lnTo>
                    <a:lnTo>
                      <a:pt x="77" y="370"/>
                    </a:lnTo>
                    <a:lnTo>
                      <a:pt x="79" y="361"/>
                    </a:lnTo>
                    <a:lnTo>
                      <a:pt x="88" y="358"/>
                    </a:lnTo>
                    <a:lnTo>
                      <a:pt x="97" y="358"/>
                    </a:lnTo>
                    <a:lnTo>
                      <a:pt x="103" y="351"/>
                    </a:lnTo>
                    <a:lnTo>
                      <a:pt x="99" y="343"/>
                    </a:lnTo>
                    <a:lnTo>
                      <a:pt x="107" y="337"/>
                    </a:lnTo>
                    <a:lnTo>
                      <a:pt x="115" y="331"/>
                    </a:lnTo>
                    <a:lnTo>
                      <a:pt x="108" y="326"/>
                    </a:lnTo>
                    <a:lnTo>
                      <a:pt x="97" y="321"/>
                    </a:lnTo>
                    <a:lnTo>
                      <a:pt x="88" y="323"/>
                    </a:lnTo>
                    <a:lnTo>
                      <a:pt x="79" y="317"/>
                    </a:lnTo>
                    <a:lnTo>
                      <a:pt x="66" y="311"/>
                    </a:lnTo>
                    <a:lnTo>
                      <a:pt x="68" y="301"/>
                    </a:lnTo>
                    <a:lnTo>
                      <a:pt x="66" y="293"/>
                    </a:lnTo>
                    <a:lnTo>
                      <a:pt x="57" y="288"/>
                    </a:lnTo>
                    <a:lnTo>
                      <a:pt x="53" y="278"/>
                    </a:lnTo>
                    <a:lnTo>
                      <a:pt x="48" y="271"/>
                    </a:lnTo>
                    <a:lnTo>
                      <a:pt x="53" y="263"/>
                    </a:lnTo>
                    <a:lnTo>
                      <a:pt x="48" y="253"/>
                    </a:lnTo>
                    <a:lnTo>
                      <a:pt x="43" y="244"/>
                    </a:lnTo>
                    <a:lnTo>
                      <a:pt x="37" y="231"/>
                    </a:lnTo>
                    <a:lnTo>
                      <a:pt x="33" y="223"/>
                    </a:lnTo>
                    <a:lnTo>
                      <a:pt x="30" y="218"/>
                    </a:lnTo>
                    <a:lnTo>
                      <a:pt x="23" y="206"/>
                    </a:lnTo>
                    <a:lnTo>
                      <a:pt x="21" y="198"/>
                    </a:lnTo>
                    <a:lnTo>
                      <a:pt x="12" y="193"/>
                    </a:lnTo>
                    <a:lnTo>
                      <a:pt x="5" y="186"/>
                    </a:lnTo>
                    <a:lnTo>
                      <a:pt x="10" y="181"/>
                    </a:lnTo>
                    <a:lnTo>
                      <a:pt x="12" y="170"/>
                    </a:lnTo>
                    <a:lnTo>
                      <a:pt x="21" y="161"/>
                    </a:lnTo>
                    <a:lnTo>
                      <a:pt x="28" y="153"/>
                    </a:lnTo>
                    <a:lnTo>
                      <a:pt x="35" y="151"/>
                    </a:lnTo>
                    <a:lnTo>
                      <a:pt x="43" y="146"/>
                    </a:lnTo>
                    <a:lnTo>
                      <a:pt x="50" y="141"/>
                    </a:lnTo>
                    <a:lnTo>
                      <a:pt x="53" y="131"/>
                    </a:lnTo>
                    <a:lnTo>
                      <a:pt x="50" y="121"/>
                    </a:lnTo>
                    <a:lnTo>
                      <a:pt x="48" y="108"/>
                    </a:lnTo>
                    <a:lnTo>
                      <a:pt x="55" y="105"/>
                    </a:lnTo>
                    <a:lnTo>
                      <a:pt x="57" y="92"/>
                    </a:lnTo>
                    <a:lnTo>
                      <a:pt x="68" y="88"/>
                    </a:lnTo>
                    <a:lnTo>
                      <a:pt x="73" y="83"/>
                    </a:lnTo>
                    <a:lnTo>
                      <a:pt x="80" y="73"/>
                    </a:lnTo>
                    <a:lnTo>
                      <a:pt x="83" y="65"/>
                    </a:lnTo>
                    <a:lnTo>
                      <a:pt x="88" y="55"/>
                    </a:lnTo>
                    <a:lnTo>
                      <a:pt x="88" y="45"/>
                    </a:lnTo>
                    <a:lnTo>
                      <a:pt x="103" y="18"/>
                    </a:lnTo>
                    <a:lnTo>
                      <a:pt x="103" y="6"/>
                    </a:lnTo>
                    <a:lnTo>
                      <a:pt x="103" y="0"/>
                    </a:lnTo>
                    <a:lnTo>
                      <a:pt x="103" y="1"/>
                    </a:lnTo>
                    <a:lnTo>
                      <a:pt x="108" y="6"/>
                    </a:lnTo>
                    <a:lnTo>
                      <a:pt x="115" y="13"/>
                    </a:lnTo>
                    <a:lnTo>
                      <a:pt x="125" y="5"/>
                    </a:lnTo>
                    <a:lnTo>
                      <a:pt x="135" y="10"/>
                    </a:lnTo>
                    <a:lnTo>
                      <a:pt x="143" y="6"/>
                    </a:lnTo>
                    <a:lnTo>
                      <a:pt x="148" y="1"/>
                    </a:lnTo>
                    <a:lnTo>
                      <a:pt x="159" y="0"/>
                    </a:lnTo>
                    <a:lnTo>
                      <a:pt x="168" y="0"/>
                    </a:lnTo>
                    <a:lnTo>
                      <a:pt x="175" y="1"/>
                    </a:lnTo>
                    <a:lnTo>
                      <a:pt x="185" y="5"/>
                    </a:lnTo>
                    <a:lnTo>
                      <a:pt x="197" y="10"/>
                    </a:lnTo>
                    <a:lnTo>
                      <a:pt x="205" y="15"/>
                    </a:lnTo>
                    <a:lnTo>
                      <a:pt x="210" y="25"/>
                    </a:lnTo>
                    <a:lnTo>
                      <a:pt x="217" y="30"/>
                    </a:lnTo>
                    <a:lnTo>
                      <a:pt x="228" y="35"/>
                    </a:lnTo>
                    <a:lnTo>
                      <a:pt x="237" y="43"/>
                    </a:lnTo>
                    <a:lnTo>
                      <a:pt x="245" y="48"/>
                    </a:lnTo>
                    <a:lnTo>
                      <a:pt x="250" y="53"/>
                    </a:lnTo>
                    <a:lnTo>
                      <a:pt x="257" y="55"/>
                    </a:lnTo>
                    <a:lnTo>
                      <a:pt x="268" y="66"/>
                    </a:lnTo>
                    <a:lnTo>
                      <a:pt x="270" y="75"/>
                    </a:lnTo>
                    <a:lnTo>
                      <a:pt x="284" y="81"/>
                    </a:lnTo>
                    <a:lnTo>
                      <a:pt x="294" y="85"/>
                    </a:lnTo>
                    <a:lnTo>
                      <a:pt x="297" y="106"/>
                    </a:lnTo>
                    <a:lnTo>
                      <a:pt x="307" y="113"/>
                    </a:lnTo>
                    <a:lnTo>
                      <a:pt x="310" y="123"/>
                    </a:lnTo>
                    <a:lnTo>
                      <a:pt x="314" y="133"/>
                    </a:lnTo>
                    <a:lnTo>
                      <a:pt x="324" y="137"/>
                    </a:lnTo>
                    <a:lnTo>
                      <a:pt x="324" y="146"/>
                    </a:lnTo>
                    <a:lnTo>
                      <a:pt x="335" y="157"/>
                    </a:lnTo>
                    <a:lnTo>
                      <a:pt x="597" y="153"/>
                    </a:lnTo>
                    <a:lnTo>
                      <a:pt x="597" y="231"/>
                    </a:lnTo>
                    <a:lnTo>
                      <a:pt x="681" y="231"/>
                    </a:lnTo>
                    <a:lnTo>
                      <a:pt x="681" y="311"/>
                    </a:lnTo>
                    <a:lnTo>
                      <a:pt x="724" y="311"/>
                    </a:lnTo>
                    <a:lnTo>
                      <a:pt x="1041" y="311"/>
                    </a:lnTo>
                    <a:lnTo>
                      <a:pt x="1041" y="321"/>
                    </a:lnTo>
                    <a:lnTo>
                      <a:pt x="1043" y="328"/>
                    </a:lnTo>
                    <a:lnTo>
                      <a:pt x="1061" y="370"/>
                    </a:lnTo>
                    <a:lnTo>
                      <a:pt x="1066" y="375"/>
                    </a:lnTo>
                    <a:lnTo>
                      <a:pt x="1075" y="381"/>
                    </a:lnTo>
                    <a:lnTo>
                      <a:pt x="1083" y="390"/>
                    </a:lnTo>
                    <a:lnTo>
                      <a:pt x="1088" y="403"/>
                    </a:lnTo>
                    <a:lnTo>
                      <a:pt x="1095" y="404"/>
                    </a:lnTo>
                    <a:lnTo>
                      <a:pt x="1106" y="406"/>
                    </a:lnTo>
                    <a:lnTo>
                      <a:pt x="1108" y="509"/>
                    </a:lnTo>
                    <a:lnTo>
                      <a:pt x="1115" y="789"/>
                    </a:lnTo>
                    <a:lnTo>
                      <a:pt x="1117" y="861"/>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1" name="Freeform 90"/>
              <p:cNvSpPr>
                <a:spLocks/>
              </p:cNvSpPr>
              <p:nvPr/>
            </p:nvSpPr>
            <p:spPr bwMode="auto">
              <a:xfrm>
                <a:off x="2895826" y="2675506"/>
                <a:ext cx="230068" cy="419662"/>
              </a:xfrm>
              <a:custGeom>
                <a:avLst/>
                <a:gdLst/>
                <a:ahLst/>
                <a:cxnLst>
                  <a:cxn ang="0">
                    <a:pos x="6" y="148"/>
                  </a:cxn>
                  <a:cxn ang="0">
                    <a:pos x="15" y="128"/>
                  </a:cxn>
                  <a:cxn ang="0">
                    <a:pos x="26" y="112"/>
                  </a:cxn>
                  <a:cxn ang="0">
                    <a:pos x="37" y="92"/>
                  </a:cxn>
                  <a:cxn ang="0">
                    <a:pos x="47" y="73"/>
                  </a:cxn>
                  <a:cxn ang="0">
                    <a:pos x="60" y="57"/>
                  </a:cxn>
                  <a:cxn ang="0">
                    <a:pos x="70" y="33"/>
                  </a:cxn>
                  <a:cxn ang="0">
                    <a:pos x="68" y="1"/>
                  </a:cxn>
                  <a:cxn ang="0">
                    <a:pos x="88" y="8"/>
                  </a:cxn>
                  <a:cxn ang="0">
                    <a:pos x="108" y="0"/>
                  </a:cxn>
                  <a:cxn ang="0">
                    <a:pos x="129" y="8"/>
                  </a:cxn>
                  <a:cxn ang="0">
                    <a:pos x="121" y="28"/>
                  </a:cxn>
                  <a:cxn ang="0">
                    <a:pos x="119" y="46"/>
                  </a:cxn>
                  <a:cxn ang="0">
                    <a:pos x="130" y="58"/>
                  </a:cxn>
                  <a:cxn ang="0">
                    <a:pos x="159" y="83"/>
                  </a:cxn>
                  <a:cxn ang="0">
                    <a:pos x="170" y="97"/>
                  </a:cxn>
                  <a:cxn ang="0">
                    <a:pos x="165" y="115"/>
                  </a:cxn>
                  <a:cxn ang="0">
                    <a:pos x="137" y="118"/>
                  </a:cxn>
                  <a:cxn ang="0">
                    <a:pos x="119" y="106"/>
                  </a:cxn>
                  <a:cxn ang="0">
                    <a:pos x="97" y="118"/>
                  </a:cxn>
                  <a:cxn ang="0">
                    <a:pos x="74" y="140"/>
                  </a:cxn>
                  <a:cxn ang="0">
                    <a:pos x="68" y="155"/>
                  </a:cxn>
                  <a:cxn ang="0">
                    <a:pos x="75" y="170"/>
                  </a:cxn>
                  <a:cxn ang="0">
                    <a:pos x="97" y="183"/>
                  </a:cxn>
                  <a:cxn ang="0">
                    <a:pos x="112" y="203"/>
                  </a:cxn>
                  <a:cxn ang="0">
                    <a:pos x="119" y="223"/>
                  </a:cxn>
                  <a:cxn ang="0">
                    <a:pos x="129" y="238"/>
                  </a:cxn>
                  <a:cxn ang="0">
                    <a:pos x="132" y="263"/>
                  </a:cxn>
                  <a:cxn ang="0">
                    <a:pos x="129" y="291"/>
                  </a:cxn>
                  <a:cxn ang="0">
                    <a:pos x="137" y="310"/>
                  </a:cxn>
                  <a:cxn ang="0">
                    <a:pos x="141" y="326"/>
                  </a:cxn>
                  <a:cxn ang="0">
                    <a:pos x="159" y="326"/>
                  </a:cxn>
                  <a:cxn ang="0">
                    <a:pos x="159" y="305"/>
                  </a:cxn>
                  <a:cxn ang="0">
                    <a:pos x="172" y="288"/>
                  </a:cxn>
                  <a:cxn ang="0">
                    <a:pos x="192" y="310"/>
                  </a:cxn>
                  <a:cxn ang="0">
                    <a:pos x="207" y="330"/>
                  </a:cxn>
                  <a:cxn ang="0">
                    <a:pos x="232" y="340"/>
                  </a:cxn>
                  <a:cxn ang="0">
                    <a:pos x="252" y="375"/>
                  </a:cxn>
                  <a:cxn ang="0">
                    <a:pos x="266" y="400"/>
                  </a:cxn>
                  <a:cxn ang="0">
                    <a:pos x="263" y="426"/>
                  </a:cxn>
                  <a:cxn ang="0">
                    <a:pos x="251" y="440"/>
                  </a:cxn>
                  <a:cxn ang="0">
                    <a:pos x="244" y="465"/>
                  </a:cxn>
                  <a:cxn ang="0">
                    <a:pos x="221" y="455"/>
                  </a:cxn>
                  <a:cxn ang="0">
                    <a:pos x="205" y="442"/>
                  </a:cxn>
                  <a:cxn ang="0">
                    <a:pos x="205" y="417"/>
                  </a:cxn>
                  <a:cxn ang="0">
                    <a:pos x="190" y="393"/>
                  </a:cxn>
                  <a:cxn ang="0">
                    <a:pos x="172" y="385"/>
                  </a:cxn>
                  <a:cxn ang="0">
                    <a:pos x="156" y="398"/>
                  </a:cxn>
                  <a:cxn ang="0">
                    <a:pos x="134" y="398"/>
                  </a:cxn>
                  <a:cxn ang="0">
                    <a:pos x="141" y="378"/>
                  </a:cxn>
                  <a:cxn ang="0">
                    <a:pos x="119" y="366"/>
                  </a:cxn>
                  <a:cxn ang="0">
                    <a:pos x="103" y="345"/>
                  </a:cxn>
                  <a:cxn ang="0">
                    <a:pos x="103" y="317"/>
                  </a:cxn>
                  <a:cxn ang="0">
                    <a:pos x="101" y="297"/>
                  </a:cxn>
                  <a:cxn ang="0">
                    <a:pos x="107" y="263"/>
                  </a:cxn>
                  <a:cxn ang="0">
                    <a:pos x="103" y="238"/>
                  </a:cxn>
                  <a:cxn ang="0">
                    <a:pos x="88" y="228"/>
                  </a:cxn>
                  <a:cxn ang="0">
                    <a:pos x="67" y="228"/>
                  </a:cxn>
                  <a:cxn ang="0">
                    <a:pos x="52" y="223"/>
                  </a:cxn>
                  <a:cxn ang="0">
                    <a:pos x="43" y="208"/>
                  </a:cxn>
                  <a:cxn ang="0">
                    <a:pos x="21" y="193"/>
                  </a:cxn>
                  <a:cxn ang="0">
                    <a:pos x="5" y="178"/>
                  </a:cxn>
                  <a:cxn ang="0">
                    <a:pos x="1" y="160"/>
                  </a:cxn>
                </a:cxnLst>
                <a:rect l="0" t="0" r="r" b="b"/>
                <a:pathLst>
                  <a:path w="267" h="466">
                    <a:moveTo>
                      <a:pt x="3" y="155"/>
                    </a:moveTo>
                    <a:lnTo>
                      <a:pt x="6" y="148"/>
                    </a:lnTo>
                    <a:lnTo>
                      <a:pt x="12" y="135"/>
                    </a:lnTo>
                    <a:lnTo>
                      <a:pt x="15" y="128"/>
                    </a:lnTo>
                    <a:lnTo>
                      <a:pt x="21" y="125"/>
                    </a:lnTo>
                    <a:lnTo>
                      <a:pt x="26" y="112"/>
                    </a:lnTo>
                    <a:lnTo>
                      <a:pt x="30" y="100"/>
                    </a:lnTo>
                    <a:lnTo>
                      <a:pt x="37" y="92"/>
                    </a:lnTo>
                    <a:lnTo>
                      <a:pt x="43" y="83"/>
                    </a:lnTo>
                    <a:lnTo>
                      <a:pt x="47" y="73"/>
                    </a:lnTo>
                    <a:lnTo>
                      <a:pt x="53" y="66"/>
                    </a:lnTo>
                    <a:lnTo>
                      <a:pt x="60" y="57"/>
                    </a:lnTo>
                    <a:lnTo>
                      <a:pt x="67" y="48"/>
                    </a:lnTo>
                    <a:lnTo>
                      <a:pt x="70" y="33"/>
                    </a:lnTo>
                    <a:lnTo>
                      <a:pt x="70" y="13"/>
                    </a:lnTo>
                    <a:lnTo>
                      <a:pt x="68" y="1"/>
                    </a:lnTo>
                    <a:lnTo>
                      <a:pt x="75" y="8"/>
                    </a:lnTo>
                    <a:lnTo>
                      <a:pt x="88" y="8"/>
                    </a:lnTo>
                    <a:lnTo>
                      <a:pt x="101" y="5"/>
                    </a:lnTo>
                    <a:lnTo>
                      <a:pt x="108" y="0"/>
                    </a:lnTo>
                    <a:lnTo>
                      <a:pt x="121" y="1"/>
                    </a:lnTo>
                    <a:lnTo>
                      <a:pt x="129" y="8"/>
                    </a:lnTo>
                    <a:lnTo>
                      <a:pt x="123" y="18"/>
                    </a:lnTo>
                    <a:lnTo>
                      <a:pt x="121" y="28"/>
                    </a:lnTo>
                    <a:lnTo>
                      <a:pt x="123" y="37"/>
                    </a:lnTo>
                    <a:lnTo>
                      <a:pt x="119" y="46"/>
                    </a:lnTo>
                    <a:lnTo>
                      <a:pt x="121" y="57"/>
                    </a:lnTo>
                    <a:lnTo>
                      <a:pt x="130" y="58"/>
                    </a:lnTo>
                    <a:lnTo>
                      <a:pt x="142" y="66"/>
                    </a:lnTo>
                    <a:lnTo>
                      <a:pt x="159" y="83"/>
                    </a:lnTo>
                    <a:lnTo>
                      <a:pt x="167" y="88"/>
                    </a:lnTo>
                    <a:lnTo>
                      <a:pt x="170" y="97"/>
                    </a:lnTo>
                    <a:lnTo>
                      <a:pt x="170" y="106"/>
                    </a:lnTo>
                    <a:lnTo>
                      <a:pt x="165" y="115"/>
                    </a:lnTo>
                    <a:lnTo>
                      <a:pt x="156" y="118"/>
                    </a:lnTo>
                    <a:lnTo>
                      <a:pt x="137" y="118"/>
                    </a:lnTo>
                    <a:lnTo>
                      <a:pt x="129" y="112"/>
                    </a:lnTo>
                    <a:lnTo>
                      <a:pt x="119" y="106"/>
                    </a:lnTo>
                    <a:lnTo>
                      <a:pt x="103" y="106"/>
                    </a:lnTo>
                    <a:lnTo>
                      <a:pt x="97" y="118"/>
                    </a:lnTo>
                    <a:lnTo>
                      <a:pt x="90" y="132"/>
                    </a:lnTo>
                    <a:lnTo>
                      <a:pt x="74" y="140"/>
                    </a:lnTo>
                    <a:lnTo>
                      <a:pt x="74" y="150"/>
                    </a:lnTo>
                    <a:lnTo>
                      <a:pt x="68" y="155"/>
                    </a:lnTo>
                    <a:lnTo>
                      <a:pt x="60" y="173"/>
                    </a:lnTo>
                    <a:lnTo>
                      <a:pt x="75" y="170"/>
                    </a:lnTo>
                    <a:lnTo>
                      <a:pt x="85" y="173"/>
                    </a:lnTo>
                    <a:lnTo>
                      <a:pt x="97" y="183"/>
                    </a:lnTo>
                    <a:lnTo>
                      <a:pt x="103" y="193"/>
                    </a:lnTo>
                    <a:lnTo>
                      <a:pt x="112" y="203"/>
                    </a:lnTo>
                    <a:lnTo>
                      <a:pt x="117" y="210"/>
                    </a:lnTo>
                    <a:lnTo>
                      <a:pt x="119" y="223"/>
                    </a:lnTo>
                    <a:lnTo>
                      <a:pt x="121" y="233"/>
                    </a:lnTo>
                    <a:lnTo>
                      <a:pt x="129" y="238"/>
                    </a:lnTo>
                    <a:lnTo>
                      <a:pt x="129" y="253"/>
                    </a:lnTo>
                    <a:lnTo>
                      <a:pt x="132" y="263"/>
                    </a:lnTo>
                    <a:lnTo>
                      <a:pt x="123" y="285"/>
                    </a:lnTo>
                    <a:lnTo>
                      <a:pt x="129" y="291"/>
                    </a:lnTo>
                    <a:lnTo>
                      <a:pt x="132" y="300"/>
                    </a:lnTo>
                    <a:lnTo>
                      <a:pt x="137" y="310"/>
                    </a:lnTo>
                    <a:lnTo>
                      <a:pt x="141" y="317"/>
                    </a:lnTo>
                    <a:lnTo>
                      <a:pt x="141" y="326"/>
                    </a:lnTo>
                    <a:lnTo>
                      <a:pt x="150" y="326"/>
                    </a:lnTo>
                    <a:lnTo>
                      <a:pt x="159" y="326"/>
                    </a:lnTo>
                    <a:lnTo>
                      <a:pt x="159" y="311"/>
                    </a:lnTo>
                    <a:lnTo>
                      <a:pt x="159" y="305"/>
                    </a:lnTo>
                    <a:lnTo>
                      <a:pt x="159" y="288"/>
                    </a:lnTo>
                    <a:lnTo>
                      <a:pt x="172" y="288"/>
                    </a:lnTo>
                    <a:lnTo>
                      <a:pt x="179" y="295"/>
                    </a:lnTo>
                    <a:lnTo>
                      <a:pt x="192" y="310"/>
                    </a:lnTo>
                    <a:lnTo>
                      <a:pt x="199" y="325"/>
                    </a:lnTo>
                    <a:lnTo>
                      <a:pt x="207" y="330"/>
                    </a:lnTo>
                    <a:lnTo>
                      <a:pt x="212" y="335"/>
                    </a:lnTo>
                    <a:lnTo>
                      <a:pt x="232" y="340"/>
                    </a:lnTo>
                    <a:lnTo>
                      <a:pt x="251" y="346"/>
                    </a:lnTo>
                    <a:lnTo>
                      <a:pt x="252" y="375"/>
                    </a:lnTo>
                    <a:lnTo>
                      <a:pt x="263" y="393"/>
                    </a:lnTo>
                    <a:lnTo>
                      <a:pt x="266" y="400"/>
                    </a:lnTo>
                    <a:lnTo>
                      <a:pt x="266" y="417"/>
                    </a:lnTo>
                    <a:lnTo>
                      <a:pt x="263" y="426"/>
                    </a:lnTo>
                    <a:lnTo>
                      <a:pt x="258" y="433"/>
                    </a:lnTo>
                    <a:lnTo>
                      <a:pt x="251" y="440"/>
                    </a:lnTo>
                    <a:lnTo>
                      <a:pt x="249" y="455"/>
                    </a:lnTo>
                    <a:lnTo>
                      <a:pt x="244" y="465"/>
                    </a:lnTo>
                    <a:lnTo>
                      <a:pt x="236" y="458"/>
                    </a:lnTo>
                    <a:lnTo>
                      <a:pt x="221" y="455"/>
                    </a:lnTo>
                    <a:lnTo>
                      <a:pt x="211" y="455"/>
                    </a:lnTo>
                    <a:lnTo>
                      <a:pt x="205" y="442"/>
                    </a:lnTo>
                    <a:lnTo>
                      <a:pt x="203" y="431"/>
                    </a:lnTo>
                    <a:lnTo>
                      <a:pt x="205" y="417"/>
                    </a:lnTo>
                    <a:lnTo>
                      <a:pt x="197" y="400"/>
                    </a:lnTo>
                    <a:lnTo>
                      <a:pt x="190" y="393"/>
                    </a:lnTo>
                    <a:lnTo>
                      <a:pt x="183" y="385"/>
                    </a:lnTo>
                    <a:lnTo>
                      <a:pt x="172" y="385"/>
                    </a:lnTo>
                    <a:lnTo>
                      <a:pt x="161" y="390"/>
                    </a:lnTo>
                    <a:lnTo>
                      <a:pt x="156" y="398"/>
                    </a:lnTo>
                    <a:lnTo>
                      <a:pt x="141" y="406"/>
                    </a:lnTo>
                    <a:lnTo>
                      <a:pt x="134" y="398"/>
                    </a:lnTo>
                    <a:lnTo>
                      <a:pt x="137" y="386"/>
                    </a:lnTo>
                    <a:lnTo>
                      <a:pt x="141" y="378"/>
                    </a:lnTo>
                    <a:lnTo>
                      <a:pt x="132" y="370"/>
                    </a:lnTo>
                    <a:lnTo>
                      <a:pt x="119" y="366"/>
                    </a:lnTo>
                    <a:lnTo>
                      <a:pt x="112" y="360"/>
                    </a:lnTo>
                    <a:lnTo>
                      <a:pt x="103" y="345"/>
                    </a:lnTo>
                    <a:lnTo>
                      <a:pt x="108" y="331"/>
                    </a:lnTo>
                    <a:lnTo>
                      <a:pt x="103" y="317"/>
                    </a:lnTo>
                    <a:lnTo>
                      <a:pt x="95" y="310"/>
                    </a:lnTo>
                    <a:lnTo>
                      <a:pt x="101" y="297"/>
                    </a:lnTo>
                    <a:lnTo>
                      <a:pt x="107" y="275"/>
                    </a:lnTo>
                    <a:lnTo>
                      <a:pt x="107" y="263"/>
                    </a:lnTo>
                    <a:lnTo>
                      <a:pt x="103" y="251"/>
                    </a:lnTo>
                    <a:lnTo>
                      <a:pt x="103" y="238"/>
                    </a:lnTo>
                    <a:lnTo>
                      <a:pt x="97" y="230"/>
                    </a:lnTo>
                    <a:lnTo>
                      <a:pt x="88" y="228"/>
                    </a:lnTo>
                    <a:lnTo>
                      <a:pt x="77" y="226"/>
                    </a:lnTo>
                    <a:lnTo>
                      <a:pt x="67" y="228"/>
                    </a:lnTo>
                    <a:lnTo>
                      <a:pt x="53" y="233"/>
                    </a:lnTo>
                    <a:lnTo>
                      <a:pt x="52" y="223"/>
                    </a:lnTo>
                    <a:lnTo>
                      <a:pt x="48" y="213"/>
                    </a:lnTo>
                    <a:lnTo>
                      <a:pt x="43" y="208"/>
                    </a:lnTo>
                    <a:lnTo>
                      <a:pt x="37" y="198"/>
                    </a:lnTo>
                    <a:lnTo>
                      <a:pt x="21" y="193"/>
                    </a:lnTo>
                    <a:lnTo>
                      <a:pt x="15" y="188"/>
                    </a:lnTo>
                    <a:lnTo>
                      <a:pt x="5" y="178"/>
                    </a:lnTo>
                    <a:lnTo>
                      <a:pt x="0" y="170"/>
                    </a:lnTo>
                    <a:lnTo>
                      <a:pt x="1" y="160"/>
                    </a:lnTo>
                    <a:lnTo>
                      <a:pt x="3" y="155"/>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2" name="Freeform 91"/>
              <p:cNvSpPr>
                <a:spLocks/>
              </p:cNvSpPr>
              <p:nvPr/>
            </p:nvSpPr>
            <p:spPr bwMode="auto">
              <a:xfrm>
                <a:off x="3025078" y="2793480"/>
                <a:ext cx="100817" cy="178312"/>
              </a:xfrm>
              <a:custGeom>
                <a:avLst/>
                <a:gdLst/>
                <a:ahLst/>
                <a:cxnLst>
                  <a:cxn ang="0">
                    <a:pos x="40" y="78"/>
                  </a:cxn>
                  <a:cxn ang="0">
                    <a:pos x="42" y="87"/>
                  </a:cxn>
                  <a:cxn ang="0">
                    <a:pos x="45" y="97"/>
                  </a:cxn>
                  <a:cxn ang="0">
                    <a:pos x="49" y="105"/>
                  </a:cxn>
                  <a:cxn ang="0">
                    <a:pos x="58" y="117"/>
                  </a:cxn>
                  <a:cxn ang="0">
                    <a:pos x="60" y="128"/>
                  </a:cxn>
                  <a:cxn ang="0">
                    <a:pos x="69" y="132"/>
                  </a:cxn>
                  <a:cxn ang="0">
                    <a:pos x="79" y="140"/>
                  </a:cxn>
                  <a:cxn ang="0">
                    <a:pos x="86" y="147"/>
                  </a:cxn>
                  <a:cxn ang="0">
                    <a:pos x="102" y="167"/>
                  </a:cxn>
                  <a:cxn ang="0">
                    <a:pos x="111" y="182"/>
                  </a:cxn>
                  <a:cxn ang="0">
                    <a:pos x="116" y="187"/>
                  </a:cxn>
                  <a:cxn ang="0">
                    <a:pos x="113" y="197"/>
                  </a:cxn>
                  <a:cxn ang="0">
                    <a:pos x="104" y="194"/>
                  </a:cxn>
                  <a:cxn ang="0">
                    <a:pos x="99" y="187"/>
                  </a:cxn>
                  <a:cxn ang="0">
                    <a:pos x="97" y="180"/>
                  </a:cxn>
                  <a:cxn ang="0">
                    <a:pos x="89" y="170"/>
                  </a:cxn>
                  <a:cxn ang="0">
                    <a:pos x="82" y="160"/>
                  </a:cxn>
                  <a:cxn ang="0">
                    <a:pos x="74" y="154"/>
                  </a:cxn>
                  <a:cxn ang="0">
                    <a:pos x="60" y="148"/>
                  </a:cxn>
                  <a:cxn ang="0">
                    <a:pos x="47" y="130"/>
                  </a:cxn>
                  <a:cxn ang="0">
                    <a:pos x="37" y="132"/>
                  </a:cxn>
                  <a:cxn ang="0">
                    <a:pos x="27" y="132"/>
                  </a:cxn>
                  <a:cxn ang="0">
                    <a:pos x="17" y="128"/>
                  </a:cxn>
                  <a:cxn ang="0">
                    <a:pos x="13" y="115"/>
                  </a:cxn>
                  <a:cxn ang="0">
                    <a:pos x="13" y="102"/>
                  </a:cxn>
                  <a:cxn ang="0">
                    <a:pos x="10" y="95"/>
                  </a:cxn>
                  <a:cxn ang="0">
                    <a:pos x="5" y="85"/>
                  </a:cxn>
                  <a:cxn ang="0">
                    <a:pos x="1" y="77"/>
                  </a:cxn>
                  <a:cxn ang="0">
                    <a:pos x="0" y="62"/>
                  </a:cxn>
                  <a:cxn ang="0">
                    <a:pos x="1" y="50"/>
                  </a:cxn>
                  <a:cxn ang="0">
                    <a:pos x="5" y="38"/>
                  </a:cxn>
                  <a:cxn ang="0">
                    <a:pos x="5" y="28"/>
                  </a:cxn>
                  <a:cxn ang="0">
                    <a:pos x="8" y="18"/>
                  </a:cxn>
                  <a:cxn ang="0">
                    <a:pos x="27" y="12"/>
                  </a:cxn>
                  <a:cxn ang="0">
                    <a:pos x="32" y="18"/>
                  </a:cxn>
                  <a:cxn ang="0">
                    <a:pos x="42" y="18"/>
                  </a:cxn>
                  <a:cxn ang="0">
                    <a:pos x="45" y="8"/>
                  </a:cxn>
                  <a:cxn ang="0">
                    <a:pos x="52" y="0"/>
                  </a:cxn>
                  <a:cxn ang="0">
                    <a:pos x="82" y="15"/>
                  </a:cxn>
                  <a:cxn ang="0">
                    <a:pos x="99" y="32"/>
                  </a:cxn>
                  <a:cxn ang="0">
                    <a:pos x="94" y="45"/>
                  </a:cxn>
                  <a:cxn ang="0">
                    <a:pos x="86" y="41"/>
                  </a:cxn>
                  <a:cxn ang="0">
                    <a:pos x="74" y="36"/>
                  </a:cxn>
                  <a:cxn ang="0">
                    <a:pos x="62" y="32"/>
                  </a:cxn>
                  <a:cxn ang="0">
                    <a:pos x="56" y="38"/>
                  </a:cxn>
                  <a:cxn ang="0">
                    <a:pos x="58" y="50"/>
                  </a:cxn>
                  <a:cxn ang="0">
                    <a:pos x="65" y="56"/>
                  </a:cxn>
                  <a:cxn ang="0">
                    <a:pos x="58" y="65"/>
                  </a:cxn>
                  <a:cxn ang="0">
                    <a:pos x="52" y="70"/>
                  </a:cxn>
                  <a:cxn ang="0">
                    <a:pos x="42" y="73"/>
                  </a:cxn>
                  <a:cxn ang="0">
                    <a:pos x="40" y="78"/>
                  </a:cxn>
                </a:cxnLst>
                <a:rect l="0" t="0" r="r" b="b"/>
                <a:pathLst>
                  <a:path w="117" h="198">
                    <a:moveTo>
                      <a:pt x="40" y="78"/>
                    </a:moveTo>
                    <a:lnTo>
                      <a:pt x="42" y="87"/>
                    </a:lnTo>
                    <a:lnTo>
                      <a:pt x="45" y="97"/>
                    </a:lnTo>
                    <a:lnTo>
                      <a:pt x="49" y="105"/>
                    </a:lnTo>
                    <a:lnTo>
                      <a:pt x="58" y="117"/>
                    </a:lnTo>
                    <a:lnTo>
                      <a:pt x="60" y="128"/>
                    </a:lnTo>
                    <a:lnTo>
                      <a:pt x="69" y="132"/>
                    </a:lnTo>
                    <a:lnTo>
                      <a:pt x="79" y="140"/>
                    </a:lnTo>
                    <a:lnTo>
                      <a:pt x="86" y="147"/>
                    </a:lnTo>
                    <a:lnTo>
                      <a:pt x="102" y="167"/>
                    </a:lnTo>
                    <a:lnTo>
                      <a:pt x="111" y="182"/>
                    </a:lnTo>
                    <a:lnTo>
                      <a:pt x="116" y="187"/>
                    </a:lnTo>
                    <a:lnTo>
                      <a:pt x="113" y="197"/>
                    </a:lnTo>
                    <a:lnTo>
                      <a:pt x="104" y="194"/>
                    </a:lnTo>
                    <a:lnTo>
                      <a:pt x="99" y="187"/>
                    </a:lnTo>
                    <a:lnTo>
                      <a:pt x="97" y="180"/>
                    </a:lnTo>
                    <a:lnTo>
                      <a:pt x="89" y="170"/>
                    </a:lnTo>
                    <a:lnTo>
                      <a:pt x="82" y="160"/>
                    </a:lnTo>
                    <a:lnTo>
                      <a:pt x="74" y="154"/>
                    </a:lnTo>
                    <a:lnTo>
                      <a:pt x="60" y="148"/>
                    </a:lnTo>
                    <a:lnTo>
                      <a:pt x="47" y="130"/>
                    </a:lnTo>
                    <a:lnTo>
                      <a:pt x="37" y="132"/>
                    </a:lnTo>
                    <a:lnTo>
                      <a:pt x="27" y="132"/>
                    </a:lnTo>
                    <a:lnTo>
                      <a:pt x="17" y="128"/>
                    </a:lnTo>
                    <a:lnTo>
                      <a:pt x="13" y="115"/>
                    </a:lnTo>
                    <a:lnTo>
                      <a:pt x="13" y="102"/>
                    </a:lnTo>
                    <a:lnTo>
                      <a:pt x="10" y="95"/>
                    </a:lnTo>
                    <a:lnTo>
                      <a:pt x="5" y="85"/>
                    </a:lnTo>
                    <a:lnTo>
                      <a:pt x="1" y="77"/>
                    </a:lnTo>
                    <a:lnTo>
                      <a:pt x="0" y="62"/>
                    </a:lnTo>
                    <a:lnTo>
                      <a:pt x="1" y="50"/>
                    </a:lnTo>
                    <a:lnTo>
                      <a:pt x="5" y="38"/>
                    </a:lnTo>
                    <a:lnTo>
                      <a:pt x="5" y="28"/>
                    </a:lnTo>
                    <a:lnTo>
                      <a:pt x="8" y="18"/>
                    </a:lnTo>
                    <a:lnTo>
                      <a:pt x="27" y="12"/>
                    </a:lnTo>
                    <a:lnTo>
                      <a:pt x="32" y="18"/>
                    </a:lnTo>
                    <a:lnTo>
                      <a:pt x="42" y="18"/>
                    </a:lnTo>
                    <a:lnTo>
                      <a:pt x="45" y="8"/>
                    </a:lnTo>
                    <a:lnTo>
                      <a:pt x="52" y="0"/>
                    </a:lnTo>
                    <a:lnTo>
                      <a:pt x="82" y="15"/>
                    </a:lnTo>
                    <a:lnTo>
                      <a:pt x="99" y="32"/>
                    </a:lnTo>
                    <a:lnTo>
                      <a:pt x="94" y="45"/>
                    </a:lnTo>
                    <a:lnTo>
                      <a:pt x="86" y="41"/>
                    </a:lnTo>
                    <a:lnTo>
                      <a:pt x="74" y="36"/>
                    </a:lnTo>
                    <a:lnTo>
                      <a:pt x="62" y="32"/>
                    </a:lnTo>
                    <a:lnTo>
                      <a:pt x="56" y="38"/>
                    </a:lnTo>
                    <a:lnTo>
                      <a:pt x="58" y="50"/>
                    </a:lnTo>
                    <a:lnTo>
                      <a:pt x="65" y="56"/>
                    </a:lnTo>
                    <a:lnTo>
                      <a:pt x="58" y="65"/>
                    </a:lnTo>
                    <a:lnTo>
                      <a:pt x="52" y="70"/>
                    </a:lnTo>
                    <a:lnTo>
                      <a:pt x="42" y="73"/>
                    </a:lnTo>
                    <a:lnTo>
                      <a:pt x="40" y="78"/>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3" name="Freeform 92"/>
              <p:cNvSpPr>
                <a:spLocks/>
              </p:cNvSpPr>
              <p:nvPr/>
            </p:nvSpPr>
            <p:spPr bwMode="auto">
              <a:xfrm>
                <a:off x="1838545" y="2899747"/>
                <a:ext cx="1136554" cy="481802"/>
              </a:xfrm>
              <a:custGeom>
                <a:avLst/>
                <a:gdLst/>
                <a:ahLst/>
                <a:cxnLst>
                  <a:cxn ang="0">
                    <a:pos x="307" y="507"/>
                  </a:cxn>
                  <a:cxn ang="0">
                    <a:pos x="157" y="437"/>
                  </a:cxn>
                  <a:cxn ang="0">
                    <a:pos x="150" y="400"/>
                  </a:cxn>
                  <a:cxn ang="0">
                    <a:pos x="126" y="347"/>
                  </a:cxn>
                  <a:cxn ang="0">
                    <a:pos x="130" y="313"/>
                  </a:cxn>
                  <a:cxn ang="0">
                    <a:pos x="113" y="288"/>
                  </a:cxn>
                  <a:cxn ang="0">
                    <a:pos x="93" y="270"/>
                  </a:cxn>
                  <a:cxn ang="0">
                    <a:pos x="39" y="224"/>
                  </a:cxn>
                  <a:cxn ang="0">
                    <a:pos x="21" y="186"/>
                  </a:cxn>
                  <a:cxn ang="0">
                    <a:pos x="245" y="192"/>
                  </a:cxn>
                  <a:cxn ang="0">
                    <a:pos x="951" y="224"/>
                  </a:cxn>
                  <a:cxn ang="0">
                    <a:pos x="1101" y="140"/>
                  </a:cxn>
                  <a:cxn ang="0">
                    <a:pos x="1124" y="59"/>
                  </a:cxn>
                  <a:cxn ang="0">
                    <a:pos x="1159" y="97"/>
                  </a:cxn>
                  <a:cxn ang="0">
                    <a:pos x="1143" y="125"/>
                  </a:cxn>
                  <a:cxn ang="0">
                    <a:pos x="1178" y="110"/>
                  </a:cxn>
                  <a:cxn ang="0">
                    <a:pos x="1184" y="80"/>
                  </a:cxn>
                  <a:cxn ang="0">
                    <a:pos x="1144" y="59"/>
                  </a:cxn>
                  <a:cxn ang="0">
                    <a:pos x="1178" y="6"/>
                  </a:cxn>
                  <a:cxn ang="0">
                    <a:pos x="1233" y="0"/>
                  </a:cxn>
                  <a:cxn ang="0">
                    <a:pos x="1204" y="43"/>
                  </a:cxn>
                  <a:cxn ang="0">
                    <a:pos x="1224" y="72"/>
                  </a:cxn>
                  <a:cxn ang="0">
                    <a:pos x="1248" y="106"/>
                  </a:cxn>
                  <a:cxn ang="0">
                    <a:pos x="1261" y="140"/>
                  </a:cxn>
                  <a:cxn ang="0">
                    <a:pos x="1275" y="166"/>
                  </a:cxn>
                  <a:cxn ang="0">
                    <a:pos x="1290" y="182"/>
                  </a:cxn>
                  <a:cxn ang="0">
                    <a:pos x="1304" y="215"/>
                  </a:cxn>
                  <a:cxn ang="0">
                    <a:pos x="1306" y="226"/>
                  </a:cxn>
                  <a:cxn ang="0">
                    <a:pos x="1273" y="262"/>
                  </a:cxn>
                  <a:cxn ang="0">
                    <a:pos x="1230" y="293"/>
                  </a:cxn>
                  <a:cxn ang="0">
                    <a:pos x="1226" y="333"/>
                  </a:cxn>
                  <a:cxn ang="0">
                    <a:pos x="1206" y="377"/>
                  </a:cxn>
                  <a:cxn ang="0">
                    <a:pos x="1178" y="387"/>
                  </a:cxn>
                  <a:cxn ang="0">
                    <a:pos x="1190" y="353"/>
                  </a:cxn>
                  <a:cxn ang="0">
                    <a:pos x="1201" y="306"/>
                  </a:cxn>
                  <a:cxn ang="0">
                    <a:pos x="1198" y="273"/>
                  </a:cxn>
                  <a:cxn ang="0">
                    <a:pos x="1181" y="267"/>
                  </a:cxn>
                  <a:cxn ang="0">
                    <a:pos x="1166" y="310"/>
                  </a:cxn>
                  <a:cxn ang="0">
                    <a:pos x="1164" y="270"/>
                  </a:cxn>
                  <a:cxn ang="0">
                    <a:pos x="1154" y="299"/>
                  </a:cxn>
                  <a:cxn ang="0">
                    <a:pos x="1161" y="335"/>
                  </a:cxn>
                  <a:cxn ang="0">
                    <a:pos x="1148" y="352"/>
                  </a:cxn>
                  <a:cxn ang="0">
                    <a:pos x="1138" y="382"/>
                  </a:cxn>
                  <a:cxn ang="0">
                    <a:pos x="1123" y="412"/>
                  </a:cxn>
                  <a:cxn ang="0">
                    <a:pos x="1098" y="435"/>
                  </a:cxn>
                  <a:cxn ang="0">
                    <a:pos x="1063" y="464"/>
                  </a:cxn>
                  <a:cxn ang="0">
                    <a:pos x="724" y="534"/>
                  </a:cxn>
                </a:cxnLst>
                <a:rect l="0" t="0" r="r" b="b"/>
                <a:pathLst>
                  <a:path w="1319" h="535">
                    <a:moveTo>
                      <a:pt x="724" y="534"/>
                    </a:moveTo>
                    <a:lnTo>
                      <a:pt x="699" y="529"/>
                    </a:lnTo>
                    <a:lnTo>
                      <a:pt x="307" y="507"/>
                    </a:lnTo>
                    <a:lnTo>
                      <a:pt x="166" y="497"/>
                    </a:lnTo>
                    <a:lnTo>
                      <a:pt x="160" y="446"/>
                    </a:lnTo>
                    <a:lnTo>
                      <a:pt x="157" y="437"/>
                    </a:lnTo>
                    <a:lnTo>
                      <a:pt x="153" y="420"/>
                    </a:lnTo>
                    <a:lnTo>
                      <a:pt x="152" y="409"/>
                    </a:lnTo>
                    <a:lnTo>
                      <a:pt x="150" y="400"/>
                    </a:lnTo>
                    <a:lnTo>
                      <a:pt x="145" y="379"/>
                    </a:lnTo>
                    <a:lnTo>
                      <a:pt x="133" y="353"/>
                    </a:lnTo>
                    <a:lnTo>
                      <a:pt x="126" y="347"/>
                    </a:lnTo>
                    <a:lnTo>
                      <a:pt x="130" y="339"/>
                    </a:lnTo>
                    <a:lnTo>
                      <a:pt x="132" y="330"/>
                    </a:lnTo>
                    <a:lnTo>
                      <a:pt x="130" y="313"/>
                    </a:lnTo>
                    <a:lnTo>
                      <a:pt x="126" y="304"/>
                    </a:lnTo>
                    <a:lnTo>
                      <a:pt x="113" y="302"/>
                    </a:lnTo>
                    <a:lnTo>
                      <a:pt x="113" y="288"/>
                    </a:lnTo>
                    <a:lnTo>
                      <a:pt x="103" y="284"/>
                    </a:lnTo>
                    <a:lnTo>
                      <a:pt x="93" y="284"/>
                    </a:lnTo>
                    <a:lnTo>
                      <a:pt x="93" y="270"/>
                    </a:lnTo>
                    <a:lnTo>
                      <a:pt x="75" y="255"/>
                    </a:lnTo>
                    <a:lnTo>
                      <a:pt x="75" y="240"/>
                    </a:lnTo>
                    <a:lnTo>
                      <a:pt x="39" y="224"/>
                    </a:lnTo>
                    <a:lnTo>
                      <a:pt x="40" y="202"/>
                    </a:lnTo>
                    <a:lnTo>
                      <a:pt x="35" y="188"/>
                    </a:lnTo>
                    <a:lnTo>
                      <a:pt x="21" y="186"/>
                    </a:lnTo>
                    <a:lnTo>
                      <a:pt x="0" y="179"/>
                    </a:lnTo>
                    <a:lnTo>
                      <a:pt x="0" y="177"/>
                    </a:lnTo>
                    <a:lnTo>
                      <a:pt x="245" y="192"/>
                    </a:lnTo>
                    <a:lnTo>
                      <a:pt x="751" y="215"/>
                    </a:lnTo>
                    <a:lnTo>
                      <a:pt x="758" y="215"/>
                    </a:lnTo>
                    <a:lnTo>
                      <a:pt x="951" y="224"/>
                    </a:lnTo>
                    <a:lnTo>
                      <a:pt x="966" y="224"/>
                    </a:lnTo>
                    <a:lnTo>
                      <a:pt x="1098" y="228"/>
                    </a:lnTo>
                    <a:lnTo>
                      <a:pt x="1101" y="140"/>
                    </a:lnTo>
                    <a:lnTo>
                      <a:pt x="1104" y="50"/>
                    </a:lnTo>
                    <a:lnTo>
                      <a:pt x="1118" y="50"/>
                    </a:lnTo>
                    <a:lnTo>
                      <a:pt x="1124" y="59"/>
                    </a:lnTo>
                    <a:lnTo>
                      <a:pt x="1144" y="66"/>
                    </a:lnTo>
                    <a:lnTo>
                      <a:pt x="1158" y="85"/>
                    </a:lnTo>
                    <a:lnTo>
                      <a:pt x="1159" y="97"/>
                    </a:lnTo>
                    <a:lnTo>
                      <a:pt x="1164" y="106"/>
                    </a:lnTo>
                    <a:lnTo>
                      <a:pt x="1154" y="119"/>
                    </a:lnTo>
                    <a:lnTo>
                      <a:pt x="1143" y="125"/>
                    </a:lnTo>
                    <a:lnTo>
                      <a:pt x="1161" y="126"/>
                    </a:lnTo>
                    <a:lnTo>
                      <a:pt x="1171" y="125"/>
                    </a:lnTo>
                    <a:lnTo>
                      <a:pt x="1178" y="110"/>
                    </a:lnTo>
                    <a:lnTo>
                      <a:pt x="1184" y="97"/>
                    </a:lnTo>
                    <a:lnTo>
                      <a:pt x="1183" y="90"/>
                    </a:lnTo>
                    <a:lnTo>
                      <a:pt x="1184" y="80"/>
                    </a:lnTo>
                    <a:lnTo>
                      <a:pt x="1166" y="68"/>
                    </a:lnTo>
                    <a:lnTo>
                      <a:pt x="1159" y="60"/>
                    </a:lnTo>
                    <a:lnTo>
                      <a:pt x="1144" y="59"/>
                    </a:lnTo>
                    <a:lnTo>
                      <a:pt x="1154" y="40"/>
                    </a:lnTo>
                    <a:lnTo>
                      <a:pt x="1148" y="26"/>
                    </a:lnTo>
                    <a:lnTo>
                      <a:pt x="1178" y="6"/>
                    </a:lnTo>
                    <a:lnTo>
                      <a:pt x="1199" y="3"/>
                    </a:lnTo>
                    <a:lnTo>
                      <a:pt x="1216" y="0"/>
                    </a:lnTo>
                    <a:lnTo>
                      <a:pt x="1233" y="0"/>
                    </a:lnTo>
                    <a:lnTo>
                      <a:pt x="1239" y="19"/>
                    </a:lnTo>
                    <a:lnTo>
                      <a:pt x="1216" y="33"/>
                    </a:lnTo>
                    <a:lnTo>
                      <a:pt x="1204" y="43"/>
                    </a:lnTo>
                    <a:lnTo>
                      <a:pt x="1210" y="52"/>
                    </a:lnTo>
                    <a:lnTo>
                      <a:pt x="1216" y="65"/>
                    </a:lnTo>
                    <a:lnTo>
                      <a:pt x="1224" y="72"/>
                    </a:lnTo>
                    <a:lnTo>
                      <a:pt x="1233" y="92"/>
                    </a:lnTo>
                    <a:lnTo>
                      <a:pt x="1244" y="95"/>
                    </a:lnTo>
                    <a:lnTo>
                      <a:pt x="1248" y="106"/>
                    </a:lnTo>
                    <a:lnTo>
                      <a:pt x="1248" y="115"/>
                    </a:lnTo>
                    <a:lnTo>
                      <a:pt x="1253" y="130"/>
                    </a:lnTo>
                    <a:lnTo>
                      <a:pt x="1261" y="140"/>
                    </a:lnTo>
                    <a:lnTo>
                      <a:pt x="1273" y="146"/>
                    </a:lnTo>
                    <a:lnTo>
                      <a:pt x="1279" y="157"/>
                    </a:lnTo>
                    <a:lnTo>
                      <a:pt x="1275" y="166"/>
                    </a:lnTo>
                    <a:lnTo>
                      <a:pt x="1279" y="182"/>
                    </a:lnTo>
                    <a:lnTo>
                      <a:pt x="1279" y="192"/>
                    </a:lnTo>
                    <a:lnTo>
                      <a:pt x="1290" y="182"/>
                    </a:lnTo>
                    <a:lnTo>
                      <a:pt x="1293" y="202"/>
                    </a:lnTo>
                    <a:lnTo>
                      <a:pt x="1295" y="212"/>
                    </a:lnTo>
                    <a:lnTo>
                      <a:pt x="1304" y="215"/>
                    </a:lnTo>
                    <a:lnTo>
                      <a:pt x="1318" y="217"/>
                    </a:lnTo>
                    <a:lnTo>
                      <a:pt x="1315" y="226"/>
                    </a:lnTo>
                    <a:lnTo>
                      <a:pt x="1306" y="226"/>
                    </a:lnTo>
                    <a:lnTo>
                      <a:pt x="1301" y="237"/>
                    </a:lnTo>
                    <a:lnTo>
                      <a:pt x="1268" y="235"/>
                    </a:lnTo>
                    <a:lnTo>
                      <a:pt x="1273" y="262"/>
                    </a:lnTo>
                    <a:lnTo>
                      <a:pt x="1244" y="284"/>
                    </a:lnTo>
                    <a:lnTo>
                      <a:pt x="1231" y="284"/>
                    </a:lnTo>
                    <a:lnTo>
                      <a:pt x="1230" y="293"/>
                    </a:lnTo>
                    <a:lnTo>
                      <a:pt x="1230" y="306"/>
                    </a:lnTo>
                    <a:lnTo>
                      <a:pt x="1224" y="326"/>
                    </a:lnTo>
                    <a:lnTo>
                      <a:pt x="1226" y="333"/>
                    </a:lnTo>
                    <a:lnTo>
                      <a:pt x="1218" y="342"/>
                    </a:lnTo>
                    <a:lnTo>
                      <a:pt x="1208" y="352"/>
                    </a:lnTo>
                    <a:lnTo>
                      <a:pt x="1206" y="377"/>
                    </a:lnTo>
                    <a:lnTo>
                      <a:pt x="1210" y="382"/>
                    </a:lnTo>
                    <a:lnTo>
                      <a:pt x="1190" y="392"/>
                    </a:lnTo>
                    <a:lnTo>
                      <a:pt x="1178" y="387"/>
                    </a:lnTo>
                    <a:lnTo>
                      <a:pt x="1174" y="377"/>
                    </a:lnTo>
                    <a:lnTo>
                      <a:pt x="1186" y="362"/>
                    </a:lnTo>
                    <a:lnTo>
                      <a:pt x="1190" y="353"/>
                    </a:lnTo>
                    <a:lnTo>
                      <a:pt x="1186" y="342"/>
                    </a:lnTo>
                    <a:lnTo>
                      <a:pt x="1193" y="335"/>
                    </a:lnTo>
                    <a:lnTo>
                      <a:pt x="1201" y="306"/>
                    </a:lnTo>
                    <a:lnTo>
                      <a:pt x="1204" y="293"/>
                    </a:lnTo>
                    <a:lnTo>
                      <a:pt x="1199" y="284"/>
                    </a:lnTo>
                    <a:lnTo>
                      <a:pt x="1198" y="273"/>
                    </a:lnTo>
                    <a:lnTo>
                      <a:pt x="1191" y="262"/>
                    </a:lnTo>
                    <a:lnTo>
                      <a:pt x="1184" y="255"/>
                    </a:lnTo>
                    <a:lnTo>
                      <a:pt x="1181" y="267"/>
                    </a:lnTo>
                    <a:lnTo>
                      <a:pt x="1181" y="279"/>
                    </a:lnTo>
                    <a:lnTo>
                      <a:pt x="1183" y="299"/>
                    </a:lnTo>
                    <a:lnTo>
                      <a:pt x="1166" y="310"/>
                    </a:lnTo>
                    <a:lnTo>
                      <a:pt x="1161" y="297"/>
                    </a:lnTo>
                    <a:lnTo>
                      <a:pt x="1166" y="279"/>
                    </a:lnTo>
                    <a:lnTo>
                      <a:pt x="1164" y="270"/>
                    </a:lnTo>
                    <a:lnTo>
                      <a:pt x="1154" y="273"/>
                    </a:lnTo>
                    <a:lnTo>
                      <a:pt x="1150" y="290"/>
                    </a:lnTo>
                    <a:lnTo>
                      <a:pt x="1154" y="299"/>
                    </a:lnTo>
                    <a:lnTo>
                      <a:pt x="1154" y="319"/>
                    </a:lnTo>
                    <a:lnTo>
                      <a:pt x="1161" y="326"/>
                    </a:lnTo>
                    <a:lnTo>
                      <a:pt x="1161" y="335"/>
                    </a:lnTo>
                    <a:lnTo>
                      <a:pt x="1159" y="347"/>
                    </a:lnTo>
                    <a:lnTo>
                      <a:pt x="1154" y="339"/>
                    </a:lnTo>
                    <a:lnTo>
                      <a:pt x="1148" y="352"/>
                    </a:lnTo>
                    <a:lnTo>
                      <a:pt x="1139" y="362"/>
                    </a:lnTo>
                    <a:lnTo>
                      <a:pt x="1134" y="375"/>
                    </a:lnTo>
                    <a:lnTo>
                      <a:pt x="1138" y="382"/>
                    </a:lnTo>
                    <a:lnTo>
                      <a:pt x="1134" y="392"/>
                    </a:lnTo>
                    <a:lnTo>
                      <a:pt x="1126" y="395"/>
                    </a:lnTo>
                    <a:lnTo>
                      <a:pt x="1123" y="412"/>
                    </a:lnTo>
                    <a:lnTo>
                      <a:pt x="1124" y="424"/>
                    </a:lnTo>
                    <a:lnTo>
                      <a:pt x="1110" y="420"/>
                    </a:lnTo>
                    <a:lnTo>
                      <a:pt x="1098" y="435"/>
                    </a:lnTo>
                    <a:lnTo>
                      <a:pt x="1086" y="440"/>
                    </a:lnTo>
                    <a:lnTo>
                      <a:pt x="1076" y="464"/>
                    </a:lnTo>
                    <a:lnTo>
                      <a:pt x="1063" y="464"/>
                    </a:lnTo>
                    <a:lnTo>
                      <a:pt x="744" y="453"/>
                    </a:lnTo>
                    <a:lnTo>
                      <a:pt x="729" y="453"/>
                    </a:lnTo>
                    <a:lnTo>
                      <a:pt x="724" y="5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4" name="Freeform 93"/>
              <p:cNvSpPr>
                <a:spLocks/>
              </p:cNvSpPr>
              <p:nvPr/>
            </p:nvSpPr>
            <p:spPr bwMode="auto">
              <a:xfrm>
                <a:off x="2900996" y="2941172"/>
                <a:ext cx="42222" cy="71145"/>
              </a:xfrm>
              <a:custGeom>
                <a:avLst/>
                <a:gdLst/>
                <a:ahLst/>
                <a:cxnLst>
                  <a:cxn ang="0">
                    <a:pos x="24" y="70"/>
                  </a:cxn>
                  <a:cxn ang="0">
                    <a:pos x="15" y="68"/>
                  </a:cxn>
                  <a:cxn ang="0">
                    <a:pos x="10" y="61"/>
                  </a:cxn>
                  <a:cxn ang="0">
                    <a:pos x="7" y="51"/>
                  </a:cxn>
                  <a:cxn ang="0">
                    <a:pos x="3" y="43"/>
                  </a:cxn>
                  <a:cxn ang="0">
                    <a:pos x="0" y="31"/>
                  </a:cxn>
                  <a:cxn ang="0">
                    <a:pos x="3" y="15"/>
                  </a:cxn>
                  <a:cxn ang="0">
                    <a:pos x="5" y="12"/>
                  </a:cxn>
                  <a:cxn ang="0">
                    <a:pos x="27" y="0"/>
                  </a:cxn>
                  <a:cxn ang="0">
                    <a:pos x="38" y="8"/>
                  </a:cxn>
                  <a:cxn ang="0">
                    <a:pos x="38" y="28"/>
                  </a:cxn>
                  <a:cxn ang="0">
                    <a:pos x="39" y="43"/>
                  </a:cxn>
                  <a:cxn ang="0">
                    <a:pos x="41" y="57"/>
                  </a:cxn>
                  <a:cxn ang="0">
                    <a:pos x="48" y="68"/>
                  </a:cxn>
                  <a:cxn ang="0">
                    <a:pos x="39" y="78"/>
                  </a:cxn>
                  <a:cxn ang="0">
                    <a:pos x="31" y="78"/>
                  </a:cxn>
                  <a:cxn ang="0">
                    <a:pos x="24" y="70"/>
                  </a:cxn>
                </a:cxnLst>
                <a:rect l="0" t="0" r="r" b="b"/>
                <a:pathLst>
                  <a:path w="49" h="79">
                    <a:moveTo>
                      <a:pt x="24" y="70"/>
                    </a:moveTo>
                    <a:lnTo>
                      <a:pt x="15" y="68"/>
                    </a:lnTo>
                    <a:lnTo>
                      <a:pt x="10" y="61"/>
                    </a:lnTo>
                    <a:lnTo>
                      <a:pt x="7" y="51"/>
                    </a:lnTo>
                    <a:lnTo>
                      <a:pt x="3" y="43"/>
                    </a:lnTo>
                    <a:lnTo>
                      <a:pt x="0" y="31"/>
                    </a:lnTo>
                    <a:lnTo>
                      <a:pt x="3" y="15"/>
                    </a:lnTo>
                    <a:lnTo>
                      <a:pt x="5" y="12"/>
                    </a:lnTo>
                    <a:lnTo>
                      <a:pt x="27" y="0"/>
                    </a:lnTo>
                    <a:lnTo>
                      <a:pt x="38" y="8"/>
                    </a:lnTo>
                    <a:lnTo>
                      <a:pt x="38" y="28"/>
                    </a:lnTo>
                    <a:lnTo>
                      <a:pt x="39" y="43"/>
                    </a:lnTo>
                    <a:lnTo>
                      <a:pt x="41" y="57"/>
                    </a:lnTo>
                    <a:lnTo>
                      <a:pt x="48" y="68"/>
                    </a:lnTo>
                    <a:lnTo>
                      <a:pt x="39" y="78"/>
                    </a:lnTo>
                    <a:lnTo>
                      <a:pt x="31" y="78"/>
                    </a:lnTo>
                    <a:lnTo>
                      <a:pt x="24" y="7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5" name="Freeform 94"/>
              <p:cNvSpPr>
                <a:spLocks/>
              </p:cNvSpPr>
              <p:nvPr/>
            </p:nvSpPr>
            <p:spPr bwMode="auto">
              <a:xfrm>
                <a:off x="2801902" y="2901548"/>
                <a:ext cx="26712" cy="27017"/>
              </a:xfrm>
              <a:custGeom>
                <a:avLst/>
                <a:gdLst/>
                <a:ahLst/>
                <a:cxnLst>
                  <a:cxn ang="0">
                    <a:pos x="30" y="11"/>
                  </a:cxn>
                  <a:cxn ang="0">
                    <a:pos x="0" y="29"/>
                  </a:cxn>
                  <a:cxn ang="0">
                    <a:pos x="0" y="0"/>
                  </a:cxn>
                  <a:cxn ang="0">
                    <a:pos x="30" y="11"/>
                  </a:cxn>
                </a:cxnLst>
                <a:rect l="0" t="0" r="r" b="b"/>
                <a:pathLst>
                  <a:path w="31" h="30">
                    <a:moveTo>
                      <a:pt x="30" y="11"/>
                    </a:moveTo>
                    <a:lnTo>
                      <a:pt x="0" y="29"/>
                    </a:lnTo>
                    <a:lnTo>
                      <a:pt x="0" y="0"/>
                    </a:lnTo>
                    <a:lnTo>
                      <a:pt x="30" y="1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6" name="Freeform 95"/>
              <p:cNvSpPr>
                <a:spLocks/>
              </p:cNvSpPr>
              <p:nvPr/>
            </p:nvSpPr>
            <p:spPr bwMode="auto">
              <a:xfrm>
                <a:off x="2728660" y="3054643"/>
                <a:ext cx="324853" cy="434972"/>
              </a:xfrm>
              <a:custGeom>
                <a:avLst/>
                <a:gdLst/>
                <a:ahLst/>
                <a:cxnLst>
                  <a:cxn ang="0">
                    <a:pos x="279" y="350"/>
                  </a:cxn>
                  <a:cxn ang="0">
                    <a:pos x="314" y="316"/>
                  </a:cxn>
                  <a:cxn ang="0">
                    <a:pos x="324" y="336"/>
                  </a:cxn>
                  <a:cxn ang="0">
                    <a:pos x="322" y="355"/>
                  </a:cxn>
                  <a:cxn ang="0">
                    <a:pos x="326" y="373"/>
                  </a:cxn>
                  <a:cxn ang="0">
                    <a:pos x="344" y="375"/>
                  </a:cxn>
                  <a:cxn ang="0">
                    <a:pos x="359" y="388"/>
                  </a:cxn>
                  <a:cxn ang="0">
                    <a:pos x="339" y="417"/>
                  </a:cxn>
                  <a:cxn ang="0">
                    <a:pos x="333" y="437"/>
                  </a:cxn>
                  <a:cxn ang="0">
                    <a:pos x="322" y="482"/>
                  </a:cxn>
                  <a:cxn ang="0">
                    <a:pos x="148" y="477"/>
                  </a:cxn>
                  <a:cxn ang="0">
                    <a:pos x="152" y="372"/>
                  </a:cxn>
                  <a:cxn ang="0">
                    <a:pos x="0" y="368"/>
                  </a:cxn>
                  <a:cxn ang="0">
                    <a:pos x="28" y="321"/>
                  </a:cxn>
                  <a:cxn ang="0">
                    <a:pos x="43" y="298"/>
                  </a:cxn>
                  <a:cxn ang="0">
                    <a:pos x="60" y="284"/>
                  </a:cxn>
                  <a:cxn ang="0">
                    <a:pos x="75" y="268"/>
                  </a:cxn>
                  <a:cxn ang="0">
                    <a:pos x="105" y="252"/>
                  </a:cxn>
                  <a:cxn ang="0">
                    <a:pos x="127" y="237"/>
                  </a:cxn>
                  <a:cxn ang="0">
                    <a:pos x="175" y="228"/>
                  </a:cxn>
                  <a:cxn ang="0">
                    <a:pos x="179" y="204"/>
                  </a:cxn>
                  <a:cxn ang="0">
                    <a:pos x="184" y="179"/>
                  </a:cxn>
                  <a:cxn ang="0">
                    <a:pos x="199" y="176"/>
                  </a:cxn>
                  <a:cxn ang="0">
                    <a:pos x="207" y="162"/>
                  </a:cxn>
                  <a:cxn ang="0">
                    <a:pos x="220" y="147"/>
                  </a:cxn>
                  <a:cxn ang="0">
                    <a:pos x="234" y="127"/>
                  </a:cxn>
                  <a:cxn ang="0">
                    <a:pos x="252" y="110"/>
                  </a:cxn>
                  <a:cxn ang="0">
                    <a:pos x="267" y="94"/>
                  </a:cxn>
                  <a:cxn ang="0">
                    <a:pos x="299" y="72"/>
                  </a:cxn>
                  <a:cxn ang="0">
                    <a:pos x="308" y="55"/>
                  </a:cxn>
                  <a:cxn ang="0">
                    <a:pos x="301" y="32"/>
                  </a:cxn>
                  <a:cxn ang="0">
                    <a:pos x="294" y="13"/>
                  </a:cxn>
                  <a:cxn ang="0">
                    <a:pos x="281" y="0"/>
                  </a:cxn>
                  <a:cxn ang="0">
                    <a:pos x="295" y="8"/>
                  </a:cxn>
                  <a:cxn ang="0">
                    <a:pos x="324" y="17"/>
                  </a:cxn>
                  <a:cxn ang="0">
                    <a:pos x="339" y="28"/>
                  </a:cxn>
                  <a:cxn ang="0">
                    <a:pos x="346" y="45"/>
                  </a:cxn>
                  <a:cxn ang="0">
                    <a:pos x="348" y="67"/>
                  </a:cxn>
                  <a:cxn ang="0">
                    <a:pos x="351" y="94"/>
                  </a:cxn>
                  <a:cxn ang="0">
                    <a:pos x="364" y="110"/>
                  </a:cxn>
                  <a:cxn ang="0">
                    <a:pos x="359" y="127"/>
                  </a:cxn>
                  <a:cxn ang="0">
                    <a:pos x="364" y="142"/>
                  </a:cxn>
                  <a:cxn ang="0">
                    <a:pos x="376" y="159"/>
                  </a:cxn>
                  <a:cxn ang="0">
                    <a:pos x="362" y="174"/>
                  </a:cxn>
                  <a:cxn ang="0">
                    <a:pos x="346" y="176"/>
                  </a:cxn>
                  <a:cxn ang="0">
                    <a:pos x="321" y="176"/>
                  </a:cxn>
                  <a:cxn ang="0">
                    <a:pos x="301" y="201"/>
                  </a:cxn>
                  <a:cxn ang="0">
                    <a:pos x="282" y="221"/>
                  </a:cxn>
                  <a:cxn ang="0">
                    <a:pos x="269" y="202"/>
                  </a:cxn>
                  <a:cxn ang="0">
                    <a:pos x="255" y="182"/>
                  </a:cxn>
                  <a:cxn ang="0">
                    <a:pos x="257" y="202"/>
                  </a:cxn>
                  <a:cxn ang="0">
                    <a:pos x="275" y="226"/>
                  </a:cxn>
                  <a:cxn ang="0">
                    <a:pos x="275" y="256"/>
                  </a:cxn>
                  <a:cxn ang="0">
                    <a:pos x="284" y="288"/>
                  </a:cxn>
                  <a:cxn ang="0">
                    <a:pos x="287" y="313"/>
                  </a:cxn>
                  <a:cxn ang="0">
                    <a:pos x="262" y="343"/>
                  </a:cxn>
                  <a:cxn ang="0">
                    <a:pos x="235" y="353"/>
                  </a:cxn>
                  <a:cxn ang="0">
                    <a:pos x="226" y="372"/>
                  </a:cxn>
                  <a:cxn ang="0">
                    <a:pos x="267" y="350"/>
                  </a:cxn>
                </a:cxnLst>
                <a:rect l="0" t="0" r="r" b="b"/>
                <a:pathLst>
                  <a:path w="377" h="483">
                    <a:moveTo>
                      <a:pt x="267" y="350"/>
                    </a:moveTo>
                    <a:lnTo>
                      <a:pt x="279" y="350"/>
                    </a:lnTo>
                    <a:lnTo>
                      <a:pt x="302" y="316"/>
                    </a:lnTo>
                    <a:lnTo>
                      <a:pt x="314" y="316"/>
                    </a:lnTo>
                    <a:lnTo>
                      <a:pt x="314" y="323"/>
                    </a:lnTo>
                    <a:lnTo>
                      <a:pt x="324" y="336"/>
                    </a:lnTo>
                    <a:lnTo>
                      <a:pt x="322" y="348"/>
                    </a:lnTo>
                    <a:lnTo>
                      <a:pt x="322" y="355"/>
                    </a:lnTo>
                    <a:lnTo>
                      <a:pt x="321" y="365"/>
                    </a:lnTo>
                    <a:lnTo>
                      <a:pt x="326" y="373"/>
                    </a:lnTo>
                    <a:lnTo>
                      <a:pt x="335" y="373"/>
                    </a:lnTo>
                    <a:lnTo>
                      <a:pt x="344" y="375"/>
                    </a:lnTo>
                    <a:lnTo>
                      <a:pt x="351" y="383"/>
                    </a:lnTo>
                    <a:lnTo>
                      <a:pt x="359" y="388"/>
                    </a:lnTo>
                    <a:lnTo>
                      <a:pt x="348" y="408"/>
                    </a:lnTo>
                    <a:lnTo>
                      <a:pt x="339" y="417"/>
                    </a:lnTo>
                    <a:lnTo>
                      <a:pt x="335" y="425"/>
                    </a:lnTo>
                    <a:lnTo>
                      <a:pt x="333" y="437"/>
                    </a:lnTo>
                    <a:lnTo>
                      <a:pt x="329" y="460"/>
                    </a:lnTo>
                    <a:lnTo>
                      <a:pt x="322" y="482"/>
                    </a:lnTo>
                    <a:lnTo>
                      <a:pt x="234" y="477"/>
                    </a:lnTo>
                    <a:lnTo>
                      <a:pt x="148" y="477"/>
                    </a:lnTo>
                    <a:lnTo>
                      <a:pt x="150" y="403"/>
                    </a:lnTo>
                    <a:lnTo>
                      <a:pt x="152" y="372"/>
                    </a:lnTo>
                    <a:lnTo>
                      <a:pt x="124" y="372"/>
                    </a:lnTo>
                    <a:lnTo>
                      <a:pt x="0" y="368"/>
                    </a:lnTo>
                    <a:lnTo>
                      <a:pt x="1" y="355"/>
                    </a:lnTo>
                    <a:lnTo>
                      <a:pt x="28" y="321"/>
                    </a:lnTo>
                    <a:lnTo>
                      <a:pt x="37" y="306"/>
                    </a:lnTo>
                    <a:lnTo>
                      <a:pt x="43" y="298"/>
                    </a:lnTo>
                    <a:lnTo>
                      <a:pt x="53" y="294"/>
                    </a:lnTo>
                    <a:lnTo>
                      <a:pt x="60" y="284"/>
                    </a:lnTo>
                    <a:lnTo>
                      <a:pt x="66" y="276"/>
                    </a:lnTo>
                    <a:lnTo>
                      <a:pt x="75" y="268"/>
                    </a:lnTo>
                    <a:lnTo>
                      <a:pt x="90" y="264"/>
                    </a:lnTo>
                    <a:lnTo>
                      <a:pt x="105" y="252"/>
                    </a:lnTo>
                    <a:lnTo>
                      <a:pt x="113" y="243"/>
                    </a:lnTo>
                    <a:lnTo>
                      <a:pt x="127" y="237"/>
                    </a:lnTo>
                    <a:lnTo>
                      <a:pt x="166" y="234"/>
                    </a:lnTo>
                    <a:lnTo>
                      <a:pt x="175" y="228"/>
                    </a:lnTo>
                    <a:lnTo>
                      <a:pt x="182" y="217"/>
                    </a:lnTo>
                    <a:lnTo>
                      <a:pt x="179" y="204"/>
                    </a:lnTo>
                    <a:lnTo>
                      <a:pt x="180" y="190"/>
                    </a:lnTo>
                    <a:lnTo>
                      <a:pt x="184" y="179"/>
                    </a:lnTo>
                    <a:lnTo>
                      <a:pt x="190" y="174"/>
                    </a:lnTo>
                    <a:lnTo>
                      <a:pt x="199" y="176"/>
                    </a:lnTo>
                    <a:lnTo>
                      <a:pt x="206" y="169"/>
                    </a:lnTo>
                    <a:lnTo>
                      <a:pt x="207" y="162"/>
                    </a:lnTo>
                    <a:lnTo>
                      <a:pt x="212" y="150"/>
                    </a:lnTo>
                    <a:lnTo>
                      <a:pt x="220" y="147"/>
                    </a:lnTo>
                    <a:lnTo>
                      <a:pt x="230" y="139"/>
                    </a:lnTo>
                    <a:lnTo>
                      <a:pt x="234" y="127"/>
                    </a:lnTo>
                    <a:lnTo>
                      <a:pt x="241" y="115"/>
                    </a:lnTo>
                    <a:lnTo>
                      <a:pt x="252" y="110"/>
                    </a:lnTo>
                    <a:lnTo>
                      <a:pt x="257" y="100"/>
                    </a:lnTo>
                    <a:lnTo>
                      <a:pt x="267" y="94"/>
                    </a:lnTo>
                    <a:lnTo>
                      <a:pt x="282" y="75"/>
                    </a:lnTo>
                    <a:lnTo>
                      <a:pt x="299" y="72"/>
                    </a:lnTo>
                    <a:lnTo>
                      <a:pt x="308" y="70"/>
                    </a:lnTo>
                    <a:lnTo>
                      <a:pt x="308" y="55"/>
                    </a:lnTo>
                    <a:lnTo>
                      <a:pt x="306" y="45"/>
                    </a:lnTo>
                    <a:lnTo>
                      <a:pt x="301" y="32"/>
                    </a:lnTo>
                    <a:lnTo>
                      <a:pt x="299" y="21"/>
                    </a:lnTo>
                    <a:lnTo>
                      <a:pt x="294" y="13"/>
                    </a:lnTo>
                    <a:lnTo>
                      <a:pt x="281" y="12"/>
                    </a:lnTo>
                    <a:lnTo>
                      <a:pt x="281" y="0"/>
                    </a:lnTo>
                    <a:lnTo>
                      <a:pt x="289" y="0"/>
                    </a:lnTo>
                    <a:lnTo>
                      <a:pt x="295" y="8"/>
                    </a:lnTo>
                    <a:lnTo>
                      <a:pt x="301" y="13"/>
                    </a:lnTo>
                    <a:lnTo>
                      <a:pt x="324" y="17"/>
                    </a:lnTo>
                    <a:lnTo>
                      <a:pt x="329" y="23"/>
                    </a:lnTo>
                    <a:lnTo>
                      <a:pt x="339" y="28"/>
                    </a:lnTo>
                    <a:lnTo>
                      <a:pt x="341" y="35"/>
                    </a:lnTo>
                    <a:lnTo>
                      <a:pt x="346" y="45"/>
                    </a:lnTo>
                    <a:lnTo>
                      <a:pt x="348" y="57"/>
                    </a:lnTo>
                    <a:lnTo>
                      <a:pt x="348" y="67"/>
                    </a:lnTo>
                    <a:lnTo>
                      <a:pt x="351" y="82"/>
                    </a:lnTo>
                    <a:lnTo>
                      <a:pt x="351" y="94"/>
                    </a:lnTo>
                    <a:lnTo>
                      <a:pt x="353" y="100"/>
                    </a:lnTo>
                    <a:lnTo>
                      <a:pt x="364" y="110"/>
                    </a:lnTo>
                    <a:lnTo>
                      <a:pt x="364" y="121"/>
                    </a:lnTo>
                    <a:lnTo>
                      <a:pt x="359" y="127"/>
                    </a:lnTo>
                    <a:lnTo>
                      <a:pt x="359" y="135"/>
                    </a:lnTo>
                    <a:lnTo>
                      <a:pt x="364" y="142"/>
                    </a:lnTo>
                    <a:lnTo>
                      <a:pt x="366" y="150"/>
                    </a:lnTo>
                    <a:lnTo>
                      <a:pt x="376" y="159"/>
                    </a:lnTo>
                    <a:lnTo>
                      <a:pt x="371" y="172"/>
                    </a:lnTo>
                    <a:lnTo>
                      <a:pt x="362" y="174"/>
                    </a:lnTo>
                    <a:lnTo>
                      <a:pt x="353" y="174"/>
                    </a:lnTo>
                    <a:lnTo>
                      <a:pt x="346" y="176"/>
                    </a:lnTo>
                    <a:lnTo>
                      <a:pt x="329" y="172"/>
                    </a:lnTo>
                    <a:lnTo>
                      <a:pt x="321" y="176"/>
                    </a:lnTo>
                    <a:lnTo>
                      <a:pt x="321" y="189"/>
                    </a:lnTo>
                    <a:lnTo>
                      <a:pt x="301" y="201"/>
                    </a:lnTo>
                    <a:lnTo>
                      <a:pt x="295" y="216"/>
                    </a:lnTo>
                    <a:lnTo>
                      <a:pt x="282" y="221"/>
                    </a:lnTo>
                    <a:lnTo>
                      <a:pt x="281" y="204"/>
                    </a:lnTo>
                    <a:lnTo>
                      <a:pt x="269" y="202"/>
                    </a:lnTo>
                    <a:lnTo>
                      <a:pt x="262" y="197"/>
                    </a:lnTo>
                    <a:lnTo>
                      <a:pt x="255" y="182"/>
                    </a:lnTo>
                    <a:lnTo>
                      <a:pt x="249" y="189"/>
                    </a:lnTo>
                    <a:lnTo>
                      <a:pt x="257" y="202"/>
                    </a:lnTo>
                    <a:lnTo>
                      <a:pt x="266" y="212"/>
                    </a:lnTo>
                    <a:lnTo>
                      <a:pt x="275" y="226"/>
                    </a:lnTo>
                    <a:lnTo>
                      <a:pt x="275" y="246"/>
                    </a:lnTo>
                    <a:lnTo>
                      <a:pt x="275" y="256"/>
                    </a:lnTo>
                    <a:lnTo>
                      <a:pt x="289" y="276"/>
                    </a:lnTo>
                    <a:lnTo>
                      <a:pt x="284" y="288"/>
                    </a:lnTo>
                    <a:lnTo>
                      <a:pt x="284" y="304"/>
                    </a:lnTo>
                    <a:lnTo>
                      <a:pt x="287" y="313"/>
                    </a:lnTo>
                    <a:lnTo>
                      <a:pt x="281" y="323"/>
                    </a:lnTo>
                    <a:lnTo>
                      <a:pt x="262" y="343"/>
                    </a:lnTo>
                    <a:lnTo>
                      <a:pt x="249" y="343"/>
                    </a:lnTo>
                    <a:lnTo>
                      <a:pt x="235" y="353"/>
                    </a:lnTo>
                    <a:lnTo>
                      <a:pt x="226" y="363"/>
                    </a:lnTo>
                    <a:lnTo>
                      <a:pt x="226" y="372"/>
                    </a:lnTo>
                    <a:lnTo>
                      <a:pt x="246" y="359"/>
                    </a:lnTo>
                    <a:lnTo>
                      <a:pt x="267" y="350"/>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7" name="Freeform 96"/>
              <p:cNvSpPr>
                <a:spLocks/>
              </p:cNvSpPr>
              <p:nvPr/>
            </p:nvSpPr>
            <p:spPr bwMode="auto">
              <a:xfrm>
                <a:off x="2986302" y="3230253"/>
                <a:ext cx="56009" cy="115272"/>
              </a:xfrm>
              <a:custGeom>
                <a:avLst/>
                <a:gdLst/>
                <a:ahLst/>
                <a:cxnLst>
                  <a:cxn ang="0">
                    <a:pos x="35" y="86"/>
                  </a:cxn>
                  <a:cxn ang="0">
                    <a:pos x="50" y="90"/>
                  </a:cxn>
                  <a:cxn ang="0">
                    <a:pos x="54" y="100"/>
                  </a:cxn>
                  <a:cxn ang="0">
                    <a:pos x="48" y="110"/>
                  </a:cxn>
                  <a:cxn ang="0">
                    <a:pos x="64" y="119"/>
                  </a:cxn>
                  <a:cxn ang="0">
                    <a:pos x="54" y="124"/>
                  </a:cxn>
                  <a:cxn ang="0">
                    <a:pos x="39" y="127"/>
                  </a:cxn>
                  <a:cxn ang="0">
                    <a:pos x="35" y="119"/>
                  </a:cxn>
                  <a:cxn ang="0">
                    <a:pos x="25" y="108"/>
                  </a:cxn>
                  <a:cxn ang="0">
                    <a:pos x="14" y="110"/>
                  </a:cxn>
                  <a:cxn ang="0">
                    <a:pos x="3" y="99"/>
                  </a:cxn>
                  <a:cxn ang="0">
                    <a:pos x="7" y="77"/>
                  </a:cxn>
                  <a:cxn ang="0">
                    <a:pos x="1" y="62"/>
                  </a:cxn>
                  <a:cxn ang="0">
                    <a:pos x="0" y="46"/>
                  </a:cxn>
                  <a:cxn ang="0">
                    <a:pos x="12" y="37"/>
                  </a:cxn>
                  <a:cxn ang="0">
                    <a:pos x="14" y="23"/>
                  </a:cxn>
                  <a:cxn ang="0">
                    <a:pos x="16" y="0"/>
                  </a:cxn>
                  <a:cxn ang="0">
                    <a:pos x="27" y="0"/>
                  </a:cxn>
                  <a:cxn ang="0">
                    <a:pos x="35" y="12"/>
                  </a:cxn>
                  <a:cxn ang="0">
                    <a:pos x="46" y="8"/>
                  </a:cxn>
                  <a:cxn ang="0">
                    <a:pos x="50" y="23"/>
                  </a:cxn>
                  <a:cxn ang="0">
                    <a:pos x="50" y="37"/>
                  </a:cxn>
                  <a:cxn ang="0">
                    <a:pos x="50" y="46"/>
                  </a:cxn>
                  <a:cxn ang="0">
                    <a:pos x="46" y="62"/>
                  </a:cxn>
                  <a:cxn ang="0">
                    <a:pos x="54" y="70"/>
                  </a:cxn>
                  <a:cxn ang="0">
                    <a:pos x="55" y="80"/>
                  </a:cxn>
                  <a:cxn ang="0">
                    <a:pos x="35" y="86"/>
                  </a:cxn>
                </a:cxnLst>
                <a:rect l="0" t="0" r="r" b="b"/>
                <a:pathLst>
                  <a:path w="65" h="128">
                    <a:moveTo>
                      <a:pt x="35" y="86"/>
                    </a:moveTo>
                    <a:lnTo>
                      <a:pt x="50" y="90"/>
                    </a:lnTo>
                    <a:lnTo>
                      <a:pt x="54" y="100"/>
                    </a:lnTo>
                    <a:lnTo>
                      <a:pt x="48" y="110"/>
                    </a:lnTo>
                    <a:lnTo>
                      <a:pt x="64" y="119"/>
                    </a:lnTo>
                    <a:lnTo>
                      <a:pt x="54" y="124"/>
                    </a:lnTo>
                    <a:lnTo>
                      <a:pt x="39" y="127"/>
                    </a:lnTo>
                    <a:lnTo>
                      <a:pt x="35" y="119"/>
                    </a:lnTo>
                    <a:lnTo>
                      <a:pt x="25" y="108"/>
                    </a:lnTo>
                    <a:lnTo>
                      <a:pt x="14" y="110"/>
                    </a:lnTo>
                    <a:lnTo>
                      <a:pt x="3" y="99"/>
                    </a:lnTo>
                    <a:lnTo>
                      <a:pt x="7" y="77"/>
                    </a:lnTo>
                    <a:lnTo>
                      <a:pt x="1" y="62"/>
                    </a:lnTo>
                    <a:lnTo>
                      <a:pt x="0" y="46"/>
                    </a:lnTo>
                    <a:lnTo>
                      <a:pt x="12" y="37"/>
                    </a:lnTo>
                    <a:lnTo>
                      <a:pt x="14" y="23"/>
                    </a:lnTo>
                    <a:lnTo>
                      <a:pt x="16" y="0"/>
                    </a:lnTo>
                    <a:lnTo>
                      <a:pt x="27" y="0"/>
                    </a:lnTo>
                    <a:lnTo>
                      <a:pt x="35" y="12"/>
                    </a:lnTo>
                    <a:lnTo>
                      <a:pt x="46" y="8"/>
                    </a:lnTo>
                    <a:lnTo>
                      <a:pt x="50" y="23"/>
                    </a:lnTo>
                    <a:lnTo>
                      <a:pt x="50" y="37"/>
                    </a:lnTo>
                    <a:lnTo>
                      <a:pt x="50" y="46"/>
                    </a:lnTo>
                    <a:lnTo>
                      <a:pt x="46" y="62"/>
                    </a:lnTo>
                    <a:lnTo>
                      <a:pt x="54" y="70"/>
                    </a:lnTo>
                    <a:lnTo>
                      <a:pt x="55" y="80"/>
                    </a:lnTo>
                    <a:lnTo>
                      <a:pt x="35" y="86"/>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8" name="Freeform 97"/>
              <p:cNvSpPr>
                <a:spLocks/>
              </p:cNvSpPr>
              <p:nvPr/>
            </p:nvSpPr>
            <p:spPr bwMode="auto">
              <a:xfrm>
                <a:off x="3033694" y="3373443"/>
                <a:ext cx="25850" cy="28818"/>
              </a:xfrm>
              <a:custGeom>
                <a:avLst/>
                <a:gdLst/>
                <a:ahLst/>
                <a:cxnLst>
                  <a:cxn ang="0">
                    <a:pos x="16" y="31"/>
                  </a:cxn>
                  <a:cxn ang="0">
                    <a:pos x="0" y="8"/>
                  </a:cxn>
                  <a:cxn ang="0">
                    <a:pos x="22" y="0"/>
                  </a:cxn>
                  <a:cxn ang="0">
                    <a:pos x="29" y="21"/>
                  </a:cxn>
                  <a:cxn ang="0">
                    <a:pos x="16" y="31"/>
                  </a:cxn>
                </a:cxnLst>
                <a:rect l="0" t="0" r="r" b="b"/>
                <a:pathLst>
                  <a:path w="30" h="32">
                    <a:moveTo>
                      <a:pt x="16" y="31"/>
                    </a:moveTo>
                    <a:lnTo>
                      <a:pt x="0" y="8"/>
                    </a:lnTo>
                    <a:lnTo>
                      <a:pt x="22" y="0"/>
                    </a:lnTo>
                    <a:lnTo>
                      <a:pt x="29" y="21"/>
                    </a:lnTo>
                    <a:lnTo>
                      <a:pt x="16" y="3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9" name="Freeform 98"/>
              <p:cNvSpPr>
                <a:spLocks/>
              </p:cNvSpPr>
              <p:nvPr/>
            </p:nvSpPr>
            <p:spPr bwMode="auto">
              <a:xfrm>
                <a:off x="2087570" y="3957008"/>
                <a:ext cx="426531" cy="451182"/>
              </a:xfrm>
              <a:custGeom>
                <a:avLst/>
                <a:gdLst/>
                <a:ahLst/>
                <a:cxnLst>
                  <a:cxn ang="0">
                    <a:pos x="83" y="483"/>
                  </a:cxn>
                  <a:cxn ang="0">
                    <a:pos x="83" y="460"/>
                  </a:cxn>
                  <a:cxn ang="0">
                    <a:pos x="73" y="445"/>
                  </a:cxn>
                  <a:cxn ang="0">
                    <a:pos x="57" y="433"/>
                  </a:cxn>
                  <a:cxn ang="0">
                    <a:pos x="33" y="435"/>
                  </a:cxn>
                  <a:cxn ang="0">
                    <a:pos x="28" y="457"/>
                  </a:cxn>
                  <a:cxn ang="0">
                    <a:pos x="21" y="466"/>
                  </a:cxn>
                  <a:cxn ang="0">
                    <a:pos x="0" y="461"/>
                  </a:cxn>
                  <a:cxn ang="0">
                    <a:pos x="3" y="440"/>
                  </a:cxn>
                  <a:cxn ang="0">
                    <a:pos x="12" y="420"/>
                  </a:cxn>
                  <a:cxn ang="0">
                    <a:pos x="23" y="263"/>
                  </a:cxn>
                  <a:cxn ang="0">
                    <a:pos x="23" y="137"/>
                  </a:cxn>
                  <a:cxn ang="0">
                    <a:pos x="37" y="141"/>
                  </a:cxn>
                  <a:cxn ang="0">
                    <a:pos x="37" y="148"/>
                  </a:cxn>
                  <a:cxn ang="0">
                    <a:pos x="37" y="168"/>
                  </a:cxn>
                  <a:cxn ang="0">
                    <a:pos x="50" y="188"/>
                  </a:cxn>
                  <a:cxn ang="0">
                    <a:pos x="46" y="237"/>
                  </a:cxn>
                  <a:cxn ang="0">
                    <a:pos x="43" y="260"/>
                  </a:cxn>
                  <a:cxn ang="0">
                    <a:pos x="43" y="280"/>
                  </a:cxn>
                  <a:cxn ang="0">
                    <a:pos x="46" y="326"/>
                  </a:cxn>
                  <a:cxn ang="0">
                    <a:pos x="46" y="355"/>
                  </a:cxn>
                  <a:cxn ang="0">
                    <a:pos x="50" y="372"/>
                  </a:cxn>
                  <a:cxn ang="0">
                    <a:pos x="70" y="372"/>
                  </a:cxn>
                  <a:cxn ang="0">
                    <a:pos x="90" y="355"/>
                  </a:cxn>
                  <a:cxn ang="0">
                    <a:pos x="106" y="341"/>
                  </a:cxn>
                  <a:cxn ang="0">
                    <a:pos x="99" y="306"/>
                  </a:cxn>
                  <a:cxn ang="0">
                    <a:pos x="111" y="317"/>
                  </a:cxn>
                  <a:cxn ang="0">
                    <a:pos x="124" y="323"/>
                  </a:cxn>
                  <a:cxn ang="0">
                    <a:pos x="119" y="300"/>
                  </a:cxn>
                  <a:cxn ang="0">
                    <a:pos x="99" y="277"/>
                  </a:cxn>
                  <a:cxn ang="0">
                    <a:pos x="115" y="263"/>
                  </a:cxn>
                  <a:cxn ang="0">
                    <a:pos x="131" y="237"/>
                  </a:cxn>
                  <a:cxn ang="0">
                    <a:pos x="128" y="217"/>
                  </a:cxn>
                  <a:cxn ang="0">
                    <a:pos x="119" y="205"/>
                  </a:cxn>
                  <a:cxn ang="0">
                    <a:pos x="108" y="180"/>
                  </a:cxn>
                  <a:cxn ang="0">
                    <a:pos x="93" y="163"/>
                  </a:cxn>
                  <a:cxn ang="0">
                    <a:pos x="97" y="143"/>
                  </a:cxn>
                  <a:cxn ang="0">
                    <a:pos x="119" y="132"/>
                  </a:cxn>
                  <a:cxn ang="0">
                    <a:pos x="123" y="113"/>
                  </a:cxn>
                  <a:cxn ang="0">
                    <a:pos x="146" y="97"/>
                  </a:cxn>
                  <a:cxn ang="0">
                    <a:pos x="164" y="70"/>
                  </a:cxn>
                  <a:cxn ang="0">
                    <a:pos x="153" y="53"/>
                  </a:cxn>
                  <a:cxn ang="0">
                    <a:pos x="128" y="61"/>
                  </a:cxn>
                  <a:cxn ang="0">
                    <a:pos x="108" y="61"/>
                  </a:cxn>
                  <a:cxn ang="0">
                    <a:pos x="85" y="61"/>
                  </a:cxn>
                  <a:cxn ang="0">
                    <a:pos x="93" y="80"/>
                  </a:cxn>
                  <a:cxn ang="0">
                    <a:pos x="70" y="83"/>
                  </a:cxn>
                  <a:cxn ang="0">
                    <a:pos x="35" y="61"/>
                  </a:cxn>
                  <a:cxn ang="0">
                    <a:pos x="8" y="48"/>
                  </a:cxn>
                  <a:cxn ang="0">
                    <a:pos x="8" y="0"/>
                  </a:cxn>
                  <a:cxn ang="0">
                    <a:pos x="389" y="12"/>
                  </a:cxn>
                  <a:cxn ang="0">
                    <a:pos x="494" y="88"/>
                  </a:cxn>
                  <a:cxn ang="0">
                    <a:pos x="491" y="263"/>
                  </a:cxn>
                  <a:cxn ang="0">
                    <a:pos x="354" y="377"/>
                  </a:cxn>
                  <a:cxn ang="0">
                    <a:pos x="239" y="460"/>
                  </a:cxn>
                  <a:cxn ang="0">
                    <a:pos x="221" y="466"/>
                  </a:cxn>
                  <a:cxn ang="0">
                    <a:pos x="201" y="468"/>
                  </a:cxn>
                  <a:cxn ang="0">
                    <a:pos x="186" y="466"/>
                  </a:cxn>
                  <a:cxn ang="0">
                    <a:pos x="171" y="475"/>
                  </a:cxn>
                  <a:cxn ang="0">
                    <a:pos x="153" y="485"/>
                  </a:cxn>
                  <a:cxn ang="0">
                    <a:pos x="141" y="497"/>
                  </a:cxn>
                  <a:cxn ang="0">
                    <a:pos x="115" y="497"/>
                  </a:cxn>
                  <a:cxn ang="0">
                    <a:pos x="90" y="485"/>
                  </a:cxn>
                </a:cxnLst>
                <a:rect l="0" t="0" r="r" b="b"/>
                <a:pathLst>
                  <a:path w="495" h="501">
                    <a:moveTo>
                      <a:pt x="90" y="485"/>
                    </a:moveTo>
                    <a:lnTo>
                      <a:pt x="83" y="483"/>
                    </a:lnTo>
                    <a:lnTo>
                      <a:pt x="73" y="475"/>
                    </a:lnTo>
                    <a:lnTo>
                      <a:pt x="83" y="460"/>
                    </a:lnTo>
                    <a:lnTo>
                      <a:pt x="77" y="453"/>
                    </a:lnTo>
                    <a:lnTo>
                      <a:pt x="73" y="445"/>
                    </a:lnTo>
                    <a:lnTo>
                      <a:pt x="66" y="435"/>
                    </a:lnTo>
                    <a:lnTo>
                      <a:pt x="57" y="433"/>
                    </a:lnTo>
                    <a:lnTo>
                      <a:pt x="43" y="430"/>
                    </a:lnTo>
                    <a:lnTo>
                      <a:pt x="33" y="435"/>
                    </a:lnTo>
                    <a:lnTo>
                      <a:pt x="33" y="445"/>
                    </a:lnTo>
                    <a:lnTo>
                      <a:pt x="28" y="457"/>
                    </a:lnTo>
                    <a:lnTo>
                      <a:pt x="32" y="468"/>
                    </a:lnTo>
                    <a:lnTo>
                      <a:pt x="21" y="466"/>
                    </a:lnTo>
                    <a:lnTo>
                      <a:pt x="0" y="472"/>
                    </a:lnTo>
                    <a:lnTo>
                      <a:pt x="0" y="461"/>
                    </a:lnTo>
                    <a:lnTo>
                      <a:pt x="1" y="452"/>
                    </a:lnTo>
                    <a:lnTo>
                      <a:pt x="3" y="440"/>
                    </a:lnTo>
                    <a:lnTo>
                      <a:pt x="8" y="430"/>
                    </a:lnTo>
                    <a:lnTo>
                      <a:pt x="12" y="420"/>
                    </a:lnTo>
                    <a:lnTo>
                      <a:pt x="17" y="375"/>
                    </a:lnTo>
                    <a:lnTo>
                      <a:pt x="23" y="263"/>
                    </a:lnTo>
                    <a:lnTo>
                      <a:pt x="21" y="148"/>
                    </a:lnTo>
                    <a:lnTo>
                      <a:pt x="23" y="137"/>
                    </a:lnTo>
                    <a:lnTo>
                      <a:pt x="30" y="132"/>
                    </a:lnTo>
                    <a:lnTo>
                      <a:pt x="37" y="141"/>
                    </a:lnTo>
                    <a:lnTo>
                      <a:pt x="45" y="143"/>
                    </a:lnTo>
                    <a:lnTo>
                      <a:pt x="37" y="148"/>
                    </a:lnTo>
                    <a:lnTo>
                      <a:pt x="33" y="157"/>
                    </a:lnTo>
                    <a:lnTo>
                      <a:pt x="37" y="168"/>
                    </a:lnTo>
                    <a:lnTo>
                      <a:pt x="45" y="180"/>
                    </a:lnTo>
                    <a:lnTo>
                      <a:pt x="50" y="188"/>
                    </a:lnTo>
                    <a:lnTo>
                      <a:pt x="50" y="205"/>
                    </a:lnTo>
                    <a:lnTo>
                      <a:pt x="46" y="237"/>
                    </a:lnTo>
                    <a:lnTo>
                      <a:pt x="46" y="245"/>
                    </a:lnTo>
                    <a:lnTo>
                      <a:pt x="43" y="260"/>
                    </a:lnTo>
                    <a:lnTo>
                      <a:pt x="38" y="268"/>
                    </a:lnTo>
                    <a:lnTo>
                      <a:pt x="43" y="280"/>
                    </a:lnTo>
                    <a:lnTo>
                      <a:pt x="43" y="293"/>
                    </a:lnTo>
                    <a:lnTo>
                      <a:pt x="46" y="326"/>
                    </a:lnTo>
                    <a:lnTo>
                      <a:pt x="45" y="343"/>
                    </a:lnTo>
                    <a:lnTo>
                      <a:pt x="46" y="355"/>
                    </a:lnTo>
                    <a:lnTo>
                      <a:pt x="45" y="365"/>
                    </a:lnTo>
                    <a:lnTo>
                      <a:pt x="50" y="372"/>
                    </a:lnTo>
                    <a:lnTo>
                      <a:pt x="57" y="377"/>
                    </a:lnTo>
                    <a:lnTo>
                      <a:pt x="70" y="372"/>
                    </a:lnTo>
                    <a:lnTo>
                      <a:pt x="85" y="375"/>
                    </a:lnTo>
                    <a:lnTo>
                      <a:pt x="90" y="355"/>
                    </a:lnTo>
                    <a:lnTo>
                      <a:pt x="97" y="346"/>
                    </a:lnTo>
                    <a:lnTo>
                      <a:pt x="106" y="341"/>
                    </a:lnTo>
                    <a:lnTo>
                      <a:pt x="111" y="335"/>
                    </a:lnTo>
                    <a:lnTo>
                      <a:pt x="99" y="306"/>
                    </a:lnTo>
                    <a:lnTo>
                      <a:pt x="113" y="308"/>
                    </a:lnTo>
                    <a:lnTo>
                      <a:pt x="111" y="317"/>
                    </a:lnTo>
                    <a:lnTo>
                      <a:pt x="115" y="326"/>
                    </a:lnTo>
                    <a:lnTo>
                      <a:pt x="124" y="323"/>
                    </a:lnTo>
                    <a:lnTo>
                      <a:pt x="123" y="308"/>
                    </a:lnTo>
                    <a:lnTo>
                      <a:pt x="119" y="300"/>
                    </a:lnTo>
                    <a:lnTo>
                      <a:pt x="97" y="288"/>
                    </a:lnTo>
                    <a:lnTo>
                      <a:pt x="99" y="277"/>
                    </a:lnTo>
                    <a:lnTo>
                      <a:pt x="108" y="273"/>
                    </a:lnTo>
                    <a:lnTo>
                      <a:pt x="115" y="263"/>
                    </a:lnTo>
                    <a:lnTo>
                      <a:pt x="131" y="248"/>
                    </a:lnTo>
                    <a:lnTo>
                      <a:pt x="131" y="237"/>
                    </a:lnTo>
                    <a:lnTo>
                      <a:pt x="135" y="228"/>
                    </a:lnTo>
                    <a:lnTo>
                      <a:pt x="128" y="217"/>
                    </a:lnTo>
                    <a:lnTo>
                      <a:pt x="124" y="213"/>
                    </a:lnTo>
                    <a:lnTo>
                      <a:pt x="119" y="205"/>
                    </a:lnTo>
                    <a:lnTo>
                      <a:pt x="113" y="188"/>
                    </a:lnTo>
                    <a:lnTo>
                      <a:pt x="108" y="180"/>
                    </a:lnTo>
                    <a:lnTo>
                      <a:pt x="97" y="175"/>
                    </a:lnTo>
                    <a:lnTo>
                      <a:pt x="93" y="163"/>
                    </a:lnTo>
                    <a:lnTo>
                      <a:pt x="97" y="152"/>
                    </a:lnTo>
                    <a:lnTo>
                      <a:pt x="97" y="143"/>
                    </a:lnTo>
                    <a:lnTo>
                      <a:pt x="108" y="137"/>
                    </a:lnTo>
                    <a:lnTo>
                      <a:pt x="119" y="132"/>
                    </a:lnTo>
                    <a:lnTo>
                      <a:pt x="123" y="123"/>
                    </a:lnTo>
                    <a:lnTo>
                      <a:pt x="123" y="113"/>
                    </a:lnTo>
                    <a:lnTo>
                      <a:pt x="130" y="106"/>
                    </a:lnTo>
                    <a:lnTo>
                      <a:pt x="146" y="97"/>
                    </a:lnTo>
                    <a:lnTo>
                      <a:pt x="166" y="85"/>
                    </a:lnTo>
                    <a:lnTo>
                      <a:pt x="164" y="70"/>
                    </a:lnTo>
                    <a:lnTo>
                      <a:pt x="159" y="61"/>
                    </a:lnTo>
                    <a:lnTo>
                      <a:pt x="153" y="53"/>
                    </a:lnTo>
                    <a:lnTo>
                      <a:pt x="143" y="50"/>
                    </a:lnTo>
                    <a:lnTo>
                      <a:pt x="128" y="61"/>
                    </a:lnTo>
                    <a:lnTo>
                      <a:pt x="119" y="61"/>
                    </a:lnTo>
                    <a:lnTo>
                      <a:pt x="108" y="61"/>
                    </a:lnTo>
                    <a:lnTo>
                      <a:pt x="99" y="57"/>
                    </a:lnTo>
                    <a:lnTo>
                      <a:pt x="85" y="61"/>
                    </a:lnTo>
                    <a:lnTo>
                      <a:pt x="88" y="70"/>
                    </a:lnTo>
                    <a:lnTo>
                      <a:pt x="93" y="80"/>
                    </a:lnTo>
                    <a:lnTo>
                      <a:pt x="83" y="80"/>
                    </a:lnTo>
                    <a:lnTo>
                      <a:pt x="70" y="83"/>
                    </a:lnTo>
                    <a:lnTo>
                      <a:pt x="63" y="80"/>
                    </a:lnTo>
                    <a:lnTo>
                      <a:pt x="35" y="61"/>
                    </a:lnTo>
                    <a:lnTo>
                      <a:pt x="17" y="53"/>
                    </a:lnTo>
                    <a:lnTo>
                      <a:pt x="8" y="48"/>
                    </a:lnTo>
                    <a:lnTo>
                      <a:pt x="10" y="30"/>
                    </a:lnTo>
                    <a:lnTo>
                      <a:pt x="8" y="0"/>
                    </a:lnTo>
                    <a:lnTo>
                      <a:pt x="181" y="3"/>
                    </a:lnTo>
                    <a:lnTo>
                      <a:pt x="389" y="12"/>
                    </a:lnTo>
                    <a:lnTo>
                      <a:pt x="494" y="15"/>
                    </a:lnTo>
                    <a:lnTo>
                      <a:pt x="494" y="88"/>
                    </a:lnTo>
                    <a:lnTo>
                      <a:pt x="491" y="155"/>
                    </a:lnTo>
                    <a:lnTo>
                      <a:pt x="491" y="263"/>
                    </a:lnTo>
                    <a:lnTo>
                      <a:pt x="489" y="385"/>
                    </a:lnTo>
                    <a:lnTo>
                      <a:pt x="354" y="377"/>
                    </a:lnTo>
                    <a:lnTo>
                      <a:pt x="243" y="375"/>
                    </a:lnTo>
                    <a:lnTo>
                      <a:pt x="239" y="460"/>
                    </a:lnTo>
                    <a:lnTo>
                      <a:pt x="228" y="460"/>
                    </a:lnTo>
                    <a:lnTo>
                      <a:pt x="221" y="466"/>
                    </a:lnTo>
                    <a:lnTo>
                      <a:pt x="211" y="475"/>
                    </a:lnTo>
                    <a:lnTo>
                      <a:pt x="201" y="468"/>
                    </a:lnTo>
                    <a:lnTo>
                      <a:pt x="195" y="466"/>
                    </a:lnTo>
                    <a:lnTo>
                      <a:pt x="186" y="466"/>
                    </a:lnTo>
                    <a:lnTo>
                      <a:pt x="181" y="472"/>
                    </a:lnTo>
                    <a:lnTo>
                      <a:pt x="171" y="475"/>
                    </a:lnTo>
                    <a:lnTo>
                      <a:pt x="164" y="480"/>
                    </a:lnTo>
                    <a:lnTo>
                      <a:pt x="153" y="485"/>
                    </a:lnTo>
                    <a:lnTo>
                      <a:pt x="148" y="493"/>
                    </a:lnTo>
                    <a:lnTo>
                      <a:pt x="141" y="497"/>
                    </a:lnTo>
                    <a:lnTo>
                      <a:pt x="130" y="500"/>
                    </a:lnTo>
                    <a:lnTo>
                      <a:pt x="115" y="497"/>
                    </a:lnTo>
                    <a:lnTo>
                      <a:pt x="108" y="492"/>
                    </a:lnTo>
                    <a:lnTo>
                      <a:pt x="90" y="485"/>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0" name="Freeform 99"/>
              <p:cNvSpPr>
                <a:spLocks/>
              </p:cNvSpPr>
              <p:nvPr/>
            </p:nvSpPr>
            <p:spPr bwMode="auto">
              <a:xfrm>
                <a:off x="2147027" y="4195657"/>
                <a:ext cx="35329" cy="71145"/>
              </a:xfrm>
              <a:custGeom>
                <a:avLst/>
                <a:gdLst/>
                <a:ahLst/>
                <a:cxnLst>
                  <a:cxn ang="0">
                    <a:pos x="6" y="30"/>
                  </a:cxn>
                  <a:cxn ang="0">
                    <a:pos x="5" y="25"/>
                  </a:cxn>
                  <a:cxn ang="0">
                    <a:pos x="5" y="10"/>
                  </a:cxn>
                  <a:cxn ang="0">
                    <a:pos x="13" y="0"/>
                  </a:cxn>
                  <a:cxn ang="0">
                    <a:pos x="15" y="6"/>
                  </a:cxn>
                  <a:cxn ang="0">
                    <a:pos x="20" y="12"/>
                  </a:cxn>
                  <a:cxn ang="0">
                    <a:pos x="21" y="21"/>
                  </a:cxn>
                  <a:cxn ang="0">
                    <a:pos x="28" y="25"/>
                  </a:cxn>
                  <a:cxn ang="0">
                    <a:pos x="37" y="30"/>
                  </a:cxn>
                  <a:cxn ang="0">
                    <a:pos x="32" y="39"/>
                  </a:cxn>
                  <a:cxn ang="0">
                    <a:pos x="32" y="48"/>
                  </a:cxn>
                  <a:cxn ang="0">
                    <a:pos x="35" y="59"/>
                  </a:cxn>
                  <a:cxn ang="0">
                    <a:pos x="40" y="68"/>
                  </a:cxn>
                  <a:cxn ang="0">
                    <a:pos x="35" y="73"/>
                  </a:cxn>
                  <a:cxn ang="0">
                    <a:pos x="21" y="78"/>
                  </a:cxn>
                  <a:cxn ang="0">
                    <a:pos x="15" y="68"/>
                  </a:cxn>
                  <a:cxn ang="0">
                    <a:pos x="21" y="57"/>
                  </a:cxn>
                  <a:cxn ang="0">
                    <a:pos x="15" y="48"/>
                  </a:cxn>
                  <a:cxn ang="0">
                    <a:pos x="6" y="45"/>
                  </a:cxn>
                  <a:cxn ang="0">
                    <a:pos x="0" y="35"/>
                  </a:cxn>
                  <a:cxn ang="0">
                    <a:pos x="6" y="30"/>
                  </a:cxn>
                </a:cxnLst>
                <a:rect l="0" t="0" r="r" b="b"/>
                <a:pathLst>
                  <a:path w="41" h="79">
                    <a:moveTo>
                      <a:pt x="6" y="30"/>
                    </a:moveTo>
                    <a:lnTo>
                      <a:pt x="5" y="25"/>
                    </a:lnTo>
                    <a:lnTo>
                      <a:pt x="5" y="10"/>
                    </a:lnTo>
                    <a:lnTo>
                      <a:pt x="13" y="0"/>
                    </a:lnTo>
                    <a:lnTo>
                      <a:pt x="15" y="6"/>
                    </a:lnTo>
                    <a:lnTo>
                      <a:pt x="20" y="12"/>
                    </a:lnTo>
                    <a:lnTo>
                      <a:pt x="21" y="21"/>
                    </a:lnTo>
                    <a:lnTo>
                      <a:pt x="28" y="25"/>
                    </a:lnTo>
                    <a:lnTo>
                      <a:pt x="37" y="30"/>
                    </a:lnTo>
                    <a:lnTo>
                      <a:pt x="32" y="39"/>
                    </a:lnTo>
                    <a:lnTo>
                      <a:pt x="32" y="48"/>
                    </a:lnTo>
                    <a:lnTo>
                      <a:pt x="35" y="59"/>
                    </a:lnTo>
                    <a:lnTo>
                      <a:pt x="40" y="68"/>
                    </a:lnTo>
                    <a:lnTo>
                      <a:pt x="35" y="73"/>
                    </a:lnTo>
                    <a:lnTo>
                      <a:pt x="21" y="78"/>
                    </a:lnTo>
                    <a:lnTo>
                      <a:pt x="15" y="68"/>
                    </a:lnTo>
                    <a:lnTo>
                      <a:pt x="21" y="57"/>
                    </a:lnTo>
                    <a:lnTo>
                      <a:pt x="15" y="48"/>
                    </a:lnTo>
                    <a:lnTo>
                      <a:pt x="6" y="45"/>
                    </a:lnTo>
                    <a:lnTo>
                      <a:pt x="0" y="35"/>
                    </a:lnTo>
                    <a:lnTo>
                      <a:pt x="6" y="3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1" name="Freeform 100"/>
              <p:cNvSpPr>
                <a:spLocks/>
              </p:cNvSpPr>
              <p:nvPr/>
            </p:nvSpPr>
            <p:spPr bwMode="auto">
              <a:xfrm>
                <a:off x="2894102" y="3667026"/>
                <a:ext cx="37914" cy="50431"/>
              </a:xfrm>
              <a:custGeom>
                <a:avLst/>
                <a:gdLst/>
                <a:ahLst/>
                <a:cxnLst>
                  <a:cxn ang="0">
                    <a:pos x="43" y="30"/>
                  </a:cxn>
                  <a:cxn ang="0">
                    <a:pos x="36" y="38"/>
                  </a:cxn>
                  <a:cxn ang="0">
                    <a:pos x="25" y="35"/>
                  </a:cxn>
                  <a:cxn ang="0">
                    <a:pos x="29" y="55"/>
                  </a:cxn>
                  <a:cxn ang="0">
                    <a:pos x="17" y="50"/>
                  </a:cxn>
                  <a:cxn ang="0">
                    <a:pos x="5" y="35"/>
                  </a:cxn>
                  <a:cxn ang="0">
                    <a:pos x="0" y="25"/>
                  </a:cxn>
                  <a:cxn ang="0">
                    <a:pos x="5" y="20"/>
                  </a:cxn>
                  <a:cxn ang="0">
                    <a:pos x="8" y="8"/>
                  </a:cxn>
                  <a:cxn ang="0">
                    <a:pos x="24" y="0"/>
                  </a:cxn>
                  <a:cxn ang="0">
                    <a:pos x="40" y="10"/>
                  </a:cxn>
                  <a:cxn ang="0">
                    <a:pos x="40" y="20"/>
                  </a:cxn>
                  <a:cxn ang="0">
                    <a:pos x="43" y="30"/>
                  </a:cxn>
                </a:cxnLst>
                <a:rect l="0" t="0" r="r" b="b"/>
                <a:pathLst>
                  <a:path w="44" h="56">
                    <a:moveTo>
                      <a:pt x="43" y="30"/>
                    </a:moveTo>
                    <a:lnTo>
                      <a:pt x="36" y="38"/>
                    </a:lnTo>
                    <a:lnTo>
                      <a:pt x="25" y="35"/>
                    </a:lnTo>
                    <a:lnTo>
                      <a:pt x="29" y="55"/>
                    </a:lnTo>
                    <a:lnTo>
                      <a:pt x="17" y="50"/>
                    </a:lnTo>
                    <a:lnTo>
                      <a:pt x="5" y="35"/>
                    </a:lnTo>
                    <a:lnTo>
                      <a:pt x="0" y="25"/>
                    </a:lnTo>
                    <a:lnTo>
                      <a:pt x="5" y="20"/>
                    </a:lnTo>
                    <a:lnTo>
                      <a:pt x="8" y="8"/>
                    </a:lnTo>
                    <a:lnTo>
                      <a:pt x="24" y="0"/>
                    </a:lnTo>
                    <a:lnTo>
                      <a:pt x="40" y="10"/>
                    </a:lnTo>
                    <a:lnTo>
                      <a:pt x="40" y="20"/>
                    </a:lnTo>
                    <a:lnTo>
                      <a:pt x="43" y="30"/>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2" name="Freeform 101"/>
              <p:cNvSpPr>
                <a:spLocks/>
              </p:cNvSpPr>
              <p:nvPr/>
            </p:nvSpPr>
            <p:spPr bwMode="auto">
              <a:xfrm>
                <a:off x="2910474" y="3563462"/>
                <a:ext cx="760001" cy="483602"/>
              </a:xfrm>
              <a:custGeom>
                <a:avLst/>
                <a:gdLst/>
                <a:ahLst/>
                <a:cxnLst>
                  <a:cxn ang="0">
                    <a:pos x="48" y="160"/>
                  </a:cxn>
                  <a:cxn ang="0">
                    <a:pos x="0" y="202"/>
                  </a:cxn>
                  <a:cxn ang="0">
                    <a:pos x="13" y="243"/>
                  </a:cxn>
                  <a:cxn ang="0">
                    <a:pos x="32" y="274"/>
                  </a:cxn>
                  <a:cxn ang="0">
                    <a:pos x="46" y="304"/>
                  </a:cxn>
                  <a:cxn ang="0">
                    <a:pos x="81" y="302"/>
                  </a:cxn>
                  <a:cxn ang="0">
                    <a:pos x="86" y="329"/>
                  </a:cxn>
                  <a:cxn ang="0">
                    <a:pos x="113" y="356"/>
                  </a:cxn>
                  <a:cxn ang="0">
                    <a:pos x="135" y="386"/>
                  </a:cxn>
                  <a:cxn ang="0">
                    <a:pos x="161" y="411"/>
                  </a:cxn>
                  <a:cxn ang="0">
                    <a:pos x="205" y="426"/>
                  </a:cxn>
                  <a:cxn ang="0">
                    <a:pos x="246" y="433"/>
                  </a:cxn>
                  <a:cxn ang="0">
                    <a:pos x="255" y="471"/>
                  </a:cxn>
                  <a:cxn ang="0">
                    <a:pos x="295" y="489"/>
                  </a:cxn>
                  <a:cxn ang="0">
                    <a:pos x="324" y="497"/>
                  </a:cxn>
                  <a:cxn ang="0">
                    <a:pos x="356" y="508"/>
                  </a:cxn>
                  <a:cxn ang="0">
                    <a:pos x="396" y="509"/>
                  </a:cxn>
                  <a:cxn ang="0">
                    <a:pos x="436" y="519"/>
                  </a:cxn>
                  <a:cxn ang="0">
                    <a:pos x="471" y="519"/>
                  </a:cxn>
                  <a:cxn ang="0">
                    <a:pos x="506" y="521"/>
                  </a:cxn>
                  <a:cxn ang="0">
                    <a:pos x="549" y="536"/>
                  </a:cxn>
                  <a:cxn ang="0">
                    <a:pos x="591" y="517"/>
                  </a:cxn>
                  <a:cxn ang="0">
                    <a:pos x="629" y="484"/>
                  </a:cxn>
                  <a:cxn ang="0">
                    <a:pos x="818" y="461"/>
                  </a:cxn>
                  <a:cxn ang="0">
                    <a:pos x="801" y="422"/>
                  </a:cxn>
                  <a:cxn ang="0">
                    <a:pos x="787" y="396"/>
                  </a:cxn>
                  <a:cxn ang="0">
                    <a:pos x="813" y="369"/>
                  </a:cxn>
                  <a:cxn ang="0">
                    <a:pos x="827" y="336"/>
                  </a:cxn>
                  <a:cxn ang="0">
                    <a:pos x="846" y="304"/>
                  </a:cxn>
                  <a:cxn ang="0">
                    <a:pos x="867" y="272"/>
                  </a:cxn>
                  <a:cxn ang="0">
                    <a:pos x="881" y="214"/>
                  </a:cxn>
                  <a:cxn ang="0">
                    <a:pos x="836" y="214"/>
                  </a:cxn>
                  <a:cxn ang="0">
                    <a:pos x="804" y="189"/>
                  </a:cxn>
                  <a:cxn ang="0">
                    <a:pos x="764" y="180"/>
                  </a:cxn>
                  <a:cxn ang="0">
                    <a:pos x="731" y="172"/>
                  </a:cxn>
                  <a:cxn ang="0">
                    <a:pos x="682" y="148"/>
                  </a:cxn>
                  <a:cxn ang="0">
                    <a:pos x="636" y="142"/>
                  </a:cxn>
                  <a:cxn ang="0">
                    <a:pos x="598" y="134"/>
                  </a:cxn>
                  <a:cxn ang="0">
                    <a:pos x="569" y="160"/>
                  </a:cxn>
                  <a:cxn ang="0">
                    <a:pos x="533" y="147"/>
                  </a:cxn>
                  <a:cxn ang="0">
                    <a:pos x="501" y="160"/>
                  </a:cxn>
                  <a:cxn ang="0">
                    <a:pos x="473" y="142"/>
                  </a:cxn>
                  <a:cxn ang="0">
                    <a:pos x="435" y="132"/>
                  </a:cxn>
                  <a:cxn ang="0">
                    <a:pos x="401" y="100"/>
                  </a:cxn>
                  <a:cxn ang="0">
                    <a:pos x="376" y="61"/>
                  </a:cxn>
                  <a:cxn ang="0">
                    <a:pos x="221" y="20"/>
                  </a:cxn>
                  <a:cxn ang="0">
                    <a:pos x="198" y="21"/>
                  </a:cxn>
                  <a:cxn ang="0">
                    <a:pos x="173" y="40"/>
                  </a:cxn>
                  <a:cxn ang="0">
                    <a:pos x="130" y="33"/>
                  </a:cxn>
                  <a:cxn ang="0">
                    <a:pos x="97" y="88"/>
                  </a:cxn>
                </a:cxnLst>
                <a:rect l="0" t="0" r="r" b="b"/>
                <a:pathLst>
                  <a:path w="882" h="537">
                    <a:moveTo>
                      <a:pt x="66" y="142"/>
                    </a:moveTo>
                    <a:lnTo>
                      <a:pt x="66" y="148"/>
                    </a:lnTo>
                    <a:lnTo>
                      <a:pt x="57" y="155"/>
                    </a:lnTo>
                    <a:lnTo>
                      <a:pt x="48" y="160"/>
                    </a:lnTo>
                    <a:lnTo>
                      <a:pt x="43" y="165"/>
                    </a:lnTo>
                    <a:lnTo>
                      <a:pt x="30" y="180"/>
                    </a:lnTo>
                    <a:lnTo>
                      <a:pt x="5" y="194"/>
                    </a:lnTo>
                    <a:lnTo>
                      <a:pt x="0" y="202"/>
                    </a:lnTo>
                    <a:lnTo>
                      <a:pt x="0" y="214"/>
                    </a:lnTo>
                    <a:lnTo>
                      <a:pt x="3" y="223"/>
                    </a:lnTo>
                    <a:lnTo>
                      <a:pt x="10" y="230"/>
                    </a:lnTo>
                    <a:lnTo>
                      <a:pt x="13" y="243"/>
                    </a:lnTo>
                    <a:lnTo>
                      <a:pt x="13" y="254"/>
                    </a:lnTo>
                    <a:lnTo>
                      <a:pt x="17" y="264"/>
                    </a:lnTo>
                    <a:lnTo>
                      <a:pt x="25" y="272"/>
                    </a:lnTo>
                    <a:lnTo>
                      <a:pt x="32" y="274"/>
                    </a:lnTo>
                    <a:lnTo>
                      <a:pt x="43" y="280"/>
                    </a:lnTo>
                    <a:lnTo>
                      <a:pt x="46" y="289"/>
                    </a:lnTo>
                    <a:lnTo>
                      <a:pt x="43" y="296"/>
                    </a:lnTo>
                    <a:lnTo>
                      <a:pt x="46" y="304"/>
                    </a:lnTo>
                    <a:lnTo>
                      <a:pt x="53" y="307"/>
                    </a:lnTo>
                    <a:lnTo>
                      <a:pt x="57" y="302"/>
                    </a:lnTo>
                    <a:lnTo>
                      <a:pt x="72" y="304"/>
                    </a:lnTo>
                    <a:lnTo>
                      <a:pt x="81" y="302"/>
                    </a:lnTo>
                    <a:lnTo>
                      <a:pt x="78" y="309"/>
                    </a:lnTo>
                    <a:lnTo>
                      <a:pt x="88" y="312"/>
                    </a:lnTo>
                    <a:lnTo>
                      <a:pt x="85" y="322"/>
                    </a:lnTo>
                    <a:lnTo>
                      <a:pt x="86" y="329"/>
                    </a:lnTo>
                    <a:lnTo>
                      <a:pt x="92" y="342"/>
                    </a:lnTo>
                    <a:lnTo>
                      <a:pt x="103" y="345"/>
                    </a:lnTo>
                    <a:lnTo>
                      <a:pt x="110" y="347"/>
                    </a:lnTo>
                    <a:lnTo>
                      <a:pt x="113" y="356"/>
                    </a:lnTo>
                    <a:lnTo>
                      <a:pt x="125" y="359"/>
                    </a:lnTo>
                    <a:lnTo>
                      <a:pt x="133" y="365"/>
                    </a:lnTo>
                    <a:lnTo>
                      <a:pt x="131" y="376"/>
                    </a:lnTo>
                    <a:lnTo>
                      <a:pt x="135" y="386"/>
                    </a:lnTo>
                    <a:lnTo>
                      <a:pt x="135" y="394"/>
                    </a:lnTo>
                    <a:lnTo>
                      <a:pt x="143" y="402"/>
                    </a:lnTo>
                    <a:lnTo>
                      <a:pt x="155" y="402"/>
                    </a:lnTo>
                    <a:lnTo>
                      <a:pt x="161" y="411"/>
                    </a:lnTo>
                    <a:lnTo>
                      <a:pt x="171" y="417"/>
                    </a:lnTo>
                    <a:lnTo>
                      <a:pt x="181" y="420"/>
                    </a:lnTo>
                    <a:lnTo>
                      <a:pt x="191" y="426"/>
                    </a:lnTo>
                    <a:lnTo>
                      <a:pt x="205" y="426"/>
                    </a:lnTo>
                    <a:lnTo>
                      <a:pt x="213" y="422"/>
                    </a:lnTo>
                    <a:lnTo>
                      <a:pt x="228" y="429"/>
                    </a:lnTo>
                    <a:lnTo>
                      <a:pt x="237" y="429"/>
                    </a:lnTo>
                    <a:lnTo>
                      <a:pt x="246" y="433"/>
                    </a:lnTo>
                    <a:lnTo>
                      <a:pt x="250" y="439"/>
                    </a:lnTo>
                    <a:lnTo>
                      <a:pt x="258" y="442"/>
                    </a:lnTo>
                    <a:lnTo>
                      <a:pt x="257" y="461"/>
                    </a:lnTo>
                    <a:lnTo>
                      <a:pt x="255" y="471"/>
                    </a:lnTo>
                    <a:lnTo>
                      <a:pt x="264" y="481"/>
                    </a:lnTo>
                    <a:lnTo>
                      <a:pt x="275" y="487"/>
                    </a:lnTo>
                    <a:lnTo>
                      <a:pt x="281" y="494"/>
                    </a:lnTo>
                    <a:lnTo>
                      <a:pt x="295" y="489"/>
                    </a:lnTo>
                    <a:lnTo>
                      <a:pt x="303" y="489"/>
                    </a:lnTo>
                    <a:lnTo>
                      <a:pt x="311" y="493"/>
                    </a:lnTo>
                    <a:lnTo>
                      <a:pt x="321" y="493"/>
                    </a:lnTo>
                    <a:lnTo>
                      <a:pt x="324" y="497"/>
                    </a:lnTo>
                    <a:lnTo>
                      <a:pt x="333" y="502"/>
                    </a:lnTo>
                    <a:lnTo>
                      <a:pt x="341" y="504"/>
                    </a:lnTo>
                    <a:lnTo>
                      <a:pt x="350" y="504"/>
                    </a:lnTo>
                    <a:lnTo>
                      <a:pt x="356" y="508"/>
                    </a:lnTo>
                    <a:lnTo>
                      <a:pt x="366" y="508"/>
                    </a:lnTo>
                    <a:lnTo>
                      <a:pt x="375" y="508"/>
                    </a:lnTo>
                    <a:lnTo>
                      <a:pt x="386" y="517"/>
                    </a:lnTo>
                    <a:lnTo>
                      <a:pt x="396" y="509"/>
                    </a:lnTo>
                    <a:lnTo>
                      <a:pt x="404" y="509"/>
                    </a:lnTo>
                    <a:lnTo>
                      <a:pt x="415" y="513"/>
                    </a:lnTo>
                    <a:lnTo>
                      <a:pt x="430" y="517"/>
                    </a:lnTo>
                    <a:lnTo>
                      <a:pt x="436" y="519"/>
                    </a:lnTo>
                    <a:lnTo>
                      <a:pt x="444" y="519"/>
                    </a:lnTo>
                    <a:lnTo>
                      <a:pt x="456" y="509"/>
                    </a:lnTo>
                    <a:lnTo>
                      <a:pt x="466" y="513"/>
                    </a:lnTo>
                    <a:lnTo>
                      <a:pt x="471" y="519"/>
                    </a:lnTo>
                    <a:lnTo>
                      <a:pt x="481" y="517"/>
                    </a:lnTo>
                    <a:lnTo>
                      <a:pt x="489" y="508"/>
                    </a:lnTo>
                    <a:lnTo>
                      <a:pt x="501" y="513"/>
                    </a:lnTo>
                    <a:lnTo>
                      <a:pt x="506" y="521"/>
                    </a:lnTo>
                    <a:lnTo>
                      <a:pt x="515" y="524"/>
                    </a:lnTo>
                    <a:lnTo>
                      <a:pt x="524" y="524"/>
                    </a:lnTo>
                    <a:lnTo>
                      <a:pt x="535" y="529"/>
                    </a:lnTo>
                    <a:lnTo>
                      <a:pt x="549" y="536"/>
                    </a:lnTo>
                    <a:lnTo>
                      <a:pt x="562" y="536"/>
                    </a:lnTo>
                    <a:lnTo>
                      <a:pt x="569" y="536"/>
                    </a:lnTo>
                    <a:lnTo>
                      <a:pt x="578" y="524"/>
                    </a:lnTo>
                    <a:lnTo>
                      <a:pt x="591" y="517"/>
                    </a:lnTo>
                    <a:lnTo>
                      <a:pt x="593" y="504"/>
                    </a:lnTo>
                    <a:lnTo>
                      <a:pt x="602" y="497"/>
                    </a:lnTo>
                    <a:lnTo>
                      <a:pt x="618" y="487"/>
                    </a:lnTo>
                    <a:lnTo>
                      <a:pt x="629" y="484"/>
                    </a:lnTo>
                    <a:lnTo>
                      <a:pt x="826" y="487"/>
                    </a:lnTo>
                    <a:lnTo>
                      <a:pt x="829" y="481"/>
                    </a:lnTo>
                    <a:lnTo>
                      <a:pt x="826" y="469"/>
                    </a:lnTo>
                    <a:lnTo>
                      <a:pt x="818" y="461"/>
                    </a:lnTo>
                    <a:lnTo>
                      <a:pt x="814" y="447"/>
                    </a:lnTo>
                    <a:lnTo>
                      <a:pt x="811" y="440"/>
                    </a:lnTo>
                    <a:lnTo>
                      <a:pt x="807" y="434"/>
                    </a:lnTo>
                    <a:lnTo>
                      <a:pt x="801" y="422"/>
                    </a:lnTo>
                    <a:lnTo>
                      <a:pt x="798" y="414"/>
                    </a:lnTo>
                    <a:lnTo>
                      <a:pt x="789" y="409"/>
                    </a:lnTo>
                    <a:lnTo>
                      <a:pt x="782" y="402"/>
                    </a:lnTo>
                    <a:lnTo>
                      <a:pt x="787" y="396"/>
                    </a:lnTo>
                    <a:lnTo>
                      <a:pt x="789" y="386"/>
                    </a:lnTo>
                    <a:lnTo>
                      <a:pt x="798" y="376"/>
                    </a:lnTo>
                    <a:lnTo>
                      <a:pt x="804" y="371"/>
                    </a:lnTo>
                    <a:lnTo>
                      <a:pt x="813" y="369"/>
                    </a:lnTo>
                    <a:lnTo>
                      <a:pt x="822" y="362"/>
                    </a:lnTo>
                    <a:lnTo>
                      <a:pt x="827" y="356"/>
                    </a:lnTo>
                    <a:lnTo>
                      <a:pt x="829" y="347"/>
                    </a:lnTo>
                    <a:lnTo>
                      <a:pt x="827" y="336"/>
                    </a:lnTo>
                    <a:lnTo>
                      <a:pt x="826" y="325"/>
                    </a:lnTo>
                    <a:lnTo>
                      <a:pt x="831" y="320"/>
                    </a:lnTo>
                    <a:lnTo>
                      <a:pt x="834" y="307"/>
                    </a:lnTo>
                    <a:lnTo>
                      <a:pt x="846" y="304"/>
                    </a:lnTo>
                    <a:lnTo>
                      <a:pt x="853" y="298"/>
                    </a:lnTo>
                    <a:lnTo>
                      <a:pt x="858" y="289"/>
                    </a:lnTo>
                    <a:lnTo>
                      <a:pt x="861" y="280"/>
                    </a:lnTo>
                    <a:lnTo>
                      <a:pt x="867" y="272"/>
                    </a:lnTo>
                    <a:lnTo>
                      <a:pt x="867" y="260"/>
                    </a:lnTo>
                    <a:lnTo>
                      <a:pt x="881" y="234"/>
                    </a:lnTo>
                    <a:lnTo>
                      <a:pt x="881" y="223"/>
                    </a:lnTo>
                    <a:lnTo>
                      <a:pt x="881" y="214"/>
                    </a:lnTo>
                    <a:lnTo>
                      <a:pt x="869" y="210"/>
                    </a:lnTo>
                    <a:lnTo>
                      <a:pt x="861" y="210"/>
                    </a:lnTo>
                    <a:lnTo>
                      <a:pt x="854" y="210"/>
                    </a:lnTo>
                    <a:lnTo>
                      <a:pt x="836" y="214"/>
                    </a:lnTo>
                    <a:lnTo>
                      <a:pt x="827" y="210"/>
                    </a:lnTo>
                    <a:lnTo>
                      <a:pt x="818" y="202"/>
                    </a:lnTo>
                    <a:lnTo>
                      <a:pt x="813" y="194"/>
                    </a:lnTo>
                    <a:lnTo>
                      <a:pt x="804" y="189"/>
                    </a:lnTo>
                    <a:lnTo>
                      <a:pt x="796" y="183"/>
                    </a:lnTo>
                    <a:lnTo>
                      <a:pt x="786" y="180"/>
                    </a:lnTo>
                    <a:lnTo>
                      <a:pt x="773" y="180"/>
                    </a:lnTo>
                    <a:lnTo>
                      <a:pt x="764" y="180"/>
                    </a:lnTo>
                    <a:lnTo>
                      <a:pt x="756" y="182"/>
                    </a:lnTo>
                    <a:lnTo>
                      <a:pt x="746" y="182"/>
                    </a:lnTo>
                    <a:lnTo>
                      <a:pt x="738" y="182"/>
                    </a:lnTo>
                    <a:lnTo>
                      <a:pt x="731" y="172"/>
                    </a:lnTo>
                    <a:lnTo>
                      <a:pt x="728" y="165"/>
                    </a:lnTo>
                    <a:lnTo>
                      <a:pt x="718" y="160"/>
                    </a:lnTo>
                    <a:lnTo>
                      <a:pt x="691" y="147"/>
                    </a:lnTo>
                    <a:lnTo>
                      <a:pt x="682" y="148"/>
                    </a:lnTo>
                    <a:lnTo>
                      <a:pt x="674" y="155"/>
                    </a:lnTo>
                    <a:lnTo>
                      <a:pt x="662" y="152"/>
                    </a:lnTo>
                    <a:lnTo>
                      <a:pt x="651" y="148"/>
                    </a:lnTo>
                    <a:lnTo>
                      <a:pt x="636" y="142"/>
                    </a:lnTo>
                    <a:lnTo>
                      <a:pt x="624" y="140"/>
                    </a:lnTo>
                    <a:lnTo>
                      <a:pt x="618" y="140"/>
                    </a:lnTo>
                    <a:lnTo>
                      <a:pt x="606" y="132"/>
                    </a:lnTo>
                    <a:lnTo>
                      <a:pt x="598" y="134"/>
                    </a:lnTo>
                    <a:lnTo>
                      <a:pt x="591" y="143"/>
                    </a:lnTo>
                    <a:lnTo>
                      <a:pt x="582" y="148"/>
                    </a:lnTo>
                    <a:lnTo>
                      <a:pt x="576" y="155"/>
                    </a:lnTo>
                    <a:lnTo>
                      <a:pt x="569" y="160"/>
                    </a:lnTo>
                    <a:lnTo>
                      <a:pt x="561" y="155"/>
                    </a:lnTo>
                    <a:lnTo>
                      <a:pt x="553" y="152"/>
                    </a:lnTo>
                    <a:lnTo>
                      <a:pt x="544" y="148"/>
                    </a:lnTo>
                    <a:lnTo>
                      <a:pt x="533" y="147"/>
                    </a:lnTo>
                    <a:lnTo>
                      <a:pt x="524" y="152"/>
                    </a:lnTo>
                    <a:lnTo>
                      <a:pt x="516" y="152"/>
                    </a:lnTo>
                    <a:lnTo>
                      <a:pt x="511" y="162"/>
                    </a:lnTo>
                    <a:lnTo>
                      <a:pt x="501" y="160"/>
                    </a:lnTo>
                    <a:lnTo>
                      <a:pt x="496" y="147"/>
                    </a:lnTo>
                    <a:lnTo>
                      <a:pt x="488" y="147"/>
                    </a:lnTo>
                    <a:lnTo>
                      <a:pt x="481" y="142"/>
                    </a:lnTo>
                    <a:lnTo>
                      <a:pt x="473" y="142"/>
                    </a:lnTo>
                    <a:lnTo>
                      <a:pt x="469" y="132"/>
                    </a:lnTo>
                    <a:lnTo>
                      <a:pt x="458" y="128"/>
                    </a:lnTo>
                    <a:lnTo>
                      <a:pt x="444" y="128"/>
                    </a:lnTo>
                    <a:lnTo>
                      <a:pt x="435" y="132"/>
                    </a:lnTo>
                    <a:lnTo>
                      <a:pt x="430" y="123"/>
                    </a:lnTo>
                    <a:lnTo>
                      <a:pt x="411" y="115"/>
                    </a:lnTo>
                    <a:lnTo>
                      <a:pt x="406" y="110"/>
                    </a:lnTo>
                    <a:lnTo>
                      <a:pt x="401" y="100"/>
                    </a:lnTo>
                    <a:lnTo>
                      <a:pt x="393" y="92"/>
                    </a:lnTo>
                    <a:lnTo>
                      <a:pt x="391" y="83"/>
                    </a:lnTo>
                    <a:lnTo>
                      <a:pt x="388" y="70"/>
                    </a:lnTo>
                    <a:lnTo>
                      <a:pt x="376" y="61"/>
                    </a:lnTo>
                    <a:lnTo>
                      <a:pt x="368" y="53"/>
                    </a:lnTo>
                    <a:lnTo>
                      <a:pt x="278" y="53"/>
                    </a:lnTo>
                    <a:lnTo>
                      <a:pt x="248" y="52"/>
                    </a:lnTo>
                    <a:lnTo>
                      <a:pt x="221" y="20"/>
                    </a:lnTo>
                    <a:lnTo>
                      <a:pt x="201" y="0"/>
                    </a:lnTo>
                    <a:lnTo>
                      <a:pt x="181" y="20"/>
                    </a:lnTo>
                    <a:lnTo>
                      <a:pt x="190" y="21"/>
                    </a:lnTo>
                    <a:lnTo>
                      <a:pt x="198" y="21"/>
                    </a:lnTo>
                    <a:lnTo>
                      <a:pt x="210" y="30"/>
                    </a:lnTo>
                    <a:lnTo>
                      <a:pt x="195" y="47"/>
                    </a:lnTo>
                    <a:lnTo>
                      <a:pt x="186" y="52"/>
                    </a:lnTo>
                    <a:lnTo>
                      <a:pt x="173" y="40"/>
                    </a:lnTo>
                    <a:lnTo>
                      <a:pt x="163" y="37"/>
                    </a:lnTo>
                    <a:lnTo>
                      <a:pt x="113" y="0"/>
                    </a:lnTo>
                    <a:lnTo>
                      <a:pt x="128" y="25"/>
                    </a:lnTo>
                    <a:lnTo>
                      <a:pt x="130" y="33"/>
                    </a:lnTo>
                    <a:lnTo>
                      <a:pt x="118" y="47"/>
                    </a:lnTo>
                    <a:lnTo>
                      <a:pt x="110" y="61"/>
                    </a:lnTo>
                    <a:lnTo>
                      <a:pt x="106" y="80"/>
                    </a:lnTo>
                    <a:lnTo>
                      <a:pt x="97" y="88"/>
                    </a:lnTo>
                    <a:lnTo>
                      <a:pt x="88" y="123"/>
                    </a:lnTo>
                    <a:lnTo>
                      <a:pt x="75" y="127"/>
                    </a:lnTo>
                    <a:lnTo>
                      <a:pt x="66" y="142"/>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3" name="Freeform 102"/>
              <p:cNvSpPr>
                <a:spLocks/>
              </p:cNvSpPr>
              <p:nvPr/>
            </p:nvSpPr>
            <p:spPr bwMode="auto">
              <a:xfrm>
                <a:off x="2849294" y="3483312"/>
                <a:ext cx="167165" cy="193621"/>
              </a:xfrm>
              <a:custGeom>
                <a:avLst/>
                <a:gdLst/>
                <a:ahLst/>
                <a:cxnLst>
                  <a:cxn ang="0">
                    <a:pos x="97" y="0"/>
                  </a:cxn>
                  <a:cxn ang="0">
                    <a:pos x="10" y="33"/>
                  </a:cxn>
                  <a:cxn ang="0">
                    <a:pos x="28" y="52"/>
                  </a:cxn>
                  <a:cxn ang="0">
                    <a:pos x="28" y="102"/>
                  </a:cxn>
                  <a:cxn ang="0">
                    <a:pos x="13" y="117"/>
                  </a:cxn>
                  <a:cxn ang="0">
                    <a:pos x="0" y="140"/>
                  </a:cxn>
                  <a:cxn ang="0">
                    <a:pos x="12" y="164"/>
                  </a:cxn>
                  <a:cxn ang="0">
                    <a:pos x="17" y="185"/>
                  </a:cxn>
                  <a:cxn ang="0">
                    <a:pos x="35" y="209"/>
                  </a:cxn>
                  <a:cxn ang="0">
                    <a:pos x="54" y="199"/>
                  </a:cxn>
                  <a:cxn ang="0">
                    <a:pos x="61" y="174"/>
                  </a:cxn>
                  <a:cxn ang="0">
                    <a:pos x="68" y="154"/>
                  </a:cxn>
                  <a:cxn ang="0">
                    <a:pos x="61" y="137"/>
                  </a:cxn>
                  <a:cxn ang="0">
                    <a:pos x="48" y="120"/>
                  </a:cxn>
                  <a:cxn ang="0">
                    <a:pos x="74" y="60"/>
                  </a:cxn>
                  <a:cxn ang="0">
                    <a:pos x="96" y="45"/>
                  </a:cxn>
                  <a:cxn ang="0">
                    <a:pos x="130" y="28"/>
                  </a:cxn>
                  <a:cxn ang="0">
                    <a:pos x="130" y="41"/>
                  </a:cxn>
                  <a:cxn ang="0">
                    <a:pos x="116" y="70"/>
                  </a:cxn>
                  <a:cxn ang="0">
                    <a:pos x="101" y="82"/>
                  </a:cxn>
                  <a:cxn ang="0">
                    <a:pos x="102" y="112"/>
                  </a:cxn>
                  <a:cxn ang="0">
                    <a:pos x="102" y="123"/>
                  </a:cxn>
                  <a:cxn ang="0">
                    <a:pos x="151" y="174"/>
                  </a:cxn>
                  <a:cxn ang="0">
                    <a:pos x="151" y="154"/>
                  </a:cxn>
                  <a:cxn ang="0">
                    <a:pos x="121" y="130"/>
                  </a:cxn>
                  <a:cxn ang="0">
                    <a:pos x="130" y="123"/>
                  </a:cxn>
                  <a:cxn ang="0">
                    <a:pos x="151" y="134"/>
                  </a:cxn>
                  <a:cxn ang="0">
                    <a:pos x="166" y="140"/>
                  </a:cxn>
                  <a:cxn ang="0">
                    <a:pos x="185" y="123"/>
                  </a:cxn>
                  <a:cxn ang="0">
                    <a:pos x="166" y="90"/>
                  </a:cxn>
                  <a:cxn ang="0">
                    <a:pos x="178" y="60"/>
                  </a:cxn>
                  <a:cxn ang="0">
                    <a:pos x="193" y="41"/>
                  </a:cxn>
                  <a:cxn ang="0">
                    <a:pos x="181" y="25"/>
                  </a:cxn>
                  <a:cxn ang="0">
                    <a:pos x="186" y="3"/>
                  </a:cxn>
                </a:cxnLst>
                <a:rect l="0" t="0" r="r" b="b"/>
                <a:pathLst>
                  <a:path w="194" h="215">
                    <a:moveTo>
                      <a:pt x="186" y="3"/>
                    </a:moveTo>
                    <a:lnTo>
                      <a:pt x="97" y="0"/>
                    </a:lnTo>
                    <a:lnTo>
                      <a:pt x="12" y="0"/>
                    </a:lnTo>
                    <a:lnTo>
                      <a:pt x="10" y="33"/>
                    </a:lnTo>
                    <a:lnTo>
                      <a:pt x="10" y="41"/>
                    </a:lnTo>
                    <a:lnTo>
                      <a:pt x="28" y="52"/>
                    </a:lnTo>
                    <a:lnTo>
                      <a:pt x="25" y="78"/>
                    </a:lnTo>
                    <a:lnTo>
                      <a:pt x="28" y="102"/>
                    </a:lnTo>
                    <a:lnTo>
                      <a:pt x="25" y="107"/>
                    </a:lnTo>
                    <a:lnTo>
                      <a:pt x="13" y="117"/>
                    </a:lnTo>
                    <a:lnTo>
                      <a:pt x="8" y="127"/>
                    </a:lnTo>
                    <a:lnTo>
                      <a:pt x="0" y="140"/>
                    </a:lnTo>
                    <a:lnTo>
                      <a:pt x="1" y="154"/>
                    </a:lnTo>
                    <a:lnTo>
                      <a:pt x="12" y="164"/>
                    </a:lnTo>
                    <a:lnTo>
                      <a:pt x="17" y="174"/>
                    </a:lnTo>
                    <a:lnTo>
                      <a:pt x="17" y="185"/>
                    </a:lnTo>
                    <a:lnTo>
                      <a:pt x="27" y="191"/>
                    </a:lnTo>
                    <a:lnTo>
                      <a:pt x="35" y="209"/>
                    </a:lnTo>
                    <a:lnTo>
                      <a:pt x="45" y="214"/>
                    </a:lnTo>
                    <a:lnTo>
                      <a:pt x="54" y="199"/>
                    </a:lnTo>
                    <a:lnTo>
                      <a:pt x="54" y="182"/>
                    </a:lnTo>
                    <a:lnTo>
                      <a:pt x="61" y="174"/>
                    </a:lnTo>
                    <a:lnTo>
                      <a:pt x="70" y="167"/>
                    </a:lnTo>
                    <a:lnTo>
                      <a:pt x="68" y="154"/>
                    </a:lnTo>
                    <a:lnTo>
                      <a:pt x="70" y="147"/>
                    </a:lnTo>
                    <a:lnTo>
                      <a:pt x="61" y="137"/>
                    </a:lnTo>
                    <a:lnTo>
                      <a:pt x="54" y="130"/>
                    </a:lnTo>
                    <a:lnTo>
                      <a:pt x="48" y="120"/>
                    </a:lnTo>
                    <a:lnTo>
                      <a:pt x="59" y="92"/>
                    </a:lnTo>
                    <a:lnTo>
                      <a:pt x="74" y="60"/>
                    </a:lnTo>
                    <a:lnTo>
                      <a:pt x="89" y="54"/>
                    </a:lnTo>
                    <a:lnTo>
                      <a:pt x="96" y="45"/>
                    </a:lnTo>
                    <a:lnTo>
                      <a:pt x="106" y="37"/>
                    </a:lnTo>
                    <a:lnTo>
                      <a:pt x="130" y="28"/>
                    </a:lnTo>
                    <a:lnTo>
                      <a:pt x="137" y="37"/>
                    </a:lnTo>
                    <a:lnTo>
                      <a:pt x="130" y="41"/>
                    </a:lnTo>
                    <a:lnTo>
                      <a:pt x="106" y="67"/>
                    </a:lnTo>
                    <a:lnTo>
                      <a:pt x="116" y="70"/>
                    </a:lnTo>
                    <a:lnTo>
                      <a:pt x="116" y="78"/>
                    </a:lnTo>
                    <a:lnTo>
                      <a:pt x="101" y="82"/>
                    </a:lnTo>
                    <a:lnTo>
                      <a:pt x="97" y="100"/>
                    </a:lnTo>
                    <a:lnTo>
                      <a:pt x="102" y="112"/>
                    </a:lnTo>
                    <a:lnTo>
                      <a:pt x="116" y="120"/>
                    </a:lnTo>
                    <a:lnTo>
                      <a:pt x="102" y="123"/>
                    </a:lnTo>
                    <a:lnTo>
                      <a:pt x="126" y="147"/>
                    </a:lnTo>
                    <a:lnTo>
                      <a:pt x="151" y="174"/>
                    </a:lnTo>
                    <a:lnTo>
                      <a:pt x="158" y="157"/>
                    </a:lnTo>
                    <a:lnTo>
                      <a:pt x="151" y="154"/>
                    </a:lnTo>
                    <a:lnTo>
                      <a:pt x="132" y="130"/>
                    </a:lnTo>
                    <a:lnTo>
                      <a:pt x="121" y="130"/>
                    </a:lnTo>
                    <a:lnTo>
                      <a:pt x="121" y="123"/>
                    </a:lnTo>
                    <a:lnTo>
                      <a:pt x="130" y="123"/>
                    </a:lnTo>
                    <a:lnTo>
                      <a:pt x="139" y="127"/>
                    </a:lnTo>
                    <a:lnTo>
                      <a:pt x="151" y="134"/>
                    </a:lnTo>
                    <a:lnTo>
                      <a:pt x="158" y="144"/>
                    </a:lnTo>
                    <a:lnTo>
                      <a:pt x="166" y="140"/>
                    </a:lnTo>
                    <a:lnTo>
                      <a:pt x="174" y="127"/>
                    </a:lnTo>
                    <a:lnTo>
                      <a:pt x="185" y="123"/>
                    </a:lnTo>
                    <a:lnTo>
                      <a:pt x="185" y="110"/>
                    </a:lnTo>
                    <a:lnTo>
                      <a:pt x="166" y="90"/>
                    </a:lnTo>
                    <a:lnTo>
                      <a:pt x="170" y="74"/>
                    </a:lnTo>
                    <a:lnTo>
                      <a:pt x="178" y="60"/>
                    </a:lnTo>
                    <a:lnTo>
                      <a:pt x="185" y="50"/>
                    </a:lnTo>
                    <a:lnTo>
                      <a:pt x="193" y="41"/>
                    </a:lnTo>
                    <a:lnTo>
                      <a:pt x="188" y="32"/>
                    </a:lnTo>
                    <a:lnTo>
                      <a:pt x="181" y="25"/>
                    </a:lnTo>
                    <a:lnTo>
                      <a:pt x="186" y="15"/>
                    </a:lnTo>
                    <a:lnTo>
                      <a:pt x="186" y="3"/>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4" name="Freeform 103"/>
              <p:cNvSpPr>
                <a:spLocks/>
              </p:cNvSpPr>
              <p:nvPr/>
            </p:nvSpPr>
            <p:spPr bwMode="auto">
              <a:xfrm>
                <a:off x="2905304" y="3640009"/>
                <a:ext cx="45669" cy="35122"/>
              </a:xfrm>
              <a:custGeom>
                <a:avLst/>
                <a:gdLst/>
                <a:ahLst/>
                <a:cxnLst>
                  <a:cxn ang="0">
                    <a:pos x="31" y="7"/>
                  </a:cxn>
                  <a:cxn ang="0">
                    <a:pos x="34" y="16"/>
                  </a:cxn>
                  <a:cxn ang="0">
                    <a:pos x="43" y="16"/>
                  </a:cxn>
                  <a:cxn ang="0">
                    <a:pos x="52" y="26"/>
                  </a:cxn>
                  <a:cxn ang="0">
                    <a:pos x="26" y="38"/>
                  </a:cxn>
                  <a:cxn ang="0">
                    <a:pos x="10" y="31"/>
                  </a:cxn>
                  <a:cxn ang="0">
                    <a:pos x="0" y="26"/>
                  </a:cxn>
                  <a:cxn ang="0">
                    <a:pos x="5" y="19"/>
                  </a:cxn>
                  <a:cxn ang="0">
                    <a:pos x="14" y="9"/>
                  </a:cxn>
                  <a:cxn ang="0">
                    <a:pos x="16" y="0"/>
                  </a:cxn>
                  <a:cxn ang="0">
                    <a:pos x="27" y="0"/>
                  </a:cxn>
                  <a:cxn ang="0">
                    <a:pos x="31" y="7"/>
                  </a:cxn>
                </a:cxnLst>
                <a:rect l="0" t="0" r="r" b="b"/>
                <a:pathLst>
                  <a:path w="53" h="39">
                    <a:moveTo>
                      <a:pt x="31" y="7"/>
                    </a:moveTo>
                    <a:lnTo>
                      <a:pt x="34" y="16"/>
                    </a:lnTo>
                    <a:lnTo>
                      <a:pt x="43" y="16"/>
                    </a:lnTo>
                    <a:lnTo>
                      <a:pt x="52" y="26"/>
                    </a:lnTo>
                    <a:lnTo>
                      <a:pt x="26" y="38"/>
                    </a:lnTo>
                    <a:lnTo>
                      <a:pt x="10" y="31"/>
                    </a:lnTo>
                    <a:lnTo>
                      <a:pt x="0" y="26"/>
                    </a:lnTo>
                    <a:lnTo>
                      <a:pt x="5" y="19"/>
                    </a:lnTo>
                    <a:lnTo>
                      <a:pt x="14" y="9"/>
                    </a:lnTo>
                    <a:lnTo>
                      <a:pt x="16" y="0"/>
                    </a:lnTo>
                    <a:lnTo>
                      <a:pt x="27" y="0"/>
                    </a:lnTo>
                    <a:lnTo>
                      <a:pt x="31" y="7"/>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5" name="Freeform 104"/>
              <p:cNvSpPr>
                <a:spLocks/>
              </p:cNvSpPr>
              <p:nvPr/>
            </p:nvSpPr>
            <p:spPr bwMode="auto">
              <a:xfrm>
                <a:off x="2757096" y="2523311"/>
                <a:ext cx="68935" cy="37823"/>
              </a:xfrm>
              <a:custGeom>
                <a:avLst/>
                <a:gdLst/>
                <a:ahLst/>
                <a:cxnLst>
                  <a:cxn ang="0">
                    <a:pos x="64" y="26"/>
                  </a:cxn>
                  <a:cxn ang="0">
                    <a:pos x="54" y="29"/>
                  </a:cxn>
                  <a:cxn ang="0">
                    <a:pos x="49" y="41"/>
                  </a:cxn>
                  <a:cxn ang="0">
                    <a:pos x="32" y="36"/>
                  </a:cxn>
                  <a:cxn ang="0">
                    <a:pos x="27" y="34"/>
                  </a:cxn>
                  <a:cxn ang="0">
                    <a:pos x="20" y="26"/>
                  </a:cxn>
                  <a:cxn ang="0">
                    <a:pos x="28" y="29"/>
                  </a:cxn>
                  <a:cxn ang="0">
                    <a:pos x="10" y="10"/>
                  </a:cxn>
                  <a:cxn ang="0">
                    <a:pos x="0" y="13"/>
                  </a:cxn>
                  <a:cxn ang="0">
                    <a:pos x="1" y="6"/>
                  </a:cxn>
                  <a:cxn ang="0">
                    <a:pos x="10" y="6"/>
                  </a:cxn>
                  <a:cxn ang="0">
                    <a:pos x="21" y="0"/>
                  </a:cxn>
                  <a:cxn ang="0">
                    <a:pos x="30" y="0"/>
                  </a:cxn>
                  <a:cxn ang="0">
                    <a:pos x="54" y="6"/>
                  </a:cxn>
                  <a:cxn ang="0">
                    <a:pos x="60" y="13"/>
                  </a:cxn>
                  <a:cxn ang="0">
                    <a:pos x="62" y="6"/>
                  </a:cxn>
                  <a:cxn ang="0">
                    <a:pos x="71" y="6"/>
                  </a:cxn>
                  <a:cxn ang="0">
                    <a:pos x="79" y="11"/>
                  </a:cxn>
                  <a:cxn ang="0">
                    <a:pos x="72" y="18"/>
                  </a:cxn>
                  <a:cxn ang="0">
                    <a:pos x="64" y="26"/>
                  </a:cxn>
                </a:cxnLst>
                <a:rect l="0" t="0" r="r" b="b"/>
                <a:pathLst>
                  <a:path w="80" h="42">
                    <a:moveTo>
                      <a:pt x="64" y="26"/>
                    </a:moveTo>
                    <a:lnTo>
                      <a:pt x="54" y="29"/>
                    </a:lnTo>
                    <a:lnTo>
                      <a:pt x="49" y="41"/>
                    </a:lnTo>
                    <a:lnTo>
                      <a:pt x="32" y="36"/>
                    </a:lnTo>
                    <a:lnTo>
                      <a:pt x="27" y="34"/>
                    </a:lnTo>
                    <a:lnTo>
                      <a:pt x="20" y="26"/>
                    </a:lnTo>
                    <a:lnTo>
                      <a:pt x="28" y="29"/>
                    </a:lnTo>
                    <a:lnTo>
                      <a:pt x="10" y="10"/>
                    </a:lnTo>
                    <a:lnTo>
                      <a:pt x="0" y="13"/>
                    </a:lnTo>
                    <a:lnTo>
                      <a:pt x="1" y="6"/>
                    </a:lnTo>
                    <a:lnTo>
                      <a:pt x="10" y="6"/>
                    </a:lnTo>
                    <a:lnTo>
                      <a:pt x="21" y="0"/>
                    </a:lnTo>
                    <a:lnTo>
                      <a:pt x="30" y="0"/>
                    </a:lnTo>
                    <a:lnTo>
                      <a:pt x="54" y="6"/>
                    </a:lnTo>
                    <a:lnTo>
                      <a:pt x="60" y="13"/>
                    </a:lnTo>
                    <a:lnTo>
                      <a:pt x="62" y="6"/>
                    </a:lnTo>
                    <a:lnTo>
                      <a:pt x="71" y="6"/>
                    </a:lnTo>
                    <a:lnTo>
                      <a:pt x="79" y="11"/>
                    </a:lnTo>
                    <a:lnTo>
                      <a:pt x="72" y="18"/>
                    </a:lnTo>
                    <a:lnTo>
                      <a:pt x="64" y="2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6" name="Freeform 105"/>
              <p:cNvSpPr>
                <a:spLocks/>
              </p:cNvSpPr>
              <p:nvPr/>
            </p:nvSpPr>
            <p:spPr bwMode="auto">
              <a:xfrm>
                <a:off x="2660587" y="2500797"/>
                <a:ext cx="132698" cy="143190"/>
              </a:xfrm>
              <a:custGeom>
                <a:avLst/>
                <a:gdLst/>
                <a:ahLst/>
                <a:cxnLst>
                  <a:cxn ang="0">
                    <a:pos x="118" y="153"/>
                  </a:cxn>
                  <a:cxn ang="0">
                    <a:pos x="103" y="148"/>
                  </a:cxn>
                  <a:cxn ang="0">
                    <a:pos x="95" y="150"/>
                  </a:cxn>
                  <a:cxn ang="0">
                    <a:pos x="75" y="133"/>
                  </a:cxn>
                  <a:cxn ang="0">
                    <a:pos x="75" y="124"/>
                  </a:cxn>
                  <a:cxn ang="0">
                    <a:pos x="69" y="133"/>
                  </a:cxn>
                  <a:cxn ang="0">
                    <a:pos x="30" y="113"/>
                  </a:cxn>
                  <a:cxn ang="0">
                    <a:pos x="8" y="81"/>
                  </a:cxn>
                  <a:cxn ang="0">
                    <a:pos x="8" y="70"/>
                  </a:cxn>
                  <a:cxn ang="0">
                    <a:pos x="0" y="58"/>
                  </a:cxn>
                  <a:cxn ang="0">
                    <a:pos x="0" y="37"/>
                  </a:cxn>
                  <a:cxn ang="0">
                    <a:pos x="1" y="28"/>
                  </a:cxn>
                  <a:cxn ang="0">
                    <a:pos x="8" y="13"/>
                  </a:cxn>
                  <a:cxn ang="0">
                    <a:pos x="15" y="10"/>
                  </a:cxn>
                  <a:cxn ang="0">
                    <a:pos x="20" y="0"/>
                  </a:cxn>
                  <a:cxn ang="0">
                    <a:pos x="44" y="3"/>
                  </a:cxn>
                  <a:cxn ang="0">
                    <a:pos x="53" y="8"/>
                  </a:cxn>
                  <a:cxn ang="0">
                    <a:pos x="53" y="18"/>
                  </a:cxn>
                  <a:cxn ang="0">
                    <a:pos x="68" y="32"/>
                  </a:cxn>
                  <a:cxn ang="0">
                    <a:pos x="89" y="52"/>
                  </a:cxn>
                  <a:cxn ang="0">
                    <a:pos x="107" y="58"/>
                  </a:cxn>
                  <a:cxn ang="0">
                    <a:pos x="118" y="63"/>
                  </a:cxn>
                  <a:cxn ang="0">
                    <a:pos x="107" y="75"/>
                  </a:cxn>
                  <a:cxn ang="0">
                    <a:pos x="120" y="86"/>
                  </a:cxn>
                  <a:cxn ang="0">
                    <a:pos x="133" y="81"/>
                  </a:cxn>
                  <a:cxn ang="0">
                    <a:pos x="139" y="88"/>
                  </a:cxn>
                  <a:cxn ang="0">
                    <a:pos x="130" y="99"/>
                  </a:cxn>
                  <a:cxn ang="0">
                    <a:pos x="114" y="95"/>
                  </a:cxn>
                  <a:cxn ang="0">
                    <a:pos x="105" y="101"/>
                  </a:cxn>
                  <a:cxn ang="0">
                    <a:pos x="107" y="121"/>
                  </a:cxn>
                  <a:cxn ang="0">
                    <a:pos x="114" y="130"/>
                  </a:cxn>
                  <a:cxn ang="0">
                    <a:pos x="118" y="139"/>
                  </a:cxn>
                  <a:cxn ang="0">
                    <a:pos x="126" y="144"/>
                  </a:cxn>
                  <a:cxn ang="0">
                    <a:pos x="141" y="148"/>
                  </a:cxn>
                  <a:cxn ang="0">
                    <a:pos x="146" y="139"/>
                  </a:cxn>
                  <a:cxn ang="0">
                    <a:pos x="153" y="144"/>
                  </a:cxn>
                  <a:cxn ang="0">
                    <a:pos x="150" y="158"/>
                  </a:cxn>
                  <a:cxn ang="0">
                    <a:pos x="134" y="153"/>
                  </a:cxn>
                  <a:cxn ang="0">
                    <a:pos x="118" y="153"/>
                  </a:cxn>
                </a:cxnLst>
                <a:rect l="0" t="0" r="r" b="b"/>
                <a:pathLst>
                  <a:path w="154" h="159">
                    <a:moveTo>
                      <a:pt x="118" y="153"/>
                    </a:moveTo>
                    <a:lnTo>
                      <a:pt x="103" y="148"/>
                    </a:lnTo>
                    <a:lnTo>
                      <a:pt x="95" y="150"/>
                    </a:lnTo>
                    <a:lnTo>
                      <a:pt x="75" y="133"/>
                    </a:lnTo>
                    <a:lnTo>
                      <a:pt x="75" y="124"/>
                    </a:lnTo>
                    <a:lnTo>
                      <a:pt x="69" y="133"/>
                    </a:lnTo>
                    <a:lnTo>
                      <a:pt x="30" y="113"/>
                    </a:lnTo>
                    <a:lnTo>
                      <a:pt x="8" y="81"/>
                    </a:lnTo>
                    <a:lnTo>
                      <a:pt x="8" y="70"/>
                    </a:lnTo>
                    <a:lnTo>
                      <a:pt x="0" y="58"/>
                    </a:lnTo>
                    <a:lnTo>
                      <a:pt x="0" y="37"/>
                    </a:lnTo>
                    <a:lnTo>
                      <a:pt x="1" y="28"/>
                    </a:lnTo>
                    <a:lnTo>
                      <a:pt x="8" y="13"/>
                    </a:lnTo>
                    <a:lnTo>
                      <a:pt x="15" y="10"/>
                    </a:lnTo>
                    <a:lnTo>
                      <a:pt x="20" y="0"/>
                    </a:lnTo>
                    <a:lnTo>
                      <a:pt x="44" y="3"/>
                    </a:lnTo>
                    <a:lnTo>
                      <a:pt x="53" y="8"/>
                    </a:lnTo>
                    <a:lnTo>
                      <a:pt x="53" y="18"/>
                    </a:lnTo>
                    <a:lnTo>
                      <a:pt x="68" y="32"/>
                    </a:lnTo>
                    <a:lnTo>
                      <a:pt x="89" y="52"/>
                    </a:lnTo>
                    <a:lnTo>
                      <a:pt x="107" y="58"/>
                    </a:lnTo>
                    <a:lnTo>
                      <a:pt x="118" y="63"/>
                    </a:lnTo>
                    <a:lnTo>
                      <a:pt x="107" y="75"/>
                    </a:lnTo>
                    <a:lnTo>
                      <a:pt x="120" y="86"/>
                    </a:lnTo>
                    <a:lnTo>
                      <a:pt x="133" y="81"/>
                    </a:lnTo>
                    <a:lnTo>
                      <a:pt x="139" y="88"/>
                    </a:lnTo>
                    <a:lnTo>
                      <a:pt x="130" y="99"/>
                    </a:lnTo>
                    <a:lnTo>
                      <a:pt x="114" y="95"/>
                    </a:lnTo>
                    <a:lnTo>
                      <a:pt x="105" y="101"/>
                    </a:lnTo>
                    <a:lnTo>
                      <a:pt x="107" y="121"/>
                    </a:lnTo>
                    <a:lnTo>
                      <a:pt x="114" y="130"/>
                    </a:lnTo>
                    <a:lnTo>
                      <a:pt x="118" y="139"/>
                    </a:lnTo>
                    <a:lnTo>
                      <a:pt x="126" y="144"/>
                    </a:lnTo>
                    <a:lnTo>
                      <a:pt x="141" y="148"/>
                    </a:lnTo>
                    <a:lnTo>
                      <a:pt x="146" y="139"/>
                    </a:lnTo>
                    <a:lnTo>
                      <a:pt x="153" y="144"/>
                    </a:lnTo>
                    <a:lnTo>
                      <a:pt x="150" y="158"/>
                    </a:lnTo>
                    <a:lnTo>
                      <a:pt x="134" y="153"/>
                    </a:lnTo>
                    <a:lnTo>
                      <a:pt x="118" y="153"/>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7" name="Freeform 106"/>
              <p:cNvSpPr>
                <a:spLocks/>
              </p:cNvSpPr>
              <p:nvPr/>
            </p:nvSpPr>
            <p:spPr bwMode="auto">
              <a:xfrm>
                <a:off x="2801902" y="2541322"/>
                <a:ext cx="87029" cy="122476"/>
              </a:xfrm>
              <a:custGeom>
                <a:avLst/>
                <a:gdLst/>
                <a:ahLst/>
                <a:cxnLst>
                  <a:cxn ang="0">
                    <a:pos x="75" y="108"/>
                  </a:cxn>
                  <a:cxn ang="0">
                    <a:pos x="83" y="98"/>
                  </a:cxn>
                  <a:cxn ang="0">
                    <a:pos x="80" y="85"/>
                  </a:cxn>
                  <a:cxn ang="0">
                    <a:pos x="88" y="85"/>
                  </a:cxn>
                  <a:cxn ang="0">
                    <a:pos x="88" y="98"/>
                  </a:cxn>
                  <a:cxn ang="0">
                    <a:pos x="100" y="105"/>
                  </a:cxn>
                  <a:cxn ang="0">
                    <a:pos x="97" y="121"/>
                  </a:cxn>
                  <a:cxn ang="0">
                    <a:pos x="92" y="130"/>
                  </a:cxn>
                  <a:cxn ang="0">
                    <a:pos x="83" y="125"/>
                  </a:cxn>
                  <a:cxn ang="0">
                    <a:pos x="75" y="130"/>
                  </a:cxn>
                  <a:cxn ang="0">
                    <a:pos x="66" y="130"/>
                  </a:cxn>
                  <a:cxn ang="0">
                    <a:pos x="55" y="135"/>
                  </a:cxn>
                  <a:cxn ang="0">
                    <a:pos x="40" y="135"/>
                  </a:cxn>
                  <a:cxn ang="0">
                    <a:pos x="50" y="125"/>
                  </a:cxn>
                  <a:cxn ang="0">
                    <a:pos x="43" y="121"/>
                  </a:cxn>
                  <a:cxn ang="0">
                    <a:pos x="53" y="116"/>
                  </a:cxn>
                  <a:cxn ang="0">
                    <a:pos x="46" y="110"/>
                  </a:cxn>
                  <a:cxn ang="0">
                    <a:pos x="33" y="110"/>
                  </a:cxn>
                  <a:cxn ang="0">
                    <a:pos x="21" y="108"/>
                  </a:cxn>
                  <a:cxn ang="0">
                    <a:pos x="17" y="100"/>
                  </a:cxn>
                  <a:cxn ang="0">
                    <a:pos x="6" y="100"/>
                  </a:cxn>
                  <a:cxn ang="0">
                    <a:pos x="0" y="80"/>
                  </a:cxn>
                  <a:cxn ang="0">
                    <a:pos x="10" y="46"/>
                  </a:cxn>
                  <a:cxn ang="0">
                    <a:pos x="17" y="41"/>
                  </a:cxn>
                  <a:cxn ang="0">
                    <a:pos x="15" y="21"/>
                  </a:cxn>
                  <a:cxn ang="0">
                    <a:pos x="23" y="17"/>
                  </a:cxn>
                  <a:cxn ang="0">
                    <a:pos x="33" y="12"/>
                  </a:cxn>
                  <a:cxn ang="0">
                    <a:pos x="33" y="1"/>
                  </a:cxn>
                  <a:cxn ang="0">
                    <a:pos x="43" y="0"/>
                  </a:cxn>
                  <a:cxn ang="0">
                    <a:pos x="41" y="6"/>
                  </a:cxn>
                  <a:cxn ang="0">
                    <a:pos x="43" y="15"/>
                  </a:cxn>
                  <a:cxn ang="0">
                    <a:pos x="48" y="3"/>
                  </a:cxn>
                  <a:cxn ang="0">
                    <a:pos x="53" y="12"/>
                  </a:cxn>
                  <a:cxn ang="0">
                    <a:pos x="46" y="25"/>
                  </a:cxn>
                  <a:cxn ang="0">
                    <a:pos x="60" y="26"/>
                  </a:cxn>
                  <a:cxn ang="0">
                    <a:pos x="53" y="32"/>
                  </a:cxn>
                  <a:cxn ang="0">
                    <a:pos x="55" y="50"/>
                  </a:cxn>
                  <a:cxn ang="0">
                    <a:pos x="50" y="55"/>
                  </a:cxn>
                  <a:cxn ang="0">
                    <a:pos x="55" y="70"/>
                  </a:cxn>
                  <a:cxn ang="0">
                    <a:pos x="61" y="75"/>
                  </a:cxn>
                  <a:cxn ang="0">
                    <a:pos x="65" y="85"/>
                  </a:cxn>
                  <a:cxn ang="0">
                    <a:pos x="60" y="93"/>
                  </a:cxn>
                  <a:cxn ang="0">
                    <a:pos x="70" y="100"/>
                  </a:cxn>
                  <a:cxn ang="0">
                    <a:pos x="66" y="108"/>
                  </a:cxn>
                  <a:cxn ang="0">
                    <a:pos x="75" y="108"/>
                  </a:cxn>
                </a:cxnLst>
                <a:rect l="0" t="0" r="r" b="b"/>
                <a:pathLst>
                  <a:path w="101" h="136">
                    <a:moveTo>
                      <a:pt x="75" y="108"/>
                    </a:moveTo>
                    <a:lnTo>
                      <a:pt x="83" y="98"/>
                    </a:lnTo>
                    <a:lnTo>
                      <a:pt x="80" y="85"/>
                    </a:lnTo>
                    <a:lnTo>
                      <a:pt x="88" y="85"/>
                    </a:lnTo>
                    <a:lnTo>
                      <a:pt x="88" y="98"/>
                    </a:lnTo>
                    <a:lnTo>
                      <a:pt x="100" y="105"/>
                    </a:lnTo>
                    <a:lnTo>
                      <a:pt x="97" y="121"/>
                    </a:lnTo>
                    <a:lnTo>
                      <a:pt x="92" y="130"/>
                    </a:lnTo>
                    <a:lnTo>
                      <a:pt x="83" y="125"/>
                    </a:lnTo>
                    <a:lnTo>
                      <a:pt x="75" y="130"/>
                    </a:lnTo>
                    <a:lnTo>
                      <a:pt x="66" y="130"/>
                    </a:lnTo>
                    <a:lnTo>
                      <a:pt x="55" y="135"/>
                    </a:lnTo>
                    <a:lnTo>
                      <a:pt x="40" y="135"/>
                    </a:lnTo>
                    <a:lnTo>
                      <a:pt x="50" y="125"/>
                    </a:lnTo>
                    <a:lnTo>
                      <a:pt x="43" y="121"/>
                    </a:lnTo>
                    <a:lnTo>
                      <a:pt x="53" y="116"/>
                    </a:lnTo>
                    <a:lnTo>
                      <a:pt x="46" y="110"/>
                    </a:lnTo>
                    <a:lnTo>
                      <a:pt x="33" y="110"/>
                    </a:lnTo>
                    <a:lnTo>
                      <a:pt x="21" y="108"/>
                    </a:lnTo>
                    <a:lnTo>
                      <a:pt x="17" y="100"/>
                    </a:lnTo>
                    <a:lnTo>
                      <a:pt x="6" y="100"/>
                    </a:lnTo>
                    <a:lnTo>
                      <a:pt x="0" y="80"/>
                    </a:lnTo>
                    <a:lnTo>
                      <a:pt x="10" y="46"/>
                    </a:lnTo>
                    <a:lnTo>
                      <a:pt x="17" y="41"/>
                    </a:lnTo>
                    <a:lnTo>
                      <a:pt x="15" y="21"/>
                    </a:lnTo>
                    <a:lnTo>
                      <a:pt x="23" y="17"/>
                    </a:lnTo>
                    <a:lnTo>
                      <a:pt x="33" y="12"/>
                    </a:lnTo>
                    <a:lnTo>
                      <a:pt x="33" y="1"/>
                    </a:lnTo>
                    <a:lnTo>
                      <a:pt x="43" y="0"/>
                    </a:lnTo>
                    <a:lnTo>
                      <a:pt x="41" y="6"/>
                    </a:lnTo>
                    <a:lnTo>
                      <a:pt x="43" y="15"/>
                    </a:lnTo>
                    <a:lnTo>
                      <a:pt x="48" y="3"/>
                    </a:lnTo>
                    <a:lnTo>
                      <a:pt x="53" y="12"/>
                    </a:lnTo>
                    <a:lnTo>
                      <a:pt x="46" y="25"/>
                    </a:lnTo>
                    <a:lnTo>
                      <a:pt x="60" y="26"/>
                    </a:lnTo>
                    <a:lnTo>
                      <a:pt x="53" y="32"/>
                    </a:lnTo>
                    <a:lnTo>
                      <a:pt x="55" y="50"/>
                    </a:lnTo>
                    <a:lnTo>
                      <a:pt x="50" y="55"/>
                    </a:lnTo>
                    <a:lnTo>
                      <a:pt x="55" y="70"/>
                    </a:lnTo>
                    <a:lnTo>
                      <a:pt x="61" y="75"/>
                    </a:lnTo>
                    <a:lnTo>
                      <a:pt x="65" y="85"/>
                    </a:lnTo>
                    <a:lnTo>
                      <a:pt x="60" y="93"/>
                    </a:lnTo>
                    <a:lnTo>
                      <a:pt x="70" y="100"/>
                    </a:lnTo>
                    <a:lnTo>
                      <a:pt x="66" y="108"/>
                    </a:lnTo>
                    <a:lnTo>
                      <a:pt x="75" y="108"/>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8" name="Freeform 107"/>
              <p:cNvSpPr>
                <a:spLocks/>
              </p:cNvSpPr>
              <p:nvPr/>
            </p:nvSpPr>
            <p:spPr bwMode="auto">
              <a:xfrm>
                <a:off x="2863943" y="2515206"/>
                <a:ext cx="37052" cy="45928"/>
              </a:xfrm>
              <a:custGeom>
                <a:avLst/>
                <a:gdLst/>
                <a:ahLst/>
                <a:cxnLst>
                  <a:cxn ang="0">
                    <a:pos x="42" y="27"/>
                  </a:cxn>
                  <a:cxn ang="0">
                    <a:pos x="42" y="20"/>
                  </a:cxn>
                  <a:cxn ang="0">
                    <a:pos x="34" y="18"/>
                  </a:cxn>
                  <a:cxn ang="0">
                    <a:pos x="32" y="8"/>
                  </a:cxn>
                  <a:cxn ang="0">
                    <a:pos x="13" y="0"/>
                  </a:cxn>
                  <a:cxn ang="0">
                    <a:pos x="1" y="6"/>
                  </a:cxn>
                  <a:cxn ang="0">
                    <a:pos x="0" y="20"/>
                  </a:cxn>
                  <a:cxn ang="0">
                    <a:pos x="5" y="28"/>
                  </a:cxn>
                  <a:cxn ang="0">
                    <a:pos x="6" y="38"/>
                  </a:cxn>
                  <a:cxn ang="0">
                    <a:pos x="13" y="50"/>
                  </a:cxn>
                  <a:cxn ang="0">
                    <a:pos x="21" y="43"/>
                  </a:cxn>
                  <a:cxn ang="0">
                    <a:pos x="32" y="42"/>
                  </a:cxn>
                  <a:cxn ang="0">
                    <a:pos x="42" y="27"/>
                  </a:cxn>
                </a:cxnLst>
                <a:rect l="0" t="0" r="r" b="b"/>
                <a:pathLst>
                  <a:path w="43" h="51">
                    <a:moveTo>
                      <a:pt x="42" y="27"/>
                    </a:moveTo>
                    <a:lnTo>
                      <a:pt x="42" y="20"/>
                    </a:lnTo>
                    <a:lnTo>
                      <a:pt x="34" y="18"/>
                    </a:lnTo>
                    <a:lnTo>
                      <a:pt x="32" y="8"/>
                    </a:lnTo>
                    <a:lnTo>
                      <a:pt x="13" y="0"/>
                    </a:lnTo>
                    <a:lnTo>
                      <a:pt x="1" y="6"/>
                    </a:lnTo>
                    <a:lnTo>
                      <a:pt x="0" y="20"/>
                    </a:lnTo>
                    <a:lnTo>
                      <a:pt x="5" y="28"/>
                    </a:lnTo>
                    <a:lnTo>
                      <a:pt x="6" y="38"/>
                    </a:lnTo>
                    <a:lnTo>
                      <a:pt x="13" y="50"/>
                    </a:lnTo>
                    <a:lnTo>
                      <a:pt x="21" y="43"/>
                    </a:lnTo>
                    <a:lnTo>
                      <a:pt x="32" y="42"/>
                    </a:lnTo>
                    <a:lnTo>
                      <a:pt x="42" y="2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9" name="Freeform 108"/>
              <p:cNvSpPr>
                <a:spLocks/>
              </p:cNvSpPr>
              <p:nvPr/>
            </p:nvSpPr>
            <p:spPr bwMode="auto">
              <a:xfrm>
                <a:off x="2750202" y="2418846"/>
                <a:ext cx="170612" cy="103565"/>
              </a:xfrm>
              <a:custGeom>
                <a:avLst/>
                <a:gdLst/>
                <a:ahLst/>
                <a:cxnLst>
                  <a:cxn ang="0">
                    <a:pos x="91" y="17"/>
                  </a:cxn>
                  <a:cxn ang="0">
                    <a:pos x="76" y="19"/>
                  </a:cxn>
                  <a:cxn ang="0">
                    <a:pos x="75" y="25"/>
                  </a:cxn>
                  <a:cxn ang="0">
                    <a:pos x="82" y="39"/>
                  </a:cxn>
                  <a:cxn ang="0">
                    <a:pos x="89" y="60"/>
                  </a:cxn>
                  <a:cxn ang="0">
                    <a:pos x="94" y="63"/>
                  </a:cxn>
                  <a:cxn ang="0">
                    <a:pos x="102" y="71"/>
                  </a:cxn>
                  <a:cxn ang="0">
                    <a:pos x="106" y="83"/>
                  </a:cxn>
                  <a:cxn ang="0">
                    <a:pos x="113" y="90"/>
                  </a:cxn>
                  <a:cxn ang="0">
                    <a:pos x="114" y="98"/>
                  </a:cxn>
                  <a:cxn ang="0">
                    <a:pos x="106" y="107"/>
                  </a:cxn>
                  <a:cxn ang="0">
                    <a:pos x="93" y="114"/>
                  </a:cxn>
                  <a:cxn ang="0">
                    <a:pos x="71" y="109"/>
                  </a:cxn>
                  <a:cxn ang="0">
                    <a:pos x="63" y="107"/>
                  </a:cxn>
                  <a:cxn ang="0">
                    <a:pos x="53" y="93"/>
                  </a:cxn>
                  <a:cxn ang="0">
                    <a:pos x="50" y="87"/>
                  </a:cxn>
                  <a:cxn ang="0">
                    <a:pos x="46" y="75"/>
                  </a:cxn>
                  <a:cxn ang="0">
                    <a:pos x="37" y="71"/>
                  </a:cxn>
                  <a:cxn ang="0">
                    <a:pos x="26" y="69"/>
                  </a:cxn>
                  <a:cxn ang="0">
                    <a:pos x="30" y="75"/>
                  </a:cxn>
                  <a:cxn ang="0">
                    <a:pos x="35" y="87"/>
                  </a:cxn>
                  <a:cxn ang="0">
                    <a:pos x="37" y="100"/>
                  </a:cxn>
                  <a:cxn ang="0">
                    <a:pos x="28" y="100"/>
                  </a:cxn>
                  <a:cxn ang="0">
                    <a:pos x="21" y="90"/>
                  </a:cxn>
                  <a:cxn ang="0">
                    <a:pos x="15" y="80"/>
                  </a:cxn>
                  <a:cxn ang="0">
                    <a:pos x="10" y="93"/>
                  </a:cxn>
                  <a:cxn ang="0">
                    <a:pos x="1" y="90"/>
                  </a:cxn>
                  <a:cxn ang="0">
                    <a:pos x="0" y="78"/>
                  </a:cxn>
                  <a:cxn ang="0">
                    <a:pos x="10" y="63"/>
                  </a:cxn>
                  <a:cxn ang="0">
                    <a:pos x="26" y="43"/>
                  </a:cxn>
                  <a:cxn ang="0">
                    <a:pos x="44" y="29"/>
                  </a:cxn>
                  <a:cxn ang="0">
                    <a:pos x="53" y="17"/>
                  </a:cxn>
                  <a:cxn ang="0">
                    <a:pos x="58" y="8"/>
                  </a:cxn>
                  <a:cxn ang="0">
                    <a:pos x="93" y="0"/>
                  </a:cxn>
                  <a:cxn ang="0">
                    <a:pos x="147" y="19"/>
                  </a:cxn>
                  <a:cxn ang="0">
                    <a:pos x="172" y="39"/>
                  </a:cxn>
                  <a:cxn ang="0">
                    <a:pos x="197" y="43"/>
                  </a:cxn>
                  <a:cxn ang="0">
                    <a:pos x="189" y="49"/>
                  </a:cxn>
                  <a:cxn ang="0">
                    <a:pos x="183" y="60"/>
                  </a:cxn>
                  <a:cxn ang="0">
                    <a:pos x="162" y="69"/>
                  </a:cxn>
                  <a:cxn ang="0">
                    <a:pos x="152" y="83"/>
                  </a:cxn>
                  <a:cxn ang="0">
                    <a:pos x="158" y="98"/>
                  </a:cxn>
                  <a:cxn ang="0">
                    <a:pos x="151" y="95"/>
                  </a:cxn>
                  <a:cxn ang="0">
                    <a:pos x="145" y="100"/>
                  </a:cxn>
                  <a:cxn ang="0">
                    <a:pos x="136" y="95"/>
                  </a:cxn>
                  <a:cxn ang="0">
                    <a:pos x="139" y="90"/>
                  </a:cxn>
                  <a:cxn ang="0">
                    <a:pos x="120" y="78"/>
                  </a:cxn>
                  <a:cxn ang="0">
                    <a:pos x="107" y="60"/>
                  </a:cxn>
                  <a:cxn ang="0">
                    <a:pos x="101" y="51"/>
                  </a:cxn>
                  <a:cxn ang="0">
                    <a:pos x="101" y="25"/>
                  </a:cxn>
                  <a:cxn ang="0">
                    <a:pos x="91" y="17"/>
                  </a:cxn>
                </a:cxnLst>
                <a:rect l="0" t="0" r="r" b="b"/>
                <a:pathLst>
                  <a:path w="198" h="115">
                    <a:moveTo>
                      <a:pt x="91" y="17"/>
                    </a:moveTo>
                    <a:lnTo>
                      <a:pt x="76" y="19"/>
                    </a:lnTo>
                    <a:lnTo>
                      <a:pt x="75" y="25"/>
                    </a:lnTo>
                    <a:lnTo>
                      <a:pt x="82" y="39"/>
                    </a:lnTo>
                    <a:lnTo>
                      <a:pt x="89" y="60"/>
                    </a:lnTo>
                    <a:lnTo>
                      <a:pt x="94" y="63"/>
                    </a:lnTo>
                    <a:lnTo>
                      <a:pt x="102" y="71"/>
                    </a:lnTo>
                    <a:lnTo>
                      <a:pt x="106" y="83"/>
                    </a:lnTo>
                    <a:lnTo>
                      <a:pt x="113" y="90"/>
                    </a:lnTo>
                    <a:lnTo>
                      <a:pt x="114" y="98"/>
                    </a:lnTo>
                    <a:lnTo>
                      <a:pt x="106" y="107"/>
                    </a:lnTo>
                    <a:lnTo>
                      <a:pt x="93" y="114"/>
                    </a:lnTo>
                    <a:lnTo>
                      <a:pt x="71" y="109"/>
                    </a:lnTo>
                    <a:lnTo>
                      <a:pt x="63" y="107"/>
                    </a:lnTo>
                    <a:lnTo>
                      <a:pt x="53" y="93"/>
                    </a:lnTo>
                    <a:lnTo>
                      <a:pt x="50" y="87"/>
                    </a:lnTo>
                    <a:lnTo>
                      <a:pt x="46" y="75"/>
                    </a:lnTo>
                    <a:lnTo>
                      <a:pt x="37" y="71"/>
                    </a:lnTo>
                    <a:lnTo>
                      <a:pt x="26" y="69"/>
                    </a:lnTo>
                    <a:lnTo>
                      <a:pt x="30" y="75"/>
                    </a:lnTo>
                    <a:lnTo>
                      <a:pt x="35" y="87"/>
                    </a:lnTo>
                    <a:lnTo>
                      <a:pt x="37" y="100"/>
                    </a:lnTo>
                    <a:lnTo>
                      <a:pt x="28" y="100"/>
                    </a:lnTo>
                    <a:lnTo>
                      <a:pt x="21" y="90"/>
                    </a:lnTo>
                    <a:lnTo>
                      <a:pt x="15" y="80"/>
                    </a:lnTo>
                    <a:lnTo>
                      <a:pt x="10" y="93"/>
                    </a:lnTo>
                    <a:lnTo>
                      <a:pt x="1" y="90"/>
                    </a:lnTo>
                    <a:lnTo>
                      <a:pt x="0" y="78"/>
                    </a:lnTo>
                    <a:lnTo>
                      <a:pt x="10" y="63"/>
                    </a:lnTo>
                    <a:lnTo>
                      <a:pt x="26" y="43"/>
                    </a:lnTo>
                    <a:lnTo>
                      <a:pt x="44" y="29"/>
                    </a:lnTo>
                    <a:lnTo>
                      <a:pt x="53" y="17"/>
                    </a:lnTo>
                    <a:lnTo>
                      <a:pt x="58" y="8"/>
                    </a:lnTo>
                    <a:lnTo>
                      <a:pt x="93" y="0"/>
                    </a:lnTo>
                    <a:lnTo>
                      <a:pt x="147" y="19"/>
                    </a:lnTo>
                    <a:lnTo>
                      <a:pt x="172" y="39"/>
                    </a:lnTo>
                    <a:lnTo>
                      <a:pt x="197" y="43"/>
                    </a:lnTo>
                    <a:lnTo>
                      <a:pt x="189" y="49"/>
                    </a:lnTo>
                    <a:lnTo>
                      <a:pt x="183" y="60"/>
                    </a:lnTo>
                    <a:lnTo>
                      <a:pt x="162" y="69"/>
                    </a:lnTo>
                    <a:lnTo>
                      <a:pt x="152" y="83"/>
                    </a:lnTo>
                    <a:lnTo>
                      <a:pt x="158" y="98"/>
                    </a:lnTo>
                    <a:lnTo>
                      <a:pt x="151" y="95"/>
                    </a:lnTo>
                    <a:lnTo>
                      <a:pt x="145" y="100"/>
                    </a:lnTo>
                    <a:lnTo>
                      <a:pt x="136" y="95"/>
                    </a:lnTo>
                    <a:lnTo>
                      <a:pt x="139" y="90"/>
                    </a:lnTo>
                    <a:lnTo>
                      <a:pt x="120" y="78"/>
                    </a:lnTo>
                    <a:lnTo>
                      <a:pt x="107" y="60"/>
                    </a:lnTo>
                    <a:lnTo>
                      <a:pt x="101" y="51"/>
                    </a:lnTo>
                    <a:lnTo>
                      <a:pt x="101" y="25"/>
                    </a:lnTo>
                    <a:lnTo>
                      <a:pt x="91" y="1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0" name="Freeform 109"/>
              <p:cNvSpPr>
                <a:spLocks/>
              </p:cNvSpPr>
              <p:nvPr/>
            </p:nvSpPr>
            <p:spPr bwMode="auto">
              <a:xfrm>
                <a:off x="2869974" y="2571942"/>
                <a:ext cx="30159" cy="29719"/>
              </a:xfrm>
              <a:custGeom>
                <a:avLst/>
                <a:gdLst/>
                <a:ahLst/>
                <a:cxnLst>
                  <a:cxn ang="0">
                    <a:pos x="34" y="9"/>
                  </a:cxn>
                  <a:cxn ang="0">
                    <a:pos x="29" y="22"/>
                  </a:cxn>
                  <a:cxn ang="0">
                    <a:pos x="18" y="32"/>
                  </a:cxn>
                  <a:cxn ang="0">
                    <a:pos x="14" y="21"/>
                  </a:cxn>
                  <a:cxn ang="0">
                    <a:pos x="3" y="13"/>
                  </a:cxn>
                  <a:cxn ang="0">
                    <a:pos x="0" y="8"/>
                  </a:cxn>
                  <a:cxn ang="0">
                    <a:pos x="8" y="1"/>
                  </a:cxn>
                  <a:cxn ang="0">
                    <a:pos x="14" y="0"/>
                  </a:cxn>
                  <a:cxn ang="0">
                    <a:pos x="34" y="0"/>
                  </a:cxn>
                  <a:cxn ang="0">
                    <a:pos x="27" y="4"/>
                  </a:cxn>
                  <a:cxn ang="0">
                    <a:pos x="34" y="9"/>
                  </a:cxn>
                </a:cxnLst>
                <a:rect l="0" t="0" r="r" b="b"/>
                <a:pathLst>
                  <a:path w="35" h="33">
                    <a:moveTo>
                      <a:pt x="34" y="9"/>
                    </a:moveTo>
                    <a:lnTo>
                      <a:pt x="29" y="22"/>
                    </a:lnTo>
                    <a:lnTo>
                      <a:pt x="18" y="32"/>
                    </a:lnTo>
                    <a:lnTo>
                      <a:pt x="14" y="21"/>
                    </a:lnTo>
                    <a:lnTo>
                      <a:pt x="3" y="13"/>
                    </a:lnTo>
                    <a:lnTo>
                      <a:pt x="0" y="8"/>
                    </a:lnTo>
                    <a:lnTo>
                      <a:pt x="8" y="1"/>
                    </a:lnTo>
                    <a:lnTo>
                      <a:pt x="14" y="0"/>
                    </a:lnTo>
                    <a:lnTo>
                      <a:pt x="34" y="0"/>
                    </a:lnTo>
                    <a:lnTo>
                      <a:pt x="27" y="4"/>
                    </a:lnTo>
                    <a:lnTo>
                      <a:pt x="34" y="9"/>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1" name="Freeform 110"/>
              <p:cNvSpPr>
                <a:spLocks/>
              </p:cNvSpPr>
              <p:nvPr/>
            </p:nvSpPr>
            <p:spPr bwMode="auto">
              <a:xfrm>
                <a:off x="2933739" y="2483686"/>
                <a:ext cx="1126214" cy="295385"/>
              </a:xfrm>
              <a:custGeom>
                <a:avLst/>
                <a:gdLst/>
                <a:ahLst/>
                <a:cxnLst>
                  <a:cxn ang="0">
                    <a:pos x="110" y="159"/>
                  </a:cxn>
                  <a:cxn ang="0">
                    <a:pos x="146" y="161"/>
                  </a:cxn>
                  <a:cxn ang="0">
                    <a:pos x="145" y="121"/>
                  </a:cxn>
                  <a:cxn ang="0">
                    <a:pos x="137" y="91"/>
                  </a:cxn>
                  <a:cxn ang="0">
                    <a:pos x="123" y="71"/>
                  </a:cxn>
                  <a:cxn ang="0">
                    <a:pos x="99" y="53"/>
                  </a:cxn>
                  <a:cxn ang="0">
                    <a:pos x="160" y="71"/>
                  </a:cxn>
                  <a:cxn ang="0">
                    <a:pos x="182" y="48"/>
                  </a:cxn>
                  <a:cxn ang="0">
                    <a:pos x="160" y="15"/>
                  </a:cxn>
                  <a:cxn ang="0">
                    <a:pos x="328" y="1"/>
                  </a:cxn>
                  <a:cxn ang="0">
                    <a:pos x="1263" y="0"/>
                  </a:cxn>
                  <a:cxn ang="0">
                    <a:pos x="1247" y="21"/>
                  </a:cxn>
                  <a:cxn ang="0">
                    <a:pos x="1241" y="48"/>
                  </a:cxn>
                  <a:cxn ang="0">
                    <a:pos x="1259" y="68"/>
                  </a:cxn>
                  <a:cxn ang="0">
                    <a:pos x="1281" y="58"/>
                  </a:cxn>
                  <a:cxn ang="0">
                    <a:pos x="1306" y="75"/>
                  </a:cxn>
                  <a:cxn ang="0">
                    <a:pos x="1292" y="103"/>
                  </a:cxn>
                  <a:cxn ang="0">
                    <a:pos x="1281" y="126"/>
                  </a:cxn>
                  <a:cxn ang="0">
                    <a:pos x="1251" y="136"/>
                  </a:cxn>
                  <a:cxn ang="0">
                    <a:pos x="1223" y="126"/>
                  </a:cxn>
                  <a:cxn ang="0">
                    <a:pos x="1209" y="98"/>
                  </a:cxn>
                  <a:cxn ang="0">
                    <a:pos x="1191" y="116"/>
                  </a:cxn>
                  <a:cxn ang="0">
                    <a:pos x="1167" y="121"/>
                  </a:cxn>
                  <a:cxn ang="0">
                    <a:pos x="1134" y="124"/>
                  </a:cxn>
                  <a:cxn ang="0">
                    <a:pos x="1119" y="143"/>
                  </a:cxn>
                  <a:cxn ang="0">
                    <a:pos x="1072" y="151"/>
                  </a:cxn>
                  <a:cxn ang="0">
                    <a:pos x="1067" y="184"/>
                  </a:cxn>
                  <a:cxn ang="0">
                    <a:pos x="1074" y="214"/>
                  </a:cxn>
                  <a:cxn ang="0">
                    <a:pos x="1059" y="239"/>
                  </a:cxn>
                  <a:cxn ang="0">
                    <a:pos x="1076" y="264"/>
                  </a:cxn>
                  <a:cxn ang="0">
                    <a:pos x="1059" y="284"/>
                  </a:cxn>
                  <a:cxn ang="0">
                    <a:pos x="1072" y="312"/>
                  </a:cxn>
                  <a:cxn ang="0">
                    <a:pos x="1102" y="327"/>
                  </a:cxn>
                  <a:cxn ang="0">
                    <a:pos x="460" y="317"/>
                  </a:cxn>
                  <a:cxn ang="0">
                    <a:pos x="206" y="315"/>
                  </a:cxn>
                  <a:cxn ang="0">
                    <a:pos x="166" y="259"/>
                  </a:cxn>
                  <a:cxn ang="0">
                    <a:pos x="137" y="239"/>
                  </a:cxn>
                  <a:cxn ang="0">
                    <a:pos x="113" y="234"/>
                  </a:cxn>
                  <a:cxn ang="0">
                    <a:pos x="95" y="194"/>
                  </a:cxn>
                  <a:cxn ang="0">
                    <a:pos x="80" y="184"/>
                  </a:cxn>
                  <a:cxn ang="0">
                    <a:pos x="59" y="219"/>
                  </a:cxn>
                  <a:cxn ang="0">
                    <a:pos x="23" y="194"/>
                  </a:cxn>
                  <a:cxn ang="0">
                    <a:pos x="32" y="161"/>
                  </a:cxn>
                  <a:cxn ang="0">
                    <a:pos x="5" y="137"/>
                  </a:cxn>
                  <a:cxn ang="0">
                    <a:pos x="39" y="121"/>
                  </a:cxn>
                  <a:cxn ang="0">
                    <a:pos x="70" y="117"/>
                  </a:cxn>
                  <a:cxn ang="0">
                    <a:pos x="75" y="144"/>
                  </a:cxn>
                  <a:cxn ang="0">
                    <a:pos x="93" y="128"/>
                  </a:cxn>
                </a:cxnLst>
                <a:rect l="0" t="0" r="r" b="b"/>
                <a:pathLst>
                  <a:path w="1307" h="328">
                    <a:moveTo>
                      <a:pt x="100" y="136"/>
                    </a:moveTo>
                    <a:lnTo>
                      <a:pt x="105" y="148"/>
                    </a:lnTo>
                    <a:lnTo>
                      <a:pt x="110" y="159"/>
                    </a:lnTo>
                    <a:lnTo>
                      <a:pt x="117" y="164"/>
                    </a:lnTo>
                    <a:lnTo>
                      <a:pt x="128" y="168"/>
                    </a:lnTo>
                    <a:lnTo>
                      <a:pt x="146" y="161"/>
                    </a:lnTo>
                    <a:lnTo>
                      <a:pt x="146" y="148"/>
                    </a:lnTo>
                    <a:lnTo>
                      <a:pt x="146" y="131"/>
                    </a:lnTo>
                    <a:lnTo>
                      <a:pt x="145" y="121"/>
                    </a:lnTo>
                    <a:lnTo>
                      <a:pt x="146" y="111"/>
                    </a:lnTo>
                    <a:lnTo>
                      <a:pt x="145" y="101"/>
                    </a:lnTo>
                    <a:lnTo>
                      <a:pt x="137" y="91"/>
                    </a:lnTo>
                    <a:lnTo>
                      <a:pt x="137" y="83"/>
                    </a:lnTo>
                    <a:lnTo>
                      <a:pt x="132" y="75"/>
                    </a:lnTo>
                    <a:lnTo>
                      <a:pt x="123" y="71"/>
                    </a:lnTo>
                    <a:lnTo>
                      <a:pt x="115" y="63"/>
                    </a:lnTo>
                    <a:lnTo>
                      <a:pt x="103" y="63"/>
                    </a:lnTo>
                    <a:lnTo>
                      <a:pt x="99" y="53"/>
                    </a:lnTo>
                    <a:lnTo>
                      <a:pt x="106" y="59"/>
                    </a:lnTo>
                    <a:lnTo>
                      <a:pt x="139" y="63"/>
                    </a:lnTo>
                    <a:lnTo>
                      <a:pt x="160" y="71"/>
                    </a:lnTo>
                    <a:lnTo>
                      <a:pt x="172" y="68"/>
                    </a:lnTo>
                    <a:lnTo>
                      <a:pt x="177" y="63"/>
                    </a:lnTo>
                    <a:lnTo>
                      <a:pt x="182" y="48"/>
                    </a:lnTo>
                    <a:lnTo>
                      <a:pt x="175" y="30"/>
                    </a:lnTo>
                    <a:lnTo>
                      <a:pt x="172" y="21"/>
                    </a:lnTo>
                    <a:lnTo>
                      <a:pt x="160" y="15"/>
                    </a:lnTo>
                    <a:lnTo>
                      <a:pt x="146" y="0"/>
                    </a:lnTo>
                    <a:lnTo>
                      <a:pt x="279" y="1"/>
                    </a:lnTo>
                    <a:lnTo>
                      <a:pt x="328" y="1"/>
                    </a:lnTo>
                    <a:lnTo>
                      <a:pt x="377" y="1"/>
                    </a:lnTo>
                    <a:lnTo>
                      <a:pt x="622" y="1"/>
                    </a:lnTo>
                    <a:lnTo>
                      <a:pt x="1263" y="0"/>
                    </a:lnTo>
                    <a:lnTo>
                      <a:pt x="1264" y="1"/>
                    </a:lnTo>
                    <a:lnTo>
                      <a:pt x="1251" y="13"/>
                    </a:lnTo>
                    <a:lnTo>
                      <a:pt x="1247" y="21"/>
                    </a:lnTo>
                    <a:lnTo>
                      <a:pt x="1241" y="28"/>
                    </a:lnTo>
                    <a:lnTo>
                      <a:pt x="1243" y="35"/>
                    </a:lnTo>
                    <a:lnTo>
                      <a:pt x="1241" y="48"/>
                    </a:lnTo>
                    <a:lnTo>
                      <a:pt x="1249" y="53"/>
                    </a:lnTo>
                    <a:lnTo>
                      <a:pt x="1254" y="59"/>
                    </a:lnTo>
                    <a:lnTo>
                      <a:pt x="1259" y="68"/>
                    </a:lnTo>
                    <a:lnTo>
                      <a:pt x="1269" y="71"/>
                    </a:lnTo>
                    <a:lnTo>
                      <a:pt x="1274" y="68"/>
                    </a:lnTo>
                    <a:lnTo>
                      <a:pt x="1281" y="58"/>
                    </a:lnTo>
                    <a:lnTo>
                      <a:pt x="1292" y="59"/>
                    </a:lnTo>
                    <a:lnTo>
                      <a:pt x="1298" y="68"/>
                    </a:lnTo>
                    <a:lnTo>
                      <a:pt x="1306" y="75"/>
                    </a:lnTo>
                    <a:lnTo>
                      <a:pt x="1303" y="83"/>
                    </a:lnTo>
                    <a:lnTo>
                      <a:pt x="1298" y="91"/>
                    </a:lnTo>
                    <a:lnTo>
                      <a:pt x="1292" y="103"/>
                    </a:lnTo>
                    <a:lnTo>
                      <a:pt x="1298" y="111"/>
                    </a:lnTo>
                    <a:lnTo>
                      <a:pt x="1287" y="121"/>
                    </a:lnTo>
                    <a:lnTo>
                      <a:pt x="1281" y="126"/>
                    </a:lnTo>
                    <a:lnTo>
                      <a:pt x="1267" y="126"/>
                    </a:lnTo>
                    <a:lnTo>
                      <a:pt x="1259" y="131"/>
                    </a:lnTo>
                    <a:lnTo>
                      <a:pt x="1251" y="136"/>
                    </a:lnTo>
                    <a:lnTo>
                      <a:pt x="1236" y="136"/>
                    </a:lnTo>
                    <a:lnTo>
                      <a:pt x="1231" y="128"/>
                    </a:lnTo>
                    <a:lnTo>
                      <a:pt x="1223" y="126"/>
                    </a:lnTo>
                    <a:lnTo>
                      <a:pt x="1225" y="111"/>
                    </a:lnTo>
                    <a:lnTo>
                      <a:pt x="1218" y="106"/>
                    </a:lnTo>
                    <a:lnTo>
                      <a:pt x="1209" y="98"/>
                    </a:lnTo>
                    <a:lnTo>
                      <a:pt x="1199" y="98"/>
                    </a:lnTo>
                    <a:lnTo>
                      <a:pt x="1194" y="106"/>
                    </a:lnTo>
                    <a:lnTo>
                      <a:pt x="1191" y="116"/>
                    </a:lnTo>
                    <a:lnTo>
                      <a:pt x="1179" y="110"/>
                    </a:lnTo>
                    <a:lnTo>
                      <a:pt x="1169" y="111"/>
                    </a:lnTo>
                    <a:lnTo>
                      <a:pt x="1167" y="121"/>
                    </a:lnTo>
                    <a:lnTo>
                      <a:pt x="1152" y="117"/>
                    </a:lnTo>
                    <a:lnTo>
                      <a:pt x="1139" y="116"/>
                    </a:lnTo>
                    <a:lnTo>
                      <a:pt x="1134" y="124"/>
                    </a:lnTo>
                    <a:lnTo>
                      <a:pt x="1136" y="136"/>
                    </a:lnTo>
                    <a:lnTo>
                      <a:pt x="1129" y="143"/>
                    </a:lnTo>
                    <a:lnTo>
                      <a:pt x="1119" y="143"/>
                    </a:lnTo>
                    <a:lnTo>
                      <a:pt x="1104" y="148"/>
                    </a:lnTo>
                    <a:lnTo>
                      <a:pt x="1082" y="148"/>
                    </a:lnTo>
                    <a:lnTo>
                      <a:pt x="1072" y="151"/>
                    </a:lnTo>
                    <a:lnTo>
                      <a:pt x="1067" y="168"/>
                    </a:lnTo>
                    <a:lnTo>
                      <a:pt x="1064" y="176"/>
                    </a:lnTo>
                    <a:lnTo>
                      <a:pt x="1067" y="184"/>
                    </a:lnTo>
                    <a:lnTo>
                      <a:pt x="1078" y="194"/>
                    </a:lnTo>
                    <a:lnTo>
                      <a:pt x="1078" y="202"/>
                    </a:lnTo>
                    <a:lnTo>
                      <a:pt x="1074" y="214"/>
                    </a:lnTo>
                    <a:lnTo>
                      <a:pt x="1067" y="219"/>
                    </a:lnTo>
                    <a:lnTo>
                      <a:pt x="1064" y="228"/>
                    </a:lnTo>
                    <a:lnTo>
                      <a:pt x="1059" y="239"/>
                    </a:lnTo>
                    <a:lnTo>
                      <a:pt x="1065" y="247"/>
                    </a:lnTo>
                    <a:lnTo>
                      <a:pt x="1072" y="257"/>
                    </a:lnTo>
                    <a:lnTo>
                      <a:pt x="1076" y="264"/>
                    </a:lnTo>
                    <a:lnTo>
                      <a:pt x="1078" y="277"/>
                    </a:lnTo>
                    <a:lnTo>
                      <a:pt x="1065" y="280"/>
                    </a:lnTo>
                    <a:lnTo>
                      <a:pt x="1059" y="284"/>
                    </a:lnTo>
                    <a:lnTo>
                      <a:pt x="1059" y="294"/>
                    </a:lnTo>
                    <a:lnTo>
                      <a:pt x="1065" y="306"/>
                    </a:lnTo>
                    <a:lnTo>
                      <a:pt x="1072" y="312"/>
                    </a:lnTo>
                    <a:lnTo>
                      <a:pt x="1082" y="312"/>
                    </a:lnTo>
                    <a:lnTo>
                      <a:pt x="1089" y="317"/>
                    </a:lnTo>
                    <a:lnTo>
                      <a:pt x="1102" y="327"/>
                    </a:lnTo>
                    <a:lnTo>
                      <a:pt x="702" y="320"/>
                    </a:lnTo>
                    <a:lnTo>
                      <a:pt x="565" y="320"/>
                    </a:lnTo>
                    <a:lnTo>
                      <a:pt x="460" y="317"/>
                    </a:lnTo>
                    <a:lnTo>
                      <a:pt x="453" y="317"/>
                    </a:lnTo>
                    <a:lnTo>
                      <a:pt x="353" y="317"/>
                    </a:lnTo>
                    <a:lnTo>
                      <a:pt x="206" y="315"/>
                    </a:lnTo>
                    <a:lnTo>
                      <a:pt x="205" y="306"/>
                    </a:lnTo>
                    <a:lnTo>
                      <a:pt x="179" y="267"/>
                    </a:lnTo>
                    <a:lnTo>
                      <a:pt x="166" y="259"/>
                    </a:lnTo>
                    <a:lnTo>
                      <a:pt x="155" y="257"/>
                    </a:lnTo>
                    <a:lnTo>
                      <a:pt x="145" y="244"/>
                    </a:lnTo>
                    <a:lnTo>
                      <a:pt x="137" y="239"/>
                    </a:lnTo>
                    <a:lnTo>
                      <a:pt x="132" y="229"/>
                    </a:lnTo>
                    <a:lnTo>
                      <a:pt x="126" y="235"/>
                    </a:lnTo>
                    <a:lnTo>
                      <a:pt x="113" y="234"/>
                    </a:lnTo>
                    <a:lnTo>
                      <a:pt x="110" y="219"/>
                    </a:lnTo>
                    <a:lnTo>
                      <a:pt x="100" y="209"/>
                    </a:lnTo>
                    <a:lnTo>
                      <a:pt x="95" y="194"/>
                    </a:lnTo>
                    <a:lnTo>
                      <a:pt x="99" y="176"/>
                    </a:lnTo>
                    <a:lnTo>
                      <a:pt x="83" y="176"/>
                    </a:lnTo>
                    <a:lnTo>
                      <a:pt x="80" y="184"/>
                    </a:lnTo>
                    <a:lnTo>
                      <a:pt x="75" y="194"/>
                    </a:lnTo>
                    <a:lnTo>
                      <a:pt x="63" y="194"/>
                    </a:lnTo>
                    <a:lnTo>
                      <a:pt x="59" y="219"/>
                    </a:lnTo>
                    <a:lnTo>
                      <a:pt x="37" y="214"/>
                    </a:lnTo>
                    <a:lnTo>
                      <a:pt x="33" y="199"/>
                    </a:lnTo>
                    <a:lnTo>
                      <a:pt x="23" y="194"/>
                    </a:lnTo>
                    <a:lnTo>
                      <a:pt x="17" y="182"/>
                    </a:lnTo>
                    <a:lnTo>
                      <a:pt x="26" y="174"/>
                    </a:lnTo>
                    <a:lnTo>
                      <a:pt x="32" y="161"/>
                    </a:lnTo>
                    <a:lnTo>
                      <a:pt x="23" y="137"/>
                    </a:lnTo>
                    <a:lnTo>
                      <a:pt x="13" y="136"/>
                    </a:lnTo>
                    <a:lnTo>
                      <a:pt x="5" y="137"/>
                    </a:lnTo>
                    <a:lnTo>
                      <a:pt x="0" y="131"/>
                    </a:lnTo>
                    <a:lnTo>
                      <a:pt x="13" y="121"/>
                    </a:lnTo>
                    <a:lnTo>
                      <a:pt x="39" y="121"/>
                    </a:lnTo>
                    <a:lnTo>
                      <a:pt x="46" y="116"/>
                    </a:lnTo>
                    <a:lnTo>
                      <a:pt x="65" y="111"/>
                    </a:lnTo>
                    <a:lnTo>
                      <a:pt x="70" y="117"/>
                    </a:lnTo>
                    <a:lnTo>
                      <a:pt x="63" y="121"/>
                    </a:lnTo>
                    <a:lnTo>
                      <a:pt x="65" y="128"/>
                    </a:lnTo>
                    <a:lnTo>
                      <a:pt x="75" y="144"/>
                    </a:lnTo>
                    <a:lnTo>
                      <a:pt x="79" y="161"/>
                    </a:lnTo>
                    <a:lnTo>
                      <a:pt x="80" y="144"/>
                    </a:lnTo>
                    <a:lnTo>
                      <a:pt x="93" y="128"/>
                    </a:lnTo>
                    <a:lnTo>
                      <a:pt x="100" y="136"/>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2" name="Freeform 111"/>
              <p:cNvSpPr>
                <a:spLocks/>
              </p:cNvSpPr>
              <p:nvPr/>
            </p:nvSpPr>
            <p:spPr bwMode="auto">
              <a:xfrm>
                <a:off x="2963036" y="2527814"/>
                <a:ext cx="47393" cy="45928"/>
              </a:xfrm>
              <a:custGeom>
                <a:avLst/>
                <a:gdLst/>
                <a:ahLst/>
                <a:cxnLst>
                  <a:cxn ang="0">
                    <a:pos x="54" y="47"/>
                  </a:cxn>
                  <a:cxn ang="0">
                    <a:pos x="40" y="42"/>
                  </a:cxn>
                  <a:cxn ang="0">
                    <a:pos x="24" y="45"/>
                  </a:cxn>
                  <a:cxn ang="0">
                    <a:pos x="17" y="50"/>
                  </a:cxn>
                  <a:cxn ang="0">
                    <a:pos x="8" y="50"/>
                  </a:cxn>
                  <a:cxn ang="0">
                    <a:pos x="0" y="30"/>
                  </a:cxn>
                  <a:cxn ang="0">
                    <a:pos x="5" y="22"/>
                  </a:cxn>
                  <a:cxn ang="0">
                    <a:pos x="0" y="8"/>
                  </a:cxn>
                  <a:cxn ang="0">
                    <a:pos x="1" y="0"/>
                  </a:cxn>
                  <a:cxn ang="0">
                    <a:pos x="8" y="5"/>
                  </a:cxn>
                  <a:cxn ang="0">
                    <a:pos x="12" y="13"/>
                  </a:cxn>
                  <a:cxn ang="0">
                    <a:pos x="32" y="28"/>
                  </a:cxn>
                  <a:cxn ang="0">
                    <a:pos x="40" y="30"/>
                  </a:cxn>
                  <a:cxn ang="0">
                    <a:pos x="47" y="40"/>
                  </a:cxn>
                  <a:cxn ang="0">
                    <a:pos x="54" y="47"/>
                  </a:cxn>
                </a:cxnLst>
                <a:rect l="0" t="0" r="r" b="b"/>
                <a:pathLst>
                  <a:path w="55" h="51">
                    <a:moveTo>
                      <a:pt x="54" y="47"/>
                    </a:moveTo>
                    <a:lnTo>
                      <a:pt x="40" y="42"/>
                    </a:lnTo>
                    <a:lnTo>
                      <a:pt x="24" y="45"/>
                    </a:lnTo>
                    <a:lnTo>
                      <a:pt x="17" y="50"/>
                    </a:lnTo>
                    <a:lnTo>
                      <a:pt x="8" y="50"/>
                    </a:lnTo>
                    <a:lnTo>
                      <a:pt x="0" y="30"/>
                    </a:lnTo>
                    <a:lnTo>
                      <a:pt x="5" y="22"/>
                    </a:lnTo>
                    <a:lnTo>
                      <a:pt x="0" y="8"/>
                    </a:lnTo>
                    <a:lnTo>
                      <a:pt x="1" y="0"/>
                    </a:lnTo>
                    <a:lnTo>
                      <a:pt x="8" y="5"/>
                    </a:lnTo>
                    <a:lnTo>
                      <a:pt x="12" y="13"/>
                    </a:lnTo>
                    <a:lnTo>
                      <a:pt x="32" y="28"/>
                    </a:lnTo>
                    <a:lnTo>
                      <a:pt x="40" y="30"/>
                    </a:lnTo>
                    <a:lnTo>
                      <a:pt x="47" y="40"/>
                    </a:lnTo>
                    <a:lnTo>
                      <a:pt x="54" y="4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3" name="Freeform 112"/>
              <p:cNvSpPr>
                <a:spLocks/>
              </p:cNvSpPr>
              <p:nvPr/>
            </p:nvSpPr>
            <p:spPr bwMode="auto">
              <a:xfrm>
                <a:off x="2913059" y="2507100"/>
                <a:ext cx="43946" cy="46829"/>
              </a:xfrm>
              <a:custGeom>
                <a:avLst/>
                <a:gdLst/>
                <a:ahLst/>
                <a:cxnLst>
                  <a:cxn ang="0">
                    <a:pos x="35" y="51"/>
                  </a:cxn>
                  <a:cxn ang="0">
                    <a:pos x="22" y="51"/>
                  </a:cxn>
                  <a:cxn ang="0">
                    <a:pos x="18" y="31"/>
                  </a:cxn>
                  <a:cxn ang="0">
                    <a:pos x="5" y="23"/>
                  </a:cxn>
                  <a:cxn ang="0">
                    <a:pos x="0" y="15"/>
                  </a:cxn>
                  <a:cxn ang="0">
                    <a:pos x="7" y="10"/>
                  </a:cxn>
                  <a:cxn ang="0">
                    <a:pos x="13" y="1"/>
                  </a:cxn>
                  <a:cxn ang="0">
                    <a:pos x="18" y="0"/>
                  </a:cxn>
                  <a:cxn ang="0">
                    <a:pos x="28" y="0"/>
                  </a:cxn>
                  <a:cxn ang="0">
                    <a:pos x="33" y="10"/>
                  </a:cxn>
                  <a:cxn ang="0">
                    <a:pos x="41" y="20"/>
                  </a:cxn>
                  <a:cxn ang="0">
                    <a:pos x="50" y="31"/>
                  </a:cxn>
                  <a:cxn ang="0">
                    <a:pos x="38" y="36"/>
                  </a:cxn>
                  <a:cxn ang="0">
                    <a:pos x="41" y="44"/>
                  </a:cxn>
                  <a:cxn ang="0">
                    <a:pos x="35" y="51"/>
                  </a:cxn>
                </a:cxnLst>
                <a:rect l="0" t="0" r="r" b="b"/>
                <a:pathLst>
                  <a:path w="51" h="52">
                    <a:moveTo>
                      <a:pt x="35" y="51"/>
                    </a:moveTo>
                    <a:lnTo>
                      <a:pt x="22" y="51"/>
                    </a:lnTo>
                    <a:lnTo>
                      <a:pt x="18" y="31"/>
                    </a:lnTo>
                    <a:lnTo>
                      <a:pt x="5" y="23"/>
                    </a:lnTo>
                    <a:lnTo>
                      <a:pt x="0" y="15"/>
                    </a:lnTo>
                    <a:lnTo>
                      <a:pt x="7" y="10"/>
                    </a:lnTo>
                    <a:lnTo>
                      <a:pt x="13" y="1"/>
                    </a:lnTo>
                    <a:lnTo>
                      <a:pt x="18" y="0"/>
                    </a:lnTo>
                    <a:lnTo>
                      <a:pt x="28" y="0"/>
                    </a:lnTo>
                    <a:lnTo>
                      <a:pt x="33" y="10"/>
                    </a:lnTo>
                    <a:lnTo>
                      <a:pt x="41" y="20"/>
                    </a:lnTo>
                    <a:lnTo>
                      <a:pt x="50" y="31"/>
                    </a:lnTo>
                    <a:lnTo>
                      <a:pt x="38" y="36"/>
                    </a:lnTo>
                    <a:lnTo>
                      <a:pt x="41" y="44"/>
                    </a:lnTo>
                    <a:lnTo>
                      <a:pt x="35" y="51"/>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4" name="Freeform 113"/>
              <p:cNvSpPr>
                <a:spLocks/>
              </p:cNvSpPr>
              <p:nvPr/>
            </p:nvSpPr>
            <p:spPr bwMode="auto">
              <a:xfrm>
                <a:off x="2464124" y="4451418"/>
                <a:ext cx="53424" cy="47730"/>
              </a:xfrm>
              <a:custGeom>
                <a:avLst/>
                <a:gdLst/>
                <a:ahLst/>
                <a:cxnLst>
                  <a:cxn ang="0">
                    <a:pos x="51" y="52"/>
                  </a:cxn>
                  <a:cxn ang="0">
                    <a:pos x="42" y="49"/>
                  </a:cxn>
                  <a:cxn ang="0">
                    <a:pos x="30" y="44"/>
                  </a:cxn>
                  <a:cxn ang="0">
                    <a:pos x="23" y="33"/>
                  </a:cxn>
                  <a:cxn ang="0">
                    <a:pos x="8" y="24"/>
                  </a:cxn>
                  <a:cxn ang="0">
                    <a:pos x="0" y="22"/>
                  </a:cxn>
                  <a:cxn ang="0">
                    <a:pos x="0" y="0"/>
                  </a:cxn>
                  <a:cxn ang="0">
                    <a:pos x="13" y="5"/>
                  </a:cxn>
                  <a:cxn ang="0">
                    <a:pos x="21" y="13"/>
                  </a:cxn>
                  <a:cxn ang="0">
                    <a:pos x="36" y="28"/>
                  </a:cxn>
                  <a:cxn ang="0">
                    <a:pos x="51" y="39"/>
                  </a:cxn>
                  <a:cxn ang="0">
                    <a:pos x="61" y="44"/>
                  </a:cxn>
                  <a:cxn ang="0">
                    <a:pos x="51" y="52"/>
                  </a:cxn>
                </a:cxnLst>
                <a:rect l="0" t="0" r="r" b="b"/>
                <a:pathLst>
                  <a:path w="62" h="53">
                    <a:moveTo>
                      <a:pt x="51" y="52"/>
                    </a:moveTo>
                    <a:lnTo>
                      <a:pt x="42" y="49"/>
                    </a:lnTo>
                    <a:lnTo>
                      <a:pt x="30" y="44"/>
                    </a:lnTo>
                    <a:lnTo>
                      <a:pt x="23" y="33"/>
                    </a:lnTo>
                    <a:lnTo>
                      <a:pt x="8" y="24"/>
                    </a:lnTo>
                    <a:lnTo>
                      <a:pt x="0" y="22"/>
                    </a:lnTo>
                    <a:lnTo>
                      <a:pt x="0" y="0"/>
                    </a:lnTo>
                    <a:lnTo>
                      <a:pt x="13" y="5"/>
                    </a:lnTo>
                    <a:lnTo>
                      <a:pt x="21" y="13"/>
                    </a:lnTo>
                    <a:lnTo>
                      <a:pt x="36" y="28"/>
                    </a:lnTo>
                    <a:lnTo>
                      <a:pt x="51" y="39"/>
                    </a:lnTo>
                    <a:lnTo>
                      <a:pt x="61" y="44"/>
                    </a:lnTo>
                    <a:lnTo>
                      <a:pt x="51" y="52"/>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5" name="Freeform 114"/>
              <p:cNvSpPr>
                <a:spLocks/>
              </p:cNvSpPr>
              <p:nvPr/>
            </p:nvSpPr>
            <p:spPr bwMode="auto">
              <a:xfrm>
                <a:off x="2293512" y="4294720"/>
                <a:ext cx="300726" cy="204427"/>
              </a:xfrm>
              <a:custGeom>
                <a:avLst/>
                <a:gdLst/>
                <a:ahLst/>
                <a:cxnLst>
                  <a:cxn ang="0">
                    <a:pos x="290" y="226"/>
                  </a:cxn>
                  <a:cxn ang="0">
                    <a:pos x="272" y="219"/>
                  </a:cxn>
                  <a:cxn ang="0">
                    <a:pos x="262" y="212"/>
                  </a:cxn>
                  <a:cxn ang="0">
                    <a:pos x="237" y="187"/>
                  </a:cxn>
                  <a:cxn ang="0">
                    <a:pos x="228" y="186"/>
                  </a:cxn>
                  <a:cxn ang="0">
                    <a:pos x="212" y="163"/>
                  </a:cxn>
                  <a:cxn ang="0">
                    <a:pos x="198" y="151"/>
                  </a:cxn>
                  <a:cxn ang="0">
                    <a:pos x="198" y="141"/>
                  </a:cxn>
                  <a:cxn ang="0">
                    <a:pos x="193" y="131"/>
                  </a:cxn>
                  <a:cxn ang="0">
                    <a:pos x="175" y="116"/>
                  </a:cxn>
                  <a:cxn ang="0">
                    <a:pos x="164" y="109"/>
                  </a:cxn>
                  <a:cxn ang="0">
                    <a:pos x="151" y="106"/>
                  </a:cxn>
                  <a:cxn ang="0">
                    <a:pos x="124" y="116"/>
                  </a:cxn>
                  <a:cxn ang="0">
                    <a:pos x="109" y="118"/>
                  </a:cxn>
                  <a:cxn ang="0">
                    <a:pos x="98" y="118"/>
                  </a:cxn>
                  <a:cxn ang="0">
                    <a:pos x="84" y="121"/>
                  </a:cxn>
                  <a:cxn ang="0">
                    <a:pos x="74" y="116"/>
                  </a:cxn>
                  <a:cxn ang="0">
                    <a:pos x="65" y="116"/>
                  </a:cxn>
                  <a:cxn ang="0">
                    <a:pos x="57" y="109"/>
                  </a:cxn>
                  <a:cxn ang="0">
                    <a:pos x="42" y="109"/>
                  </a:cxn>
                  <a:cxn ang="0">
                    <a:pos x="34" y="104"/>
                  </a:cxn>
                  <a:cxn ang="0">
                    <a:pos x="32" y="95"/>
                  </a:cxn>
                  <a:cxn ang="0">
                    <a:pos x="32" y="84"/>
                  </a:cxn>
                  <a:cxn ang="0">
                    <a:pos x="27" y="75"/>
                  </a:cxn>
                  <a:cxn ang="0">
                    <a:pos x="19" y="70"/>
                  </a:cxn>
                  <a:cxn ang="0">
                    <a:pos x="5" y="71"/>
                  </a:cxn>
                  <a:cxn ang="0">
                    <a:pos x="1" y="80"/>
                  </a:cxn>
                  <a:cxn ang="0">
                    <a:pos x="0" y="84"/>
                  </a:cxn>
                  <a:cxn ang="0">
                    <a:pos x="3" y="0"/>
                  </a:cxn>
                  <a:cxn ang="0">
                    <a:pos x="116" y="3"/>
                  </a:cxn>
                  <a:cxn ang="0">
                    <a:pos x="252" y="8"/>
                  </a:cxn>
                  <a:cxn ang="0">
                    <a:pos x="281" y="8"/>
                  </a:cxn>
                  <a:cxn ang="0">
                    <a:pos x="348" y="8"/>
                  </a:cxn>
                  <a:cxn ang="0">
                    <a:pos x="343" y="206"/>
                  </a:cxn>
                  <a:cxn ang="0">
                    <a:pos x="334" y="211"/>
                  </a:cxn>
                  <a:cxn ang="0">
                    <a:pos x="321" y="211"/>
                  </a:cxn>
                  <a:cxn ang="0">
                    <a:pos x="303" y="223"/>
                  </a:cxn>
                  <a:cxn ang="0">
                    <a:pos x="290" y="226"/>
                  </a:cxn>
                </a:cxnLst>
                <a:rect l="0" t="0" r="r" b="b"/>
                <a:pathLst>
                  <a:path w="349" h="227">
                    <a:moveTo>
                      <a:pt x="290" y="226"/>
                    </a:moveTo>
                    <a:lnTo>
                      <a:pt x="272" y="219"/>
                    </a:lnTo>
                    <a:lnTo>
                      <a:pt x="262" y="212"/>
                    </a:lnTo>
                    <a:lnTo>
                      <a:pt x="237" y="187"/>
                    </a:lnTo>
                    <a:lnTo>
                      <a:pt x="228" y="186"/>
                    </a:lnTo>
                    <a:lnTo>
                      <a:pt x="212" y="163"/>
                    </a:lnTo>
                    <a:lnTo>
                      <a:pt x="198" y="151"/>
                    </a:lnTo>
                    <a:lnTo>
                      <a:pt x="198" y="141"/>
                    </a:lnTo>
                    <a:lnTo>
                      <a:pt x="193" y="131"/>
                    </a:lnTo>
                    <a:lnTo>
                      <a:pt x="175" y="116"/>
                    </a:lnTo>
                    <a:lnTo>
                      <a:pt x="164" y="109"/>
                    </a:lnTo>
                    <a:lnTo>
                      <a:pt x="151" y="106"/>
                    </a:lnTo>
                    <a:lnTo>
                      <a:pt x="124" y="116"/>
                    </a:lnTo>
                    <a:lnTo>
                      <a:pt x="109" y="118"/>
                    </a:lnTo>
                    <a:lnTo>
                      <a:pt x="98" y="118"/>
                    </a:lnTo>
                    <a:lnTo>
                      <a:pt x="84" y="121"/>
                    </a:lnTo>
                    <a:lnTo>
                      <a:pt x="74" y="116"/>
                    </a:lnTo>
                    <a:lnTo>
                      <a:pt x="65" y="116"/>
                    </a:lnTo>
                    <a:lnTo>
                      <a:pt x="57" y="109"/>
                    </a:lnTo>
                    <a:lnTo>
                      <a:pt x="42" y="109"/>
                    </a:lnTo>
                    <a:lnTo>
                      <a:pt x="34" y="104"/>
                    </a:lnTo>
                    <a:lnTo>
                      <a:pt x="32" y="95"/>
                    </a:lnTo>
                    <a:lnTo>
                      <a:pt x="32" y="84"/>
                    </a:lnTo>
                    <a:lnTo>
                      <a:pt x="27" y="75"/>
                    </a:lnTo>
                    <a:lnTo>
                      <a:pt x="19" y="70"/>
                    </a:lnTo>
                    <a:lnTo>
                      <a:pt x="5" y="71"/>
                    </a:lnTo>
                    <a:lnTo>
                      <a:pt x="1" y="80"/>
                    </a:lnTo>
                    <a:lnTo>
                      <a:pt x="0" y="84"/>
                    </a:lnTo>
                    <a:lnTo>
                      <a:pt x="3" y="0"/>
                    </a:lnTo>
                    <a:lnTo>
                      <a:pt x="116" y="3"/>
                    </a:lnTo>
                    <a:lnTo>
                      <a:pt x="252" y="8"/>
                    </a:lnTo>
                    <a:lnTo>
                      <a:pt x="281" y="8"/>
                    </a:lnTo>
                    <a:lnTo>
                      <a:pt x="348" y="8"/>
                    </a:lnTo>
                    <a:lnTo>
                      <a:pt x="343" y="206"/>
                    </a:lnTo>
                    <a:lnTo>
                      <a:pt x="334" y="211"/>
                    </a:lnTo>
                    <a:lnTo>
                      <a:pt x="321" y="211"/>
                    </a:lnTo>
                    <a:lnTo>
                      <a:pt x="303" y="223"/>
                    </a:lnTo>
                    <a:lnTo>
                      <a:pt x="290" y="22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6" name="Freeform 115"/>
              <p:cNvSpPr>
                <a:spLocks/>
              </p:cNvSpPr>
              <p:nvPr/>
            </p:nvSpPr>
            <p:spPr bwMode="auto">
              <a:xfrm>
                <a:off x="2882039" y="2192804"/>
                <a:ext cx="1197733" cy="296285"/>
              </a:xfrm>
              <a:custGeom>
                <a:avLst/>
                <a:gdLst/>
                <a:ahLst/>
                <a:cxnLst>
                  <a:cxn ang="0">
                    <a:pos x="187" y="3"/>
                  </a:cxn>
                  <a:cxn ang="0">
                    <a:pos x="452" y="6"/>
                  </a:cxn>
                  <a:cxn ang="0">
                    <a:pos x="1257" y="25"/>
                  </a:cxn>
                  <a:cxn ang="0">
                    <a:pos x="1239" y="35"/>
                  </a:cxn>
                  <a:cxn ang="0">
                    <a:pos x="1255" y="53"/>
                  </a:cxn>
                  <a:cxn ang="0">
                    <a:pos x="1268" y="61"/>
                  </a:cxn>
                  <a:cxn ang="0">
                    <a:pos x="1284" y="65"/>
                  </a:cxn>
                  <a:cxn ang="0">
                    <a:pos x="1306" y="53"/>
                  </a:cxn>
                  <a:cxn ang="0">
                    <a:pos x="1322" y="72"/>
                  </a:cxn>
                  <a:cxn ang="0">
                    <a:pos x="1312" y="81"/>
                  </a:cxn>
                  <a:cxn ang="0">
                    <a:pos x="1314" y="103"/>
                  </a:cxn>
                  <a:cxn ang="0">
                    <a:pos x="1314" y="121"/>
                  </a:cxn>
                  <a:cxn ang="0">
                    <a:pos x="1324" y="133"/>
                  </a:cxn>
                  <a:cxn ang="0">
                    <a:pos x="1341" y="146"/>
                  </a:cxn>
                  <a:cxn ang="0">
                    <a:pos x="1335" y="166"/>
                  </a:cxn>
                  <a:cxn ang="0">
                    <a:pos x="1335" y="193"/>
                  </a:cxn>
                  <a:cxn ang="0">
                    <a:pos x="1337" y="214"/>
                  </a:cxn>
                  <a:cxn ang="0">
                    <a:pos x="1352" y="221"/>
                  </a:cxn>
                  <a:cxn ang="0">
                    <a:pos x="1367" y="246"/>
                  </a:cxn>
                  <a:cxn ang="0">
                    <a:pos x="1389" y="263"/>
                  </a:cxn>
                  <a:cxn ang="0">
                    <a:pos x="1372" y="271"/>
                  </a:cxn>
                  <a:cxn ang="0">
                    <a:pos x="1367" y="291"/>
                  </a:cxn>
                  <a:cxn ang="0">
                    <a:pos x="1350" y="300"/>
                  </a:cxn>
                  <a:cxn ang="0">
                    <a:pos x="1344" y="318"/>
                  </a:cxn>
                  <a:cxn ang="0">
                    <a:pos x="1324" y="323"/>
                  </a:cxn>
                  <a:cxn ang="0">
                    <a:pos x="437" y="328"/>
                  </a:cxn>
                  <a:cxn ang="0">
                    <a:pos x="339" y="328"/>
                  </a:cxn>
                  <a:cxn ang="0">
                    <a:pos x="212" y="300"/>
                  </a:cxn>
                  <a:cxn ang="0">
                    <a:pos x="210" y="278"/>
                  </a:cxn>
                  <a:cxn ang="0">
                    <a:pos x="199" y="258"/>
                  </a:cxn>
                  <a:cxn ang="0">
                    <a:pos x="214" y="234"/>
                  </a:cxn>
                  <a:cxn ang="0">
                    <a:pos x="199" y="220"/>
                  </a:cxn>
                  <a:cxn ang="0">
                    <a:pos x="165" y="201"/>
                  </a:cxn>
                  <a:cxn ang="0">
                    <a:pos x="143" y="216"/>
                  </a:cxn>
                  <a:cxn ang="0">
                    <a:pos x="119" y="240"/>
                  </a:cxn>
                  <a:cxn ang="0">
                    <a:pos x="105" y="245"/>
                  </a:cxn>
                  <a:cxn ang="0">
                    <a:pos x="105" y="221"/>
                  </a:cxn>
                  <a:cxn ang="0">
                    <a:pos x="117" y="196"/>
                  </a:cxn>
                  <a:cxn ang="0">
                    <a:pos x="105" y="186"/>
                  </a:cxn>
                  <a:cxn ang="0">
                    <a:pos x="83" y="180"/>
                  </a:cxn>
                  <a:cxn ang="0">
                    <a:pos x="73" y="196"/>
                  </a:cxn>
                  <a:cxn ang="0">
                    <a:pos x="66" y="166"/>
                  </a:cxn>
                  <a:cxn ang="0">
                    <a:pos x="63" y="143"/>
                  </a:cxn>
                  <a:cxn ang="0">
                    <a:pos x="45" y="126"/>
                  </a:cxn>
                  <a:cxn ang="0">
                    <a:pos x="19" y="106"/>
                  </a:cxn>
                  <a:cxn ang="0">
                    <a:pos x="32" y="88"/>
                  </a:cxn>
                  <a:cxn ang="0">
                    <a:pos x="46" y="73"/>
                  </a:cxn>
                  <a:cxn ang="0">
                    <a:pos x="35" y="58"/>
                  </a:cxn>
                  <a:cxn ang="0">
                    <a:pos x="19" y="61"/>
                  </a:cxn>
                  <a:cxn ang="0">
                    <a:pos x="0" y="45"/>
                  </a:cxn>
                  <a:cxn ang="0">
                    <a:pos x="10" y="30"/>
                  </a:cxn>
                  <a:cxn ang="0">
                    <a:pos x="30" y="6"/>
                  </a:cxn>
                  <a:cxn ang="0">
                    <a:pos x="41" y="0"/>
                  </a:cxn>
                </a:cxnLst>
                <a:rect l="0" t="0" r="r" b="b"/>
                <a:pathLst>
                  <a:path w="1390" h="329">
                    <a:moveTo>
                      <a:pt x="41" y="0"/>
                    </a:moveTo>
                    <a:lnTo>
                      <a:pt x="187" y="3"/>
                    </a:lnTo>
                    <a:lnTo>
                      <a:pt x="274" y="3"/>
                    </a:lnTo>
                    <a:lnTo>
                      <a:pt x="452" y="6"/>
                    </a:lnTo>
                    <a:lnTo>
                      <a:pt x="1260" y="15"/>
                    </a:lnTo>
                    <a:lnTo>
                      <a:pt x="1257" y="25"/>
                    </a:lnTo>
                    <a:lnTo>
                      <a:pt x="1254" y="33"/>
                    </a:lnTo>
                    <a:lnTo>
                      <a:pt x="1239" y="35"/>
                    </a:lnTo>
                    <a:lnTo>
                      <a:pt x="1244" y="48"/>
                    </a:lnTo>
                    <a:lnTo>
                      <a:pt x="1255" y="53"/>
                    </a:lnTo>
                    <a:lnTo>
                      <a:pt x="1260" y="58"/>
                    </a:lnTo>
                    <a:lnTo>
                      <a:pt x="1268" y="61"/>
                    </a:lnTo>
                    <a:lnTo>
                      <a:pt x="1277" y="72"/>
                    </a:lnTo>
                    <a:lnTo>
                      <a:pt x="1284" y="65"/>
                    </a:lnTo>
                    <a:lnTo>
                      <a:pt x="1294" y="58"/>
                    </a:lnTo>
                    <a:lnTo>
                      <a:pt x="1306" y="53"/>
                    </a:lnTo>
                    <a:lnTo>
                      <a:pt x="1314" y="58"/>
                    </a:lnTo>
                    <a:lnTo>
                      <a:pt x="1322" y="72"/>
                    </a:lnTo>
                    <a:lnTo>
                      <a:pt x="1319" y="81"/>
                    </a:lnTo>
                    <a:lnTo>
                      <a:pt x="1312" y="81"/>
                    </a:lnTo>
                    <a:lnTo>
                      <a:pt x="1314" y="95"/>
                    </a:lnTo>
                    <a:lnTo>
                      <a:pt x="1314" y="103"/>
                    </a:lnTo>
                    <a:lnTo>
                      <a:pt x="1315" y="112"/>
                    </a:lnTo>
                    <a:lnTo>
                      <a:pt x="1314" y="121"/>
                    </a:lnTo>
                    <a:lnTo>
                      <a:pt x="1317" y="128"/>
                    </a:lnTo>
                    <a:lnTo>
                      <a:pt x="1324" y="133"/>
                    </a:lnTo>
                    <a:lnTo>
                      <a:pt x="1335" y="138"/>
                    </a:lnTo>
                    <a:lnTo>
                      <a:pt x="1341" y="146"/>
                    </a:lnTo>
                    <a:lnTo>
                      <a:pt x="1335" y="153"/>
                    </a:lnTo>
                    <a:lnTo>
                      <a:pt x="1335" y="166"/>
                    </a:lnTo>
                    <a:lnTo>
                      <a:pt x="1330" y="183"/>
                    </a:lnTo>
                    <a:lnTo>
                      <a:pt x="1335" y="193"/>
                    </a:lnTo>
                    <a:lnTo>
                      <a:pt x="1337" y="201"/>
                    </a:lnTo>
                    <a:lnTo>
                      <a:pt x="1337" y="214"/>
                    </a:lnTo>
                    <a:lnTo>
                      <a:pt x="1344" y="220"/>
                    </a:lnTo>
                    <a:lnTo>
                      <a:pt x="1352" y="221"/>
                    </a:lnTo>
                    <a:lnTo>
                      <a:pt x="1362" y="241"/>
                    </a:lnTo>
                    <a:lnTo>
                      <a:pt x="1367" y="246"/>
                    </a:lnTo>
                    <a:lnTo>
                      <a:pt x="1375" y="254"/>
                    </a:lnTo>
                    <a:lnTo>
                      <a:pt x="1389" y="263"/>
                    </a:lnTo>
                    <a:lnTo>
                      <a:pt x="1377" y="265"/>
                    </a:lnTo>
                    <a:lnTo>
                      <a:pt x="1372" y="271"/>
                    </a:lnTo>
                    <a:lnTo>
                      <a:pt x="1374" y="283"/>
                    </a:lnTo>
                    <a:lnTo>
                      <a:pt x="1367" y="291"/>
                    </a:lnTo>
                    <a:lnTo>
                      <a:pt x="1355" y="291"/>
                    </a:lnTo>
                    <a:lnTo>
                      <a:pt x="1350" y="300"/>
                    </a:lnTo>
                    <a:lnTo>
                      <a:pt x="1347" y="311"/>
                    </a:lnTo>
                    <a:lnTo>
                      <a:pt x="1344" y="318"/>
                    </a:lnTo>
                    <a:lnTo>
                      <a:pt x="1332" y="320"/>
                    </a:lnTo>
                    <a:lnTo>
                      <a:pt x="1324" y="323"/>
                    </a:lnTo>
                    <a:lnTo>
                      <a:pt x="683" y="328"/>
                    </a:lnTo>
                    <a:lnTo>
                      <a:pt x="437" y="328"/>
                    </a:lnTo>
                    <a:lnTo>
                      <a:pt x="389" y="328"/>
                    </a:lnTo>
                    <a:lnTo>
                      <a:pt x="339" y="328"/>
                    </a:lnTo>
                    <a:lnTo>
                      <a:pt x="202" y="306"/>
                    </a:lnTo>
                    <a:lnTo>
                      <a:pt x="212" y="300"/>
                    </a:lnTo>
                    <a:lnTo>
                      <a:pt x="214" y="288"/>
                    </a:lnTo>
                    <a:lnTo>
                      <a:pt x="210" y="278"/>
                    </a:lnTo>
                    <a:lnTo>
                      <a:pt x="199" y="268"/>
                    </a:lnTo>
                    <a:lnTo>
                      <a:pt x="199" y="258"/>
                    </a:lnTo>
                    <a:lnTo>
                      <a:pt x="208" y="246"/>
                    </a:lnTo>
                    <a:lnTo>
                      <a:pt x="214" y="234"/>
                    </a:lnTo>
                    <a:lnTo>
                      <a:pt x="212" y="220"/>
                    </a:lnTo>
                    <a:lnTo>
                      <a:pt x="199" y="220"/>
                    </a:lnTo>
                    <a:lnTo>
                      <a:pt x="188" y="208"/>
                    </a:lnTo>
                    <a:lnTo>
                      <a:pt x="165" y="201"/>
                    </a:lnTo>
                    <a:lnTo>
                      <a:pt x="148" y="205"/>
                    </a:lnTo>
                    <a:lnTo>
                      <a:pt x="143" y="216"/>
                    </a:lnTo>
                    <a:lnTo>
                      <a:pt x="135" y="220"/>
                    </a:lnTo>
                    <a:lnTo>
                      <a:pt x="119" y="240"/>
                    </a:lnTo>
                    <a:lnTo>
                      <a:pt x="112" y="254"/>
                    </a:lnTo>
                    <a:lnTo>
                      <a:pt x="105" y="245"/>
                    </a:lnTo>
                    <a:lnTo>
                      <a:pt x="95" y="236"/>
                    </a:lnTo>
                    <a:lnTo>
                      <a:pt x="105" y="221"/>
                    </a:lnTo>
                    <a:lnTo>
                      <a:pt x="113" y="216"/>
                    </a:lnTo>
                    <a:lnTo>
                      <a:pt x="117" y="196"/>
                    </a:lnTo>
                    <a:lnTo>
                      <a:pt x="110" y="193"/>
                    </a:lnTo>
                    <a:lnTo>
                      <a:pt x="105" y="186"/>
                    </a:lnTo>
                    <a:lnTo>
                      <a:pt x="95" y="183"/>
                    </a:lnTo>
                    <a:lnTo>
                      <a:pt x="83" y="180"/>
                    </a:lnTo>
                    <a:lnTo>
                      <a:pt x="83" y="196"/>
                    </a:lnTo>
                    <a:lnTo>
                      <a:pt x="73" y="196"/>
                    </a:lnTo>
                    <a:lnTo>
                      <a:pt x="66" y="176"/>
                    </a:lnTo>
                    <a:lnTo>
                      <a:pt x="66" y="166"/>
                    </a:lnTo>
                    <a:lnTo>
                      <a:pt x="66" y="158"/>
                    </a:lnTo>
                    <a:lnTo>
                      <a:pt x="63" y="143"/>
                    </a:lnTo>
                    <a:lnTo>
                      <a:pt x="59" y="133"/>
                    </a:lnTo>
                    <a:lnTo>
                      <a:pt x="45" y="126"/>
                    </a:lnTo>
                    <a:lnTo>
                      <a:pt x="37" y="121"/>
                    </a:lnTo>
                    <a:lnTo>
                      <a:pt x="19" y="106"/>
                    </a:lnTo>
                    <a:lnTo>
                      <a:pt x="15" y="95"/>
                    </a:lnTo>
                    <a:lnTo>
                      <a:pt x="32" y="88"/>
                    </a:lnTo>
                    <a:lnTo>
                      <a:pt x="37" y="81"/>
                    </a:lnTo>
                    <a:lnTo>
                      <a:pt x="46" y="73"/>
                    </a:lnTo>
                    <a:lnTo>
                      <a:pt x="45" y="61"/>
                    </a:lnTo>
                    <a:lnTo>
                      <a:pt x="35" y="58"/>
                    </a:lnTo>
                    <a:lnTo>
                      <a:pt x="25" y="60"/>
                    </a:lnTo>
                    <a:lnTo>
                      <a:pt x="19" y="61"/>
                    </a:lnTo>
                    <a:lnTo>
                      <a:pt x="0" y="58"/>
                    </a:lnTo>
                    <a:lnTo>
                      <a:pt x="0" y="45"/>
                    </a:lnTo>
                    <a:lnTo>
                      <a:pt x="3" y="35"/>
                    </a:lnTo>
                    <a:lnTo>
                      <a:pt x="10" y="30"/>
                    </a:lnTo>
                    <a:lnTo>
                      <a:pt x="15" y="21"/>
                    </a:lnTo>
                    <a:lnTo>
                      <a:pt x="30" y="6"/>
                    </a:lnTo>
                    <a:lnTo>
                      <a:pt x="37" y="3"/>
                    </a:lnTo>
                    <a:lnTo>
                      <a:pt x="41" y="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7" name="Freeform 116"/>
              <p:cNvSpPr>
                <a:spLocks/>
              </p:cNvSpPr>
              <p:nvPr/>
            </p:nvSpPr>
            <p:spPr bwMode="auto">
              <a:xfrm>
                <a:off x="2935463" y="2400834"/>
                <a:ext cx="63765" cy="84653"/>
              </a:xfrm>
              <a:custGeom>
                <a:avLst/>
                <a:gdLst/>
                <a:ahLst/>
                <a:cxnLst>
                  <a:cxn ang="0">
                    <a:pos x="0" y="6"/>
                  </a:cxn>
                  <a:cxn ang="0">
                    <a:pos x="5" y="0"/>
                  </a:cxn>
                  <a:cxn ang="0">
                    <a:pos x="15" y="10"/>
                  </a:cxn>
                  <a:cxn ang="0">
                    <a:pos x="25" y="25"/>
                  </a:cxn>
                  <a:cxn ang="0">
                    <a:pos x="38" y="47"/>
                  </a:cxn>
                  <a:cxn ang="0">
                    <a:pos x="45" y="49"/>
                  </a:cxn>
                  <a:cxn ang="0">
                    <a:pos x="61" y="66"/>
                  </a:cxn>
                  <a:cxn ang="0">
                    <a:pos x="68" y="78"/>
                  </a:cxn>
                  <a:cxn ang="0">
                    <a:pos x="73" y="93"/>
                  </a:cxn>
                  <a:cxn ang="0">
                    <a:pos x="63" y="88"/>
                  </a:cxn>
                  <a:cxn ang="0">
                    <a:pos x="52" y="86"/>
                  </a:cxn>
                  <a:cxn ang="0">
                    <a:pos x="32" y="61"/>
                  </a:cxn>
                  <a:cxn ang="0">
                    <a:pos x="25" y="56"/>
                  </a:cxn>
                  <a:cxn ang="0">
                    <a:pos x="17" y="30"/>
                  </a:cxn>
                  <a:cxn ang="0">
                    <a:pos x="12" y="25"/>
                  </a:cxn>
                  <a:cxn ang="0">
                    <a:pos x="1" y="28"/>
                  </a:cxn>
                  <a:cxn ang="0">
                    <a:pos x="0" y="6"/>
                  </a:cxn>
                </a:cxnLst>
                <a:rect l="0" t="0" r="r" b="b"/>
                <a:pathLst>
                  <a:path w="74" h="94">
                    <a:moveTo>
                      <a:pt x="0" y="6"/>
                    </a:moveTo>
                    <a:lnTo>
                      <a:pt x="5" y="0"/>
                    </a:lnTo>
                    <a:lnTo>
                      <a:pt x="15" y="10"/>
                    </a:lnTo>
                    <a:lnTo>
                      <a:pt x="25" y="25"/>
                    </a:lnTo>
                    <a:lnTo>
                      <a:pt x="38" y="47"/>
                    </a:lnTo>
                    <a:lnTo>
                      <a:pt x="45" y="49"/>
                    </a:lnTo>
                    <a:lnTo>
                      <a:pt x="61" y="66"/>
                    </a:lnTo>
                    <a:lnTo>
                      <a:pt x="68" y="78"/>
                    </a:lnTo>
                    <a:lnTo>
                      <a:pt x="73" y="93"/>
                    </a:lnTo>
                    <a:lnTo>
                      <a:pt x="63" y="88"/>
                    </a:lnTo>
                    <a:lnTo>
                      <a:pt x="52" y="86"/>
                    </a:lnTo>
                    <a:lnTo>
                      <a:pt x="32" y="61"/>
                    </a:lnTo>
                    <a:lnTo>
                      <a:pt x="25" y="56"/>
                    </a:lnTo>
                    <a:lnTo>
                      <a:pt x="17" y="30"/>
                    </a:lnTo>
                    <a:lnTo>
                      <a:pt x="12" y="25"/>
                    </a:lnTo>
                    <a:lnTo>
                      <a:pt x="1" y="28"/>
                    </a:lnTo>
                    <a:lnTo>
                      <a:pt x="0" y="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8" name="Freeform 117"/>
              <p:cNvSpPr>
                <a:spLocks/>
              </p:cNvSpPr>
              <p:nvPr/>
            </p:nvSpPr>
            <p:spPr bwMode="auto">
              <a:xfrm>
                <a:off x="2977685" y="2430553"/>
                <a:ext cx="25850" cy="27917"/>
              </a:xfrm>
              <a:custGeom>
                <a:avLst/>
                <a:gdLst/>
                <a:ahLst/>
                <a:cxnLst>
                  <a:cxn ang="0">
                    <a:pos x="0" y="5"/>
                  </a:cxn>
                  <a:cxn ang="0">
                    <a:pos x="0" y="11"/>
                  </a:cxn>
                  <a:cxn ang="0">
                    <a:pos x="10" y="30"/>
                  </a:cxn>
                  <a:cxn ang="0">
                    <a:pos x="29" y="30"/>
                  </a:cxn>
                  <a:cxn ang="0">
                    <a:pos x="29" y="0"/>
                  </a:cxn>
                  <a:cxn ang="0">
                    <a:pos x="19" y="11"/>
                  </a:cxn>
                  <a:cxn ang="0">
                    <a:pos x="0" y="5"/>
                  </a:cxn>
                </a:cxnLst>
                <a:rect l="0" t="0" r="r" b="b"/>
                <a:pathLst>
                  <a:path w="30" h="31">
                    <a:moveTo>
                      <a:pt x="0" y="5"/>
                    </a:moveTo>
                    <a:lnTo>
                      <a:pt x="0" y="11"/>
                    </a:lnTo>
                    <a:lnTo>
                      <a:pt x="10" y="30"/>
                    </a:lnTo>
                    <a:lnTo>
                      <a:pt x="29" y="30"/>
                    </a:lnTo>
                    <a:lnTo>
                      <a:pt x="29" y="0"/>
                    </a:lnTo>
                    <a:lnTo>
                      <a:pt x="19" y="11"/>
                    </a:lnTo>
                    <a:lnTo>
                      <a:pt x="0" y="5"/>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9" name="Freeform 118"/>
              <p:cNvSpPr>
                <a:spLocks/>
              </p:cNvSpPr>
              <p:nvPr/>
            </p:nvSpPr>
            <p:spPr bwMode="auto">
              <a:xfrm>
                <a:off x="3016460" y="3411266"/>
                <a:ext cx="92199" cy="142289"/>
              </a:xfrm>
              <a:custGeom>
                <a:avLst/>
                <a:gdLst/>
                <a:ahLst/>
                <a:cxnLst>
                  <a:cxn ang="0">
                    <a:pos x="41" y="145"/>
                  </a:cxn>
                  <a:cxn ang="0">
                    <a:pos x="36" y="135"/>
                  </a:cxn>
                  <a:cxn ang="0">
                    <a:pos x="43" y="118"/>
                  </a:cxn>
                  <a:cxn ang="0">
                    <a:pos x="56" y="122"/>
                  </a:cxn>
                  <a:cxn ang="0">
                    <a:pos x="65" y="107"/>
                  </a:cxn>
                  <a:cxn ang="0">
                    <a:pos x="59" y="94"/>
                  </a:cxn>
                  <a:cxn ang="0">
                    <a:pos x="50" y="94"/>
                  </a:cxn>
                  <a:cxn ang="0">
                    <a:pos x="43" y="97"/>
                  </a:cxn>
                  <a:cxn ang="0">
                    <a:pos x="54" y="100"/>
                  </a:cxn>
                  <a:cxn ang="0">
                    <a:pos x="58" y="108"/>
                  </a:cxn>
                  <a:cxn ang="0">
                    <a:pos x="41" y="108"/>
                  </a:cxn>
                  <a:cxn ang="0">
                    <a:pos x="32" y="125"/>
                  </a:cxn>
                  <a:cxn ang="0">
                    <a:pos x="25" y="157"/>
                  </a:cxn>
                  <a:cxn ang="0">
                    <a:pos x="13" y="157"/>
                  </a:cxn>
                  <a:cxn ang="0">
                    <a:pos x="6" y="154"/>
                  </a:cxn>
                  <a:cxn ang="0">
                    <a:pos x="0" y="135"/>
                  </a:cxn>
                  <a:cxn ang="0">
                    <a:pos x="6" y="125"/>
                  </a:cxn>
                  <a:cxn ang="0">
                    <a:pos x="10" y="114"/>
                  </a:cxn>
                  <a:cxn ang="0">
                    <a:pos x="10" y="107"/>
                  </a:cxn>
                  <a:cxn ang="0">
                    <a:pos x="3" y="100"/>
                  </a:cxn>
                  <a:cxn ang="0">
                    <a:pos x="18" y="81"/>
                  </a:cxn>
                  <a:cxn ang="0">
                    <a:pos x="13" y="68"/>
                  </a:cxn>
                  <a:cxn ang="0">
                    <a:pos x="19" y="43"/>
                  </a:cxn>
                  <a:cxn ang="0">
                    <a:pos x="41" y="15"/>
                  </a:cxn>
                  <a:cxn ang="0">
                    <a:pos x="45" y="0"/>
                  </a:cxn>
                  <a:cxn ang="0">
                    <a:pos x="54" y="0"/>
                  </a:cxn>
                  <a:cxn ang="0">
                    <a:pos x="54" y="13"/>
                  </a:cxn>
                  <a:cxn ang="0">
                    <a:pos x="56" y="23"/>
                  </a:cxn>
                  <a:cxn ang="0">
                    <a:pos x="71" y="35"/>
                  </a:cxn>
                  <a:cxn ang="0">
                    <a:pos x="65" y="48"/>
                  </a:cxn>
                  <a:cxn ang="0">
                    <a:pos x="65" y="63"/>
                  </a:cxn>
                  <a:cxn ang="0">
                    <a:pos x="71" y="77"/>
                  </a:cxn>
                  <a:cxn ang="0">
                    <a:pos x="65" y="83"/>
                  </a:cxn>
                  <a:cxn ang="0">
                    <a:pos x="65" y="92"/>
                  </a:cxn>
                  <a:cxn ang="0">
                    <a:pos x="74" y="94"/>
                  </a:cxn>
                  <a:cxn ang="0">
                    <a:pos x="94" y="100"/>
                  </a:cxn>
                  <a:cxn ang="0">
                    <a:pos x="106" y="107"/>
                  </a:cxn>
                  <a:cxn ang="0">
                    <a:pos x="91" y="114"/>
                  </a:cxn>
                  <a:cxn ang="0">
                    <a:pos x="68" y="127"/>
                  </a:cxn>
                  <a:cxn ang="0">
                    <a:pos x="54" y="138"/>
                  </a:cxn>
                  <a:cxn ang="0">
                    <a:pos x="50" y="147"/>
                  </a:cxn>
                  <a:cxn ang="0">
                    <a:pos x="41" y="145"/>
                  </a:cxn>
                </a:cxnLst>
                <a:rect l="0" t="0" r="r" b="b"/>
                <a:pathLst>
                  <a:path w="107" h="158">
                    <a:moveTo>
                      <a:pt x="41" y="145"/>
                    </a:moveTo>
                    <a:lnTo>
                      <a:pt x="36" y="135"/>
                    </a:lnTo>
                    <a:lnTo>
                      <a:pt x="43" y="118"/>
                    </a:lnTo>
                    <a:lnTo>
                      <a:pt x="56" y="122"/>
                    </a:lnTo>
                    <a:lnTo>
                      <a:pt x="65" y="107"/>
                    </a:lnTo>
                    <a:lnTo>
                      <a:pt x="59" y="94"/>
                    </a:lnTo>
                    <a:lnTo>
                      <a:pt x="50" y="94"/>
                    </a:lnTo>
                    <a:lnTo>
                      <a:pt x="43" y="97"/>
                    </a:lnTo>
                    <a:lnTo>
                      <a:pt x="54" y="100"/>
                    </a:lnTo>
                    <a:lnTo>
                      <a:pt x="58" y="108"/>
                    </a:lnTo>
                    <a:lnTo>
                      <a:pt x="41" y="108"/>
                    </a:lnTo>
                    <a:lnTo>
                      <a:pt x="32" y="125"/>
                    </a:lnTo>
                    <a:lnTo>
                      <a:pt x="25" y="157"/>
                    </a:lnTo>
                    <a:lnTo>
                      <a:pt x="13" y="157"/>
                    </a:lnTo>
                    <a:lnTo>
                      <a:pt x="6" y="154"/>
                    </a:lnTo>
                    <a:lnTo>
                      <a:pt x="0" y="135"/>
                    </a:lnTo>
                    <a:lnTo>
                      <a:pt x="6" y="125"/>
                    </a:lnTo>
                    <a:lnTo>
                      <a:pt x="10" y="114"/>
                    </a:lnTo>
                    <a:lnTo>
                      <a:pt x="10" y="107"/>
                    </a:lnTo>
                    <a:lnTo>
                      <a:pt x="3" y="100"/>
                    </a:lnTo>
                    <a:lnTo>
                      <a:pt x="18" y="81"/>
                    </a:lnTo>
                    <a:lnTo>
                      <a:pt x="13" y="68"/>
                    </a:lnTo>
                    <a:lnTo>
                      <a:pt x="19" y="43"/>
                    </a:lnTo>
                    <a:lnTo>
                      <a:pt x="41" y="15"/>
                    </a:lnTo>
                    <a:lnTo>
                      <a:pt x="45" y="0"/>
                    </a:lnTo>
                    <a:lnTo>
                      <a:pt x="54" y="0"/>
                    </a:lnTo>
                    <a:lnTo>
                      <a:pt x="54" y="13"/>
                    </a:lnTo>
                    <a:lnTo>
                      <a:pt x="56" y="23"/>
                    </a:lnTo>
                    <a:lnTo>
                      <a:pt x="71" y="35"/>
                    </a:lnTo>
                    <a:lnTo>
                      <a:pt x="65" y="48"/>
                    </a:lnTo>
                    <a:lnTo>
                      <a:pt x="65" y="63"/>
                    </a:lnTo>
                    <a:lnTo>
                      <a:pt x="71" y="77"/>
                    </a:lnTo>
                    <a:lnTo>
                      <a:pt x="65" y="83"/>
                    </a:lnTo>
                    <a:lnTo>
                      <a:pt x="65" y="92"/>
                    </a:lnTo>
                    <a:lnTo>
                      <a:pt x="74" y="94"/>
                    </a:lnTo>
                    <a:lnTo>
                      <a:pt x="94" y="100"/>
                    </a:lnTo>
                    <a:lnTo>
                      <a:pt x="106" y="107"/>
                    </a:lnTo>
                    <a:lnTo>
                      <a:pt x="91" y="114"/>
                    </a:lnTo>
                    <a:lnTo>
                      <a:pt x="68" y="127"/>
                    </a:lnTo>
                    <a:lnTo>
                      <a:pt x="54" y="138"/>
                    </a:lnTo>
                    <a:lnTo>
                      <a:pt x="50" y="147"/>
                    </a:lnTo>
                    <a:lnTo>
                      <a:pt x="41" y="145"/>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20" name="Freeform 119"/>
              <p:cNvSpPr>
                <a:spLocks/>
              </p:cNvSpPr>
              <p:nvPr/>
            </p:nvSpPr>
            <p:spPr bwMode="auto">
              <a:xfrm>
                <a:off x="3070746" y="3190629"/>
                <a:ext cx="776372" cy="568256"/>
              </a:xfrm>
              <a:custGeom>
                <a:avLst/>
                <a:gdLst/>
                <a:ahLst/>
                <a:cxnLst>
                  <a:cxn ang="0">
                    <a:pos x="43" y="43"/>
                  </a:cxn>
                  <a:cxn ang="0">
                    <a:pos x="30" y="3"/>
                  </a:cxn>
                  <a:cxn ang="0">
                    <a:pos x="311" y="3"/>
                  </a:cxn>
                  <a:cxn ang="0">
                    <a:pos x="870" y="27"/>
                  </a:cxn>
                  <a:cxn ang="0">
                    <a:pos x="886" y="55"/>
                  </a:cxn>
                  <a:cxn ang="0">
                    <a:pos x="881" y="75"/>
                  </a:cxn>
                  <a:cxn ang="0">
                    <a:pos x="855" y="101"/>
                  </a:cxn>
                  <a:cxn ang="0">
                    <a:pos x="861" y="141"/>
                  </a:cxn>
                  <a:cxn ang="0">
                    <a:pos x="859" y="172"/>
                  </a:cxn>
                  <a:cxn ang="0">
                    <a:pos x="828" y="191"/>
                  </a:cxn>
                  <a:cxn ang="0">
                    <a:pos x="786" y="208"/>
                  </a:cxn>
                  <a:cxn ang="0">
                    <a:pos x="766" y="234"/>
                  </a:cxn>
                  <a:cxn ang="0">
                    <a:pos x="743" y="261"/>
                  </a:cxn>
                  <a:cxn ang="0">
                    <a:pos x="713" y="286"/>
                  </a:cxn>
                  <a:cxn ang="0">
                    <a:pos x="688" y="310"/>
                  </a:cxn>
                  <a:cxn ang="0">
                    <a:pos x="665" y="334"/>
                  </a:cxn>
                  <a:cxn ang="0">
                    <a:pos x="651" y="367"/>
                  </a:cxn>
                  <a:cxn ang="0">
                    <a:pos x="656" y="405"/>
                  </a:cxn>
                  <a:cxn ang="0">
                    <a:pos x="658" y="447"/>
                  </a:cxn>
                  <a:cxn ang="0">
                    <a:pos x="696" y="449"/>
                  </a:cxn>
                  <a:cxn ang="0">
                    <a:pos x="721" y="471"/>
                  </a:cxn>
                  <a:cxn ang="0">
                    <a:pos x="699" y="499"/>
                  </a:cxn>
                  <a:cxn ang="0">
                    <a:pos x="736" y="527"/>
                  </a:cxn>
                  <a:cxn ang="0">
                    <a:pos x="739" y="565"/>
                  </a:cxn>
                  <a:cxn ang="0">
                    <a:pos x="718" y="589"/>
                  </a:cxn>
                  <a:cxn ang="0">
                    <a:pos x="674" y="596"/>
                  </a:cxn>
                  <a:cxn ang="0">
                    <a:pos x="686" y="623"/>
                  </a:cxn>
                  <a:cxn ang="0">
                    <a:pos x="665" y="625"/>
                  </a:cxn>
                  <a:cxn ang="0">
                    <a:pos x="623" y="609"/>
                  </a:cxn>
                  <a:cxn ang="0">
                    <a:pos x="581" y="595"/>
                  </a:cxn>
                  <a:cxn ang="0">
                    <a:pos x="549" y="596"/>
                  </a:cxn>
                  <a:cxn ang="0">
                    <a:pos x="501" y="563"/>
                  </a:cxn>
                  <a:cxn ang="0">
                    <a:pos x="462" y="565"/>
                  </a:cxn>
                  <a:cxn ang="0">
                    <a:pos x="419" y="547"/>
                  </a:cxn>
                  <a:cxn ang="0">
                    <a:pos x="387" y="571"/>
                  </a:cxn>
                  <a:cxn ang="0">
                    <a:pos x="354" y="565"/>
                  </a:cxn>
                  <a:cxn ang="0">
                    <a:pos x="320" y="576"/>
                  </a:cxn>
                  <a:cxn ang="0">
                    <a:pos x="292" y="556"/>
                  </a:cxn>
                  <a:cxn ang="0">
                    <a:pos x="255" y="543"/>
                  </a:cxn>
                  <a:cxn ang="0">
                    <a:pos x="217" y="526"/>
                  </a:cxn>
                  <a:cxn ang="0">
                    <a:pos x="199" y="487"/>
                  </a:cxn>
                  <a:cxn ang="0">
                    <a:pos x="59" y="467"/>
                  </a:cxn>
                  <a:cxn ang="0">
                    <a:pos x="25" y="403"/>
                  </a:cxn>
                  <a:cxn ang="0">
                    <a:pos x="68" y="375"/>
                  </a:cxn>
                  <a:cxn ang="0">
                    <a:pos x="63" y="334"/>
                  </a:cxn>
                  <a:cxn ang="0">
                    <a:pos x="43" y="296"/>
                  </a:cxn>
                  <a:cxn ang="0">
                    <a:pos x="45" y="266"/>
                  </a:cxn>
                  <a:cxn ang="0">
                    <a:pos x="23" y="223"/>
                  </a:cxn>
                  <a:cxn ang="0">
                    <a:pos x="8" y="176"/>
                  </a:cxn>
                  <a:cxn ang="0">
                    <a:pos x="37" y="171"/>
                  </a:cxn>
                  <a:cxn ang="0">
                    <a:pos x="52" y="144"/>
                  </a:cxn>
                  <a:cxn ang="0">
                    <a:pos x="12" y="117"/>
                  </a:cxn>
                  <a:cxn ang="0">
                    <a:pos x="17" y="82"/>
                  </a:cxn>
                </a:cxnLst>
                <a:rect l="0" t="0" r="r" b="b"/>
                <a:pathLst>
                  <a:path w="901" h="631">
                    <a:moveTo>
                      <a:pt x="25" y="68"/>
                    </a:moveTo>
                    <a:lnTo>
                      <a:pt x="35" y="63"/>
                    </a:lnTo>
                    <a:lnTo>
                      <a:pt x="40" y="52"/>
                    </a:lnTo>
                    <a:lnTo>
                      <a:pt x="43" y="43"/>
                    </a:lnTo>
                    <a:lnTo>
                      <a:pt x="40" y="35"/>
                    </a:lnTo>
                    <a:lnTo>
                      <a:pt x="37" y="23"/>
                    </a:lnTo>
                    <a:lnTo>
                      <a:pt x="37" y="13"/>
                    </a:lnTo>
                    <a:lnTo>
                      <a:pt x="30" y="3"/>
                    </a:lnTo>
                    <a:lnTo>
                      <a:pt x="119" y="0"/>
                    </a:lnTo>
                    <a:lnTo>
                      <a:pt x="162" y="0"/>
                    </a:lnTo>
                    <a:lnTo>
                      <a:pt x="292" y="3"/>
                    </a:lnTo>
                    <a:lnTo>
                      <a:pt x="311" y="3"/>
                    </a:lnTo>
                    <a:lnTo>
                      <a:pt x="561" y="3"/>
                    </a:lnTo>
                    <a:lnTo>
                      <a:pt x="865" y="5"/>
                    </a:lnTo>
                    <a:lnTo>
                      <a:pt x="870" y="13"/>
                    </a:lnTo>
                    <a:lnTo>
                      <a:pt x="870" y="27"/>
                    </a:lnTo>
                    <a:lnTo>
                      <a:pt x="881" y="27"/>
                    </a:lnTo>
                    <a:lnTo>
                      <a:pt x="886" y="35"/>
                    </a:lnTo>
                    <a:lnTo>
                      <a:pt x="888" y="43"/>
                    </a:lnTo>
                    <a:lnTo>
                      <a:pt x="886" y="55"/>
                    </a:lnTo>
                    <a:lnTo>
                      <a:pt x="892" y="59"/>
                    </a:lnTo>
                    <a:lnTo>
                      <a:pt x="900" y="67"/>
                    </a:lnTo>
                    <a:lnTo>
                      <a:pt x="888" y="75"/>
                    </a:lnTo>
                    <a:lnTo>
                      <a:pt x="881" y="75"/>
                    </a:lnTo>
                    <a:lnTo>
                      <a:pt x="877" y="82"/>
                    </a:lnTo>
                    <a:lnTo>
                      <a:pt x="872" y="87"/>
                    </a:lnTo>
                    <a:lnTo>
                      <a:pt x="861" y="90"/>
                    </a:lnTo>
                    <a:lnTo>
                      <a:pt x="855" y="101"/>
                    </a:lnTo>
                    <a:lnTo>
                      <a:pt x="859" y="115"/>
                    </a:lnTo>
                    <a:lnTo>
                      <a:pt x="853" y="124"/>
                    </a:lnTo>
                    <a:lnTo>
                      <a:pt x="859" y="132"/>
                    </a:lnTo>
                    <a:lnTo>
                      <a:pt x="861" y="141"/>
                    </a:lnTo>
                    <a:lnTo>
                      <a:pt x="865" y="150"/>
                    </a:lnTo>
                    <a:lnTo>
                      <a:pt x="865" y="161"/>
                    </a:lnTo>
                    <a:lnTo>
                      <a:pt x="866" y="171"/>
                    </a:lnTo>
                    <a:lnTo>
                      <a:pt x="859" y="172"/>
                    </a:lnTo>
                    <a:lnTo>
                      <a:pt x="848" y="172"/>
                    </a:lnTo>
                    <a:lnTo>
                      <a:pt x="835" y="172"/>
                    </a:lnTo>
                    <a:lnTo>
                      <a:pt x="828" y="183"/>
                    </a:lnTo>
                    <a:lnTo>
                      <a:pt x="828" y="191"/>
                    </a:lnTo>
                    <a:lnTo>
                      <a:pt x="821" y="196"/>
                    </a:lnTo>
                    <a:lnTo>
                      <a:pt x="805" y="196"/>
                    </a:lnTo>
                    <a:lnTo>
                      <a:pt x="790" y="196"/>
                    </a:lnTo>
                    <a:lnTo>
                      <a:pt x="786" y="208"/>
                    </a:lnTo>
                    <a:lnTo>
                      <a:pt x="785" y="216"/>
                    </a:lnTo>
                    <a:lnTo>
                      <a:pt x="781" y="225"/>
                    </a:lnTo>
                    <a:lnTo>
                      <a:pt x="770" y="228"/>
                    </a:lnTo>
                    <a:lnTo>
                      <a:pt x="766" y="234"/>
                    </a:lnTo>
                    <a:lnTo>
                      <a:pt x="759" y="238"/>
                    </a:lnTo>
                    <a:lnTo>
                      <a:pt x="754" y="243"/>
                    </a:lnTo>
                    <a:lnTo>
                      <a:pt x="748" y="254"/>
                    </a:lnTo>
                    <a:lnTo>
                      <a:pt x="743" y="261"/>
                    </a:lnTo>
                    <a:lnTo>
                      <a:pt x="738" y="276"/>
                    </a:lnTo>
                    <a:lnTo>
                      <a:pt x="725" y="278"/>
                    </a:lnTo>
                    <a:lnTo>
                      <a:pt x="718" y="280"/>
                    </a:lnTo>
                    <a:lnTo>
                      <a:pt x="713" y="286"/>
                    </a:lnTo>
                    <a:lnTo>
                      <a:pt x="703" y="286"/>
                    </a:lnTo>
                    <a:lnTo>
                      <a:pt x="696" y="296"/>
                    </a:lnTo>
                    <a:lnTo>
                      <a:pt x="694" y="301"/>
                    </a:lnTo>
                    <a:lnTo>
                      <a:pt x="688" y="310"/>
                    </a:lnTo>
                    <a:lnTo>
                      <a:pt x="683" y="316"/>
                    </a:lnTo>
                    <a:lnTo>
                      <a:pt x="671" y="321"/>
                    </a:lnTo>
                    <a:lnTo>
                      <a:pt x="661" y="327"/>
                    </a:lnTo>
                    <a:lnTo>
                      <a:pt x="665" y="334"/>
                    </a:lnTo>
                    <a:lnTo>
                      <a:pt x="659" y="345"/>
                    </a:lnTo>
                    <a:lnTo>
                      <a:pt x="659" y="354"/>
                    </a:lnTo>
                    <a:lnTo>
                      <a:pt x="651" y="360"/>
                    </a:lnTo>
                    <a:lnTo>
                      <a:pt x="651" y="367"/>
                    </a:lnTo>
                    <a:lnTo>
                      <a:pt x="643" y="370"/>
                    </a:lnTo>
                    <a:lnTo>
                      <a:pt x="636" y="385"/>
                    </a:lnTo>
                    <a:lnTo>
                      <a:pt x="649" y="396"/>
                    </a:lnTo>
                    <a:lnTo>
                      <a:pt x="656" y="405"/>
                    </a:lnTo>
                    <a:lnTo>
                      <a:pt x="654" y="417"/>
                    </a:lnTo>
                    <a:lnTo>
                      <a:pt x="649" y="427"/>
                    </a:lnTo>
                    <a:lnTo>
                      <a:pt x="656" y="436"/>
                    </a:lnTo>
                    <a:lnTo>
                      <a:pt x="658" y="447"/>
                    </a:lnTo>
                    <a:lnTo>
                      <a:pt x="668" y="447"/>
                    </a:lnTo>
                    <a:lnTo>
                      <a:pt x="679" y="447"/>
                    </a:lnTo>
                    <a:lnTo>
                      <a:pt x="685" y="449"/>
                    </a:lnTo>
                    <a:lnTo>
                      <a:pt x="696" y="449"/>
                    </a:lnTo>
                    <a:lnTo>
                      <a:pt x="703" y="445"/>
                    </a:lnTo>
                    <a:lnTo>
                      <a:pt x="713" y="452"/>
                    </a:lnTo>
                    <a:lnTo>
                      <a:pt x="718" y="462"/>
                    </a:lnTo>
                    <a:lnTo>
                      <a:pt x="721" y="471"/>
                    </a:lnTo>
                    <a:lnTo>
                      <a:pt x="718" y="478"/>
                    </a:lnTo>
                    <a:lnTo>
                      <a:pt x="713" y="484"/>
                    </a:lnTo>
                    <a:lnTo>
                      <a:pt x="705" y="489"/>
                    </a:lnTo>
                    <a:lnTo>
                      <a:pt x="699" y="499"/>
                    </a:lnTo>
                    <a:lnTo>
                      <a:pt x="713" y="509"/>
                    </a:lnTo>
                    <a:lnTo>
                      <a:pt x="723" y="509"/>
                    </a:lnTo>
                    <a:lnTo>
                      <a:pt x="730" y="516"/>
                    </a:lnTo>
                    <a:lnTo>
                      <a:pt x="736" y="527"/>
                    </a:lnTo>
                    <a:lnTo>
                      <a:pt x="738" y="540"/>
                    </a:lnTo>
                    <a:lnTo>
                      <a:pt x="733" y="547"/>
                    </a:lnTo>
                    <a:lnTo>
                      <a:pt x="733" y="556"/>
                    </a:lnTo>
                    <a:lnTo>
                      <a:pt x="739" y="565"/>
                    </a:lnTo>
                    <a:lnTo>
                      <a:pt x="741" y="576"/>
                    </a:lnTo>
                    <a:lnTo>
                      <a:pt x="736" y="583"/>
                    </a:lnTo>
                    <a:lnTo>
                      <a:pt x="726" y="585"/>
                    </a:lnTo>
                    <a:lnTo>
                      <a:pt x="718" y="589"/>
                    </a:lnTo>
                    <a:lnTo>
                      <a:pt x="705" y="580"/>
                    </a:lnTo>
                    <a:lnTo>
                      <a:pt x="694" y="583"/>
                    </a:lnTo>
                    <a:lnTo>
                      <a:pt x="683" y="585"/>
                    </a:lnTo>
                    <a:lnTo>
                      <a:pt x="674" y="596"/>
                    </a:lnTo>
                    <a:lnTo>
                      <a:pt x="671" y="603"/>
                    </a:lnTo>
                    <a:lnTo>
                      <a:pt x="674" y="615"/>
                    </a:lnTo>
                    <a:lnTo>
                      <a:pt x="679" y="623"/>
                    </a:lnTo>
                    <a:lnTo>
                      <a:pt x="686" y="623"/>
                    </a:lnTo>
                    <a:lnTo>
                      <a:pt x="688" y="630"/>
                    </a:lnTo>
                    <a:lnTo>
                      <a:pt x="679" y="625"/>
                    </a:lnTo>
                    <a:lnTo>
                      <a:pt x="671" y="625"/>
                    </a:lnTo>
                    <a:lnTo>
                      <a:pt x="665" y="625"/>
                    </a:lnTo>
                    <a:lnTo>
                      <a:pt x="646" y="630"/>
                    </a:lnTo>
                    <a:lnTo>
                      <a:pt x="638" y="625"/>
                    </a:lnTo>
                    <a:lnTo>
                      <a:pt x="626" y="618"/>
                    </a:lnTo>
                    <a:lnTo>
                      <a:pt x="623" y="609"/>
                    </a:lnTo>
                    <a:lnTo>
                      <a:pt x="614" y="603"/>
                    </a:lnTo>
                    <a:lnTo>
                      <a:pt x="607" y="600"/>
                    </a:lnTo>
                    <a:lnTo>
                      <a:pt x="594" y="595"/>
                    </a:lnTo>
                    <a:lnTo>
                      <a:pt x="581" y="595"/>
                    </a:lnTo>
                    <a:lnTo>
                      <a:pt x="574" y="595"/>
                    </a:lnTo>
                    <a:lnTo>
                      <a:pt x="567" y="596"/>
                    </a:lnTo>
                    <a:lnTo>
                      <a:pt x="558" y="596"/>
                    </a:lnTo>
                    <a:lnTo>
                      <a:pt x="549" y="596"/>
                    </a:lnTo>
                    <a:lnTo>
                      <a:pt x="541" y="589"/>
                    </a:lnTo>
                    <a:lnTo>
                      <a:pt x="536" y="580"/>
                    </a:lnTo>
                    <a:lnTo>
                      <a:pt x="529" y="574"/>
                    </a:lnTo>
                    <a:lnTo>
                      <a:pt x="501" y="563"/>
                    </a:lnTo>
                    <a:lnTo>
                      <a:pt x="492" y="565"/>
                    </a:lnTo>
                    <a:lnTo>
                      <a:pt x="487" y="571"/>
                    </a:lnTo>
                    <a:lnTo>
                      <a:pt x="472" y="568"/>
                    </a:lnTo>
                    <a:lnTo>
                      <a:pt x="462" y="565"/>
                    </a:lnTo>
                    <a:lnTo>
                      <a:pt x="447" y="556"/>
                    </a:lnTo>
                    <a:lnTo>
                      <a:pt x="432" y="554"/>
                    </a:lnTo>
                    <a:lnTo>
                      <a:pt x="427" y="554"/>
                    </a:lnTo>
                    <a:lnTo>
                      <a:pt x="419" y="547"/>
                    </a:lnTo>
                    <a:lnTo>
                      <a:pt x="409" y="551"/>
                    </a:lnTo>
                    <a:lnTo>
                      <a:pt x="402" y="560"/>
                    </a:lnTo>
                    <a:lnTo>
                      <a:pt x="392" y="565"/>
                    </a:lnTo>
                    <a:lnTo>
                      <a:pt x="387" y="571"/>
                    </a:lnTo>
                    <a:lnTo>
                      <a:pt x="377" y="574"/>
                    </a:lnTo>
                    <a:lnTo>
                      <a:pt x="371" y="571"/>
                    </a:lnTo>
                    <a:lnTo>
                      <a:pt x="364" y="568"/>
                    </a:lnTo>
                    <a:lnTo>
                      <a:pt x="354" y="565"/>
                    </a:lnTo>
                    <a:lnTo>
                      <a:pt x="344" y="563"/>
                    </a:lnTo>
                    <a:lnTo>
                      <a:pt x="335" y="568"/>
                    </a:lnTo>
                    <a:lnTo>
                      <a:pt x="327" y="568"/>
                    </a:lnTo>
                    <a:lnTo>
                      <a:pt x="320" y="576"/>
                    </a:lnTo>
                    <a:lnTo>
                      <a:pt x="311" y="574"/>
                    </a:lnTo>
                    <a:lnTo>
                      <a:pt x="307" y="563"/>
                    </a:lnTo>
                    <a:lnTo>
                      <a:pt x="299" y="563"/>
                    </a:lnTo>
                    <a:lnTo>
                      <a:pt x="292" y="556"/>
                    </a:lnTo>
                    <a:lnTo>
                      <a:pt x="285" y="556"/>
                    </a:lnTo>
                    <a:lnTo>
                      <a:pt x="280" y="547"/>
                    </a:lnTo>
                    <a:lnTo>
                      <a:pt x="267" y="543"/>
                    </a:lnTo>
                    <a:lnTo>
                      <a:pt x="255" y="543"/>
                    </a:lnTo>
                    <a:lnTo>
                      <a:pt x="244" y="547"/>
                    </a:lnTo>
                    <a:lnTo>
                      <a:pt x="239" y="540"/>
                    </a:lnTo>
                    <a:lnTo>
                      <a:pt x="224" y="531"/>
                    </a:lnTo>
                    <a:lnTo>
                      <a:pt x="217" y="526"/>
                    </a:lnTo>
                    <a:lnTo>
                      <a:pt x="212" y="516"/>
                    </a:lnTo>
                    <a:lnTo>
                      <a:pt x="204" y="507"/>
                    </a:lnTo>
                    <a:lnTo>
                      <a:pt x="202" y="499"/>
                    </a:lnTo>
                    <a:lnTo>
                      <a:pt x="199" y="487"/>
                    </a:lnTo>
                    <a:lnTo>
                      <a:pt x="187" y="478"/>
                    </a:lnTo>
                    <a:lnTo>
                      <a:pt x="179" y="471"/>
                    </a:lnTo>
                    <a:lnTo>
                      <a:pt x="90" y="471"/>
                    </a:lnTo>
                    <a:lnTo>
                      <a:pt x="59" y="467"/>
                    </a:lnTo>
                    <a:lnTo>
                      <a:pt x="32" y="436"/>
                    </a:lnTo>
                    <a:lnTo>
                      <a:pt x="12" y="414"/>
                    </a:lnTo>
                    <a:lnTo>
                      <a:pt x="15" y="405"/>
                    </a:lnTo>
                    <a:lnTo>
                      <a:pt x="25" y="403"/>
                    </a:lnTo>
                    <a:lnTo>
                      <a:pt x="33" y="400"/>
                    </a:lnTo>
                    <a:lnTo>
                      <a:pt x="55" y="390"/>
                    </a:lnTo>
                    <a:lnTo>
                      <a:pt x="63" y="389"/>
                    </a:lnTo>
                    <a:lnTo>
                      <a:pt x="68" y="375"/>
                    </a:lnTo>
                    <a:lnTo>
                      <a:pt x="68" y="367"/>
                    </a:lnTo>
                    <a:lnTo>
                      <a:pt x="65" y="354"/>
                    </a:lnTo>
                    <a:lnTo>
                      <a:pt x="65" y="342"/>
                    </a:lnTo>
                    <a:lnTo>
                      <a:pt x="63" y="334"/>
                    </a:lnTo>
                    <a:lnTo>
                      <a:pt x="53" y="327"/>
                    </a:lnTo>
                    <a:lnTo>
                      <a:pt x="50" y="320"/>
                    </a:lnTo>
                    <a:lnTo>
                      <a:pt x="48" y="301"/>
                    </a:lnTo>
                    <a:lnTo>
                      <a:pt x="43" y="296"/>
                    </a:lnTo>
                    <a:lnTo>
                      <a:pt x="32" y="292"/>
                    </a:lnTo>
                    <a:lnTo>
                      <a:pt x="40" y="286"/>
                    </a:lnTo>
                    <a:lnTo>
                      <a:pt x="40" y="276"/>
                    </a:lnTo>
                    <a:lnTo>
                      <a:pt x="45" y="266"/>
                    </a:lnTo>
                    <a:lnTo>
                      <a:pt x="43" y="258"/>
                    </a:lnTo>
                    <a:lnTo>
                      <a:pt x="32" y="248"/>
                    </a:lnTo>
                    <a:lnTo>
                      <a:pt x="19" y="232"/>
                    </a:lnTo>
                    <a:lnTo>
                      <a:pt x="23" y="223"/>
                    </a:lnTo>
                    <a:lnTo>
                      <a:pt x="25" y="214"/>
                    </a:lnTo>
                    <a:lnTo>
                      <a:pt x="23" y="206"/>
                    </a:lnTo>
                    <a:lnTo>
                      <a:pt x="13" y="184"/>
                    </a:lnTo>
                    <a:lnTo>
                      <a:pt x="8" y="176"/>
                    </a:lnTo>
                    <a:lnTo>
                      <a:pt x="17" y="172"/>
                    </a:lnTo>
                    <a:lnTo>
                      <a:pt x="25" y="166"/>
                    </a:lnTo>
                    <a:lnTo>
                      <a:pt x="32" y="161"/>
                    </a:lnTo>
                    <a:lnTo>
                      <a:pt x="37" y="171"/>
                    </a:lnTo>
                    <a:lnTo>
                      <a:pt x="46" y="171"/>
                    </a:lnTo>
                    <a:lnTo>
                      <a:pt x="53" y="166"/>
                    </a:lnTo>
                    <a:lnTo>
                      <a:pt x="60" y="157"/>
                    </a:lnTo>
                    <a:lnTo>
                      <a:pt x="52" y="144"/>
                    </a:lnTo>
                    <a:lnTo>
                      <a:pt x="43" y="136"/>
                    </a:lnTo>
                    <a:lnTo>
                      <a:pt x="33" y="132"/>
                    </a:lnTo>
                    <a:lnTo>
                      <a:pt x="17" y="127"/>
                    </a:lnTo>
                    <a:lnTo>
                      <a:pt x="12" y="117"/>
                    </a:lnTo>
                    <a:lnTo>
                      <a:pt x="6" y="107"/>
                    </a:lnTo>
                    <a:lnTo>
                      <a:pt x="0" y="101"/>
                    </a:lnTo>
                    <a:lnTo>
                      <a:pt x="12" y="95"/>
                    </a:lnTo>
                    <a:lnTo>
                      <a:pt x="17" y="82"/>
                    </a:lnTo>
                    <a:lnTo>
                      <a:pt x="19" y="72"/>
                    </a:lnTo>
                    <a:lnTo>
                      <a:pt x="25" y="68"/>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21" name="Freeform 120"/>
              <p:cNvSpPr>
                <a:spLocks/>
              </p:cNvSpPr>
              <p:nvPr/>
            </p:nvSpPr>
            <p:spPr bwMode="auto">
              <a:xfrm>
                <a:off x="2801902" y="3557158"/>
                <a:ext cx="48254" cy="112571"/>
              </a:xfrm>
              <a:custGeom>
                <a:avLst/>
                <a:gdLst/>
                <a:ahLst/>
                <a:cxnLst>
                  <a:cxn ang="0">
                    <a:pos x="23" y="87"/>
                  </a:cxn>
                  <a:cxn ang="0">
                    <a:pos x="8" y="69"/>
                  </a:cxn>
                  <a:cxn ang="0">
                    <a:pos x="0" y="62"/>
                  </a:cxn>
                  <a:cxn ang="0">
                    <a:pos x="0" y="50"/>
                  </a:cxn>
                  <a:cxn ang="0">
                    <a:pos x="5" y="43"/>
                  </a:cxn>
                  <a:cxn ang="0">
                    <a:pos x="8" y="18"/>
                  </a:cxn>
                  <a:cxn ang="0">
                    <a:pos x="32" y="8"/>
                  </a:cxn>
                  <a:cxn ang="0">
                    <a:pos x="52" y="0"/>
                  </a:cxn>
                  <a:cxn ang="0">
                    <a:pos x="35" y="18"/>
                  </a:cxn>
                  <a:cxn ang="0">
                    <a:pos x="38" y="27"/>
                  </a:cxn>
                  <a:cxn ang="0">
                    <a:pos x="35" y="47"/>
                  </a:cxn>
                  <a:cxn ang="0">
                    <a:pos x="38" y="55"/>
                  </a:cxn>
                  <a:cxn ang="0">
                    <a:pos x="47" y="62"/>
                  </a:cxn>
                  <a:cxn ang="0">
                    <a:pos x="55" y="94"/>
                  </a:cxn>
                  <a:cxn ang="0">
                    <a:pos x="45" y="102"/>
                  </a:cxn>
                  <a:cxn ang="0">
                    <a:pos x="43" y="114"/>
                  </a:cxn>
                  <a:cxn ang="0">
                    <a:pos x="28" y="124"/>
                  </a:cxn>
                  <a:cxn ang="0">
                    <a:pos x="28" y="112"/>
                  </a:cxn>
                  <a:cxn ang="0">
                    <a:pos x="25" y="102"/>
                  </a:cxn>
                  <a:cxn ang="0">
                    <a:pos x="23" y="87"/>
                  </a:cxn>
                </a:cxnLst>
                <a:rect l="0" t="0" r="r" b="b"/>
                <a:pathLst>
                  <a:path w="56" h="125">
                    <a:moveTo>
                      <a:pt x="23" y="87"/>
                    </a:moveTo>
                    <a:lnTo>
                      <a:pt x="8" y="69"/>
                    </a:lnTo>
                    <a:lnTo>
                      <a:pt x="0" y="62"/>
                    </a:lnTo>
                    <a:lnTo>
                      <a:pt x="0" y="50"/>
                    </a:lnTo>
                    <a:lnTo>
                      <a:pt x="5" y="43"/>
                    </a:lnTo>
                    <a:lnTo>
                      <a:pt x="8" y="18"/>
                    </a:lnTo>
                    <a:lnTo>
                      <a:pt x="32" y="8"/>
                    </a:lnTo>
                    <a:lnTo>
                      <a:pt x="52" y="0"/>
                    </a:lnTo>
                    <a:lnTo>
                      <a:pt x="35" y="18"/>
                    </a:lnTo>
                    <a:lnTo>
                      <a:pt x="38" y="27"/>
                    </a:lnTo>
                    <a:lnTo>
                      <a:pt x="35" y="47"/>
                    </a:lnTo>
                    <a:lnTo>
                      <a:pt x="38" y="55"/>
                    </a:lnTo>
                    <a:lnTo>
                      <a:pt x="47" y="62"/>
                    </a:lnTo>
                    <a:lnTo>
                      <a:pt x="55" y="94"/>
                    </a:lnTo>
                    <a:lnTo>
                      <a:pt x="45" y="102"/>
                    </a:lnTo>
                    <a:lnTo>
                      <a:pt x="43" y="114"/>
                    </a:lnTo>
                    <a:lnTo>
                      <a:pt x="28" y="124"/>
                    </a:lnTo>
                    <a:lnTo>
                      <a:pt x="28" y="112"/>
                    </a:lnTo>
                    <a:lnTo>
                      <a:pt x="25" y="102"/>
                    </a:lnTo>
                    <a:lnTo>
                      <a:pt x="23" y="87"/>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22" name="Freeform 121"/>
              <p:cNvSpPr>
                <a:spLocks/>
              </p:cNvSpPr>
              <p:nvPr/>
            </p:nvSpPr>
            <p:spPr bwMode="auto">
              <a:xfrm>
                <a:off x="2452061" y="3306801"/>
                <a:ext cx="410160" cy="432271"/>
              </a:xfrm>
              <a:custGeom>
                <a:avLst/>
                <a:gdLst/>
                <a:ahLst/>
                <a:cxnLst>
                  <a:cxn ang="0">
                    <a:pos x="383" y="302"/>
                  </a:cxn>
                  <a:cxn ang="0">
                    <a:pos x="381" y="332"/>
                  </a:cxn>
                  <a:cxn ang="0">
                    <a:pos x="373" y="360"/>
                  </a:cxn>
                  <a:cxn ang="0">
                    <a:pos x="373" y="377"/>
                  </a:cxn>
                  <a:cxn ang="0">
                    <a:pos x="350" y="405"/>
                  </a:cxn>
                  <a:cxn ang="0">
                    <a:pos x="325" y="417"/>
                  </a:cxn>
                  <a:cxn ang="0">
                    <a:pos x="320" y="437"/>
                  </a:cxn>
                  <a:cxn ang="0">
                    <a:pos x="285" y="447"/>
                  </a:cxn>
                  <a:cxn ang="0">
                    <a:pos x="280" y="464"/>
                  </a:cxn>
                  <a:cxn ang="0">
                    <a:pos x="195" y="476"/>
                  </a:cxn>
                  <a:cxn ang="0">
                    <a:pos x="85" y="472"/>
                  </a:cxn>
                  <a:cxn ang="0">
                    <a:pos x="8" y="314"/>
                  </a:cxn>
                  <a:cxn ang="0">
                    <a:pos x="8" y="81"/>
                  </a:cxn>
                  <a:cxn ang="0">
                    <a:pos x="28" y="0"/>
                  </a:cxn>
                  <a:cxn ang="0">
                    <a:pos x="345" y="28"/>
                  </a:cxn>
                  <a:cxn ang="0">
                    <a:pos x="315" y="57"/>
                  </a:cxn>
                  <a:cxn ang="0">
                    <a:pos x="308" y="83"/>
                  </a:cxn>
                  <a:cxn ang="0">
                    <a:pos x="301" y="101"/>
                  </a:cxn>
                  <a:cxn ang="0">
                    <a:pos x="285" y="127"/>
                  </a:cxn>
                  <a:cxn ang="0">
                    <a:pos x="260" y="174"/>
                  </a:cxn>
                  <a:cxn ang="0">
                    <a:pos x="247" y="197"/>
                  </a:cxn>
                  <a:cxn ang="0">
                    <a:pos x="238" y="222"/>
                  </a:cxn>
                  <a:cxn ang="0">
                    <a:pos x="240" y="243"/>
                  </a:cxn>
                  <a:cxn ang="0">
                    <a:pos x="265" y="237"/>
                  </a:cxn>
                  <a:cxn ang="0">
                    <a:pos x="292" y="242"/>
                  </a:cxn>
                  <a:cxn ang="0">
                    <a:pos x="315" y="242"/>
                  </a:cxn>
                  <a:cxn ang="0">
                    <a:pos x="340" y="227"/>
                  </a:cxn>
                  <a:cxn ang="0">
                    <a:pos x="372" y="214"/>
                  </a:cxn>
                  <a:cxn ang="0">
                    <a:pos x="387" y="208"/>
                  </a:cxn>
                  <a:cxn ang="0">
                    <a:pos x="408" y="197"/>
                  </a:cxn>
                  <a:cxn ang="0">
                    <a:pos x="438" y="175"/>
                  </a:cxn>
                  <a:cxn ang="0">
                    <a:pos x="420" y="174"/>
                  </a:cxn>
                  <a:cxn ang="0">
                    <a:pos x="403" y="185"/>
                  </a:cxn>
                  <a:cxn ang="0">
                    <a:pos x="345" y="208"/>
                  </a:cxn>
                  <a:cxn ang="0">
                    <a:pos x="323" y="228"/>
                  </a:cxn>
                  <a:cxn ang="0">
                    <a:pos x="293" y="223"/>
                  </a:cxn>
                  <a:cxn ang="0">
                    <a:pos x="260" y="214"/>
                  </a:cxn>
                  <a:cxn ang="0">
                    <a:pos x="263" y="190"/>
                  </a:cxn>
                  <a:cxn ang="0">
                    <a:pos x="300" y="132"/>
                  </a:cxn>
                  <a:cxn ang="0">
                    <a:pos x="321" y="87"/>
                  </a:cxn>
                  <a:cxn ang="0">
                    <a:pos x="475" y="90"/>
                  </a:cxn>
                  <a:cxn ang="0">
                    <a:pos x="468" y="197"/>
                  </a:cxn>
                  <a:cxn ang="0">
                    <a:pos x="458" y="223"/>
                  </a:cxn>
                  <a:cxn ang="0">
                    <a:pos x="460" y="200"/>
                  </a:cxn>
                  <a:cxn ang="0">
                    <a:pos x="453" y="205"/>
                  </a:cxn>
                  <a:cxn ang="0">
                    <a:pos x="452" y="228"/>
                  </a:cxn>
                  <a:cxn ang="0">
                    <a:pos x="447" y="257"/>
                  </a:cxn>
                  <a:cxn ang="0">
                    <a:pos x="432" y="282"/>
                  </a:cxn>
                  <a:cxn ang="0">
                    <a:pos x="392" y="300"/>
                  </a:cxn>
                </a:cxnLst>
                <a:rect l="0" t="0" r="r" b="b"/>
                <a:pathLst>
                  <a:path w="476" h="480">
                    <a:moveTo>
                      <a:pt x="392" y="300"/>
                    </a:moveTo>
                    <a:lnTo>
                      <a:pt x="383" y="302"/>
                    </a:lnTo>
                    <a:lnTo>
                      <a:pt x="383" y="310"/>
                    </a:lnTo>
                    <a:lnTo>
                      <a:pt x="381" y="332"/>
                    </a:lnTo>
                    <a:lnTo>
                      <a:pt x="375" y="342"/>
                    </a:lnTo>
                    <a:lnTo>
                      <a:pt x="373" y="360"/>
                    </a:lnTo>
                    <a:lnTo>
                      <a:pt x="375" y="370"/>
                    </a:lnTo>
                    <a:lnTo>
                      <a:pt x="373" y="377"/>
                    </a:lnTo>
                    <a:lnTo>
                      <a:pt x="360" y="400"/>
                    </a:lnTo>
                    <a:lnTo>
                      <a:pt x="350" y="405"/>
                    </a:lnTo>
                    <a:lnTo>
                      <a:pt x="341" y="405"/>
                    </a:lnTo>
                    <a:lnTo>
                      <a:pt x="325" y="417"/>
                    </a:lnTo>
                    <a:lnTo>
                      <a:pt x="321" y="427"/>
                    </a:lnTo>
                    <a:lnTo>
                      <a:pt x="320" y="437"/>
                    </a:lnTo>
                    <a:lnTo>
                      <a:pt x="310" y="444"/>
                    </a:lnTo>
                    <a:lnTo>
                      <a:pt x="285" y="447"/>
                    </a:lnTo>
                    <a:lnTo>
                      <a:pt x="275" y="454"/>
                    </a:lnTo>
                    <a:lnTo>
                      <a:pt x="280" y="464"/>
                    </a:lnTo>
                    <a:lnTo>
                      <a:pt x="280" y="479"/>
                    </a:lnTo>
                    <a:lnTo>
                      <a:pt x="195" y="476"/>
                    </a:lnTo>
                    <a:lnTo>
                      <a:pt x="115" y="476"/>
                    </a:lnTo>
                    <a:lnTo>
                      <a:pt x="85" y="472"/>
                    </a:lnTo>
                    <a:lnTo>
                      <a:pt x="5" y="472"/>
                    </a:lnTo>
                    <a:lnTo>
                      <a:pt x="8" y="314"/>
                    </a:lnTo>
                    <a:lnTo>
                      <a:pt x="0" y="314"/>
                    </a:lnTo>
                    <a:lnTo>
                      <a:pt x="8" y="81"/>
                    </a:lnTo>
                    <a:lnTo>
                      <a:pt x="12" y="0"/>
                    </a:lnTo>
                    <a:lnTo>
                      <a:pt x="28" y="0"/>
                    </a:lnTo>
                    <a:lnTo>
                      <a:pt x="348" y="10"/>
                    </a:lnTo>
                    <a:lnTo>
                      <a:pt x="345" y="28"/>
                    </a:lnTo>
                    <a:lnTo>
                      <a:pt x="340" y="37"/>
                    </a:lnTo>
                    <a:lnTo>
                      <a:pt x="315" y="57"/>
                    </a:lnTo>
                    <a:lnTo>
                      <a:pt x="315" y="67"/>
                    </a:lnTo>
                    <a:lnTo>
                      <a:pt x="308" y="83"/>
                    </a:lnTo>
                    <a:lnTo>
                      <a:pt x="308" y="92"/>
                    </a:lnTo>
                    <a:lnTo>
                      <a:pt x="301" y="101"/>
                    </a:lnTo>
                    <a:lnTo>
                      <a:pt x="292" y="110"/>
                    </a:lnTo>
                    <a:lnTo>
                      <a:pt x="285" y="127"/>
                    </a:lnTo>
                    <a:lnTo>
                      <a:pt x="267" y="140"/>
                    </a:lnTo>
                    <a:lnTo>
                      <a:pt x="260" y="174"/>
                    </a:lnTo>
                    <a:lnTo>
                      <a:pt x="248" y="182"/>
                    </a:lnTo>
                    <a:lnTo>
                      <a:pt x="247" y="197"/>
                    </a:lnTo>
                    <a:lnTo>
                      <a:pt x="238" y="212"/>
                    </a:lnTo>
                    <a:lnTo>
                      <a:pt x="238" y="222"/>
                    </a:lnTo>
                    <a:lnTo>
                      <a:pt x="232" y="227"/>
                    </a:lnTo>
                    <a:lnTo>
                      <a:pt x="240" y="243"/>
                    </a:lnTo>
                    <a:lnTo>
                      <a:pt x="260" y="252"/>
                    </a:lnTo>
                    <a:lnTo>
                      <a:pt x="265" y="237"/>
                    </a:lnTo>
                    <a:lnTo>
                      <a:pt x="278" y="234"/>
                    </a:lnTo>
                    <a:lnTo>
                      <a:pt x="292" y="242"/>
                    </a:lnTo>
                    <a:lnTo>
                      <a:pt x="305" y="242"/>
                    </a:lnTo>
                    <a:lnTo>
                      <a:pt x="315" y="242"/>
                    </a:lnTo>
                    <a:lnTo>
                      <a:pt x="323" y="237"/>
                    </a:lnTo>
                    <a:lnTo>
                      <a:pt x="340" y="227"/>
                    </a:lnTo>
                    <a:lnTo>
                      <a:pt x="355" y="222"/>
                    </a:lnTo>
                    <a:lnTo>
                      <a:pt x="372" y="214"/>
                    </a:lnTo>
                    <a:lnTo>
                      <a:pt x="380" y="214"/>
                    </a:lnTo>
                    <a:lnTo>
                      <a:pt x="387" y="208"/>
                    </a:lnTo>
                    <a:lnTo>
                      <a:pt x="403" y="202"/>
                    </a:lnTo>
                    <a:lnTo>
                      <a:pt x="408" y="197"/>
                    </a:lnTo>
                    <a:lnTo>
                      <a:pt x="420" y="188"/>
                    </a:lnTo>
                    <a:lnTo>
                      <a:pt x="438" y="175"/>
                    </a:lnTo>
                    <a:lnTo>
                      <a:pt x="443" y="165"/>
                    </a:lnTo>
                    <a:lnTo>
                      <a:pt x="420" y="174"/>
                    </a:lnTo>
                    <a:lnTo>
                      <a:pt x="408" y="175"/>
                    </a:lnTo>
                    <a:lnTo>
                      <a:pt x="403" y="185"/>
                    </a:lnTo>
                    <a:lnTo>
                      <a:pt x="372" y="200"/>
                    </a:lnTo>
                    <a:lnTo>
                      <a:pt x="345" y="208"/>
                    </a:lnTo>
                    <a:lnTo>
                      <a:pt x="327" y="214"/>
                    </a:lnTo>
                    <a:lnTo>
                      <a:pt x="323" y="228"/>
                    </a:lnTo>
                    <a:lnTo>
                      <a:pt x="310" y="234"/>
                    </a:lnTo>
                    <a:lnTo>
                      <a:pt x="293" y="223"/>
                    </a:lnTo>
                    <a:lnTo>
                      <a:pt x="275" y="222"/>
                    </a:lnTo>
                    <a:lnTo>
                      <a:pt x="260" y="214"/>
                    </a:lnTo>
                    <a:lnTo>
                      <a:pt x="260" y="202"/>
                    </a:lnTo>
                    <a:lnTo>
                      <a:pt x="263" y="190"/>
                    </a:lnTo>
                    <a:lnTo>
                      <a:pt x="287" y="155"/>
                    </a:lnTo>
                    <a:lnTo>
                      <a:pt x="300" y="132"/>
                    </a:lnTo>
                    <a:lnTo>
                      <a:pt x="320" y="112"/>
                    </a:lnTo>
                    <a:lnTo>
                      <a:pt x="321" y="87"/>
                    </a:lnTo>
                    <a:lnTo>
                      <a:pt x="445" y="90"/>
                    </a:lnTo>
                    <a:lnTo>
                      <a:pt x="475" y="90"/>
                    </a:lnTo>
                    <a:lnTo>
                      <a:pt x="470" y="121"/>
                    </a:lnTo>
                    <a:lnTo>
                      <a:pt x="468" y="197"/>
                    </a:lnTo>
                    <a:lnTo>
                      <a:pt x="467" y="232"/>
                    </a:lnTo>
                    <a:lnTo>
                      <a:pt x="458" y="223"/>
                    </a:lnTo>
                    <a:lnTo>
                      <a:pt x="460" y="212"/>
                    </a:lnTo>
                    <a:lnTo>
                      <a:pt x="460" y="200"/>
                    </a:lnTo>
                    <a:lnTo>
                      <a:pt x="456" y="194"/>
                    </a:lnTo>
                    <a:lnTo>
                      <a:pt x="453" y="205"/>
                    </a:lnTo>
                    <a:lnTo>
                      <a:pt x="453" y="214"/>
                    </a:lnTo>
                    <a:lnTo>
                      <a:pt x="452" y="228"/>
                    </a:lnTo>
                    <a:lnTo>
                      <a:pt x="448" y="249"/>
                    </a:lnTo>
                    <a:lnTo>
                      <a:pt x="447" y="257"/>
                    </a:lnTo>
                    <a:lnTo>
                      <a:pt x="440" y="275"/>
                    </a:lnTo>
                    <a:lnTo>
                      <a:pt x="432" y="282"/>
                    </a:lnTo>
                    <a:lnTo>
                      <a:pt x="423" y="290"/>
                    </a:lnTo>
                    <a:lnTo>
                      <a:pt x="392" y="30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grpSp>
        <p:sp>
          <p:nvSpPr>
            <p:cNvPr id="20" name="TextBox 19"/>
            <p:cNvSpPr txBox="1"/>
            <p:nvPr/>
          </p:nvSpPr>
          <p:spPr>
            <a:xfrm>
              <a:off x="5607265" y="5314585"/>
              <a:ext cx="2981907" cy="579646"/>
            </a:xfrm>
            <a:prstGeom prst="rect">
              <a:avLst/>
            </a:prstGeom>
            <a:noFill/>
            <a:ln w="12700">
              <a:solidFill>
                <a:schemeClr val="bg1"/>
              </a:solidFill>
            </a:ln>
          </p:spPr>
          <p:txBody>
            <a:bodyPr wrap="none" rtlCol="0">
              <a:spAutoFit/>
            </a:bodyPr>
            <a:lstStyle/>
            <a:p>
              <a:r>
                <a:rPr lang="en-US" sz="1000" b="1" dirty="0">
                  <a:solidFill>
                    <a:schemeClr val="tx1">
                      <a:lumMod val="75000"/>
                      <a:lumOff val="25000"/>
                    </a:schemeClr>
                  </a:solidFill>
                  <a:latin typeface="Century Gothic" panose="020B0502020202020204" pitchFamily="34" charset="0"/>
                </a:rPr>
                <a:t>Washington State Total Population </a:t>
              </a:r>
              <a:r>
                <a:rPr lang="en-US" sz="1000" b="1" i="1" dirty="0">
                  <a:solidFill>
                    <a:schemeClr val="tx1">
                      <a:lumMod val="75000"/>
                      <a:lumOff val="25000"/>
                    </a:schemeClr>
                  </a:solidFill>
                  <a:latin typeface="Century Gothic" panose="020B0502020202020204" pitchFamily="34" charset="0"/>
                </a:rPr>
                <a:t>(estimate)</a:t>
              </a:r>
            </a:p>
            <a:p>
              <a:r>
                <a:rPr lang="en-US" sz="1000" b="1" dirty="0">
                  <a:solidFill>
                    <a:schemeClr val="tx1">
                      <a:lumMod val="75000"/>
                      <a:lumOff val="25000"/>
                    </a:schemeClr>
                  </a:solidFill>
                  <a:latin typeface="Century Gothic" panose="020B0502020202020204" pitchFamily="34" charset="0"/>
                </a:rPr>
                <a:t>April 2016: </a:t>
              </a:r>
              <a:r>
                <a:rPr lang="en-US" sz="1000" b="1" dirty="0" smtClean="0">
                  <a:solidFill>
                    <a:schemeClr val="tx1">
                      <a:lumMod val="75000"/>
                      <a:lumOff val="25000"/>
                    </a:schemeClr>
                  </a:solidFill>
                  <a:latin typeface="Century Gothic" panose="020B0502020202020204" pitchFamily="34" charset="0"/>
                </a:rPr>
                <a:t>7,183,700</a:t>
              </a:r>
              <a:endParaRPr lang="en-US" sz="1000" b="1" dirty="0">
                <a:solidFill>
                  <a:schemeClr val="tx1">
                    <a:lumMod val="75000"/>
                    <a:lumOff val="25000"/>
                  </a:schemeClr>
                </a:solidFill>
                <a:latin typeface="Century Gothic" panose="020B0502020202020204" pitchFamily="34" charset="0"/>
              </a:endParaRPr>
            </a:p>
            <a:p>
              <a:pPr>
                <a:spcBef>
                  <a:spcPts val="200"/>
                </a:spcBef>
              </a:pPr>
              <a:r>
                <a:rPr lang="en-US" sz="1000" b="1" i="1" dirty="0">
                  <a:solidFill>
                    <a:schemeClr val="tx1">
                      <a:lumMod val="75000"/>
                      <a:lumOff val="25000"/>
                    </a:schemeClr>
                  </a:solidFill>
                  <a:latin typeface="Century Gothic" panose="020B0502020202020204" pitchFamily="34" charset="0"/>
                </a:rPr>
                <a:t>Source: </a:t>
              </a:r>
              <a:r>
                <a:rPr lang="en-US" sz="1000" b="1" dirty="0">
                  <a:solidFill>
                    <a:schemeClr val="tx1">
                      <a:lumMod val="75000"/>
                      <a:lumOff val="25000"/>
                    </a:schemeClr>
                  </a:solidFill>
                  <a:latin typeface="Century Gothic" panose="020B0502020202020204" pitchFamily="34" charset="0"/>
                </a:rPr>
                <a:t>Office of Financial Management</a:t>
              </a:r>
            </a:p>
          </p:txBody>
        </p:sp>
        <p:sp>
          <p:nvSpPr>
            <p:cNvPr id="21" name="TextBox 20"/>
            <p:cNvSpPr txBox="1"/>
            <p:nvPr/>
          </p:nvSpPr>
          <p:spPr>
            <a:xfrm>
              <a:off x="3335376" y="1592155"/>
              <a:ext cx="784189" cy="400110"/>
            </a:xfrm>
            <a:prstGeom prst="rect">
              <a:avLst/>
            </a:prstGeom>
            <a:noFill/>
            <a:ln w="12700">
              <a:noFill/>
            </a:ln>
          </p:spPr>
          <p:txBody>
            <a:bodyPr wrap="none" rtlCol="0">
              <a:spAutoFit/>
            </a:bodyPr>
            <a:lstStyle/>
            <a:p>
              <a:pPr algn="ctr">
                <a:spcBef>
                  <a:spcPts val="200"/>
                </a:spcBef>
              </a:pPr>
              <a:r>
                <a:rPr lang="en-US" sz="1000" b="1" dirty="0" smtClean="0">
                  <a:solidFill>
                    <a:schemeClr val="bg1"/>
                  </a:solidFill>
                  <a:latin typeface="Century Gothic" panose="020B0502020202020204" pitchFamily="34" charset="0"/>
                </a:rPr>
                <a:t>Whatcom</a:t>
              </a:r>
            </a:p>
            <a:p>
              <a:pPr algn="ctr"/>
              <a:r>
                <a:rPr lang="en-US" sz="1000" b="1" i="1" dirty="0" smtClean="0">
                  <a:solidFill>
                    <a:schemeClr val="bg1"/>
                  </a:solidFill>
                  <a:latin typeface="Century Gothic" panose="020B0502020202020204" pitchFamily="34" charset="0"/>
                </a:rPr>
                <a:t>212,540</a:t>
              </a:r>
              <a:endParaRPr lang="en-US" sz="1000" b="1" i="1" dirty="0">
                <a:solidFill>
                  <a:schemeClr val="bg1"/>
                </a:solidFill>
                <a:latin typeface="Century Gothic" panose="020B0502020202020204" pitchFamily="34" charset="0"/>
              </a:endParaRPr>
            </a:p>
          </p:txBody>
        </p:sp>
        <p:sp>
          <p:nvSpPr>
            <p:cNvPr id="22" name="TextBox 21"/>
            <p:cNvSpPr txBox="1"/>
            <p:nvPr/>
          </p:nvSpPr>
          <p:spPr>
            <a:xfrm>
              <a:off x="3369368" y="2027431"/>
              <a:ext cx="652743"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Skagit</a:t>
              </a:r>
            </a:p>
            <a:p>
              <a:pPr algn="ctr"/>
              <a:r>
                <a:rPr lang="en-US" sz="1000" b="1" i="1" dirty="0" smtClean="0">
                  <a:solidFill>
                    <a:schemeClr val="bg1"/>
                  </a:solidFill>
                  <a:latin typeface="Century Gothic" panose="020B0502020202020204" pitchFamily="34" charset="0"/>
                </a:rPr>
                <a:t>122,270</a:t>
              </a:r>
              <a:endParaRPr lang="en-US" sz="1000" b="1" i="1" dirty="0">
                <a:solidFill>
                  <a:schemeClr val="bg1"/>
                </a:solidFill>
                <a:latin typeface="Century Gothic" panose="020B0502020202020204" pitchFamily="34" charset="0"/>
              </a:endParaRPr>
            </a:p>
          </p:txBody>
        </p:sp>
        <p:sp>
          <p:nvSpPr>
            <p:cNvPr id="23" name="TextBox 22"/>
            <p:cNvSpPr txBox="1"/>
            <p:nvPr/>
          </p:nvSpPr>
          <p:spPr>
            <a:xfrm>
              <a:off x="3267342" y="2561877"/>
              <a:ext cx="909223" cy="400110"/>
            </a:xfrm>
            <a:prstGeom prst="rect">
              <a:avLst/>
            </a:prstGeom>
            <a:noFill/>
            <a:ln w="12700">
              <a:noFill/>
            </a:ln>
          </p:spPr>
          <p:txBody>
            <a:bodyPr wrap="none" rtlCol="0">
              <a:spAutoFit/>
            </a:bodyPr>
            <a:lstStyle/>
            <a:p>
              <a:pPr algn="ctr"/>
              <a:r>
                <a:rPr lang="en-US" sz="1000" b="1" dirty="0" smtClean="0">
                  <a:solidFill>
                    <a:schemeClr val="tx1">
                      <a:lumMod val="75000"/>
                      <a:lumOff val="25000"/>
                    </a:schemeClr>
                  </a:solidFill>
                  <a:latin typeface="Century Gothic" panose="020B0502020202020204" pitchFamily="34" charset="0"/>
                </a:rPr>
                <a:t>Snohomish*</a:t>
              </a:r>
            </a:p>
            <a:p>
              <a:pPr algn="ctr"/>
              <a:r>
                <a:rPr lang="en-US" sz="1000" b="1" i="1" dirty="0" smtClean="0">
                  <a:solidFill>
                    <a:schemeClr val="tx1">
                      <a:lumMod val="75000"/>
                      <a:lumOff val="25000"/>
                    </a:schemeClr>
                  </a:solidFill>
                  <a:latin typeface="Century Gothic" panose="020B0502020202020204" pitchFamily="34" charset="0"/>
                </a:rPr>
                <a:t>772,860</a:t>
              </a:r>
              <a:endParaRPr lang="en-US" sz="1000" b="1" i="1" dirty="0">
                <a:solidFill>
                  <a:schemeClr val="tx1">
                    <a:lumMod val="75000"/>
                    <a:lumOff val="25000"/>
                  </a:schemeClr>
                </a:solidFill>
                <a:latin typeface="Century Gothic" panose="020B0502020202020204" pitchFamily="34" charset="0"/>
              </a:endParaRPr>
            </a:p>
          </p:txBody>
        </p:sp>
        <p:sp>
          <p:nvSpPr>
            <p:cNvPr id="24" name="TextBox 23"/>
            <p:cNvSpPr txBox="1"/>
            <p:nvPr/>
          </p:nvSpPr>
          <p:spPr>
            <a:xfrm>
              <a:off x="3077461" y="3142394"/>
              <a:ext cx="1037463" cy="553998"/>
            </a:xfrm>
            <a:prstGeom prst="rect">
              <a:avLst/>
            </a:prstGeom>
            <a:noFill/>
            <a:ln w="12700">
              <a:noFill/>
            </a:ln>
          </p:spPr>
          <p:txBody>
            <a:bodyPr wrap="none" rtlCol="0">
              <a:spAutoFit/>
            </a:bodyPr>
            <a:lstStyle/>
            <a:p>
              <a:pPr algn="ctr"/>
              <a:r>
                <a:rPr lang="en-US" sz="1000" b="1" dirty="0" smtClean="0">
                  <a:solidFill>
                    <a:schemeClr val="tx1">
                      <a:lumMod val="75000"/>
                      <a:lumOff val="25000"/>
                    </a:schemeClr>
                  </a:solidFill>
                  <a:latin typeface="Century Gothic" panose="020B0502020202020204" pitchFamily="34" charset="0"/>
                </a:rPr>
                <a:t>Seattle &amp; King</a:t>
              </a:r>
            </a:p>
            <a:p>
              <a:pPr algn="ctr"/>
              <a:r>
                <a:rPr lang="en-US" sz="1000" b="1" dirty="0" smtClean="0">
                  <a:solidFill>
                    <a:schemeClr val="tx1">
                      <a:lumMod val="75000"/>
                      <a:lumOff val="25000"/>
                    </a:schemeClr>
                  </a:solidFill>
                  <a:latin typeface="Century Gothic" panose="020B0502020202020204" pitchFamily="34" charset="0"/>
                </a:rPr>
                <a:t>County</a:t>
              </a:r>
            </a:p>
            <a:p>
              <a:pPr algn="ctr"/>
              <a:r>
                <a:rPr lang="en-US" sz="1000" b="1" i="1" dirty="0" smtClean="0">
                  <a:solidFill>
                    <a:schemeClr val="tx1">
                      <a:lumMod val="75000"/>
                      <a:lumOff val="25000"/>
                    </a:schemeClr>
                  </a:solidFill>
                  <a:latin typeface="Century Gothic" panose="020B0502020202020204" pitchFamily="34" charset="0"/>
                </a:rPr>
                <a:t>2,105,100</a:t>
              </a:r>
              <a:endParaRPr lang="en-US" sz="1000" b="1" i="1" dirty="0">
                <a:solidFill>
                  <a:schemeClr val="tx1">
                    <a:lumMod val="75000"/>
                    <a:lumOff val="25000"/>
                  </a:schemeClr>
                </a:solidFill>
                <a:latin typeface="Century Gothic" panose="020B0502020202020204" pitchFamily="34" charset="0"/>
              </a:endParaRPr>
            </a:p>
          </p:txBody>
        </p:sp>
        <p:sp>
          <p:nvSpPr>
            <p:cNvPr id="25" name="TextBox 24"/>
            <p:cNvSpPr txBox="1"/>
            <p:nvPr/>
          </p:nvSpPr>
          <p:spPr>
            <a:xfrm>
              <a:off x="2816795" y="3810731"/>
              <a:ext cx="1192954" cy="400110"/>
            </a:xfrm>
            <a:prstGeom prst="rect">
              <a:avLst/>
            </a:prstGeom>
            <a:noFill/>
            <a:ln w="12700">
              <a:noFill/>
            </a:ln>
          </p:spPr>
          <p:txBody>
            <a:bodyPr wrap="none" rtlCol="0">
              <a:spAutoFit/>
            </a:bodyPr>
            <a:lstStyle/>
            <a:p>
              <a:pPr algn="ctr"/>
              <a:r>
                <a:rPr lang="en-US" sz="1000" b="1" dirty="0" smtClean="0">
                  <a:solidFill>
                    <a:schemeClr val="tx1">
                      <a:lumMod val="75000"/>
                      <a:lumOff val="25000"/>
                    </a:schemeClr>
                  </a:solidFill>
                  <a:latin typeface="Century Gothic" panose="020B0502020202020204" pitchFamily="34" charset="0"/>
                </a:rPr>
                <a:t>Tacoma-Pierce*</a:t>
              </a:r>
            </a:p>
            <a:p>
              <a:pPr algn="ctr"/>
              <a:r>
                <a:rPr lang="en-US" sz="1000" b="1" i="1" dirty="0" smtClean="0">
                  <a:solidFill>
                    <a:schemeClr val="tx1">
                      <a:lumMod val="75000"/>
                      <a:lumOff val="25000"/>
                    </a:schemeClr>
                  </a:solidFill>
                  <a:latin typeface="Century Gothic" panose="020B0502020202020204" pitchFamily="34" charset="0"/>
                </a:rPr>
                <a:t>844,490</a:t>
              </a:r>
              <a:endParaRPr lang="en-US" sz="1000" b="1" i="1" dirty="0">
                <a:solidFill>
                  <a:schemeClr val="tx1">
                    <a:lumMod val="75000"/>
                    <a:lumOff val="25000"/>
                  </a:schemeClr>
                </a:solidFill>
                <a:latin typeface="Century Gothic" panose="020B0502020202020204" pitchFamily="34" charset="0"/>
              </a:endParaRPr>
            </a:p>
          </p:txBody>
        </p:sp>
        <p:sp>
          <p:nvSpPr>
            <p:cNvPr id="26" name="TextBox 25"/>
            <p:cNvSpPr txBox="1"/>
            <p:nvPr/>
          </p:nvSpPr>
          <p:spPr>
            <a:xfrm>
              <a:off x="2677696" y="4283681"/>
              <a:ext cx="580607"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Lewis</a:t>
              </a:r>
            </a:p>
            <a:p>
              <a:pPr algn="ctr"/>
              <a:r>
                <a:rPr lang="en-US" sz="1000" b="1" dirty="0" smtClean="0">
                  <a:solidFill>
                    <a:schemeClr val="bg1"/>
                  </a:solidFill>
                  <a:latin typeface="Century Gothic" panose="020B0502020202020204" pitchFamily="34" charset="0"/>
                </a:rPr>
                <a:t>76,890</a:t>
              </a:r>
              <a:endParaRPr lang="en-US" sz="1000" b="1" dirty="0">
                <a:solidFill>
                  <a:schemeClr val="bg1"/>
                </a:solidFill>
                <a:latin typeface="Century Gothic" panose="020B0502020202020204" pitchFamily="34" charset="0"/>
              </a:endParaRPr>
            </a:p>
          </p:txBody>
        </p:sp>
        <p:sp>
          <p:nvSpPr>
            <p:cNvPr id="27" name="TextBox 26"/>
            <p:cNvSpPr txBox="1"/>
            <p:nvPr/>
          </p:nvSpPr>
          <p:spPr>
            <a:xfrm>
              <a:off x="2520630" y="4731699"/>
              <a:ext cx="652743"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Cowlitz</a:t>
              </a:r>
            </a:p>
            <a:p>
              <a:pPr algn="ctr"/>
              <a:r>
                <a:rPr lang="en-US" sz="1000" b="1" i="1" dirty="0" smtClean="0">
                  <a:solidFill>
                    <a:schemeClr val="bg1"/>
                  </a:solidFill>
                  <a:latin typeface="Century Gothic" panose="020B0502020202020204" pitchFamily="34" charset="0"/>
                </a:rPr>
                <a:t>104,850</a:t>
              </a:r>
              <a:endParaRPr lang="en-US" sz="1000" b="1" i="1" dirty="0">
                <a:solidFill>
                  <a:schemeClr val="bg1"/>
                </a:solidFill>
                <a:latin typeface="Century Gothic" panose="020B0502020202020204" pitchFamily="34" charset="0"/>
              </a:endParaRPr>
            </a:p>
          </p:txBody>
        </p:sp>
        <p:sp>
          <p:nvSpPr>
            <p:cNvPr id="28" name="TextBox 27"/>
            <p:cNvSpPr txBox="1"/>
            <p:nvPr/>
          </p:nvSpPr>
          <p:spPr>
            <a:xfrm>
              <a:off x="2645757" y="5239124"/>
              <a:ext cx="652743" cy="400110"/>
            </a:xfrm>
            <a:prstGeom prst="rect">
              <a:avLst/>
            </a:prstGeom>
            <a:noFill/>
            <a:ln w="12700">
              <a:noFill/>
            </a:ln>
          </p:spPr>
          <p:txBody>
            <a:bodyPr wrap="none" rtlCol="0">
              <a:spAutoFit/>
            </a:bodyPr>
            <a:lstStyle/>
            <a:p>
              <a:pPr algn="ctr"/>
              <a:r>
                <a:rPr lang="en-US" sz="1000" b="1" dirty="0" smtClean="0">
                  <a:solidFill>
                    <a:schemeClr val="tx1">
                      <a:lumMod val="75000"/>
                      <a:lumOff val="25000"/>
                    </a:schemeClr>
                  </a:solidFill>
                  <a:latin typeface="Century Gothic" panose="020B0502020202020204" pitchFamily="34" charset="0"/>
                </a:rPr>
                <a:t>Clark*</a:t>
              </a:r>
            </a:p>
            <a:p>
              <a:pPr algn="ctr"/>
              <a:r>
                <a:rPr lang="en-US" sz="1000" b="1" i="1" dirty="0" smtClean="0">
                  <a:solidFill>
                    <a:schemeClr val="tx1">
                      <a:lumMod val="75000"/>
                      <a:lumOff val="25000"/>
                    </a:schemeClr>
                  </a:solidFill>
                  <a:latin typeface="Century Gothic" panose="020B0502020202020204" pitchFamily="34" charset="0"/>
                </a:rPr>
                <a:t>461,010</a:t>
              </a:r>
              <a:endParaRPr lang="en-US" sz="1000" b="1" i="1" dirty="0">
                <a:solidFill>
                  <a:schemeClr val="tx1">
                    <a:lumMod val="75000"/>
                    <a:lumOff val="25000"/>
                  </a:schemeClr>
                </a:solidFill>
                <a:latin typeface="Century Gothic" panose="020B0502020202020204" pitchFamily="34" charset="0"/>
              </a:endParaRPr>
            </a:p>
          </p:txBody>
        </p:sp>
        <p:sp>
          <p:nvSpPr>
            <p:cNvPr id="29" name="TextBox 28"/>
            <p:cNvSpPr txBox="1"/>
            <p:nvPr/>
          </p:nvSpPr>
          <p:spPr>
            <a:xfrm>
              <a:off x="3129233" y="4819375"/>
              <a:ext cx="808235"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Skamania</a:t>
              </a:r>
            </a:p>
            <a:p>
              <a:pPr algn="ctr"/>
              <a:r>
                <a:rPr lang="en-US" sz="1000" b="1" i="1" dirty="0" smtClean="0">
                  <a:solidFill>
                    <a:schemeClr val="bg1"/>
                  </a:solidFill>
                  <a:latin typeface="Century Gothic" panose="020B0502020202020204" pitchFamily="34" charset="0"/>
                </a:rPr>
                <a:t>11,500</a:t>
              </a:r>
              <a:endParaRPr lang="en-US" sz="1000" b="1" i="1" dirty="0">
                <a:solidFill>
                  <a:schemeClr val="bg1"/>
                </a:solidFill>
                <a:latin typeface="Century Gothic" panose="020B0502020202020204" pitchFamily="34" charset="0"/>
              </a:endParaRPr>
            </a:p>
          </p:txBody>
        </p:sp>
        <p:sp>
          <p:nvSpPr>
            <p:cNvPr id="30" name="TextBox 29"/>
            <p:cNvSpPr txBox="1"/>
            <p:nvPr/>
          </p:nvSpPr>
          <p:spPr>
            <a:xfrm>
              <a:off x="4010548" y="5160380"/>
              <a:ext cx="673582"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Klickitat</a:t>
              </a:r>
            </a:p>
            <a:p>
              <a:pPr algn="ctr"/>
              <a:r>
                <a:rPr lang="en-US" sz="1000" b="1" i="1" dirty="0" smtClean="0">
                  <a:solidFill>
                    <a:schemeClr val="bg1"/>
                  </a:solidFill>
                  <a:latin typeface="Century Gothic" panose="020B0502020202020204" pitchFamily="34" charset="0"/>
                </a:rPr>
                <a:t>21,270</a:t>
              </a:r>
              <a:endParaRPr lang="en-US" sz="1000" b="1" i="1" dirty="0">
                <a:solidFill>
                  <a:schemeClr val="bg1"/>
                </a:solidFill>
                <a:latin typeface="Century Gothic" panose="020B0502020202020204" pitchFamily="34" charset="0"/>
              </a:endParaRPr>
            </a:p>
          </p:txBody>
        </p:sp>
        <p:sp>
          <p:nvSpPr>
            <p:cNvPr id="31" name="TextBox 30"/>
            <p:cNvSpPr txBox="1"/>
            <p:nvPr/>
          </p:nvSpPr>
          <p:spPr>
            <a:xfrm>
              <a:off x="2444912" y="2254709"/>
              <a:ext cx="580607" cy="400110"/>
            </a:xfrm>
            <a:prstGeom prst="rect">
              <a:avLst/>
            </a:prstGeom>
            <a:noFill/>
            <a:ln w="12700">
              <a:noFill/>
            </a:ln>
          </p:spPr>
          <p:txBody>
            <a:bodyPr wrap="none" rtlCol="0">
              <a:spAutoFit/>
            </a:bodyPr>
            <a:lstStyle/>
            <a:p>
              <a:pPr algn="ctr"/>
              <a:r>
                <a:rPr lang="en-US" sz="1000" b="1" dirty="0" smtClean="0">
                  <a:solidFill>
                    <a:schemeClr val="tx1">
                      <a:lumMod val="75000"/>
                      <a:lumOff val="25000"/>
                    </a:schemeClr>
                  </a:solidFill>
                  <a:latin typeface="Century Gothic" panose="020B0502020202020204" pitchFamily="34" charset="0"/>
                </a:rPr>
                <a:t>Island</a:t>
              </a:r>
            </a:p>
            <a:p>
              <a:pPr algn="ctr"/>
              <a:r>
                <a:rPr lang="en-US" sz="1000" b="1" i="1" dirty="0" smtClean="0">
                  <a:solidFill>
                    <a:schemeClr val="tx1">
                      <a:lumMod val="75000"/>
                      <a:lumOff val="25000"/>
                    </a:schemeClr>
                  </a:solidFill>
                  <a:latin typeface="Century Gothic" panose="020B0502020202020204" pitchFamily="34" charset="0"/>
                </a:rPr>
                <a:t>82,910</a:t>
              </a:r>
              <a:endParaRPr lang="en-US" sz="1000" b="1" i="1" dirty="0">
                <a:solidFill>
                  <a:schemeClr val="tx1">
                    <a:lumMod val="75000"/>
                    <a:lumOff val="25000"/>
                  </a:schemeClr>
                </a:solidFill>
                <a:latin typeface="Century Gothic" panose="020B0502020202020204" pitchFamily="34" charset="0"/>
              </a:endParaRPr>
            </a:p>
          </p:txBody>
        </p:sp>
        <p:sp>
          <p:nvSpPr>
            <p:cNvPr id="32" name="TextBox 31"/>
            <p:cNvSpPr txBox="1"/>
            <p:nvPr/>
          </p:nvSpPr>
          <p:spPr>
            <a:xfrm>
              <a:off x="1476004" y="2518302"/>
              <a:ext cx="665567"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Clallam</a:t>
              </a:r>
            </a:p>
            <a:p>
              <a:pPr algn="ctr"/>
              <a:r>
                <a:rPr lang="en-US" sz="1000" b="1" i="1" dirty="0" smtClean="0">
                  <a:solidFill>
                    <a:schemeClr val="bg1"/>
                  </a:solidFill>
                  <a:latin typeface="Century Gothic" panose="020B0502020202020204" pitchFamily="34" charset="0"/>
                </a:rPr>
                <a:t>73,410</a:t>
              </a:r>
              <a:endParaRPr lang="en-US" sz="1000" b="1" i="1" dirty="0">
                <a:solidFill>
                  <a:schemeClr val="bg1"/>
                </a:solidFill>
                <a:latin typeface="Century Gothic" panose="020B0502020202020204" pitchFamily="34" charset="0"/>
              </a:endParaRPr>
            </a:p>
          </p:txBody>
        </p:sp>
        <p:sp>
          <p:nvSpPr>
            <p:cNvPr id="33" name="TextBox 32"/>
            <p:cNvSpPr txBox="1"/>
            <p:nvPr/>
          </p:nvSpPr>
          <p:spPr>
            <a:xfrm>
              <a:off x="1547067" y="2907111"/>
              <a:ext cx="736099"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Jefferson</a:t>
              </a:r>
            </a:p>
            <a:p>
              <a:pPr algn="ctr"/>
              <a:r>
                <a:rPr lang="en-US" sz="1000" b="1" i="1" dirty="0" smtClean="0">
                  <a:solidFill>
                    <a:schemeClr val="bg1"/>
                  </a:solidFill>
                  <a:latin typeface="Century Gothic" panose="020B0502020202020204" pitchFamily="34" charset="0"/>
                </a:rPr>
                <a:t>31,090</a:t>
              </a:r>
              <a:endParaRPr lang="en-US" sz="1000" b="1" i="1" dirty="0">
                <a:solidFill>
                  <a:schemeClr val="bg1"/>
                </a:solidFill>
                <a:latin typeface="Century Gothic" panose="020B0502020202020204" pitchFamily="34" charset="0"/>
              </a:endParaRPr>
            </a:p>
          </p:txBody>
        </p:sp>
        <p:sp>
          <p:nvSpPr>
            <p:cNvPr id="34" name="TextBox 33"/>
            <p:cNvSpPr txBox="1"/>
            <p:nvPr/>
          </p:nvSpPr>
          <p:spPr>
            <a:xfrm>
              <a:off x="1561410" y="3319160"/>
              <a:ext cx="606255" cy="553998"/>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Grays</a:t>
              </a:r>
            </a:p>
            <a:p>
              <a:pPr algn="ctr"/>
              <a:r>
                <a:rPr lang="en-US" sz="1000" b="1" dirty="0" smtClean="0">
                  <a:solidFill>
                    <a:schemeClr val="bg1"/>
                  </a:solidFill>
                  <a:latin typeface="Century Gothic" panose="020B0502020202020204" pitchFamily="34" charset="0"/>
                </a:rPr>
                <a:t>Harbor</a:t>
              </a:r>
            </a:p>
            <a:p>
              <a:pPr algn="ctr"/>
              <a:r>
                <a:rPr lang="en-US" sz="1000" b="1" i="1" dirty="0" smtClean="0">
                  <a:solidFill>
                    <a:schemeClr val="bg1"/>
                  </a:solidFill>
                  <a:latin typeface="Century Gothic" panose="020B0502020202020204" pitchFamily="34" charset="0"/>
                </a:rPr>
                <a:t>72,820</a:t>
              </a:r>
              <a:endParaRPr lang="en-US" sz="1000" b="1" i="1" dirty="0">
                <a:solidFill>
                  <a:schemeClr val="bg1"/>
                </a:solidFill>
                <a:latin typeface="Century Gothic" panose="020B0502020202020204" pitchFamily="34" charset="0"/>
              </a:endParaRPr>
            </a:p>
          </p:txBody>
        </p:sp>
        <p:sp>
          <p:nvSpPr>
            <p:cNvPr id="35" name="TextBox 34"/>
            <p:cNvSpPr txBox="1"/>
            <p:nvPr/>
          </p:nvSpPr>
          <p:spPr>
            <a:xfrm>
              <a:off x="1719092" y="4257708"/>
              <a:ext cx="601447"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Pacific</a:t>
              </a:r>
            </a:p>
            <a:p>
              <a:pPr algn="ctr"/>
              <a:r>
                <a:rPr lang="en-US" sz="1000" b="1" i="1" dirty="0" smtClean="0">
                  <a:solidFill>
                    <a:schemeClr val="bg1"/>
                  </a:solidFill>
                  <a:latin typeface="Century Gothic" panose="020B0502020202020204" pitchFamily="34" charset="0"/>
                </a:rPr>
                <a:t>21,180</a:t>
              </a:r>
              <a:endParaRPr lang="en-US" sz="1000" b="1" i="1" dirty="0">
                <a:solidFill>
                  <a:schemeClr val="bg1"/>
                </a:solidFill>
                <a:latin typeface="Century Gothic" panose="020B0502020202020204" pitchFamily="34" charset="0"/>
              </a:endParaRPr>
            </a:p>
          </p:txBody>
        </p:sp>
        <p:sp>
          <p:nvSpPr>
            <p:cNvPr id="36" name="TextBox 35"/>
            <p:cNvSpPr txBox="1"/>
            <p:nvPr/>
          </p:nvSpPr>
          <p:spPr>
            <a:xfrm>
              <a:off x="1558121" y="4739274"/>
              <a:ext cx="922047" cy="400110"/>
            </a:xfrm>
            <a:prstGeom prst="rect">
              <a:avLst/>
            </a:prstGeom>
            <a:noFill/>
            <a:ln w="12700">
              <a:noFill/>
            </a:ln>
          </p:spPr>
          <p:txBody>
            <a:bodyPr wrap="none" rtlCol="0">
              <a:spAutoFit/>
            </a:bodyPr>
            <a:lstStyle/>
            <a:p>
              <a:pPr algn="ctr"/>
              <a:r>
                <a:rPr lang="en-US" sz="1000" b="1" dirty="0" smtClean="0">
                  <a:solidFill>
                    <a:schemeClr val="tx1">
                      <a:lumMod val="75000"/>
                      <a:lumOff val="25000"/>
                    </a:schemeClr>
                  </a:solidFill>
                  <a:latin typeface="Century Gothic" panose="020B0502020202020204" pitchFamily="34" charset="0"/>
                </a:rPr>
                <a:t>Wahkiakum</a:t>
              </a:r>
            </a:p>
            <a:p>
              <a:pPr algn="ctr"/>
              <a:r>
                <a:rPr lang="en-US" sz="1000" b="1" i="1" dirty="0" smtClean="0">
                  <a:solidFill>
                    <a:schemeClr val="tx1">
                      <a:lumMod val="75000"/>
                      <a:lumOff val="25000"/>
                    </a:schemeClr>
                  </a:solidFill>
                  <a:latin typeface="Century Gothic" panose="020B0502020202020204" pitchFamily="34" charset="0"/>
                </a:rPr>
                <a:t>4,000</a:t>
              </a:r>
              <a:endParaRPr lang="en-US" sz="1000" b="1" i="1" dirty="0">
                <a:solidFill>
                  <a:schemeClr val="tx1">
                    <a:lumMod val="75000"/>
                    <a:lumOff val="25000"/>
                  </a:schemeClr>
                </a:solidFill>
                <a:latin typeface="Century Gothic" panose="020B0502020202020204" pitchFamily="34" charset="0"/>
              </a:endParaRPr>
            </a:p>
          </p:txBody>
        </p:sp>
        <p:sp>
          <p:nvSpPr>
            <p:cNvPr id="37" name="TextBox 36"/>
            <p:cNvSpPr txBox="1"/>
            <p:nvPr/>
          </p:nvSpPr>
          <p:spPr>
            <a:xfrm>
              <a:off x="2344508" y="3884109"/>
              <a:ext cx="688009"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Thurston</a:t>
              </a:r>
            </a:p>
            <a:p>
              <a:pPr algn="ctr"/>
              <a:r>
                <a:rPr lang="en-US" sz="1000" b="1" i="1" dirty="0" smtClean="0">
                  <a:solidFill>
                    <a:schemeClr val="bg1"/>
                  </a:solidFill>
                  <a:latin typeface="Century Gothic" panose="020B0502020202020204" pitchFamily="34" charset="0"/>
                </a:rPr>
                <a:t>272,690</a:t>
              </a:r>
              <a:endParaRPr lang="en-US" sz="1000" b="1" i="1" dirty="0">
                <a:solidFill>
                  <a:schemeClr val="bg1"/>
                </a:solidFill>
                <a:latin typeface="Century Gothic" panose="020B0502020202020204" pitchFamily="34" charset="0"/>
              </a:endParaRPr>
            </a:p>
          </p:txBody>
        </p:sp>
        <p:sp>
          <p:nvSpPr>
            <p:cNvPr id="38" name="TextBox 37"/>
            <p:cNvSpPr txBox="1"/>
            <p:nvPr/>
          </p:nvSpPr>
          <p:spPr>
            <a:xfrm>
              <a:off x="2087885" y="3474369"/>
              <a:ext cx="599843"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Mason</a:t>
              </a:r>
            </a:p>
            <a:p>
              <a:pPr algn="ctr"/>
              <a:r>
                <a:rPr lang="en-US" sz="1000" b="1" i="1" dirty="0" smtClean="0">
                  <a:solidFill>
                    <a:schemeClr val="bg1"/>
                  </a:solidFill>
                  <a:latin typeface="Century Gothic" panose="020B0502020202020204" pitchFamily="34" charset="0"/>
                </a:rPr>
                <a:t>63,320</a:t>
              </a:r>
              <a:endParaRPr lang="en-US" sz="1000" b="1" i="1" dirty="0">
                <a:solidFill>
                  <a:schemeClr val="bg1"/>
                </a:solidFill>
                <a:latin typeface="Century Gothic" panose="020B0502020202020204" pitchFamily="34" charset="0"/>
              </a:endParaRPr>
            </a:p>
          </p:txBody>
        </p:sp>
        <p:sp>
          <p:nvSpPr>
            <p:cNvPr id="39" name="TextBox 38"/>
            <p:cNvSpPr txBox="1"/>
            <p:nvPr/>
          </p:nvSpPr>
          <p:spPr>
            <a:xfrm>
              <a:off x="4225023" y="4452314"/>
              <a:ext cx="659155" cy="400110"/>
            </a:xfrm>
            <a:prstGeom prst="rect">
              <a:avLst/>
            </a:prstGeom>
            <a:noFill/>
            <a:ln w="12700">
              <a:noFill/>
            </a:ln>
          </p:spPr>
          <p:txBody>
            <a:bodyPr wrap="none" rtlCol="0">
              <a:spAutoFit/>
            </a:bodyPr>
            <a:lstStyle/>
            <a:p>
              <a:pPr algn="ctr"/>
              <a:r>
                <a:rPr lang="en-US" sz="1000" b="1" dirty="0" smtClean="0">
                  <a:solidFill>
                    <a:schemeClr val="tx1">
                      <a:lumMod val="75000"/>
                      <a:lumOff val="25000"/>
                    </a:schemeClr>
                  </a:solidFill>
                  <a:latin typeface="Century Gothic" panose="020B0502020202020204" pitchFamily="34" charset="0"/>
                </a:rPr>
                <a:t>Yakima</a:t>
              </a:r>
            </a:p>
            <a:p>
              <a:pPr algn="ctr"/>
              <a:r>
                <a:rPr lang="en-US" sz="1000" b="1" i="1" dirty="0" smtClean="0">
                  <a:solidFill>
                    <a:schemeClr val="tx1">
                      <a:lumMod val="75000"/>
                      <a:lumOff val="25000"/>
                    </a:schemeClr>
                  </a:solidFill>
                  <a:latin typeface="Century Gothic" panose="020B0502020202020204" pitchFamily="34" charset="0"/>
                </a:rPr>
                <a:t>250,900</a:t>
              </a:r>
              <a:endParaRPr lang="en-US" sz="1000" b="1" i="1" dirty="0">
                <a:solidFill>
                  <a:schemeClr val="tx1">
                    <a:lumMod val="75000"/>
                    <a:lumOff val="25000"/>
                  </a:schemeClr>
                </a:solidFill>
                <a:latin typeface="Century Gothic" panose="020B0502020202020204" pitchFamily="34" charset="0"/>
              </a:endParaRPr>
            </a:p>
          </p:txBody>
        </p:sp>
        <p:sp>
          <p:nvSpPr>
            <p:cNvPr id="40" name="TextBox 39"/>
            <p:cNvSpPr txBox="1"/>
            <p:nvPr/>
          </p:nvSpPr>
          <p:spPr>
            <a:xfrm>
              <a:off x="4263354" y="3648644"/>
              <a:ext cx="582211" cy="400110"/>
            </a:xfrm>
            <a:prstGeom prst="rect">
              <a:avLst/>
            </a:prstGeom>
            <a:noFill/>
            <a:ln w="12700">
              <a:noFill/>
            </a:ln>
          </p:spPr>
          <p:txBody>
            <a:bodyPr wrap="none" rtlCol="0">
              <a:spAutoFit/>
            </a:bodyPr>
            <a:lstStyle/>
            <a:p>
              <a:pPr algn="ctr"/>
              <a:r>
                <a:rPr lang="en-US" sz="1000" b="1" dirty="0" smtClean="0">
                  <a:solidFill>
                    <a:schemeClr val="tx1">
                      <a:lumMod val="75000"/>
                      <a:lumOff val="25000"/>
                    </a:schemeClr>
                  </a:solidFill>
                  <a:latin typeface="Century Gothic" panose="020B0502020202020204" pitchFamily="34" charset="0"/>
                </a:rPr>
                <a:t>Kittitas</a:t>
              </a:r>
            </a:p>
            <a:p>
              <a:pPr algn="ctr"/>
              <a:r>
                <a:rPr lang="en-US" sz="1000" b="1" i="1" dirty="0" smtClean="0">
                  <a:solidFill>
                    <a:schemeClr val="tx1">
                      <a:lumMod val="75000"/>
                      <a:lumOff val="25000"/>
                    </a:schemeClr>
                  </a:solidFill>
                  <a:latin typeface="Century Gothic" panose="020B0502020202020204" pitchFamily="34" charset="0"/>
                </a:rPr>
                <a:t>43,710</a:t>
              </a:r>
              <a:endParaRPr lang="en-US" sz="1000" b="1" i="1" dirty="0">
                <a:solidFill>
                  <a:schemeClr val="tx1">
                    <a:lumMod val="75000"/>
                    <a:lumOff val="25000"/>
                  </a:schemeClr>
                </a:solidFill>
                <a:latin typeface="Century Gothic" panose="020B0502020202020204" pitchFamily="34" charset="0"/>
              </a:endParaRPr>
            </a:p>
          </p:txBody>
        </p:sp>
        <p:sp>
          <p:nvSpPr>
            <p:cNvPr id="41" name="TextBox 40"/>
            <p:cNvSpPr txBox="1"/>
            <p:nvPr/>
          </p:nvSpPr>
          <p:spPr>
            <a:xfrm>
              <a:off x="4298977" y="3024131"/>
              <a:ext cx="635110" cy="400110"/>
            </a:xfrm>
            <a:prstGeom prst="rect">
              <a:avLst/>
            </a:prstGeom>
            <a:noFill/>
            <a:ln w="12700">
              <a:noFill/>
            </a:ln>
          </p:spPr>
          <p:txBody>
            <a:bodyPr wrap="none" rtlCol="0">
              <a:spAutoFit/>
            </a:bodyPr>
            <a:lstStyle/>
            <a:p>
              <a:pPr algn="ctr">
                <a:spcBef>
                  <a:spcPts val="200"/>
                </a:spcBef>
              </a:pPr>
              <a:r>
                <a:rPr lang="en-US" sz="1000" b="1" dirty="0" smtClean="0">
                  <a:solidFill>
                    <a:schemeClr val="bg1"/>
                  </a:solidFill>
                  <a:latin typeface="Century Gothic" panose="020B0502020202020204" pitchFamily="34" charset="0"/>
                </a:rPr>
                <a:t>Chelan</a:t>
              </a:r>
            </a:p>
            <a:p>
              <a:pPr algn="ctr"/>
              <a:r>
                <a:rPr lang="en-US" sz="1000" b="1" i="1" dirty="0" smtClean="0">
                  <a:solidFill>
                    <a:schemeClr val="bg1"/>
                  </a:solidFill>
                  <a:latin typeface="Century Gothic" panose="020B0502020202020204" pitchFamily="34" charset="0"/>
                </a:rPr>
                <a:t>75,910</a:t>
              </a:r>
              <a:endParaRPr lang="en-US" sz="1000" b="1" i="1" dirty="0">
                <a:solidFill>
                  <a:schemeClr val="bg1"/>
                </a:solidFill>
                <a:latin typeface="Century Gothic" panose="020B0502020202020204" pitchFamily="34" charset="0"/>
              </a:endParaRPr>
            </a:p>
          </p:txBody>
        </p:sp>
        <p:sp>
          <p:nvSpPr>
            <p:cNvPr id="42" name="TextBox 41"/>
            <p:cNvSpPr txBox="1"/>
            <p:nvPr/>
          </p:nvSpPr>
          <p:spPr>
            <a:xfrm>
              <a:off x="4944258" y="3042937"/>
              <a:ext cx="689611" cy="400110"/>
            </a:xfrm>
            <a:prstGeom prst="rect">
              <a:avLst/>
            </a:prstGeom>
            <a:noFill/>
            <a:ln w="12700">
              <a:noFill/>
            </a:ln>
          </p:spPr>
          <p:txBody>
            <a:bodyPr wrap="none" rtlCol="0">
              <a:spAutoFit/>
            </a:bodyPr>
            <a:lstStyle/>
            <a:p>
              <a:pPr algn="ctr">
                <a:spcBef>
                  <a:spcPts val="200"/>
                </a:spcBef>
              </a:pPr>
              <a:r>
                <a:rPr lang="en-US" sz="1000" b="1" dirty="0" smtClean="0">
                  <a:solidFill>
                    <a:schemeClr val="bg1"/>
                  </a:solidFill>
                  <a:latin typeface="Century Gothic" panose="020B0502020202020204" pitchFamily="34" charset="0"/>
                </a:rPr>
                <a:t>Douglas</a:t>
              </a:r>
            </a:p>
            <a:p>
              <a:pPr algn="ctr"/>
              <a:r>
                <a:rPr lang="en-US" sz="1000" b="1" i="1" dirty="0" smtClean="0">
                  <a:solidFill>
                    <a:schemeClr val="bg1"/>
                  </a:solidFill>
                  <a:latin typeface="Century Gothic" panose="020B0502020202020204" pitchFamily="34" charset="0"/>
                </a:rPr>
                <a:t>40,720</a:t>
              </a:r>
              <a:endParaRPr lang="en-US" sz="1000" b="1" i="1" dirty="0">
                <a:solidFill>
                  <a:schemeClr val="bg1"/>
                </a:solidFill>
                <a:latin typeface="Century Gothic" panose="020B0502020202020204" pitchFamily="34" charset="0"/>
              </a:endParaRPr>
            </a:p>
          </p:txBody>
        </p:sp>
        <p:sp>
          <p:nvSpPr>
            <p:cNvPr id="43" name="TextBox 42"/>
            <p:cNvSpPr txBox="1"/>
            <p:nvPr/>
          </p:nvSpPr>
          <p:spPr>
            <a:xfrm>
              <a:off x="4576121" y="2783022"/>
              <a:ext cx="1290738" cy="246221"/>
            </a:xfrm>
            <a:prstGeom prst="rect">
              <a:avLst/>
            </a:prstGeom>
            <a:noFill/>
            <a:ln w="12700">
              <a:noFill/>
            </a:ln>
          </p:spPr>
          <p:txBody>
            <a:bodyPr wrap="none" rtlCol="0">
              <a:spAutoFit/>
            </a:bodyPr>
            <a:lstStyle/>
            <a:p>
              <a:pPr algn="ctr">
                <a:spcBef>
                  <a:spcPts val="200"/>
                </a:spcBef>
              </a:pPr>
              <a:r>
                <a:rPr lang="en-US" sz="1000" b="1" dirty="0" smtClean="0">
                  <a:solidFill>
                    <a:schemeClr val="bg1"/>
                  </a:solidFill>
                  <a:latin typeface="Century Gothic" panose="020B0502020202020204" pitchFamily="34" charset="0"/>
                </a:rPr>
                <a:t>(Chelan-Douglas)</a:t>
              </a:r>
              <a:endParaRPr lang="en-US" sz="1000" b="1" dirty="0">
                <a:solidFill>
                  <a:schemeClr val="bg1"/>
                </a:solidFill>
                <a:latin typeface="Century Gothic" panose="020B0502020202020204" pitchFamily="34" charset="0"/>
              </a:endParaRPr>
            </a:p>
          </p:txBody>
        </p:sp>
        <p:sp>
          <p:nvSpPr>
            <p:cNvPr id="44" name="TextBox 43"/>
            <p:cNvSpPr txBox="1"/>
            <p:nvPr/>
          </p:nvSpPr>
          <p:spPr>
            <a:xfrm>
              <a:off x="4909994" y="1906893"/>
              <a:ext cx="856325" cy="400110"/>
            </a:xfrm>
            <a:prstGeom prst="rect">
              <a:avLst/>
            </a:prstGeom>
            <a:noFill/>
            <a:ln w="12700">
              <a:noFill/>
            </a:ln>
          </p:spPr>
          <p:txBody>
            <a:bodyPr wrap="none" rtlCol="0">
              <a:spAutoFit/>
            </a:bodyPr>
            <a:lstStyle/>
            <a:p>
              <a:pPr algn="ctr">
                <a:spcBef>
                  <a:spcPts val="200"/>
                </a:spcBef>
              </a:pPr>
              <a:r>
                <a:rPr lang="en-US" sz="1000" b="1" dirty="0" smtClean="0">
                  <a:solidFill>
                    <a:schemeClr val="tx1">
                      <a:lumMod val="75000"/>
                      <a:lumOff val="25000"/>
                    </a:schemeClr>
                  </a:solidFill>
                  <a:latin typeface="Century Gothic" panose="020B0502020202020204" pitchFamily="34" charset="0"/>
                </a:rPr>
                <a:t>Okanogan</a:t>
              </a:r>
            </a:p>
            <a:p>
              <a:pPr algn="ctr"/>
              <a:r>
                <a:rPr lang="en-US" sz="1000" b="1" i="1" dirty="0" smtClean="0">
                  <a:solidFill>
                    <a:schemeClr val="tx1">
                      <a:lumMod val="75000"/>
                      <a:lumOff val="25000"/>
                    </a:schemeClr>
                  </a:solidFill>
                  <a:latin typeface="Century Gothic" panose="020B0502020202020204" pitchFamily="34" charset="0"/>
                </a:rPr>
                <a:t>41,730</a:t>
              </a:r>
              <a:endParaRPr lang="en-US" sz="1000" b="1" i="1" dirty="0">
                <a:solidFill>
                  <a:schemeClr val="tx1">
                    <a:lumMod val="75000"/>
                    <a:lumOff val="25000"/>
                  </a:schemeClr>
                </a:solidFill>
                <a:latin typeface="Century Gothic" panose="020B0502020202020204" pitchFamily="34" charset="0"/>
              </a:endParaRPr>
            </a:p>
          </p:txBody>
        </p:sp>
        <p:sp>
          <p:nvSpPr>
            <p:cNvPr id="45" name="TextBox 44"/>
            <p:cNvSpPr txBox="1"/>
            <p:nvPr/>
          </p:nvSpPr>
          <p:spPr>
            <a:xfrm>
              <a:off x="5235704" y="4788400"/>
              <a:ext cx="652743" cy="400110"/>
            </a:xfrm>
            <a:prstGeom prst="rect">
              <a:avLst/>
            </a:prstGeom>
            <a:noFill/>
            <a:ln w="12700">
              <a:noFill/>
            </a:ln>
          </p:spPr>
          <p:txBody>
            <a:bodyPr wrap="none" rtlCol="0">
              <a:spAutoFit/>
            </a:bodyPr>
            <a:lstStyle/>
            <a:p>
              <a:pPr algn="ctr">
                <a:spcBef>
                  <a:spcPts val="200"/>
                </a:spcBef>
              </a:pPr>
              <a:r>
                <a:rPr lang="en-US" sz="1000" b="1" dirty="0" smtClean="0">
                  <a:solidFill>
                    <a:schemeClr val="bg1"/>
                  </a:solidFill>
                  <a:latin typeface="Century Gothic" panose="020B0502020202020204" pitchFamily="34" charset="0"/>
                </a:rPr>
                <a:t>Benton</a:t>
              </a:r>
            </a:p>
            <a:p>
              <a:pPr algn="ctr"/>
              <a:r>
                <a:rPr lang="en-US" sz="1000" b="1" i="1" dirty="0" smtClean="0">
                  <a:solidFill>
                    <a:schemeClr val="bg1"/>
                  </a:solidFill>
                  <a:latin typeface="Century Gothic" panose="020B0502020202020204" pitchFamily="34" charset="0"/>
                </a:rPr>
                <a:t>190,500</a:t>
              </a:r>
              <a:endParaRPr lang="en-US" sz="1000" b="1" i="1" dirty="0">
                <a:solidFill>
                  <a:schemeClr val="bg1"/>
                </a:solidFill>
                <a:latin typeface="Century Gothic" panose="020B0502020202020204" pitchFamily="34" charset="0"/>
              </a:endParaRPr>
            </a:p>
          </p:txBody>
        </p:sp>
        <p:sp>
          <p:nvSpPr>
            <p:cNvPr id="46" name="TextBox 45"/>
            <p:cNvSpPr txBox="1"/>
            <p:nvPr/>
          </p:nvSpPr>
          <p:spPr>
            <a:xfrm>
              <a:off x="5697345" y="4498791"/>
              <a:ext cx="660758" cy="400110"/>
            </a:xfrm>
            <a:prstGeom prst="rect">
              <a:avLst/>
            </a:prstGeom>
            <a:noFill/>
            <a:ln w="12700">
              <a:noFill/>
            </a:ln>
          </p:spPr>
          <p:txBody>
            <a:bodyPr wrap="none" rtlCol="0">
              <a:spAutoFit/>
            </a:bodyPr>
            <a:lstStyle/>
            <a:p>
              <a:pPr algn="ctr">
                <a:spcBef>
                  <a:spcPts val="200"/>
                </a:spcBef>
              </a:pPr>
              <a:r>
                <a:rPr lang="en-US" sz="1000" b="1" dirty="0" smtClean="0">
                  <a:solidFill>
                    <a:schemeClr val="bg1"/>
                  </a:solidFill>
                  <a:latin typeface="Century Gothic" panose="020B0502020202020204" pitchFamily="34" charset="0"/>
                </a:rPr>
                <a:t>Franklin</a:t>
              </a:r>
            </a:p>
            <a:p>
              <a:pPr algn="ctr"/>
              <a:r>
                <a:rPr lang="en-US" sz="1000" b="1" i="1" dirty="0" smtClean="0">
                  <a:solidFill>
                    <a:schemeClr val="bg1"/>
                  </a:solidFill>
                  <a:latin typeface="Century Gothic" panose="020B0502020202020204" pitchFamily="34" charset="0"/>
                </a:rPr>
                <a:t>88,670</a:t>
              </a:r>
              <a:endParaRPr lang="en-US" sz="1000" b="1" i="1" dirty="0">
                <a:solidFill>
                  <a:schemeClr val="bg1"/>
                </a:solidFill>
                <a:latin typeface="Century Gothic" panose="020B0502020202020204" pitchFamily="34" charset="0"/>
              </a:endParaRPr>
            </a:p>
          </p:txBody>
        </p:sp>
        <p:sp>
          <p:nvSpPr>
            <p:cNvPr id="47" name="TextBox 46"/>
            <p:cNvSpPr txBox="1"/>
            <p:nvPr/>
          </p:nvSpPr>
          <p:spPr>
            <a:xfrm>
              <a:off x="5186090" y="4344613"/>
              <a:ext cx="1241045" cy="246221"/>
            </a:xfrm>
            <a:prstGeom prst="rect">
              <a:avLst/>
            </a:prstGeom>
            <a:noFill/>
            <a:ln w="12700">
              <a:noFill/>
            </a:ln>
          </p:spPr>
          <p:txBody>
            <a:bodyPr wrap="none" rtlCol="0">
              <a:spAutoFit/>
            </a:bodyPr>
            <a:lstStyle/>
            <a:p>
              <a:pPr algn="ctr">
                <a:spcBef>
                  <a:spcPts val="200"/>
                </a:spcBef>
              </a:pPr>
              <a:r>
                <a:rPr lang="en-US" sz="1000" b="1" dirty="0" smtClean="0">
                  <a:solidFill>
                    <a:schemeClr val="bg1"/>
                  </a:solidFill>
                  <a:latin typeface="Century Gothic" panose="020B0502020202020204" pitchFamily="34" charset="0"/>
                </a:rPr>
                <a:t>(Benton-Franklin</a:t>
              </a:r>
              <a:r>
                <a:rPr lang="en-US" sz="1000" b="1" dirty="0">
                  <a:solidFill>
                    <a:schemeClr val="bg1"/>
                  </a:solidFill>
                  <a:latin typeface="Century Gothic" panose="020B0502020202020204" pitchFamily="34" charset="0"/>
                </a:rPr>
                <a:t>)</a:t>
              </a:r>
            </a:p>
          </p:txBody>
        </p:sp>
        <p:sp>
          <p:nvSpPr>
            <p:cNvPr id="48" name="TextBox 47"/>
            <p:cNvSpPr txBox="1"/>
            <p:nvPr/>
          </p:nvSpPr>
          <p:spPr>
            <a:xfrm>
              <a:off x="5303310" y="3580747"/>
              <a:ext cx="580607" cy="400110"/>
            </a:xfrm>
            <a:prstGeom prst="rect">
              <a:avLst/>
            </a:prstGeom>
            <a:noFill/>
            <a:ln w="12700">
              <a:noFill/>
            </a:ln>
          </p:spPr>
          <p:txBody>
            <a:bodyPr wrap="none" rtlCol="0">
              <a:spAutoFit/>
            </a:bodyPr>
            <a:lstStyle/>
            <a:p>
              <a:pPr algn="ctr">
                <a:spcBef>
                  <a:spcPts val="200"/>
                </a:spcBef>
              </a:pPr>
              <a:r>
                <a:rPr lang="en-US" sz="1000" b="1" dirty="0" smtClean="0">
                  <a:solidFill>
                    <a:schemeClr val="tx1">
                      <a:lumMod val="75000"/>
                      <a:lumOff val="25000"/>
                    </a:schemeClr>
                  </a:solidFill>
                  <a:latin typeface="Century Gothic" panose="020B0502020202020204" pitchFamily="34" charset="0"/>
                </a:rPr>
                <a:t>Grant</a:t>
              </a:r>
            </a:p>
            <a:p>
              <a:pPr algn="ctr"/>
              <a:r>
                <a:rPr lang="en-US" sz="1000" b="1" i="1" dirty="0" smtClean="0">
                  <a:solidFill>
                    <a:schemeClr val="tx1">
                      <a:lumMod val="75000"/>
                      <a:lumOff val="25000"/>
                    </a:schemeClr>
                  </a:solidFill>
                  <a:latin typeface="Century Gothic" panose="020B0502020202020204" pitchFamily="34" charset="0"/>
                </a:rPr>
                <a:t>94,610</a:t>
              </a:r>
              <a:endParaRPr lang="en-US" sz="1000" b="1" i="1" dirty="0">
                <a:solidFill>
                  <a:schemeClr val="tx1">
                    <a:lumMod val="75000"/>
                    <a:lumOff val="25000"/>
                  </a:schemeClr>
                </a:solidFill>
                <a:latin typeface="Century Gothic" panose="020B0502020202020204" pitchFamily="34" charset="0"/>
              </a:endParaRPr>
            </a:p>
          </p:txBody>
        </p:sp>
        <p:sp>
          <p:nvSpPr>
            <p:cNvPr id="49" name="TextBox 48"/>
            <p:cNvSpPr txBox="1"/>
            <p:nvPr/>
          </p:nvSpPr>
          <p:spPr>
            <a:xfrm>
              <a:off x="6102391" y="1946663"/>
              <a:ext cx="508473"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Ferry</a:t>
              </a:r>
            </a:p>
            <a:p>
              <a:pPr algn="ctr"/>
              <a:r>
                <a:rPr lang="en-US" sz="1000" b="1" i="1" dirty="0" smtClean="0">
                  <a:solidFill>
                    <a:schemeClr val="bg1"/>
                  </a:solidFill>
                  <a:latin typeface="Century Gothic" panose="020B0502020202020204" pitchFamily="34" charset="0"/>
                </a:rPr>
                <a:t>7,700</a:t>
              </a:r>
              <a:endParaRPr lang="en-US" sz="1000" b="1" i="1" dirty="0">
                <a:solidFill>
                  <a:schemeClr val="bg1"/>
                </a:solidFill>
                <a:latin typeface="Century Gothic" panose="020B0502020202020204" pitchFamily="34" charset="0"/>
              </a:endParaRPr>
            </a:p>
          </p:txBody>
        </p:sp>
        <p:sp>
          <p:nvSpPr>
            <p:cNvPr id="50" name="TextBox 49"/>
            <p:cNvSpPr txBox="1"/>
            <p:nvPr/>
          </p:nvSpPr>
          <p:spPr>
            <a:xfrm>
              <a:off x="6615715" y="2179078"/>
              <a:ext cx="659155" cy="400110"/>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Stevens</a:t>
              </a:r>
            </a:p>
            <a:p>
              <a:pPr algn="ctr"/>
              <a:r>
                <a:rPr lang="en-US" sz="1000" b="1" i="1" dirty="0" smtClean="0">
                  <a:solidFill>
                    <a:schemeClr val="bg1"/>
                  </a:solidFill>
                  <a:latin typeface="Century Gothic" panose="020B0502020202020204" pitchFamily="34" charset="0"/>
                </a:rPr>
                <a:t>44,100</a:t>
              </a:r>
              <a:endParaRPr lang="en-US" sz="1000" b="1" i="1" dirty="0">
                <a:solidFill>
                  <a:schemeClr val="bg1"/>
                </a:solidFill>
                <a:latin typeface="Century Gothic" panose="020B0502020202020204" pitchFamily="34" charset="0"/>
              </a:endParaRPr>
            </a:p>
          </p:txBody>
        </p:sp>
        <p:sp>
          <p:nvSpPr>
            <p:cNvPr id="51" name="TextBox 50"/>
            <p:cNvSpPr txBox="1"/>
            <p:nvPr/>
          </p:nvSpPr>
          <p:spPr>
            <a:xfrm>
              <a:off x="7118518" y="1859639"/>
              <a:ext cx="588623" cy="553998"/>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Pend</a:t>
              </a:r>
            </a:p>
            <a:p>
              <a:pPr algn="ctr"/>
              <a:r>
                <a:rPr lang="en-US" sz="1000" b="1" dirty="0" smtClean="0">
                  <a:solidFill>
                    <a:schemeClr val="bg1"/>
                  </a:solidFill>
                  <a:latin typeface="Century Gothic" panose="020B0502020202020204" pitchFamily="34" charset="0"/>
                </a:rPr>
                <a:t>Oreille</a:t>
              </a:r>
            </a:p>
            <a:p>
              <a:pPr algn="ctr"/>
              <a:r>
                <a:rPr lang="en-US" sz="1000" b="1" i="1" dirty="0" smtClean="0">
                  <a:solidFill>
                    <a:schemeClr val="bg1"/>
                  </a:solidFill>
                  <a:latin typeface="Century Gothic" panose="020B0502020202020204" pitchFamily="34" charset="0"/>
                </a:rPr>
                <a:t>13,290</a:t>
              </a:r>
              <a:endParaRPr lang="en-US" sz="1000" b="1" i="1" dirty="0">
                <a:solidFill>
                  <a:schemeClr val="bg1"/>
                </a:solidFill>
                <a:latin typeface="Century Gothic" panose="020B0502020202020204" pitchFamily="34" charset="0"/>
              </a:endParaRPr>
            </a:p>
          </p:txBody>
        </p:sp>
        <p:sp>
          <p:nvSpPr>
            <p:cNvPr id="52" name="TextBox 51"/>
            <p:cNvSpPr txBox="1"/>
            <p:nvPr/>
          </p:nvSpPr>
          <p:spPr>
            <a:xfrm>
              <a:off x="6177642" y="3072466"/>
              <a:ext cx="619079" cy="400110"/>
            </a:xfrm>
            <a:prstGeom prst="rect">
              <a:avLst/>
            </a:prstGeom>
            <a:noFill/>
            <a:ln w="12700">
              <a:noFill/>
            </a:ln>
          </p:spPr>
          <p:txBody>
            <a:bodyPr wrap="none" rtlCol="0">
              <a:spAutoFit/>
            </a:bodyPr>
            <a:lstStyle/>
            <a:p>
              <a:pPr algn="ctr">
                <a:spcBef>
                  <a:spcPts val="200"/>
                </a:spcBef>
              </a:pPr>
              <a:r>
                <a:rPr lang="en-US" sz="1000" b="1" dirty="0" smtClean="0">
                  <a:solidFill>
                    <a:schemeClr val="tx1">
                      <a:lumMod val="75000"/>
                      <a:lumOff val="25000"/>
                    </a:schemeClr>
                  </a:solidFill>
                  <a:latin typeface="Century Gothic" panose="020B0502020202020204" pitchFamily="34" charset="0"/>
                </a:rPr>
                <a:t>Lincoln</a:t>
              </a:r>
            </a:p>
            <a:p>
              <a:pPr algn="ctr"/>
              <a:r>
                <a:rPr lang="en-US" sz="1000" b="1" i="1" dirty="0" smtClean="0">
                  <a:solidFill>
                    <a:schemeClr val="tx1">
                      <a:lumMod val="75000"/>
                      <a:lumOff val="25000"/>
                    </a:schemeClr>
                  </a:solidFill>
                  <a:latin typeface="Century Gothic" panose="020B0502020202020204" pitchFamily="34" charset="0"/>
                </a:rPr>
                <a:t>10,640</a:t>
              </a:r>
              <a:endParaRPr lang="en-US" sz="1000" b="1" i="1" dirty="0">
                <a:solidFill>
                  <a:schemeClr val="tx1">
                    <a:lumMod val="75000"/>
                    <a:lumOff val="25000"/>
                  </a:schemeClr>
                </a:solidFill>
                <a:latin typeface="Century Gothic" panose="020B0502020202020204" pitchFamily="34" charset="0"/>
              </a:endParaRPr>
            </a:p>
          </p:txBody>
        </p:sp>
        <p:sp>
          <p:nvSpPr>
            <p:cNvPr id="53" name="TextBox 52"/>
            <p:cNvSpPr txBox="1"/>
            <p:nvPr/>
          </p:nvSpPr>
          <p:spPr>
            <a:xfrm>
              <a:off x="6946898" y="3050097"/>
              <a:ext cx="736099" cy="400110"/>
            </a:xfrm>
            <a:prstGeom prst="rect">
              <a:avLst/>
            </a:prstGeom>
            <a:noFill/>
            <a:ln w="12700">
              <a:noFill/>
            </a:ln>
          </p:spPr>
          <p:txBody>
            <a:bodyPr wrap="none" rtlCol="0">
              <a:spAutoFit/>
            </a:bodyPr>
            <a:lstStyle/>
            <a:p>
              <a:pPr algn="ctr">
                <a:spcBef>
                  <a:spcPts val="200"/>
                </a:spcBef>
              </a:pPr>
              <a:r>
                <a:rPr lang="en-US" sz="1000" b="1" dirty="0" smtClean="0">
                  <a:solidFill>
                    <a:schemeClr val="tx1">
                      <a:lumMod val="75000"/>
                      <a:lumOff val="25000"/>
                    </a:schemeClr>
                  </a:solidFill>
                  <a:latin typeface="Century Gothic" panose="020B0502020202020204" pitchFamily="34" charset="0"/>
                </a:rPr>
                <a:t>Spokane</a:t>
              </a:r>
            </a:p>
            <a:p>
              <a:pPr algn="ctr"/>
              <a:r>
                <a:rPr lang="en-US" sz="1000" b="1" i="1" dirty="0" smtClean="0">
                  <a:solidFill>
                    <a:schemeClr val="tx1">
                      <a:lumMod val="75000"/>
                      <a:lumOff val="25000"/>
                    </a:schemeClr>
                  </a:solidFill>
                  <a:latin typeface="Century Gothic" panose="020B0502020202020204" pitchFamily="34" charset="0"/>
                </a:rPr>
                <a:t>492,530</a:t>
              </a:r>
              <a:endParaRPr lang="en-US" sz="1000" b="1" i="1" dirty="0">
                <a:solidFill>
                  <a:schemeClr val="tx1">
                    <a:lumMod val="75000"/>
                    <a:lumOff val="25000"/>
                  </a:schemeClr>
                </a:solidFill>
                <a:latin typeface="Century Gothic" panose="020B0502020202020204" pitchFamily="34" charset="0"/>
              </a:endParaRPr>
            </a:p>
          </p:txBody>
        </p:sp>
        <p:sp>
          <p:nvSpPr>
            <p:cNvPr id="54" name="TextBox 53"/>
            <p:cNvSpPr txBox="1"/>
            <p:nvPr/>
          </p:nvSpPr>
          <p:spPr>
            <a:xfrm>
              <a:off x="6120655" y="3768082"/>
              <a:ext cx="625491" cy="400110"/>
            </a:xfrm>
            <a:prstGeom prst="rect">
              <a:avLst/>
            </a:prstGeom>
            <a:noFill/>
            <a:ln w="12700">
              <a:noFill/>
            </a:ln>
          </p:spPr>
          <p:txBody>
            <a:bodyPr wrap="none" rtlCol="0">
              <a:spAutoFit/>
            </a:bodyPr>
            <a:lstStyle/>
            <a:p>
              <a:pPr algn="ctr">
                <a:spcBef>
                  <a:spcPts val="200"/>
                </a:spcBef>
              </a:pPr>
              <a:r>
                <a:rPr lang="en-US" sz="1000" b="1" dirty="0" smtClean="0">
                  <a:solidFill>
                    <a:schemeClr val="bg1"/>
                  </a:solidFill>
                  <a:latin typeface="Century Gothic" panose="020B0502020202020204" pitchFamily="34" charset="0"/>
                </a:rPr>
                <a:t>Adams</a:t>
              </a:r>
            </a:p>
            <a:p>
              <a:pPr algn="ctr"/>
              <a:r>
                <a:rPr lang="en-US" sz="1000" b="1" i="1" dirty="0" smtClean="0">
                  <a:solidFill>
                    <a:schemeClr val="bg1"/>
                  </a:solidFill>
                  <a:latin typeface="Century Gothic" panose="020B0502020202020204" pitchFamily="34" charset="0"/>
                </a:rPr>
                <a:t>19,510</a:t>
              </a:r>
              <a:endParaRPr lang="en-US" sz="1000" b="1" i="1" dirty="0">
                <a:solidFill>
                  <a:schemeClr val="bg1"/>
                </a:solidFill>
                <a:latin typeface="Century Gothic" panose="020B0502020202020204" pitchFamily="34" charset="0"/>
              </a:endParaRPr>
            </a:p>
          </p:txBody>
        </p:sp>
        <p:sp>
          <p:nvSpPr>
            <p:cNvPr id="55" name="TextBox 54"/>
            <p:cNvSpPr txBox="1"/>
            <p:nvPr/>
          </p:nvSpPr>
          <p:spPr>
            <a:xfrm>
              <a:off x="6897164" y="3777256"/>
              <a:ext cx="728084" cy="400110"/>
            </a:xfrm>
            <a:prstGeom prst="rect">
              <a:avLst/>
            </a:prstGeom>
            <a:noFill/>
            <a:ln w="12700">
              <a:noFill/>
            </a:ln>
          </p:spPr>
          <p:txBody>
            <a:bodyPr wrap="none" rtlCol="0">
              <a:spAutoFit/>
            </a:bodyPr>
            <a:lstStyle/>
            <a:p>
              <a:pPr algn="ctr">
                <a:spcBef>
                  <a:spcPts val="200"/>
                </a:spcBef>
              </a:pPr>
              <a:r>
                <a:rPr lang="en-US" sz="1000" b="1" dirty="0" smtClean="0">
                  <a:solidFill>
                    <a:schemeClr val="tx1">
                      <a:lumMod val="75000"/>
                      <a:lumOff val="25000"/>
                    </a:schemeClr>
                  </a:solidFill>
                  <a:latin typeface="Century Gothic" panose="020B0502020202020204" pitchFamily="34" charset="0"/>
                </a:rPr>
                <a:t>Whitman</a:t>
              </a:r>
            </a:p>
            <a:p>
              <a:pPr algn="ctr"/>
              <a:r>
                <a:rPr lang="en-US" sz="1000" b="1" i="1" dirty="0" smtClean="0">
                  <a:solidFill>
                    <a:schemeClr val="tx1">
                      <a:lumMod val="75000"/>
                      <a:lumOff val="25000"/>
                    </a:schemeClr>
                  </a:solidFill>
                  <a:latin typeface="Century Gothic" panose="020B0502020202020204" pitchFamily="34" charset="0"/>
                </a:rPr>
                <a:t>47,940</a:t>
              </a:r>
              <a:endParaRPr lang="en-US" sz="1000" b="1" i="1" dirty="0">
                <a:solidFill>
                  <a:schemeClr val="tx1">
                    <a:lumMod val="75000"/>
                    <a:lumOff val="25000"/>
                  </a:schemeClr>
                </a:solidFill>
                <a:latin typeface="Century Gothic" panose="020B0502020202020204" pitchFamily="34" charset="0"/>
              </a:endParaRPr>
            </a:p>
          </p:txBody>
        </p:sp>
        <p:sp>
          <p:nvSpPr>
            <p:cNvPr id="56" name="TextBox 55"/>
            <p:cNvSpPr txBox="1"/>
            <p:nvPr/>
          </p:nvSpPr>
          <p:spPr>
            <a:xfrm>
              <a:off x="6018394" y="4781974"/>
              <a:ext cx="912429" cy="400110"/>
            </a:xfrm>
            <a:prstGeom prst="rect">
              <a:avLst/>
            </a:prstGeom>
            <a:noFill/>
            <a:ln w="12700">
              <a:noFill/>
            </a:ln>
          </p:spPr>
          <p:txBody>
            <a:bodyPr wrap="none" rtlCol="0">
              <a:spAutoFit/>
            </a:bodyPr>
            <a:lstStyle/>
            <a:p>
              <a:pPr algn="ctr">
                <a:spcBef>
                  <a:spcPts val="200"/>
                </a:spcBef>
              </a:pPr>
              <a:r>
                <a:rPr lang="en-US" sz="1000" b="1" dirty="0" smtClean="0">
                  <a:solidFill>
                    <a:schemeClr val="bg1"/>
                  </a:solidFill>
                  <a:latin typeface="Century Gothic" panose="020B0502020202020204" pitchFamily="34" charset="0"/>
                </a:rPr>
                <a:t>Walla Walla</a:t>
              </a:r>
            </a:p>
            <a:p>
              <a:pPr algn="ctr"/>
              <a:r>
                <a:rPr lang="en-US" sz="1000" b="1" i="1" dirty="0" smtClean="0">
                  <a:solidFill>
                    <a:schemeClr val="bg1"/>
                  </a:solidFill>
                  <a:latin typeface="Century Gothic" panose="020B0502020202020204" pitchFamily="34" charset="0"/>
                </a:rPr>
                <a:t>60,730</a:t>
              </a:r>
              <a:endParaRPr lang="en-US" sz="1000" b="1" i="1" dirty="0">
                <a:solidFill>
                  <a:schemeClr val="bg1"/>
                </a:solidFill>
                <a:latin typeface="Century Gothic" panose="020B0502020202020204" pitchFamily="34" charset="0"/>
              </a:endParaRPr>
            </a:p>
          </p:txBody>
        </p:sp>
        <p:sp>
          <p:nvSpPr>
            <p:cNvPr id="57" name="TextBox 56"/>
            <p:cNvSpPr txBox="1"/>
            <p:nvPr/>
          </p:nvSpPr>
          <p:spPr>
            <a:xfrm>
              <a:off x="6684215" y="4664743"/>
              <a:ext cx="793807" cy="400110"/>
            </a:xfrm>
            <a:prstGeom prst="rect">
              <a:avLst/>
            </a:prstGeom>
            <a:noFill/>
            <a:ln w="12700">
              <a:noFill/>
            </a:ln>
          </p:spPr>
          <p:txBody>
            <a:bodyPr wrap="none" rtlCol="0">
              <a:spAutoFit/>
            </a:bodyPr>
            <a:lstStyle/>
            <a:p>
              <a:pPr algn="ctr">
                <a:spcBef>
                  <a:spcPts val="200"/>
                </a:spcBef>
              </a:pPr>
              <a:r>
                <a:rPr lang="en-US" sz="1000" b="1" dirty="0" smtClean="0">
                  <a:solidFill>
                    <a:schemeClr val="tx1">
                      <a:lumMod val="75000"/>
                      <a:lumOff val="25000"/>
                    </a:schemeClr>
                  </a:solidFill>
                  <a:latin typeface="Century Gothic" panose="020B0502020202020204" pitchFamily="34" charset="0"/>
                </a:rPr>
                <a:t>Columbia</a:t>
              </a:r>
            </a:p>
            <a:p>
              <a:pPr algn="ctr"/>
              <a:r>
                <a:rPr lang="en-US" sz="1000" b="1" i="1" dirty="0" smtClean="0">
                  <a:solidFill>
                    <a:schemeClr val="tx1">
                      <a:lumMod val="75000"/>
                      <a:lumOff val="25000"/>
                    </a:schemeClr>
                  </a:solidFill>
                  <a:latin typeface="Century Gothic" panose="020B0502020202020204" pitchFamily="34" charset="0"/>
                </a:rPr>
                <a:t>1,050</a:t>
              </a:r>
              <a:endParaRPr lang="en-US" sz="1000" b="1" i="1" dirty="0">
                <a:solidFill>
                  <a:schemeClr val="tx1">
                    <a:lumMod val="75000"/>
                    <a:lumOff val="25000"/>
                  </a:schemeClr>
                </a:solidFill>
                <a:latin typeface="Century Gothic" panose="020B0502020202020204" pitchFamily="34" charset="0"/>
              </a:endParaRPr>
            </a:p>
          </p:txBody>
        </p:sp>
        <p:sp>
          <p:nvSpPr>
            <p:cNvPr id="58" name="TextBox 57"/>
            <p:cNvSpPr txBox="1"/>
            <p:nvPr/>
          </p:nvSpPr>
          <p:spPr>
            <a:xfrm>
              <a:off x="6942048" y="4316070"/>
              <a:ext cx="681597" cy="400110"/>
            </a:xfrm>
            <a:prstGeom prst="rect">
              <a:avLst/>
            </a:prstGeom>
            <a:noFill/>
            <a:ln w="12700">
              <a:noFill/>
            </a:ln>
          </p:spPr>
          <p:txBody>
            <a:bodyPr wrap="none" rtlCol="0">
              <a:spAutoFit/>
            </a:bodyPr>
            <a:lstStyle/>
            <a:p>
              <a:pPr algn="ctr">
                <a:spcBef>
                  <a:spcPts val="200"/>
                </a:spcBef>
              </a:pPr>
              <a:r>
                <a:rPr lang="en-US" sz="1000" b="1" dirty="0" smtClean="0">
                  <a:solidFill>
                    <a:schemeClr val="tx1">
                      <a:lumMod val="75000"/>
                      <a:lumOff val="25000"/>
                    </a:schemeClr>
                  </a:solidFill>
                  <a:latin typeface="Century Gothic" panose="020B0502020202020204" pitchFamily="34" charset="0"/>
                </a:rPr>
                <a:t>Garfield</a:t>
              </a:r>
            </a:p>
            <a:p>
              <a:pPr algn="ctr"/>
              <a:r>
                <a:rPr lang="en-US" sz="1000" b="1" i="1" dirty="0" smtClean="0">
                  <a:solidFill>
                    <a:schemeClr val="tx1">
                      <a:lumMod val="75000"/>
                      <a:lumOff val="25000"/>
                    </a:schemeClr>
                  </a:solidFill>
                  <a:latin typeface="Century Gothic" panose="020B0502020202020204" pitchFamily="34" charset="0"/>
                </a:rPr>
                <a:t>2,200</a:t>
              </a:r>
              <a:endParaRPr lang="en-US" sz="1000" b="1" i="1" dirty="0">
                <a:solidFill>
                  <a:schemeClr val="tx1">
                    <a:lumMod val="75000"/>
                    <a:lumOff val="25000"/>
                  </a:schemeClr>
                </a:solidFill>
                <a:latin typeface="Century Gothic" panose="020B0502020202020204" pitchFamily="34" charset="0"/>
              </a:endParaRPr>
            </a:p>
          </p:txBody>
        </p:sp>
        <p:sp>
          <p:nvSpPr>
            <p:cNvPr id="59" name="TextBox 58"/>
            <p:cNvSpPr txBox="1"/>
            <p:nvPr/>
          </p:nvSpPr>
          <p:spPr>
            <a:xfrm>
              <a:off x="7301325" y="4698362"/>
              <a:ext cx="580607" cy="400110"/>
            </a:xfrm>
            <a:prstGeom prst="rect">
              <a:avLst/>
            </a:prstGeom>
            <a:noFill/>
            <a:ln w="12700">
              <a:noFill/>
            </a:ln>
          </p:spPr>
          <p:txBody>
            <a:bodyPr wrap="none" rtlCol="0">
              <a:spAutoFit/>
            </a:bodyPr>
            <a:lstStyle/>
            <a:p>
              <a:pPr algn="ctr">
                <a:spcBef>
                  <a:spcPts val="200"/>
                </a:spcBef>
              </a:pPr>
              <a:r>
                <a:rPr lang="en-US" sz="1000" b="1" dirty="0" smtClean="0">
                  <a:solidFill>
                    <a:schemeClr val="tx1">
                      <a:lumMod val="75000"/>
                      <a:lumOff val="25000"/>
                    </a:schemeClr>
                  </a:solidFill>
                  <a:latin typeface="Century Gothic" panose="020B0502020202020204" pitchFamily="34" charset="0"/>
                </a:rPr>
                <a:t>Asotin</a:t>
              </a:r>
            </a:p>
            <a:p>
              <a:pPr algn="ctr"/>
              <a:r>
                <a:rPr lang="en-US" sz="1000" b="1" i="1" dirty="0" smtClean="0">
                  <a:solidFill>
                    <a:schemeClr val="tx1">
                      <a:lumMod val="75000"/>
                      <a:lumOff val="25000"/>
                    </a:schemeClr>
                  </a:solidFill>
                  <a:latin typeface="Century Gothic" panose="020B0502020202020204" pitchFamily="34" charset="0"/>
                </a:rPr>
                <a:t>22,150</a:t>
              </a:r>
            </a:p>
          </p:txBody>
        </p:sp>
        <p:sp>
          <p:nvSpPr>
            <p:cNvPr id="60" name="TextBox 59"/>
            <p:cNvSpPr txBox="1"/>
            <p:nvPr/>
          </p:nvSpPr>
          <p:spPr>
            <a:xfrm>
              <a:off x="6105070" y="1662712"/>
              <a:ext cx="1519968" cy="246221"/>
            </a:xfrm>
            <a:prstGeom prst="rect">
              <a:avLst/>
            </a:prstGeom>
            <a:noFill/>
            <a:ln w="12700">
              <a:noFill/>
            </a:ln>
          </p:spPr>
          <p:txBody>
            <a:bodyPr wrap="none" rtlCol="0">
              <a:spAutoFit/>
            </a:bodyPr>
            <a:lstStyle/>
            <a:p>
              <a:pPr algn="ctr"/>
              <a:r>
                <a:rPr lang="en-US" sz="1000" b="1" dirty="0" smtClean="0">
                  <a:solidFill>
                    <a:schemeClr val="bg1"/>
                  </a:solidFill>
                  <a:latin typeface="Century Gothic" panose="020B0502020202020204" pitchFamily="34" charset="0"/>
                </a:rPr>
                <a:t>(Northeast Tri County)</a:t>
              </a:r>
              <a:endParaRPr lang="en-US" sz="1000" b="1" dirty="0">
                <a:solidFill>
                  <a:schemeClr val="bg1"/>
                </a:solidFill>
                <a:latin typeface="Century Gothic" panose="020B0502020202020204" pitchFamily="34" charset="0"/>
              </a:endParaRPr>
            </a:p>
          </p:txBody>
        </p:sp>
        <p:sp>
          <p:nvSpPr>
            <p:cNvPr id="61" name="TextBox 60"/>
            <p:cNvSpPr txBox="1"/>
            <p:nvPr/>
          </p:nvSpPr>
          <p:spPr>
            <a:xfrm>
              <a:off x="2031785" y="1633938"/>
              <a:ext cx="748923" cy="400110"/>
            </a:xfrm>
            <a:prstGeom prst="rect">
              <a:avLst/>
            </a:prstGeom>
            <a:noFill/>
            <a:ln w="12700">
              <a:noFill/>
            </a:ln>
          </p:spPr>
          <p:txBody>
            <a:bodyPr wrap="none" rtlCol="0">
              <a:spAutoFit/>
            </a:bodyPr>
            <a:lstStyle/>
            <a:p>
              <a:pPr algn="ctr"/>
              <a:r>
                <a:rPr lang="en-US" sz="1000" b="1" dirty="0" smtClean="0">
                  <a:solidFill>
                    <a:schemeClr val="tx1">
                      <a:lumMod val="75000"/>
                      <a:lumOff val="25000"/>
                    </a:schemeClr>
                  </a:solidFill>
                  <a:latin typeface="Century Gothic" panose="020B0502020202020204" pitchFamily="34" charset="0"/>
                </a:rPr>
                <a:t>San Juan</a:t>
              </a:r>
            </a:p>
            <a:p>
              <a:pPr algn="ctr"/>
              <a:r>
                <a:rPr lang="en-US" sz="1000" b="1" i="1" dirty="0" smtClean="0">
                  <a:solidFill>
                    <a:schemeClr val="tx1">
                      <a:lumMod val="75000"/>
                      <a:lumOff val="25000"/>
                    </a:schemeClr>
                  </a:solidFill>
                  <a:latin typeface="Century Gothic" panose="020B0502020202020204" pitchFamily="34" charset="0"/>
                </a:rPr>
                <a:t>16,329</a:t>
              </a:r>
              <a:endParaRPr lang="en-US" sz="1000" b="1" i="1" dirty="0">
                <a:solidFill>
                  <a:schemeClr val="tx1">
                    <a:lumMod val="75000"/>
                    <a:lumOff val="25000"/>
                  </a:schemeClr>
                </a:solidFill>
                <a:latin typeface="Century Gothic" panose="020B0502020202020204" pitchFamily="34" charset="0"/>
              </a:endParaRPr>
            </a:p>
          </p:txBody>
        </p:sp>
        <p:sp>
          <p:nvSpPr>
            <p:cNvPr id="62" name="TextBox 61"/>
            <p:cNvSpPr txBox="1"/>
            <p:nvPr/>
          </p:nvSpPr>
          <p:spPr>
            <a:xfrm>
              <a:off x="2485247" y="2986762"/>
              <a:ext cx="652743" cy="400110"/>
            </a:xfrm>
            <a:prstGeom prst="rect">
              <a:avLst/>
            </a:prstGeom>
            <a:noFill/>
            <a:ln w="12700">
              <a:noFill/>
            </a:ln>
          </p:spPr>
          <p:txBody>
            <a:bodyPr wrap="none" rtlCol="0">
              <a:spAutoFit/>
            </a:bodyPr>
            <a:lstStyle/>
            <a:p>
              <a:pPr algn="ctr"/>
              <a:r>
                <a:rPr lang="en-US" sz="1000" b="1" dirty="0" smtClean="0">
                  <a:solidFill>
                    <a:schemeClr val="tx1">
                      <a:lumMod val="75000"/>
                      <a:lumOff val="25000"/>
                    </a:schemeClr>
                  </a:solidFill>
                  <a:latin typeface="Century Gothic" panose="020B0502020202020204" pitchFamily="34" charset="0"/>
                </a:rPr>
                <a:t>Kitsap</a:t>
              </a:r>
            </a:p>
            <a:p>
              <a:pPr algn="ctr"/>
              <a:r>
                <a:rPr lang="en-US" sz="1000" b="1" i="1" dirty="0" smtClean="0">
                  <a:solidFill>
                    <a:schemeClr val="tx1">
                      <a:lumMod val="75000"/>
                      <a:lumOff val="25000"/>
                    </a:schemeClr>
                  </a:solidFill>
                  <a:latin typeface="Century Gothic" panose="020B0502020202020204" pitchFamily="34" charset="0"/>
                </a:rPr>
                <a:t>262,590</a:t>
              </a:r>
              <a:endParaRPr lang="en-US" sz="1000" b="1" i="1" dirty="0">
                <a:solidFill>
                  <a:schemeClr val="tx1">
                    <a:lumMod val="75000"/>
                    <a:lumOff val="25000"/>
                  </a:schemeClr>
                </a:solidFill>
                <a:latin typeface="Century Gothic" panose="020B0502020202020204" pitchFamily="34" charset="0"/>
              </a:endParaRPr>
            </a:p>
          </p:txBody>
        </p:sp>
      </p:grpSp>
      <p:sp>
        <p:nvSpPr>
          <p:cNvPr id="124" name="TextBox 123"/>
          <p:cNvSpPr txBox="1"/>
          <p:nvPr userDrawn="1"/>
        </p:nvSpPr>
        <p:spPr>
          <a:xfrm>
            <a:off x="2987309" y="5803980"/>
            <a:ext cx="1754006" cy="400110"/>
          </a:xfrm>
          <a:prstGeom prst="rect">
            <a:avLst/>
          </a:prstGeom>
          <a:noFill/>
        </p:spPr>
        <p:txBody>
          <a:bodyPr wrap="none" rtlCol="0">
            <a:spAutoFit/>
          </a:bodyPr>
          <a:lstStyle/>
          <a:p>
            <a:r>
              <a:rPr lang="en-US" sz="1000" b="1" dirty="0" smtClean="0">
                <a:solidFill>
                  <a:schemeClr val="tx1">
                    <a:lumMod val="75000"/>
                    <a:lumOff val="25000"/>
                  </a:schemeClr>
                </a:solidFill>
                <a:latin typeface="Century Gothic" panose="020B0502020202020204" pitchFamily="34" charset="0"/>
              </a:rPr>
              <a:t>Public Health &amp; Human</a:t>
            </a:r>
          </a:p>
          <a:p>
            <a:r>
              <a:rPr lang="en-US" sz="1000" b="1" dirty="0" smtClean="0">
                <a:solidFill>
                  <a:schemeClr val="tx1">
                    <a:lumMod val="75000"/>
                    <a:lumOff val="25000"/>
                  </a:schemeClr>
                </a:solidFill>
                <a:latin typeface="Century Gothic" panose="020B0502020202020204" pitchFamily="34" charset="0"/>
              </a:rPr>
              <a:t>Services Department (16)</a:t>
            </a:r>
            <a:endParaRPr lang="en-US" sz="1000" b="1" dirty="0">
              <a:solidFill>
                <a:schemeClr val="tx1">
                  <a:lumMod val="75000"/>
                  <a:lumOff val="25000"/>
                </a:schemeClr>
              </a:solidFill>
              <a:latin typeface="Century Gothic" panose="020B0502020202020204" pitchFamily="34" charset="0"/>
            </a:endParaRPr>
          </a:p>
        </p:txBody>
      </p:sp>
      <p:sp>
        <p:nvSpPr>
          <p:cNvPr id="126" name="TextBox 125"/>
          <p:cNvSpPr txBox="1"/>
          <p:nvPr userDrawn="1"/>
        </p:nvSpPr>
        <p:spPr>
          <a:xfrm>
            <a:off x="2980875" y="6255197"/>
            <a:ext cx="1685077" cy="246221"/>
          </a:xfrm>
          <a:prstGeom prst="rect">
            <a:avLst/>
          </a:prstGeom>
          <a:noFill/>
        </p:spPr>
        <p:txBody>
          <a:bodyPr wrap="none" rtlCol="0">
            <a:spAutoFit/>
          </a:bodyPr>
          <a:lstStyle/>
          <a:p>
            <a:r>
              <a:rPr lang="en-US" sz="1000" b="1" dirty="0" smtClean="0">
                <a:solidFill>
                  <a:schemeClr val="tx1">
                    <a:lumMod val="75000"/>
                    <a:lumOff val="25000"/>
                  </a:schemeClr>
                </a:solidFill>
                <a:latin typeface="Century Gothic" panose="020B0502020202020204" pitchFamily="34" charset="0"/>
              </a:rPr>
              <a:t>Single County District (8)</a:t>
            </a:r>
            <a:endParaRPr lang="en-US" sz="1000" b="1" dirty="0">
              <a:solidFill>
                <a:schemeClr val="tx1">
                  <a:lumMod val="75000"/>
                  <a:lumOff val="25000"/>
                </a:schemeClr>
              </a:solidFill>
              <a:latin typeface="Century Gothic" panose="020B0502020202020204" pitchFamily="34" charset="0"/>
            </a:endParaRPr>
          </a:p>
        </p:txBody>
      </p:sp>
      <p:sp>
        <p:nvSpPr>
          <p:cNvPr id="128" name="TextBox 127"/>
          <p:cNvSpPr txBox="1"/>
          <p:nvPr userDrawn="1"/>
        </p:nvSpPr>
        <p:spPr>
          <a:xfrm>
            <a:off x="5542845" y="5875055"/>
            <a:ext cx="2029723" cy="246221"/>
          </a:xfrm>
          <a:prstGeom prst="rect">
            <a:avLst/>
          </a:prstGeom>
          <a:noFill/>
        </p:spPr>
        <p:txBody>
          <a:bodyPr wrap="none" rtlCol="0">
            <a:spAutoFit/>
          </a:bodyPr>
          <a:lstStyle/>
          <a:p>
            <a:r>
              <a:rPr lang="en-US" sz="1000" b="1" dirty="0" smtClean="0">
                <a:solidFill>
                  <a:schemeClr val="tx1">
                    <a:lumMod val="75000"/>
                    <a:lumOff val="25000"/>
                  </a:schemeClr>
                </a:solidFill>
                <a:latin typeface="Century Gothic" panose="020B0502020202020204" pitchFamily="34" charset="0"/>
              </a:rPr>
              <a:t>Public Health Department</a:t>
            </a:r>
            <a:r>
              <a:rPr lang="en-US" sz="1000" b="1" baseline="0" dirty="0" smtClean="0">
                <a:solidFill>
                  <a:schemeClr val="tx1">
                    <a:lumMod val="75000"/>
                    <a:lumOff val="25000"/>
                  </a:schemeClr>
                </a:solidFill>
                <a:latin typeface="Century Gothic" panose="020B0502020202020204" pitchFamily="34" charset="0"/>
              </a:rPr>
              <a:t> (8)</a:t>
            </a:r>
            <a:endParaRPr lang="en-US" sz="1000" b="1" dirty="0">
              <a:solidFill>
                <a:schemeClr val="tx1">
                  <a:lumMod val="75000"/>
                  <a:lumOff val="25000"/>
                </a:schemeClr>
              </a:solidFill>
              <a:latin typeface="Century Gothic" panose="020B0502020202020204" pitchFamily="34" charset="0"/>
            </a:endParaRPr>
          </a:p>
        </p:txBody>
      </p:sp>
      <p:sp>
        <p:nvSpPr>
          <p:cNvPr id="130" name="TextBox 129"/>
          <p:cNvSpPr txBox="1"/>
          <p:nvPr userDrawn="1"/>
        </p:nvSpPr>
        <p:spPr>
          <a:xfrm>
            <a:off x="5542845" y="6247260"/>
            <a:ext cx="1604927" cy="246221"/>
          </a:xfrm>
          <a:prstGeom prst="rect">
            <a:avLst/>
          </a:prstGeom>
          <a:noFill/>
        </p:spPr>
        <p:txBody>
          <a:bodyPr wrap="none" rtlCol="0">
            <a:spAutoFit/>
          </a:bodyPr>
          <a:lstStyle/>
          <a:p>
            <a:r>
              <a:rPr lang="en-US" sz="1000" b="1" dirty="0" smtClean="0">
                <a:solidFill>
                  <a:schemeClr val="tx1">
                    <a:lumMod val="75000"/>
                    <a:lumOff val="25000"/>
                  </a:schemeClr>
                </a:solidFill>
                <a:latin typeface="Century Gothic" panose="020B0502020202020204" pitchFamily="34" charset="0"/>
              </a:rPr>
              <a:t>Multi County District (3)</a:t>
            </a:r>
            <a:endParaRPr lang="en-US" sz="1000" b="1"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99025670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ditable Washington State Map 1">
    <p:spTree>
      <p:nvGrpSpPr>
        <p:cNvPr id="1" name=""/>
        <p:cNvGrpSpPr/>
        <p:nvPr/>
      </p:nvGrpSpPr>
      <p:grpSpPr>
        <a:xfrm>
          <a:off x="0" y="0"/>
          <a:ext cx="0" cy="0"/>
          <a:chOff x="0" y="0"/>
          <a:chExt cx="0" cy="0"/>
        </a:xfrm>
      </p:grpSpPr>
      <p:sp>
        <p:nvSpPr>
          <p:cNvPr id="81" name="Text Placeholder 74"/>
          <p:cNvSpPr>
            <a:spLocks noGrp="1"/>
          </p:cNvSpPr>
          <p:nvPr>
            <p:ph type="body" sz="quarter" idx="10" hasCustomPrompt="1"/>
          </p:nvPr>
        </p:nvSpPr>
        <p:spPr>
          <a:xfrm>
            <a:off x="744537" y="1900238"/>
            <a:ext cx="2742815" cy="954087"/>
          </a:xfrm>
        </p:spPr>
        <p:txBody>
          <a:bodyPr>
            <a:normAutofit/>
          </a:bodyPr>
          <a:lstStyle>
            <a:lvl1pPr marL="0" indent="0">
              <a:buNone/>
              <a:defRPr sz="3000"/>
            </a:lvl1pPr>
          </a:lstStyle>
          <a:p>
            <a:pPr lvl="0"/>
            <a:r>
              <a:rPr lang="en-US" dirty="0" smtClean="0"/>
              <a:t>Washington State Map 1</a:t>
            </a:r>
            <a:endParaRPr lang="en-US" dirty="0"/>
          </a:p>
        </p:txBody>
      </p:sp>
      <p:sp>
        <p:nvSpPr>
          <p:cNvPr id="82" name="Text Placeholder 77"/>
          <p:cNvSpPr>
            <a:spLocks noGrp="1"/>
          </p:cNvSpPr>
          <p:nvPr>
            <p:ph type="body" sz="quarter" idx="11" hasCustomPrompt="1"/>
          </p:nvPr>
        </p:nvSpPr>
        <p:spPr>
          <a:xfrm>
            <a:off x="744538" y="2858792"/>
            <a:ext cx="2742815" cy="2134650"/>
          </a:xfrm>
        </p:spPr>
        <p:txBody>
          <a:bodyPr>
            <a:noAutofit/>
          </a:bodyPr>
          <a:lstStyle>
            <a:lvl1pPr marL="0" indent="0">
              <a:buNone/>
              <a:defRPr sz="2000" baseline="0">
                <a:solidFill>
                  <a:schemeClr val="tx1">
                    <a:lumMod val="75000"/>
                    <a:lumOff val="25000"/>
                  </a:schemeClr>
                </a:solidFill>
              </a:defRPr>
            </a:lvl1pPr>
            <a:lvl2pPr>
              <a:defRPr sz="1600"/>
            </a:lvl2pPr>
            <a:lvl3pPr>
              <a:defRPr sz="1600"/>
            </a:lvl3pPr>
            <a:lvl4pPr>
              <a:defRPr sz="1600"/>
            </a:lvl4pPr>
            <a:lvl5pPr>
              <a:defRPr sz="1600"/>
            </a:lvl5pPr>
          </a:lstStyle>
          <a:p>
            <a:pPr lvl="0"/>
            <a:r>
              <a:rPr lang="en-US" dirty="0" smtClean="0"/>
              <a:t>Text… Click on a county to recolor it. You can add or erase items to the legend below to correspond with your map needs.</a:t>
            </a:r>
            <a:endParaRPr lang="en-US" dirty="0"/>
          </a:p>
        </p:txBody>
      </p:sp>
      <p:sp>
        <p:nvSpPr>
          <p:cNvPr id="86" name="Text Placeholder 83"/>
          <p:cNvSpPr>
            <a:spLocks noGrp="1"/>
          </p:cNvSpPr>
          <p:nvPr>
            <p:ph type="body" sz="quarter" idx="12" hasCustomPrompt="1"/>
          </p:nvPr>
        </p:nvSpPr>
        <p:spPr>
          <a:xfrm>
            <a:off x="1025231" y="4993442"/>
            <a:ext cx="1268795" cy="348349"/>
          </a:xfrm>
        </p:spPr>
        <p:txBody>
          <a:bodyPr>
            <a:noAutofit/>
          </a:bodyPr>
          <a:lstStyle>
            <a:lvl1pPr marL="0" indent="0">
              <a:buNone/>
              <a:defRPr sz="1800">
                <a:solidFill>
                  <a:schemeClr val="tx1">
                    <a:lumMod val="75000"/>
                    <a:lumOff val="25000"/>
                  </a:schemeClr>
                </a:solidFill>
              </a:defRPr>
            </a:lvl1pPr>
          </a:lstStyle>
          <a:p>
            <a:pPr lvl="0"/>
            <a:r>
              <a:rPr lang="en-US" dirty="0" smtClean="0"/>
              <a:t>Region 1</a:t>
            </a:r>
            <a:endParaRPr lang="en-US" dirty="0"/>
          </a:p>
        </p:txBody>
      </p:sp>
      <p:sp>
        <p:nvSpPr>
          <p:cNvPr id="87" name="Text Placeholder 83"/>
          <p:cNvSpPr>
            <a:spLocks noGrp="1"/>
          </p:cNvSpPr>
          <p:nvPr>
            <p:ph type="body" sz="quarter" idx="13" hasCustomPrompt="1"/>
          </p:nvPr>
        </p:nvSpPr>
        <p:spPr>
          <a:xfrm>
            <a:off x="2558836" y="4995010"/>
            <a:ext cx="1159276" cy="348349"/>
          </a:xfrm>
        </p:spPr>
        <p:txBody>
          <a:bodyPr>
            <a:noAutofit/>
          </a:bodyPr>
          <a:lstStyle>
            <a:lvl1pPr marL="0" indent="0">
              <a:buNone/>
              <a:defRPr sz="1800">
                <a:solidFill>
                  <a:schemeClr val="tx1">
                    <a:lumMod val="75000"/>
                    <a:lumOff val="25000"/>
                  </a:schemeClr>
                </a:solidFill>
              </a:defRPr>
            </a:lvl1pPr>
          </a:lstStyle>
          <a:p>
            <a:pPr lvl="0"/>
            <a:r>
              <a:rPr lang="en-US" dirty="0" smtClean="0"/>
              <a:t>Region 2</a:t>
            </a:r>
            <a:endParaRPr lang="en-US" dirty="0"/>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93547213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ditable Washington State Map 2">
    <p:spTree>
      <p:nvGrpSpPr>
        <p:cNvPr id="1" name=""/>
        <p:cNvGrpSpPr/>
        <p:nvPr/>
      </p:nvGrpSpPr>
      <p:grpSpPr>
        <a:xfrm>
          <a:off x="0" y="0"/>
          <a:ext cx="0" cy="0"/>
          <a:chOff x="0" y="0"/>
          <a:chExt cx="0" cy="0"/>
        </a:xfrm>
      </p:grpSpPr>
      <p:sp>
        <p:nvSpPr>
          <p:cNvPr id="5" name="Rectangle 4"/>
          <p:cNvSpPr/>
          <p:nvPr userDrawn="1"/>
        </p:nvSpPr>
        <p:spPr>
          <a:xfrm>
            <a:off x="5102942" y="0"/>
            <a:ext cx="4041058" cy="6858000"/>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34373E"/>
              </a:solidFill>
            </a:endParaRPr>
          </a:p>
        </p:txBody>
      </p:sp>
      <p:sp>
        <p:nvSpPr>
          <p:cNvPr id="78" name="Text Placeholder 77"/>
          <p:cNvSpPr>
            <a:spLocks noGrp="1"/>
          </p:cNvSpPr>
          <p:nvPr>
            <p:ph type="body" sz="quarter" idx="11" hasCustomPrompt="1"/>
          </p:nvPr>
        </p:nvSpPr>
        <p:spPr>
          <a:xfrm>
            <a:off x="5872720" y="2698533"/>
            <a:ext cx="2742815" cy="2097450"/>
          </a:xfrm>
        </p:spPr>
        <p:txBody>
          <a:bodyPr>
            <a:noAutofit/>
          </a:bodyPr>
          <a:lstStyle>
            <a:lvl1pPr marL="0" indent="0">
              <a:buNone/>
              <a:defRPr sz="2000" baseline="0">
                <a:solidFill>
                  <a:schemeClr val="bg1"/>
                </a:solidFill>
              </a:defRPr>
            </a:lvl1pPr>
            <a:lvl2pPr>
              <a:defRPr sz="1600"/>
            </a:lvl2pPr>
            <a:lvl3pPr>
              <a:defRPr sz="1600"/>
            </a:lvl3pPr>
            <a:lvl4pPr>
              <a:defRPr sz="1600"/>
            </a:lvl4pPr>
            <a:lvl5pPr>
              <a:defRPr sz="1600"/>
            </a:lvl5pPr>
          </a:lstStyle>
          <a:p>
            <a:pPr lvl="0"/>
            <a:r>
              <a:rPr lang="en-US" dirty="0" smtClean="0"/>
              <a:t>Text… Click on a county to recolor it. You can add or erase items to the legend below to correspond with your map needs.</a:t>
            </a:r>
            <a:endParaRPr lang="en-US" dirty="0"/>
          </a:p>
        </p:txBody>
      </p:sp>
      <p:sp>
        <p:nvSpPr>
          <p:cNvPr id="79" name="Text Placeholder 74"/>
          <p:cNvSpPr>
            <a:spLocks noGrp="1"/>
          </p:cNvSpPr>
          <p:nvPr>
            <p:ph type="body" sz="quarter" idx="10" hasCustomPrompt="1"/>
          </p:nvPr>
        </p:nvSpPr>
        <p:spPr>
          <a:xfrm>
            <a:off x="5872719" y="1739979"/>
            <a:ext cx="2742815" cy="954087"/>
          </a:xfrm>
        </p:spPr>
        <p:txBody>
          <a:bodyPr>
            <a:normAutofit/>
          </a:bodyPr>
          <a:lstStyle>
            <a:lvl1pPr marL="0" indent="0">
              <a:buNone/>
              <a:defRPr sz="3000">
                <a:solidFill>
                  <a:schemeClr val="bg1"/>
                </a:solidFill>
              </a:defRPr>
            </a:lvl1pPr>
          </a:lstStyle>
          <a:p>
            <a:pPr lvl="0"/>
            <a:r>
              <a:rPr lang="en-US" dirty="0" smtClean="0"/>
              <a:t>Washington State Map 2</a:t>
            </a:r>
            <a:endParaRPr lang="en-US" dirty="0"/>
          </a:p>
        </p:txBody>
      </p:sp>
      <p:sp>
        <p:nvSpPr>
          <p:cNvPr id="97" name="Text Placeholder 93"/>
          <p:cNvSpPr>
            <a:spLocks noGrp="1"/>
          </p:cNvSpPr>
          <p:nvPr>
            <p:ph type="body" sz="quarter" idx="12" hasCustomPrompt="1"/>
          </p:nvPr>
        </p:nvSpPr>
        <p:spPr>
          <a:xfrm>
            <a:off x="5871586" y="4795983"/>
            <a:ext cx="2743947" cy="332019"/>
          </a:xfrm>
        </p:spPr>
        <p:txBody>
          <a:bodyPr>
            <a:noAutofit/>
          </a:bodyPr>
          <a:lstStyle>
            <a:lvl1pPr marL="0" indent="0">
              <a:buNone/>
              <a:tabLst>
                <a:tab pos="803275"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smtClean="0"/>
              <a:t>Region 1      10%</a:t>
            </a:r>
            <a:endParaRPr lang="en-US" dirty="0"/>
          </a:p>
        </p:txBody>
      </p:sp>
      <p:sp>
        <p:nvSpPr>
          <p:cNvPr id="98" name="Text Placeholder 93"/>
          <p:cNvSpPr>
            <a:spLocks noGrp="1"/>
          </p:cNvSpPr>
          <p:nvPr>
            <p:ph type="body" sz="quarter" idx="13" hasCustomPrompt="1"/>
          </p:nvPr>
        </p:nvSpPr>
        <p:spPr>
          <a:xfrm>
            <a:off x="5871584" y="5314141"/>
            <a:ext cx="2743947" cy="332019"/>
          </a:xfrm>
        </p:spPr>
        <p:txBody>
          <a:bodyPr>
            <a:noAutofit/>
          </a:bodyPr>
          <a:lstStyle>
            <a:lvl1pPr marL="0" indent="0">
              <a:buNone/>
              <a:tabLst>
                <a:tab pos="852488"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smtClean="0"/>
              <a:t>Region 2      10%</a:t>
            </a:r>
            <a:endParaRPr lang="en-US" dirty="0"/>
          </a:p>
        </p:txBody>
      </p:sp>
      <p:sp>
        <p:nvSpPr>
          <p:cNvPr id="99" name="Text Placeholder 93"/>
          <p:cNvSpPr>
            <a:spLocks noGrp="1"/>
          </p:cNvSpPr>
          <p:nvPr>
            <p:ph type="body" sz="quarter" idx="14" hasCustomPrompt="1"/>
          </p:nvPr>
        </p:nvSpPr>
        <p:spPr>
          <a:xfrm>
            <a:off x="5876205" y="5846159"/>
            <a:ext cx="2743947" cy="332019"/>
          </a:xfrm>
        </p:spPr>
        <p:txBody>
          <a:bodyPr>
            <a:noAutofit/>
          </a:bodyPr>
          <a:lstStyle>
            <a:lvl1pPr marL="0" indent="0">
              <a:buNone/>
              <a:tabLst>
                <a:tab pos="852488"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smtClean="0"/>
              <a:t>Region 3      80%</a:t>
            </a:r>
            <a:endParaRPr lang="en-US" dirty="0"/>
          </a:p>
        </p:txBody>
      </p:sp>
    </p:spTree>
    <p:extLst>
      <p:ext uri="{BB962C8B-B14F-4D97-AF65-F5344CB8AC3E}">
        <p14:creationId xmlns:p14="http://schemas.microsoft.com/office/powerpoint/2010/main" val="355840394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ditable United States Map 1">
    <p:spTree>
      <p:nvGrpSpPr>
        <p:cNvPr id="1" name=""/>
        <p:cNvGrpSpPr/>
        <p:nvPr/>
      </p:nvGrpSpPr>
      <p:grpSpPr>
        <a:xfrm>
          <a:off x="0" y="0"/>
          <a:ext cx="0" cy="0"/>
          <a:chOff x="0" y="0"/>
          <a:chExt cx="0" cy="0"/>
        </a:xfrm>
      </p:grpSpPr>
      <p:sp>
        <p:nvSpPr>
          <p:cNvPr id="81" name="Text Placeholder 74"/>
          <p:cNvSpPr>
            <a:spLocks noGrp="1"/>
          </p:cNvSpPr>
          <p:nvPr>
            <p:ph type="body" sz="quarter" idx="10" hasCustomPrompt="1"/>
          </p:nvPr>
        </p:nvSpPr>
        <p:spPr>
          <a:xfrm>
            <a:off x="744537" y="1900238"/>
            <a:ext cx="2742815" cy="954087"/>
          </a:xfrm>
        </p:spPr>
        <p:txBody>
          <a:bodyPr>
            <a:normAutofit/>
          </a:bodyPr>
          <a:lstStyle>
            <a:lvl1pPr marL="0" indent="0">
              <a:buNone/>
              <a:defRPr sz="3000"/>
            </a:lvl1pPr>
          </a:lstStyle>
          <a:p>
            <a:pPr lvl="0"/>
            <a:r>
              <a:rPr lang="en-US" dirty="0" smtClean="0"/>
              <a:t>United States Map 1</a:t>
            </a:r>
            <a:endParaRPr lang="en-US" dirty="0"/>
          </a:p>
        </p:txBody>
      </p:sp>
      <p:sp>
        <p:nvSpPr>
          <p:cNvPr id="82" name="Text Placeholder 77"/>
          <p:cNvSpPr>
            <a:spLocks noGrp="1"/>
          </p:cNvSpPr>
          <p:nvPr>
            <p:ph type="body" sz="quarter" idx="11" hasCustomPrompt="1"/>
          </p:nvPr>
        </p:nvSpPr>
        <p:spPr>
          <a:xfrm>
            <a:off x="744538" y="2858791"/>
            <a:ext cx="2742815" cy="2117065"/>
          </a:xfrm>
        </p:spPr>
        <p:txBody>
          <a:bodyPr>
            <a:noAutofit/>
          </a:bodyPr>
          <a:lstStyle>
            <a:lvl1pPr marL="0" indent="0">
              <a:buNone/>
              <a:defRPr sz="2000" baseline="0">
                <a:solidFill>
                  <a:schemeClr val="tx1">
                    <a:lumMod val="75000"/>
                    <a:lumOff val="25000"/>
                  </a:schemeClr>
                </a:solidFill>
              </a:defRPr>
            </a:lvl1pPr>
            <a:lvl2pPr>
              <a:defRPr sz="1600"/>
            </a:lvl2pPr>
            <a:lvl3pPr>
              <a:defRPr sz="1600"/>
            </a:lvl3pPr>
            <a:lvl4pPr>
              <a:defRPr sz="1600"/>
            </a:lvl4pPr>
            <a:lvl5pPr>
              <a:defRPr sz="1600"/>
            </a:lvl5pPr>
          </a:lstStyle>
          <a:p>
            <a:pPr lvl="0"/>
            <a:r>
              <a:rPr lang="en-US" dirty="0" smtClean="0"/>
              <a:t>Text… Click on a state to recolor it. You can add or erase items to the legend below to correspond with your map needs.</a:t>
            </a:r>
            <a:endParaRPr lang="en-US" dirty="0"/>
          </a:p>
        </p:txBody>
      </p:sp>
      <p:sp>
        <p:nvSpPr>
          <p:cNvPr id="6" name="Text Placeholder 83"/>
          <p:cNvSpPr>
            <a:spLocks noGrp="1"/>
          </p:cNvSpPr>
          <p:nvPr>
            <p:ph type="body" sz="quarter" idx="12" hasCustomPrompt="1"/>
          </p:nvPr>
        </p:nvSpPr>
        <p:spPr>
          <a:xfrm>
            <a:off x="1025232" y="4975857"/>
            <a:ext cx="1152704" cy="348349"/>
          </a:xfrm>
        </p:spPr>
        <p:txBody>
          <a:bodyPr>
            <a:noAutofit/>
          </a:bodyPr>
          <a:lstStyle>
            <a:lvl1pPr marL="0" indent="0">
              <a:buNone/>
              <a:defRPr sz="1800">
                <a:solidFill>
                  <a:schemeClr val="tx1">
                    <a:lumMod val="75000"/>
                    <a:lumOff val="25000"/>
                  </a:schemeClr>
                </a:solidFill>
              </a:defRPr>
            </a:lvl1pPr>
          </a:lstStyle>
          <a:p>
            <a:pPr lvl="0"/>
            <a:r>
              <a:rPr lang="en-US" dirty="0" smtClean="0"/>
              <a:t>Region 1</a:t>
            </a:r>
            <a:endParaRPr lang="en-US" dirty="0"/>
          </a:p>
        </p:txBody>
      </p:sp>
      <p:sp>
        <p:nvSpPr>
          <p:cNvPr id="7" name="Text Placeholder 83"/>
          <p:cNvSpPr>
            <a:spLocks noGrp="1"/>
          </p:cNvSpPr>
          <p:nvPr>
            <p:ph type="body" sz="quarter" idx="13" hasCustomPrompt="1"/>
          </p:nvPr>
        </p:nvSpPr>
        <p:spPr>
          <a:xfrm>
            <a:off x="2558835" y="4977425"/>
            <a:ext cx="1209211" cy="348349"/>
          </a:xfrm>
        </p:spPr>
        <p:txBody>
          <a:bodyPr>
            <a:noAutofit/>
          </a:bodyPr>
          <a:lstStyle>
            <a:lvl1pPr marL="0" indent="0">
              <a:buNone/>
              <a:defRPr sz="1800">
                <a:solidFill>
                  <a:schemeClr val="tx1">
                    <a:lumMod val="75000"/>
                    <a:lumOff val="25000"/>
                  </a:schemeClr>
                </a:solidFill>
              </a:defRPr>
            </a:lvl1pPr>
          </a:lstStyle>
          <a:p>
            <a:pPr lvl="0"/>
            <a:r>
              <a:rPr lang="en-US" dirty="0" smtClean="0"/>
              <a:t>Region 2</a:t>
            </a:r>
            <a:endParaRPr lang="en-US" dirty="0"/>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92131212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ditable United States Map 2">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a:xfrm>
            <a:off x="5102942" y="0"/>
            <a:ext cx="4041058" cy="6858000"/>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4373E"/>
              </a:solidFill>
            </a:endParaRPr>
          </a:p>
        </p:txBody>
      </p:sp>
      <p:sp>
        <p:nvSpPr>
          <p:cNvPr id="12" name="Text Placeholder 77"/>
          <p:cNvSpPr>
            <a:spLocks noGrp="1"/>
          </p:cNvSpPr>
          <p:nvPr>
            <p:ph type="body" sz="quarter" idx="11" hasCustomPrompt="1"/>
          </p:nvPr>
        </p:nvSpPr>
        <p:spPr>
          <a:xfrm>
            <a:off x="5872720" y="2698533"/>
            <a:ext cx="2742815" cy="2097450"/>
          </a:xfrm>
        </p:spPr>
        <p:txBody>
          <a:bodyPr>
            <a:noAutofit/>
          </a:bodyPr>
          <a:lstStyle>
            <a:lvl1pPr marL="0" indent="0">
              <a:buNone/>
              <a:defRPr sz="2000" baseline="0">
                <a:solidFill>
                  <a:schemeClr val="bg1"/>
                </a:solidFill>
              </a:defRPr>
            </a:lvl1pPr>
            <a:lvl2pPr>
              <a:defRPr sz="1600"/>
            </a:lvl2pPr>
            <a:lvl3pPr>
              <a:defRPr sz="1600"/>
            </a:lvl3pPr>
            <a:lvl4pPr>
              <a:defRPr sz="1600"/>
            </a:lvl4pPr>
            <a:lvl5pPr>
              <a:defRPr sz="1600"/>
            </a:lvl5pPr>
          </a:lstStyle>
          <a:p>
            <a:pPr lvl="0"/>
            <a:r>
              <a:rPr lang="en-US" dirty="0" smtClean="0"/>
              <a:t>Text… Click on a county to recolor it. You can add or erase items to the legend below to correspond with your map needs.</a:t>
            </a:r>
            <a:endParaRPr lang="en-US" dirty="0"/>
          </a:p>
        </p:txBody>
      </p:sp>
      <p:sp>
        <p:nvSpPr>
          <p:cNvPr id="13" name="Text Placeholder 74"/>
          <p:cNvSpPr>
            <a:spLocks noGrp="1"/>
          </p:cNvSpPr>
          <p:nvPr>
            <p:ph type="body" sz="quarter" idx="10" hasCustomPrompt="1"/>
          </p:nvPr>
        </p:nvSpPr>
        <p:spPr>
          <a:xfrm>
            <a:off x="5872719" y="1739979"/>
            <a:ext cx="2742815" cy="958554"/>
          </a:xfrm>
        </p:spPr>
        <p:txBody>
          <a:bodyPr>
            <a:normAutofit/>
          </a:bodyPr>
          <a:lstStyle>
            <a:lvl1pPr marL="0" indent="0">
              <a:spcBef>
                <a:spcPts val="0"/>
              </a:spcBef>
              <a:buNone/>
              <a:defRPr sz="3000" u="none" baseline="0">
                <a:solidFill>
                  <a:schemeClr val="bg1"/>
                </a:solidFill>
              </a:defRPr>
            </a:lvl1pPr>
          </a:lstStyle>
          <a:p>
            <a:pPr lvl="0"/>
            <a:r>
              <a:rPr lang="en-US" dirty="0" smtClean="0"/>
              <a:t>United States Map 2</a:t>
            </a:r>
            <a:endParaRPr lang="en-US" dirty="0"/>
          </a:p>
        </p:txBody>
      </p:sp>
      <p:sp>
        <p:nvSpPr>
          <p:cNvPr id="17" name="Text Placeholder 93"/>
          <p:cNvSpPr>
            <a:spLocks noGrp="1"/>
          </p:cNvSpPr>
          <p:nvPr>
            <p:ph type="body" sz="quarter" idx="12" hasCustomPrompt="1"/>
          </p:nvPr>
        </p:nvSpPr>
        <p:spPr>
          <a:xfrm>
            <a:off x="5871586" y="4795983"/>
            <a:ext cx="2743947" cy="332019"/>
          </a:xfrm>
        </p:spPr>
        <p:txBody>
          <a:bodyPr>
            <a:noAutofit/>
          </a:bodyPr>
          <a:lstStyle>
            <a:lvl1pPr marL="0" indent="0">
              <a:buNone/>
              <a:tabLst>
                <a:tab pos="803275"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smtClean="0"/>
              <a:t>Region 1      10%</a:t>
            </a:r>
            <a:endParaRPr lang="en-US" dirty="0"/>
          </a:p>
        </p:txBody>
      </p:sp>
      <p:sp>
        <p:nvSpPr>
          <p:cNvPr id="18" name="Text Placeholder 93"/>
          <p:cNvSpPr>
            <a:spLocks noGrp="1"/>
          </p:cNvSpPr>
          <p:nvPr>
            <p:ph type="body" sz="quarter" idx="13" hasCustomPrompt="1"/>
          </p:nvPr>
        </p:nvSpPr>
        <p:spPr>
          <a:xfrm>
            <a:off x="5871584" y="5314141"/>
            <a:ext cx="2743947" cy="332019"/>
          </a:xfrm>
        </p:spPr>
        <p:txBody>
          <a:bodyPr>
            <a:noAutofit/>
          </a:bodyPr>
          <a:lstStyle>
            <a:lvl1pPr marL="0" indent="0">
              <a:buNone/>
              <a:tabLst>
                <a:tab pos="852488"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smtClean="0"/>
              <a:t>Region 2      10%</a:t>
            </a:r>
            <a:endParaRPr lang="en-US" dirty="0"/>
          </a:p>
        </p:txBody>
      </p:sp>
      <p:sp>
        <p:nvSpPr>
          <p:cNvPr id="19" name="Text Placeholder 93"/>
          <p:cNvSpPr>
            <a:spLocks noGrp="1"/>
          </p:cNvSpPr>
          <p:nvPr>
            <p:ph type="body" sz="quarter" idx="14" hasCustomPrompt="1"/>
          </p:nvPr>
        </p:nvSpPr>
        <p:spPr>
          <a:xfrm>
            <a:off x="5876205" y="5846159"/>
            <a:ext cx="2743947" cy="332019"/>
          </a:xfrm>
        </p:spPr>
        <p:txBody>
          <a:bodyPr>
            <a:noAutofit/>
          </a:bodyPr>
          <a:lstStyle>
            <a:lvl1pPr marL="0" indent="0">
              <a:buNone/>
              <a:tabLst>
                <a:tab pos="852488"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smtClean="0"/>
              <a:t>Region 3      80%</a:t>
            </a:r>
            <a:endParaRPr lang="en-US" dirty="0"/>
          </a:p>
        </p:txBody>
      </p:sp>
    </p:spTree>
    <p:extLst>
      <p:ext uri="{BB962C8B-B14F-4D97-AF65-F5344CB8AC3E}">
        <p14:creationId xmlns:p14="http://schemas.microsoft.com/office/powerpoint/2010/main" val="327243176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ditable World Map">
    <p:spTree>
      <p:nvGrpSpPr>
        <p:cNvPr id="1" name=""/>
        <p:cNvGrpSpPr/>
        <p:nvPr/>
      </p:nvGrpSpPr>
      <p:grpSpPr>
        <a:xfrm>
          <a:off x="0" y="0"/>
          <a:ext cx="0" cy="0"/>
          <a:chOff x="0" y="0"/>
          <a:chExt cx="0" cy="0"/>
        </a:xfrm>
      </p:grpSpPr>
      <p:cxnSp>
        <p:nvCxnSpPr>
          <p:cNvPr id="8" name="Straight Connector 7"/>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smtClean="0"/>
              <a:t>Editable World Map</a:t>
            </a:r>
            <a:endParaRPr lang="en-US" dirty="0"/>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89285539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ublic Healtgh System">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4286" y="1328060"/>
            <a:ext cx="8066314" cy="4473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Connector 7"/>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6927" y="623453"/>
            <a:ext cx="9144000" cy="553998"/>
          </a:xfrm>
          <a:prstGeom prst="rect">
            <a:avLst/>
          </a:prstGeom>
          <a:noFill/>
        </p:spPr>
        <p:txBody>
          <a:bodyPr wrap="square" rtlCol="0">
            <a:spAutoFit/>
          </a:bodyPr>
          <a:lstStyle/>
          <a:p>
            <a:pPr lvl="0" algn="ctr"/>
            <a:r>
              <a:rPr lang="en-US" sz="3000" kern="1200" baseline="0" dirty="0" smtClean="0">
                <a:solidFill>
                  <a:schemeClr val="tx1">
                    <a:lumMod val="75000"/>
                    <a:lumOff val="25000"/>
                  </a:schemeClr>
                </a:solidFill>
                <a:latin typeface="Century Gothic" panose="020B0502020202020204" pitchFamily="34" charset="0"/>
                <a:ea typeface="+mn-ea"/>
                <a:cs typeface="+mn-cs"/>
              </a:rPr>
              <a:t>Public Health System</a:t>
            </a:r>
            <a:endParaRPr lang="en-US" sz="3000" kern="1200" baseline="0" dirty="0">
              <a:solidFill>
                <a:schemeClr val="tx1">
                  <a:lumMod val="75000"/>
                  <a:lumOff val="25000"/>
                </a:schemeClr>
              </a:solidFill>
              <a:latin typeface="Century Gothic" panose="020B0502020202020204" pitchFamily="34" charset="0"/>
              <a:ea typeface="+mn-ea"/>
              <a:cs typeface="+mn-cs"/>
            </a:endParaRPr>
          </a:p>
        </p:txBody>
      </p:sp>
      <p:sp>
        <p:nvSpPr>
          <p:cNvPr id="10" name="Rectangle 9"/>
          <p:cNvSpPr/>
          <p:nvPr userDrawn="1"/>
        </p:nvSpPr>
        <p:spPr>
          <a:xfrm>
            <a:off x="5751501" y="5150529"/>
            <a:ext cx="2776041" cy="1564531"/>
          </a:xfrm>
          <a:prstGeom prst="rect">
            <a:avLst/>
          </a:prstGeom>
        </p:spPr>
        <p:txBody>
          <a:bodyPr wrap="square">
            <a:spAutoFit/>
          </a:bodyPr>
          <a:lstStyle/>
          <a:p>
            <a:pPr marL="1588">
              <a:spcBef>
                <a:spcPts val="900"/>
              </a:spcBef>
            </a:pPr>
            <a:r>
              <a:rPr lang="en-US" sz="1600" dirty="0">
                <a:solidFill>
                  <a:schemeClr val="tx1">
                    <a:lumMod val="75000"/>
                    <a:lumOff val="25000"/>
                  </a:schemeClr>
                </a:solidFill>
                <a:latin typeface="Century Gothic" panose="020B0502020202020204" pitchFamily="34" charset="0"/>
              </a:rPr>
              <a:t>Partners</a:t>
            </a:r>
          </a:p>
          <a:p>
            <a:pPr marL="1588">
              <a:spcBef>
                <a:spcPts val="200"/>
              </a:spcBef>
            </a:pPr>
            <a:r>
              <a:rPr lang="en-US" sz="1300" dirty="0">
                <a:solidFill>
                  <a:schemeClr val="tx1">
                    <a:lumMod val="75000"/>
                    <a:lumOff val="25000"/>
                  </a:schemeClr>
                </a:solidFill>
                <a:latin typeface="Century Gothic" panose="020B0502020202020204" pitchFamily="34" charset="0"/>
              </a:rPr>
              <a:t>Health Care Delivery System</a:t>
            </a:r>
          </a:p>
          <a:p>
            <a:pPr marL="1588"/>
            <a:r>
              <a:rPr lang="en-US" sz="1300" dirty="0">
                <a:solidFill>
                  <a:schemeClr val="tx1">
                    <a:lumMod val="75000"/>
                    <a:lumOff val="25000"/>
                  </a:schemeClr>
                </a:solidFill>
                <a:latin typeface="Century Gothic" panose="020B0502020202020204" pitchFamily="34" charset="0"/>
              </a:rPr>
              <a:t>Professional Associations</a:t>
            </a:r>
          </a:p>
          <a:p>
            <a:pPr marL="1588"/>
            <a:r>
              <a:rPr lang="en-US" sz="1300" dirty="0">
                <a:solidFill>
                  <a:schemeClr val="tx1">
                    <a:lumMod val="75000"/>
                    <a:lumOff val="25000"/>
                  </a:schemeClr>
                </a:solidFill>
                <a:latin typeface="Century Gothic" panose="020B0502020202020204" pitchFamily="34" charset="0"/>
              </a:rPr>
              <a:t>Academic Institutions</a:t>
            </a:r>
          </a:p>
          <a:p>
            <a:pPr marL="1588"/>
            <a:r>
              <a:rPr lang="en-US" sz="1300" dirty="0">
                <a:solidFill>
                  <a:schemeClr val="tx1">
                    <a:lumMod val="75000"/>
                    <a:lumOff val="25000"/>
                  </a:schemeClr>
                </a:solidFill>
                <a:latin typeface="Century Gothic" panose="020B0502020202020204" pitchFamily="34" charset="0"/>
              </a:rPr>
              <a:t>Non-Profit Organizations</a:t>
            </a:r>
          </a:p>
          <a:p>
            <a:pPr marL="1588"/>
            <a:r>
              <a:rPr lang="en-US" sz="1300" dirty="0">
                <a:solidFill>
                  <a:schemeClr val="tx1">
                    <a:lumMod val="75000"/>
                    <a:lumOff val="25000"/>
                  </a:schemeClr>
                </a:solidFill>
                <a:latin typeface="Century Gothic" panose="020B0502020202020204" pitchFamily="34" charset="0"/>
              </a:rPr>
              <a:t>Private Sector</a:t>
            </a:r>
          </a:p>
          <a:p>
            <a:pPr marL="1588"/>
            <a:r>
              <a:rPr lang="en-US" sz="1300" dirty="0">
                <a:solidFill>
                  <a:schemeClr val="tx1">
                    <a:lumMod val="75000"/>
                    <a:lumOff val="25000"/>
                  </a:schemeClr>
                </a:solidFill>
                <a:latin typeface="Century Gothic" panose="020B0502020202020204" pitchFamily="34" charset="0"/>
              </a:rPr>
              <a:t>Other Stakeholders</a:t>
            </a:r>
          </a:p>
        </p:txBody>
      </p:sp>
      <p:sp>
        <p:nvSpPr>
          <p:cNvPr id="11" name="Oval 10"/>
          <p:cNvSpPr/>
          <p:nvPr userDrawn="1"/>
        </p:nvSpPr>
        <p:spPr>
          <a:xfrm>
            <a:off x="1605595" y="3694147"/>
            <a:ext cx="45719" cy="45719"/>
          </a:xfrm>
          <a:prstGeom prst="ellipse">
            <a:avLst/>
          </a:prstGeom>
          <a:solidFill>
            <a:srgbClr val="349D9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295400" y="3199106"/>
            <a:ext cx="685800" cy="433387"/>
          </a:xfrm>
          <a:prstGeom prst="rect">
            <a:avLst/>
          </a:prstGeom>
          <a:noFill/>
          <a:ln w="25400">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291886" y="5068873"/>
            <a:ext cx="2402823" cy="369332"/>
          </a:xfrm>
          <a:prstGeom prst="rect">
            <a:avLst/>
          </a:prstGeom>
          <a:solidFill>
            <a:schemeClr val="bg1"/>
          </a:solidFill>
        </p:spPr>
        <p:txBody>
          <a:bodyPr wrap="square">
            <a:spAutoFit/>
          </a:bodyPr>
          <a:lstStyle/>
          <a:p>
            <a:pPr algn="l"/>
            <a:r>
              <a:rPr lang="en-US" sz="1800" dirty="0" smtClean="0">
                <a:solidFill>
                  <a:srgbClr val="349D96"/>
                </a:solidFill>
                <a:latin typeface="Century Gothic" panose="020B0502020202020204" pitchFamily="34" charset="0"/>
              </a:rPr>
              <a:t>WASHINGTON STATE</a:t>
            </a:r>
            <a:endParaRPr lang="en-US" sz="1800" dirty="0">
              <a:solidFill>
                <a:srgbClr val="349D96"/>
              </a:solidFill>
              <a:latin typeface="Century Gothic" panose="020B0502020202020204" pitchFamily="34" charset="0"/>
            </a:endParaRPr>
          </a:p>
        </p:txBody>
      </p:sp>
      <p:cxnSp>
        <p:nvCxnSpPr>
          <p:cNvPr id="18" name="Straight Connector 17"/>
          <p:cNvCxnSpPr/>
          <p:nvPr userDrawn="1"/>
        </p:nvCxnSpPr>
        <p:spPr>
          <a:xfrm>
            <a:off x="1628454" y="5966966"/>
            <a:ext cx="4205201" cy="9292"/>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1628454" y="3696252"/>
            <a:ext cx="2" cy="2270714"/>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userDrawn="1"/>
        </p:nvSpPr>
        <p:spPr>
          <a:xfrm>
            <a:off x="3271808" y="5688106"/>
            <a:ext cx="2382679" cy="564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3227145" y="5149475"/>
            <a:ext cx="2667000" cy="1164421"/>
          </a:xfrm>
          <a:prstGeom prst="rect">
            <a:avLst/>
          </a:prstGeom>
          <a:noFill/>
        </p:spPr>
        <p:txBody>
          <a:bodyPr wrap="square">
            <a:spAutoFit/>
          </a:bodyPr>
          <a:lstStyle/>
          <a:p>
            <a:pPr>
              <a:spcBef>
                <a:spcPts val="900"/>
              </a:spcBef>
            </a:pPr>
            <a:r>
              <a:rPr lang="en-US" sz="1600" dirty="0" smtClean="0">
                <a:solidFill>
                  <a:schemeClr val="tx1">
                    <a:lumMod val="75000"/>
                    <a:lumOff val="25000"/>
                  </a:schemeClr>
                </a:solidFill>
                <a:latin typeface="Century Gothic" panose="020B0502020202020204" pitchFamily="34" charset="0"/>
              </a:rPr>
              <a:t>Government</a:t>
            </a:r>
          </a:p>
          <a:p>
            <a:pPr>
              <a:spcBef>
                <a:spcPts val="200"/>
              </a:spcBef>
            </a:pPr>
            <a:r>
              <a:rPr lang="en-US" sz="1300" dirty="0" smtClean="0">
                <a:solidFill>
                  <a:schemeClr val="tx1">
                    <a:lumMod val="75000"/>
                    <a:lumOff val="25000"/>
                  </a:schemeClr>
                </a:solidFill>
                <a:latin typeface="Century Gothic" panose="020B0502020202020204" pitchFamily="34" charset="0"/>
              </a:rPr>
              <a:t>Department </a:t>
            </a:r>
            <a:r>
              <a:rPr lang="en-US" sz="1300" dirty="0">
                <a:solidFill>
                  <a:schemeClr val="tx1">
                    <a:lumMod val="75000"/>
                    <a:lumOff val="25000"/>
                  </a:schemeClr>
                </a:solidFill>
                <a:latin typeface="Century Gothic" panose="020B0502020202020204" pitchFamily="34" charset="0"/>
              </a:rPr>
              <a:t>of </a:t>
            </a:r>
            <a:r>
              <a:rPr lang="en-US" sz="1300" dirty="0" smtClean="0">
                <a:solidFill>
                  <a:schemeClr val="tx1">
                    <a:lumMod val="75000"/>
                    <a:lumOff val="25000"/>
                  </a:schemeClr>
                </a:solidFill>
                <a:latin typeface="Century Gothic" panose="020B0502020202020204" pitchFamily="34" charset="0"/>
              </a:rPr>
              <a:t>Health</a:t>
            </a:r>
          </a:p>
          <a:p>
            <a:r>
              <a:rPr lang="en-US" sz="1300" dirty="0" smtClean="0">
                <a:solidFill>
                  <a:schemeClr val="tx1">
                    <a:lumMod val="75000"/>
                    <a:lumOff val="25000"/>
                  </a:schemeClr>
                </a:solidFill>
                <a:latin typeface="Century Gothic" panose="020B0502020202020204" pitchFamily="34" charset="0"/>
              </a:rPr>
              <a:t>State Board of Health</a:t>
            </a:r>
            <a:endParaRPr lang="en-US" sz="1300" dirty="0">
              <a:solidFill>
                <a:schemeClr val="tx1">
                  <a:lumMod val="75000"/>
                  <a:lumOff val="25000"/>
                </a:schemeClr>
              </a:solidFill>
              <a:latin typeface="Century Gothic" panose="020B0502020202020204" pitchFamily="34" charset="0"/>
            </a:endParaRPr>
          </a:p>
          <a:p>
            <a:r>
              <a:rPr lang="en-US" sz="1300" dirty="0">
                <a:solidFill>
                  <a:schemeClr val="tx1">
                    <a:lumMod val="75000"/>
                    <a:lumOff val="25000"/>
                  </a:schemeClr>
                </a:solidFill>
                <a:latin typeface="Century Gothic" panose="020B0502020202020204" pitchFamily="34" charset="0"/>
              </a:rPr>
              <a:t>Local Health </a:t>
            </a:r>
            <a:r>
              <a:rPr lang="en-US" sz="1300" dirty="0" smtClean="0">
                <a:solidFill>
                  <a:schemeClr val="tx1">
                    <a:lumMod val="75000"/>
                    <a:lumOff val="25000"/>
                  </a:schemeClr>
                </a:solidFill>
                <a:latin typeface="Century Gothic" panose="020B0502020202020204" pitchFamily="34" charset="0"/>
              </a:rPr>
              <a:t>Jurisdictions (35)</a:t>
            </a:r>
            <a:endParaRPr lang="en-US" sz="1300" dirty="0">
              <a:solidFill>
                <a:schemeClr val="tx1">
                  <a:lumMod val="75000"/>
                  <a:lumOff val="25000"/>
                </a:schemeClr>
              </a:solidFill>
              <a:latin typeface="Century Gothic" panose="020B0502020202020204" pitchFamily="34" charset="0"/>
            </a:endParaRPr>
          </a:p>
          <a:p>
            <a:r>
              <a:rPr lang="en-US" sz="1300" dirty="0" smtClean="0">
                <a:solidFill>
                  <a:schemeClr val="tx1">
                    <a:lumMod val="75000"/>
                    <a:lumOff val="25000"/>
                  </a:schemeClr>
                </a:solidFill>
                <a:latin typeface="Century Gothic" panose="020B0502020202020204" pitchFamily="34" charset="0"/>
              </a:rPr>
              <a:t>Tribal Nations (29)</a:t>
            </a:r>
            <a:endParaRPr lang="en-US" sz="13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402001767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Slide with Text 1">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7315"/>
            <a:ext cx="9144000" cy="3431263"/>
          </a:xfrm>
        </p:spPr>
        <p:txBody>
          <a:bodyPr/>
          <a:lstStyle>
            <a:lvl1pPr marL="0" indent="0">
              <a:buNone/>
              <a:defRPr/>
            </a:lvl1pPr>
          </a:lstStyle>
          <a:p>
            <a:r>
              <a:rPr lang="en-US" dirty="0" smtClean="0"/>
              <a:t>Click icon to add picture</a:t>
            </a:r>
            <a:endParaRPr lang="en-US" dirty="0"/>
          </a:p>
        </p:txBody>
      </p:sp>
      <p:sp>
        <p:nvSpPr>
          <p:cNvPr id="11" name="Text Placeholder 2"/>
          <p:cNvSpPr>
            <a:spLocks noGrp="1"/>
          </p:cNvSpPr>
          <p:nvPr>
            <p:ph type="body" sz="quarter" idx="12" hasCustomPrompt="1"/>
          </p:nvPr>
        </p:nvSpPr>
        <p:spPr>
          <a:xfrm>
            <a:off x="1215717" y="3933309"/>
            <a:ext cx="6751332" cy="965200"/>
          </a:xfrm>
        </p:spPr>
        <p:txBody>
          <a:bodyPr>
            <a:normAutofit/>
          </a:bodyPr>
          <a:lstStyle>
            <a:lvl1pPr marL="0" indent="0">
              <a:buNone/>
              <a:defRPr sz="2000"/>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12" name="Text Placeholder 2"/>
          <p:cNvSpPr>
            <a:spLocks noGrp="1"/>
          </p:cNvSpPr>
          <p:nvPr>
            <p:ph type="body" sz="quarter" idx="13" hasCustomPrompt="1"/>
          </p:nvPr>
        </p:nvSpPr>
        <p:spPr>
          <a:xfrm>
            <a:off x="1214653" y="4903934"/>
            <a:ext cx="6752396" cy="1363195"/>
          </a:xfrm>
        </p:spPr>
        <p:txBody>
          <a:bodyPr>
            <a:normAutofit/>
          </a:bodyPr>
          <a:lstStyle>
            <a:lvl1pPr marL="0" indent="0">
              <a:buNone/>
              <a:defRPr sz="180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7" name="TextBox 6"/>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72045646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hoto Slide with Text 2">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7315"/>
            <a:ext cx="9144000" cy="4778820"/>
          </a:xfrm>
        </p:spPr>
        <p:txBody>
          <a:bodyPr/>
          <a:lstStyle>
            <a:lvl1pPr marL="0" indent="0">
              <a:buNone/>
              <a:defRPr/>
            </a:lvl1pPr>
          </a:lstStyle>
          <a:p>
            <a:r>
              <a:rPr lang="en-US" dirty="0" smtClean="0"/>
              <a:t>Click icon to add picture</a:t>
            </a:r>
            <a:endParaRPr lang="en-US" dirty="0"/>
          </a:p>
        </p:txBody>
      </p:sp>
      <p:sp>
        <p:nvSpPr>
          <p:cNvPr id="11" name="Text Placeholder 2"/>
          <p:cNvSpPr>
            <a:spLocks noGrp="1"/>
          </p:cNvSpPr>
          <p:nvPr>
            <p:ph type="body" sz="quarter" idx="12" hasCustomPrompt="1"/>
          </p:nvPr>
        </p:nvSpPr>
        <p:spPr>
          <a:xfrm>
            <a:off x="1215717" y="5297702"/>
            <a:ext cx="6751332" cy="965200"/>
          </a:xfrm>
        </p:spPr>
        <p:txBody>
          <a:bodyPr>
            <a:normAutofit/>
          </a:bodyPr>
          <a:lstStyle>
            <a:lvl1pPr marL="0" indent="0">
              <a:buNone/>
              <a:defRPr sz="2000"/>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347603756"/>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hoto Slide with Text 3">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7489768" cy="3773978"/>
          </a:xfrm>
        </p:spPr>
        <p:txBody>
          <a:bodyPr/>
          <a:lstStyle>
            <a:lvl1pPr marL="0" indent="0">
              <a:buNone/>
              <a:defRPr/>
            </a:lvl1pPr>
          </a:lstStyle>
          <a:p>
            <a:r>
              <a:rPr lang="en-US" dirty="0" smtClean="0"/>
              <a:t>Click icon to add picture</a:t>
            </a:r>
            <a:endParaRPr lang="en-US" dirty="0"/>
          </a:p>
        </p:txBody>
      </p:sp>
      <p:sp>
        <p:nvSpPr>
          <p:cNvPr id="11" name="Text Placeholder 2"/>
          <p:cNvSpPr>
            <a:spLocks noGrp="1"/>
          </p:cNvSpPr>
          <p:nvPr>
            <p:ph type="body" sz="quarter" idx="12" hasCustomPrompt="1"/>
          </p:nvPr>
        </p:nvSpPr>
        <p:spPr>
          <a:xfrm>
            <a:off x="839585" y="5297702"/>
            <a:ext cx="7489768" cy="965200"/>
          </a:xfrm>
        </p:spPr>
        <p:txBody>
          <a:bodyPr>
            <a:normAutofit/>
          </a:bodyPr>
          <a:lstStyle>
            <a:lvl1pPr marL="0" indent="0">
              <a:buNone/>
              <a:defRPr sz="2000"/>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02943272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Slide with Text 4">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3507971" cy="3773978"/>
          </a:xfrm>
        </p:spPr>
        <p:txBody>
          <a:bodyPr/>
          <a:lstStyle>
            <a:lvl1pPr marL="0" indent="0">
              <a:buNone/>
              <a:defRPr/>
            </a:lvl1pPr>
          </a:lstStyle>
          <a:p>
            <a:r>
              <a:rPr lang="en-US" dirty="0" smtClean="0"/>
              <a:t>Click icon to add picture</a:t>
            </a:r>
            <a:endParaRPr lang="en-US" dirty="0"/>
          </a:p>
        </p:txBody>
      </p:sp>
      <p:sp>
        <p:nvSpPr>
          <p:cNvPr id="11" name="Text Placeholder 2"/>
          <p:cNvSpPr>
            <a:spLocks noGrp="1"/>
          </p:cNvSpPr>
          <p:nvPr>
            <p:ph type="body" sz="quarter" idx="12" hasCustomPrompt="1"/>
          </p:nvPr>
        </p:nvSpPr>
        <p:spPr>
          <a:xfrm>
            <a:off x="839585" y="5021477"/>
            <a:ext cx="7442662" cy="965200"/>
          </a:xfrm>
        </p:spPr>
        <p:txBody>
          <a:bodyPr>
            <a:normAutofit/>
          </a:bodyPr>
          <a:lstStyle>
            <a:lvl1pPr marL="0" indent="0">
              <a:buNone/>
              <a:defRPr sz="2000"/>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4" name="Picture Placeholder 17"/>
          <p:cNvSpPr>
            <a:spLocks noGrp="1"/>
          </p:cNvSpPr>
          <p:nvPr>
            <p:ph type="pic" sz="quarter" idx="13"/>
          </p:nvPr>
        </p:nvSpPr>
        <p:spPr>
          <a:xfrm>
            <a:off x="4774276" y="814647"/>
            <a:ext cx="3507971" cy="3773978"/>
          </a:xfrm>
        </p:spPr>
        <p:txBody>
          <a:bodyPr/>
          <a:lstStyle>
            <a:lvl1pPr marL="0" indent="0">
              <a:buNone/>
              <a:defRPr/>
            </a:lvl1pPr>
          </a:lstStyle>
          <a:p>
            <a:r>
              <a:rPr lang="en-US" dirty="0" smtClean="0"/>
              <a:t>Click icon to add picture</a:t>
            </a:r>
            <a:endParaRPr lang="en-US" dirty="0"/>
          </a:p>
        </p:txBody>
      </p:sp>
      <p:sp>
        <p:nvSpPr>
          <p:cNvPr id="7" name="TextBox 6"/>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54190242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Slide No Text 1">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7315"/>
            <a:ext cx="9144000" cy="6865315"/>
          </a:xfrm>
        </p:spPr>
        <p:txBody>
          <a:bodyPr/>
          <a:lstStyle>
            <a:lvl1pPr marL="0" indent="0">
              <a:buNone/>
              <a:defRPr/>
            </a:lvl1pPr>
          </a:lstStyle>
          <a:p>
            <a:r>
              <a:rPr lang="en-US" dirty="0" smtClean="0"/>
              <a:t>Click icon to add picture</a:t>
            </a:r>
            <a:endParaRPr lang="en-US" dirty="0"/>
          </a:p>
        </p:txBody>
      </p:sp>
    </p:spTree>
    <p:extLst>
      <p:ext uri="{BB962C8B-B14F-4D97-AF65-F5344CB8AC3E}">
        <p14:creationId xmlns:p14="http://schemas.microsoft.com/office/powerpoint/2010/main" val="40416914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hoto Slide No Text 2">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1031777"/>
            <a:ext cx="9144000" cy="4778820"/>
          </a:xfrm>
        </p:spPr>
        <p:txBody>
          <a:bodyPr/>
          <a:lstStyle>
            <a:lvl1pPr marL="0" indent="0">
              <a:buNone/>
              <a:defRPr/>
            </a:lvl1pPr>
          </a:lstStyle>
          <a:p>
            <a:r>
              <a:rPr lang="en-US" dirty="0" smtClean="0"/>
              <a:t>Click icon to add picture</a:t>
            </a:r>
            <a:endParaRPr lang="en-US" dirty="0"/>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02607586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hoto Slide No Text 3">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7489768" cy="5228706"/>
          </a:xfrm>
        </p:spPr>
        <p:txBody>
          <a:bodyPr/>
          <a:lstStyle>
            <a:lvl1pPr marL="0" indent="0">
              <a:buNone/>
              <a:defRPr/>
            </a:lvl1pPr>
          </a:lstStyle>
          <a:p>
            <a:r>
              <a:rPr lang="en-US" dirty="0" smtClean="0"/>
              <a:t>Click icon to add picture</a:t>
            </a:r>
            <a:endParaRPr lang="en-US" dirty="0"/>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965229717"/>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 Slide No Text 4">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3507971" cy="5187142"/>
          </a:xfrm>
        </p:spPr>
        <p:txBody>
          <a:bodyPr/>
          <a:lstStyle>
            <a:lvl1pPr marL="0" indent="0">
              <a:buNone/>
              <a:defRPr/>
            </a:lvl1pPr>
          </a:lstStyle>
          <a:p>
            <a:r>
              <a:rPr lang="en-US" dirty="0" smtClean="0"/>
              <a:t>Click icon to add picture</a:t>
            </a:r>
            <a:endParaRPr lang="en-US" dirty="0"/>
          </a:p>
        </p:txBody>
      </p:sp>
      <p:sp>
        <p:nvSpPr>
          <p:cNvPr id="4" name="Picture Placeholder 17"/>
          <p:cNvSpPr>
            <a:spLocks noGrp="1"/>
          </p:cNvSpPr>
          <p:nvPr>
            <p:ph type="pic" sz="quarter" idx="13"/>
          </p:nvPr>
        </p:nvSpPr>
        <p:spPr>
          <a:xfrm>
            <a:off x="4774276" y="814647"/>
            <a:ext cx="3507971" cy="5187142"/>
          </a:xfrm>
        </p:spPr>
        <p:txBody>
          <a:bodyPr/>
          <a:lstStyle>
            <a:lvl1pPr marL="0" indent="0">
              <a:buNone/>
              <a:defRPr/>
            </a:lvl1pPr>
          </a:lstStyle>
          <a:p>
            <a:r>
              <a:rPr lang="en-US" dirty="0" smtClean="0"/>
              <a:t>Click icon to add picture</a:t>
            </a:r>
            <a:endParaRPr lang="en-US" dirty="0"/>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150476893"/>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hoto on Left Slide 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4647210" y="1233820"/>
            <a:ext cx="3960262" cy="182881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
        <p:nvSpPr>
          <p:cNvPr id="11" name="Text Placeholder 3"/>
          <p:cNvSpPr>
            <a:spLocks noGrp="1"/>
          </p:cNvSpPr>
          <p:nvPr>
            <p:ph type="body" sz="half" idx="10" hasCustomPrompt="1"/>
          </p:nvPr>
        </p:nvSpPr>
        <p:spPr>
          <a:xfrm>
            <a:off x="4647211" y="3069758"/>
            <a:ext cx="3960262" cy="3048380"/>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
        <p:nvSpPr>
          <p:cNvPr id="12" name="Picture Placeholder 2"/>
          <p:cNvSpPr>
            <a:spLocks noGrp="1" noChangeAspect="1"/>
          </p:cNvSpPr>
          <p:nvPr>
            <p:ph type="pic" idx="1"/>
          </p:nvPr>
        </p:nvSpPr>
        <p:spPr>
          <a:xfrm>
            <a:off x="-4038" y="-7315"/>
            <a:ext cx="3585172" cy="2688879"/>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5" name="Text Placeholder 13"/>
          <p:cNvSpPr>
            <a:spLocks noGrp="1"/>
          </p:cNvSpPr>
          <p:nvPr>
            <p:ph type="body" sz="quarter" idx="11" hasCustomPrompt="1"/>
          </p:nvPr>
        </p:nvSpPr>
        <p:spPr>
          <a:xfrm>
            <a:off x="877824" y="3290206"/>
            <a:ext cx="2816351" cy="2174875"/>
          </a:xfrm>
        </p:spPr>
        <p:txBody>
          <a:bodyPr>
            <a:normAutofit/>
          </a:bodyPr>
          <a:lstStyle>
            <a:lvl1pPr marL="0" indent="0" algn="r">
              <a:spcBef>
                <a:spcPts val="0"/>
              </a:spcBef>
              <a:buNone/>
              <a:defRPr sz="3000"/>
            </a:lvl1pPr>
          </a:lstStyle>
          <a:p>
            <a:pPr lvl="0"/>
            <a:r>
              <a:rPr lang="en-US" dirty="0" smtClean="0"/>
              <a:t>Left Photo Slide 1</a:t>
            </a:r>
            <a:endParaRPr lang="en-US" dirty="0"/>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668251980"/>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hoto on Left Slide 2">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4038" y="-1"/>
            <a:ext cx="3960402" cy="6858001"/>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0" name="Text Placeholder 3"/>
          <p:cNvSpPr>
            <a:spLocks noGrp="1"/>
          </p:cNvSpPr>
          <p:nvPr>
            <p:ph type="body" sz="half" idx="2" hasCustomPrompt="1"/>
          </p:nvPr>
        </p:nvSpPr>
        <p:spPr>
          <a:xfrm>
            <a:off x="4579756" y="2099462"/>
            <a:ext cx="3960262" cy="595546"/>
          </a:xfrm>
        </p:spPr>
        <p:txBody>
          <a:bodyPr>
            <a:norm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Left Photo Slide 2</a:t>
            </a:r>
          </a:p>
        </p:txBody>
      </p:sp>
      <p:sp>
        <p:nvSpPr>
          <p:cNvPr id="13" name="Text Placeholder 3"/>
          <p:cNvSpPr>
            <a:spLocks noGrp="1"/>
          </p:cNvSpPr>
          <p:nvPr>
            <p:ph type="body" sz="half" idx="10" hasCustomPrompt="1"/>
          </p:nvPr>
        </p:nvSpPr>
        <p:spPr>
          <a:xfrm>
            <a:off x="4579756" y="2702503"/>
            <a:ext cx="3960262" cy="3151156"/>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Tree>
    <p:extLst>
      <p:ext uri="{BB962C8B-B14F-4D97-AF65-F5344CB8AC3E}">
        <p14:creationId xmlns:p14="http://schemas.microsoft.com/office/powerpoint/2010/main" val="1054346204"/>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hoto on Left Slide 3">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726497" y="1711756"/>
            <a:ext cx="2817895" cy="983251"/>
          </a:xfrm>
        </p:spPr>
        <p:txBody>
          <a:bodyPr>
            <a:norm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Left Photos Slide 3</a:t>
            </a:r>
          </a:p>
        </p:txBody>
      </p:sp>
      <p:sp>
        <p:nvSpPr>
          <p:cNvPr id="13" name="Text Placeholder 3"/>
          <p:cNvSpPr>
            <a:spLocks noGrp="1"/>
          </p:cNvSpPr>
          <p:nvPr>
            <p:ph type="body" sz="half" idx="10" hasCustomPrompt="1"/>
          </p:nvPr>
        </p:nvSpPr>
        <p:spPr>
          <a:xfrm>
            <a:off x="5726498" y="2702503"/>
            <a:ext cx="2817895" cy="3151156"/>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
        <p:nvSpPr>
          <p:cNvPr id="15" name="Picture Placeholder 2"/>
          <p:cNvSpPr>
            <a:spLocks noGrp="1" noChangeAspect="1"/>
          </p:cNvSpPr>
          <p:nvPr>
            <p:ph type="pic" idx="1"/>
          </p:nvPr>
        </p:nvSpPr>
        <p:spPr>
          <a:xfrm>
            <a:off x="-7315" y="-2744"/>
            <a:ext cx="2618333" cy="6858000"/>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6" name="Picture Placeholder 2"/>
          <p:cNvSpPr>
            <a:spLocks noGrp="1" noChangeAspect="1"/>
          </p:cNvSpPr>
          <p:nvPr>
            <p:ph type="pic" idx="11"/>
          </p:nvPr>
        </p:nvSpPr>
        <p:spPr>
          <a:xfrm>
            <a:off x="2614475" y="-2744"/>
            <a:ext cx="2484922" cy="3429000"/>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7" name="Picture Placeholder 2"/>
          <p:cNvSpPr>
            <a:spLocks noGrp="1" noChangeAspect="1"/>
          </p:cNvSpPr>
          <p:nvPr>
            <p:ph type="pic" idx="12"/>
          </p:nvPr>
        </p:nvSpPr>
        <p:spPr>
          <a:xfrm>
            <a:off x="2614475" y="3436315"/>
            <a:ext cx="2484922" cy="3421685"/>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extLst>
      <p:ext uri="{BB962C8B-B14F-4D97-AF65-F5344CB8AC3E}">
        <p14:creationId xmlns:p14="http://schemas.microsoft.com/office/powerpoint/2010/main" val="131722793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hoto on Right Slide 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629841" y="1219190"/>
            <a:ext cx="3960262" cy="182881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
        <p:nvSpPr>
          <p:cNvPr id="11" name="Text Placeholder 3"/>
          <p:cNvSpPr>
            <a:spLocks noGrp="1"/>
          </p:cNvSpPr>
          <p:nvPr>
            <p:ph type="body" sz="half" idx="10" hasCustomPrompt="1"/>
          </p:nvPr>
        </p:nvSpPr>
        <p:spPr>
          <a:xfrm>
            <a:off x="629842" y="3055128"/>
            <a:ext cx="3960262" cy="3048380"/>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
        <p:nvSpPr>
          <p:cNvPr id="12" name="Picture Placeholder 2"/>
          <p:cNvSpPr>
            <a:spLocks noGrp="1" noChangeAspect="1"/>
          </p:cNvSpPr>
          <p:nvPr>
            <p:ph type="pic" idx="1"/>
          </p:nvPr>
        </p:nvSpPr>
        <p:spPr>
          <a:xfrm>
            <a:off x="5558828" y="-7315"/>
            <a:ext cx="3585172" cy="2688879"/>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5" name="Text Placeholder 13"/>
          <p:cNvSpPr>
            <a:spLocks noGrp="1"/>
          </p:cNvSpPr>
          <p:nvPr>
            <p:ph type="body" sz="quarter" idx="11" hasCustomPrompt="1"/>
          </p:nvPr>
        </p:nvSpPr>
        <p:spPr>
          <a:xfrm>
            <a:off x="5442178" y="3290206"/>
            <a:ext cx="2685822" cy="2174875"/>
          </a:xfrm>
        </p:spPr>
        <p:txBody>
          <a:bodyPr>
            <a:normAutofit/>
          </a:bodyPr>
          <a:lstStyle>
            <a:lvl1pPr marL="0" indent="0">
              <a:buNone/>
              <a:defRPr sz="3000"/>
            </a:lvl1pPr>
          </a:lstStyle>
          <a:p>
            <a:pPr lvl="0"/>
            <a:r>
              <a:rPr lang="en-US" dirty="0" smtClean="0"/>
              <a:t>Right Photo Slide 1</a:t>
            </a:r>
            <a:endParaRPr lang="en-US" dirty="0"/>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50801585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hoto on Right Slide 2">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5182565" y="-1"/>
            <a:ext cx="3960402" cy="6858001"/>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3" name="Text Placeholder 3"/>
          <p:cNvSpPr>
            <a:spLocks noGrp="1"/>
          </p:cNvSpPr>
          <p:nvPr>
            <p:ph type="body" sz="half" idx="10" hasCustomPrompt="1"/>
          </p:nvPr>
        </p:nvSpPr>
        <p:spPr>
          <a:xfrm>
            <a:off x="629847" y="2709818"/>
            <a:ext cx="3960262" cy="3151156"/>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
        <p:nvSpPr>
          <p:cNvPr id="5" name="Text Placeholder 3"/>
          <p:cNvSpPr>
            <a:spLocks noGrp="1"/>
          </p:cNvSpPr>
          <p:nvPr>
            <p:ph type="body" sz="half" idx="2" hasCustomPrompt="1"/>
          </p:nvPr>
        </p:nvSpPr>
        <p:spPr>
          <a:xfrm>
            <a:off x="629847" y="2106778"/>
            <a:ext cx="3960262" cy="595725"/>
          </a:xfrm>
        </p:spPr>
        <p:txBody>
          <a:bodyPr>
            <a:norm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Right Photo Slide 2</a:t>
            </a:r>
          </a:p>
        </p:txBody>
      </p:sp>
    </p:spTree>
    <p:extLst>
      <p:ext uri="{BB962C8B-B14F-4D97-AF65-F5344CB8AC3E}">
        <p14:creationId xmlns:p14="http://schemas.microsoft.com/office/powerpoint/2010/main" val="260089599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hoto on Right Slide 3">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629832" y="1711756"/>
            <a:ext cx="2817895" cy="983251"/>
          </a:xfrm>
        </p:spPr>
        <p:txBody>
          <a:bodyPr>
            <a:norm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Right Photos Slide 3</a:t>
            </a:r>
          </a:p>
        </p:txBody>
      </p:sp>
      <p:sp>
        <p:nvSpPr>
          <p:cNvPr id="13" name="Text Placeholder 3"/>
          <p:cNvSpPr>
            <a:spLocks noGrp="1"/>
          </p:cNvSpPr>
          <p:nvPr>
            <p:ph type="body" sz="half" idx="10" hasCustomPrompt="1"/>
          </p:nvPr>
        </p:nvSpPr>
        <p:spPr>
          <a:xfrm>
            <a:off x="629833" y="2702503"/>
            <a:ext cx="2817895" cy="3151156"/>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
        <p:nvSpPr>
          <p:cNvPr id="15" name="Picture Placeholder 2"/>
          <p:cNvSpPr>
            <a:spLocks noGrp="1" noChangeAspect="1"/>
          </p:cNvSpPr>
          <p:nvPr>
            <p:ph type="pic" idx="1"/>
          </p:nvPr>
        </p:nvSpPr>
        <p:spPr>
          <a:xfrm>
            <a:off x="6524188" y="-1"/>
            <a:ext cx="2618333" cy="6858001"/>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6" name="Picture Placeholder 2"/>
          <p:cNvSpPr>
            <a:spLocks noGrp="1" noChangeAspect="1"/>
          </p:cNvSpPr>
          <p:nvPr>
            <p:ph type="pic" idx="11"/>
          </p:nvPr>
        </p:nvSpPr>
        <p:spPr>
          <a:xfrm>
            <a:off x="4030307" y="-1"/>
            <a:ext cx="2484922" cy="3421505"/>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7" name="Picture Placeholder 2"/>
          <p:cNvSpPr>
            <a:spLocks noGrp="1" noChangeAspect="1"/>
          </p:cNvSpPr>
          <p:nvPr>
            <p:ph type="pic" idx="12"/>
          </p:nvPr>
        </p:nvSpPr>
        <p:spPr>
          <a:xfrm>
            <a:off x="4030307" y="3429000"/>
            <a:ext cx="2485479" cy="3429000"/>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extLst>
      <p:ext uri="{BB962C8B-B14F-4D97-AF65-F5344CB8AC3E}">
        <p14:creationId xmlns:p14="http://schemas.microsoft.com/office/powerpoint/2010/main" val="48262524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cxnSp>
        <p:nvCxnSpPr>
          <p:cNvPr id="7" name="Straight Connector 6"/>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smtClean="0"/>
              <a:t>Table</a:t>
            </a:r>
            <a:endParaRPr lang="en-US" dirty="0"/>
          </a:p>
        </p:txBody>
      </p:sp>
      <p:sp>
        <p:nvSpPr>
          <p:cNvPr id="12" name="Text Placeholder 3"/>
          <p:cNvSpPr>
            <a:spLocks noGrp="1"/>
          </p:cNvSpPr>
          <p:nvPr>
            <p:ph type="body" sz="half" idx="10" hasCustomPrompt="1"/>
          </p:nvPr>
        </p:nvSpPr>
        <p:spPr>
          <a:xfrm>
            <a:off x="1129503" y="1498349"/>
            <a:ext cx="6886619" cy="971377"/>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82139494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ata Slide 1">
    <p:spTree>
      <p:nvGrpSpPr>
        <p:cNvPr id="1" name=""/>
        <p:cNvGrpSpPr/>
        <p:nvPr/>
      </p:nvGrpSpPr>
      <p:grpSpPr>
        <a:xfrm>
          <a:off x="0" y="0"/>
          <a:ext cx="0" cy="0"/>
          <a:chOff x="0" y="0"/>
          <a:chExt cx="0" cy="0"/>
        </a:xfrm>
      </p:grpSpPr>
      <p:cxnSp>
        <p:nvCxnSpPr>
          <p:cNvPr id="7" name="Straight Connector 6"/>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smtClean="0"/>
              <a:t>Data Slide 1</a:t>
            </a:r>
            <a:endParaRPr lang="en-US" dirty="0"/>
          </a:p>
        </p:txBody>
      </p:sp>
      <p:sp>
        <p:nvSpPr>
          <p:cNvPr id="12" name="Text Placeholder 3"/>
          <p:cNvSpPr>
            <a:spLocks noGrp="1"/>
          </p:cNvSpPr>
          <p:nvPr>
            <p:ph type="body" sz="half" idx="10" hasCustomPrompt="1"/>
          </p:nvPr>
        </p:nvSpPr>
        <p:spPr>
          <a:xfrm>
            <a:off x="672303" y="2097064"/>
            <a:ext cx="2767838" cy="3495801"/>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27963374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ata Slide 2">
    <p:spTree>
      <p:nvGrpSpPr>
        <p:cNvPr id="1" name=""/>
        <p:cNvGrpSpPr/>
        <p:nvPr/>
      </p:nvGrpSpPr>
      <p:grpSpPr>
        <a:xfrm>
          <a:off x="0" y="0"/>
          <a:ext cx="0" cy="0"/>
          <a:chOff x="0" y="0"/>
          <a:chExt cx="0" cy="0"/>
        </a:xfrm>
      </p:grpSpPr>
      <p:cxnSp>
        <p:nvCxnSpPr>
          <p:cNvPr id="7" name="Straight Connector 6"/>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smtClean="0"/>
              <a:t>Data Slide 2</a:t>
            </a:r>
            <a:endParaRPr lang="en-US" dirty="0"/>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403671462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o Slide">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5182565" y="-7316"/>
            <a:ext cx="3960402" cy="6865315"/>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0" name="Text Placeholder 3"/>
          <p:cNvSpPr>
            <a:spLocks noGrp="1"/>
          </p:cNvSpPr>
          <p:nvPr>
            <p:ph type="body" sz="half" idx="2" hasCustomPrompt="1"/>
          </p:nvPr>
        </p:nvSpPr>
        <p:spPr>
          <a:xfrm>
            <a:off x="684277" y="1721334"/>
            <a:ext cx="3905832" cy="489160"/>
          </a:xfrm>
        </p:spPr>
        <p:txBody>
          <a:bodyPr>
            <a:noAutofit/>
          </a:bodyPr>
          <a:lstStyle>
            <a:lvl1pPr marL="0" indent="0">
              <a:buNone/>
              <a:defRPr sz="3000" b="1">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Name</a:t>
            </a:r>
          </a:p>
        </p:txBody>
      </p:sp>
      <p:sp>
        <p:nvSpPr>
          <p:cNvPr id="11" name="Text Placeholder 2"/>
          <p:cNvSpPr>
            <a:spLocks noGrp="1"/>
          </p:cNvSpPr>
          <p:nvPr>
            <p:ph type="body" sz="quarter" idx="11" hasCustomPrompt="1"/>
          </p:nvPr>
        </p:nvSpPr>
        <p:spPr>
          <a:xfrm>
            <a:off x="684668" y="2221605"/>
            <a:ext cx="3905441" cy="325437"/>
          </a:xfrm>
        </p:spPr>
        <p:txBody>
          <a:bodyPr>
            <a:noAutofit/>
          </a:bodyPr>
          <a:lstStyle>
            <a:lvl1pPr marL="0" indent="0">
              <a:buNone/>
              <a:defRPr sz="180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Manager Title</a:t>
            </a:r>
            <a:endParaRPr lang="en-US" dirty="0"/>
          </a:p>
        </p:txBody>
      </p:sp>
      <p:sp>
        <p:nvSpPr>
          <p:cNvPr id="12" name="Text Placeholder 3"/>
          <p:cNvSpPr>
            <a:spLocks noGrp="1"/>
          </p:cNvSpPr>
          <p:nvPr>
            <p:ph type="body" sz="half" idx="10" hasCustomPrompt="1"/>
          </p:nvPr>
        </p:nvSpPr>
        <p:spPr>
          <a:xfrm>
            <a:off x="684277" y="2702503"/>
            <a:ext cx="3905832" cy="3151156"/>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Tree>
    <p:extLst>
      <p:ext uri="{BB962C8B-B14F-4D97-AF65-F5344CB8AC3E}">
        <p14:creationId xmlns:p14="http://schemas.microsoft.com/office/powerpoint/2010/main" val="1138106519"/>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cxnSp>
        <p:nvCxnSpPr>
          <p:cNvPr id="7" name="Straight Connector 6"/>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smtClean="0"/>
              <a:t>Team Slide 1</a:t>
            </a:r>
            <a:endParaRPr lang="en-US" dirty="0"/>
          </a:p>
        </p:txBody>
      </p:sp>
      <p:sp>
        <p:nvSpPr>
          <p:cNvPr id="17" name="Picture Placeholder 15"/>
          <p:cNvSpPr>
            <a:spLocks noGrp="1"/>
          </p:cNvSpPr>
          <p:nvPr>
            <p:ph type="pic" sz="quarter" idx="23"/>
          </p:nvPr>
        </p:nvSpPr>
        <p:spPr>
          <a:xfrm>
            <a:off x="3459621" y="1787642"/>
            <a:ext cx="2165350" cy="2174875"/>
          </a:xfrm>
        </p:spPr>
        <p:txBody>
          <a:bodyPr/>
          <a:lstStyle>
            <a:lvl1pPr marL="0" indent="0">
              <a:buNone/>
              <a:defRPr/>
            </a:lvl1pPr>
          </a:lstStyle>
          <a:p>
            <a:r>
              <a:rPr lang="en-US" dirty="0" smtClean="0"/>
              <a:t>Click icon to add picture</a:t>
            </a:r>
            <a:endParaRPr lang="en-US" dirty="0"/>
          </a:p>
        </p:txBody>
      </p:sp>
      <p:sp>
        <p:nvSpPr>
          <p:cNvPr id="19" name="Picture Placeholder 15"/>
          <p:cNvSpPr>
            <a:spLocks noGrp="1"/>
          </p:cNvSpPr>
          <p:nvPr>
            <p:ph type="pic" sz="quarter" idx="24"/>
          </p:nvPr>
        </p:nvSpPr>
        <p:spPr>
          <a:xfrm>
            <a:off x="799271" y="1787642"/>
            <a:ext cx="2165350" cy="2174875"/>
          </a:xfrm>
        </p:spPr>
        <p:txBody>
          <a:bodyPr/>
          <a:lstStyle>
            <a:lvl1pPr marL="0" indent="0">
              <a:buNone/>
              <a:defRPr/>
            </a:lvl1pPr>
          </a:lstStyle>
          <a:p>
            <a:r>
              <a:rPr lang="en-US" dirty="0" smtClean="0"/>
              <a:t>Click icon to add picture</a:t>
            </a:r>
            <a:endParaRPr lang="en-US" dirty="0"/>
          </a:p>
        </p:txBody>
      </p:sp>
      <p:sp>
        <p:nvSpPr>
          <p:cNvPr id="20" name="Picture Placeholder 15"/>
          <p:cNvSpPr>
            <a:spLocks noGrp="1"/>
          </p:cNvSpPr>
          <p:nvPr>
            <p:ph type="pic" sz="quarter" idx="22"/>
          </p:nvPr>
        </p:nvSpPr>
        <p:spPr>
          <a:xfrm>
            <a:off x="6122760" y="1787642"/>
            <a:ext cx="2165350" cy="2174875"/>
          </a:xfrm>
        </p:spPr>
        <p:txBody>
          <a:bodyPr/>
          <a:lstStyle>
            <a:lvl1pPr marL="0" indent="0">
              <a:buNone/>
              <a:defRPr/>
            </a:lvl1pPr>
          </a:lstStyle>
          <a:p>
            <a:r>
              <a:rPr lang="en-US" dirty="0" smtClean="0"/>
              <a:t>Click icon to add picture</a:t>
            </a:r>
            <a:endParaRPr lang="en-US" dirty="0"/>
          </a:p>
        </p:txBody>
      </p:sp>
      <p:sp>
        <p:nvSpPr>
          <p:cNvPr id="23" name="Text Placeholder 21"/>
          <p:cNvSpPr>
            <a:spLocks noGrp="1"/>
          </p:cNvSpPr>
          <p:nvPr>
            <p:ph type="body" sz="quarter" idx="25" hasCustomPrompt="1"/>
          </p:nvPr>
        </p:nvSpPr>
        <p:spPr>
          <a:xfrm>
            <a:off x="799139" y="4369066"/>
            <a:ext cx="2165481" cy="336550"/>
          </a:xfrm>
        </p:spPr>
        <p:txBody>
          <a:bodyPr>
            <a:noAutofit/>
          </a:bodyPr>
          <a:lstStyle>
            <a:lvl1pPr marL="0" indent="0" algn="ctr">
              <a:buFont typeface="Arial" panose="020B0604020202020204" pitchFamily="34" charset="0"/>
              <a:buNone/>
              <a:defRPr sz="22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Name</a:t>
            </a:r>
            <a:endParaRPr lang="en-US" dirty="0"/>
          </a:p>
        </p:txBody>
      </p:sp>
      <p:sp>
        <p:nvSpPr>
          <p:cNvPr id="24" name="Text Placeholder 21"/>
          <p:cNvSpPr>
            <a:spLocks noGrp="1"/>
          </p:cNvSpPr>
          <p:nvPr>
            <p:ph type="body" sz="quarter" idx="26" hasCustomPrompt="1"/>
          </p:nvPr>
        </p:nvSpPr>
        <p:spPr>
          <a:xfrm>
            <a:off x="3459622" y="4366079"/>
            <a:ext cx="2165349" cy="336550"/>
          </a:xfrm>
        </p:spPr>
        <p:txBody>
          <a:bodyPr>
            <a:noAutofit/>
          </a:bodyPr>
          <a:lstStyle>
            <a:lvl1pPr marL="0" indent="0" algn="ctr">
              <a:buFont typeface="Arial" panose="020B0604020202020204" pitchFamily="34" charset="0"/>
              <a:buNone/>
              <a:defRPr sz="22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Name</a:t>
            </a:r>
            <a:endParaRPr lang="en-US" dirty="0"/>
          </a:p>
        </p:txBody>
      </p:sp>
      <p:sp>
        <p:nvSpPr>
          <p:cNvPr id="25" name="Text Placeholder 21"/>
          <p:cNvSpPr>
            <a:spLocks noGrp="1"/>
          </p:cNvSpPr>
          <p:nvPr>
            <p:ph type="body" sz="quarter" idx="27" hasCustomPrompt="1"/>
          </p:nvPr>
        </p:nvSpPr>
        <p:spPr>
          <a:xfrm>
            <a:off x="6122629" y="4358568"/>
            <a:ext cx="2165349" cy="349454"/>
          </a:xfrm>
        </p:spPr>
        <p:txBody>
          <a:bodyPr>
            <a:noAutofit/>
          </a:bodyPr>
          <a:lstStyle>
            <a:lvl1pPr marL="0" indent="0" algn="ctr">
              <a:buFont typeface="Arial" panose="020B0604020202020204" pitchFamily="34" charset="0"/>
              <a:buNone/>
              <a:defRPr sz="22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Name</a:t>
            </a:r>
            <a:endParaRPr lang="en-US" dirty="0"/>
          </a:p>
        </p:txBody>
      </p:sp>
      <p:sp>
        <p:nvSpPr>
          <p:cNvPr id="27" name="Text Placeholder 21"/>
          <p:cNvSpPr>
            <a:spLocks noGrp="1"/>
          </p:cNvSpPr>
          <p:nvPr>
            <p:ph type="body" sz="quarter" idx="29" hasCustomPrompt="1"/>
          </p:nvPr>
        </p:nvSpPr>
        <p:spPr>
          <a:xfrm>
            <a:off x="3459490" y="4704753"/>
            <a:ext cx="2165481" cy="336550"/>
          </a:xfrm>
        </p:spPr>
        <p:txBody>
          <a:bodyPr>
            <a:normAutofit/>
          </a:bodyPr>
          <a:lstStyle>
            <a:lvl1pPr marL="0" indent="0" algn="ctr">
              <a:buFont typeface="Arial" panose="020B0604020202020204" pitchFamily="34" charset="0"/>
              <a:buNone/>
              <a:defRPr sz="18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Title</a:t>
            </a:r>
            <a:endParaRPr lang="en-US" dirty="0"/>
          </a:p>
        </p:txBody>
      </p:sp>
      <p:sp>
        <p:nvSpPr>
          <p:cNvPr id="28" name="Text Placeholder 21"/>
          <p:cNvSpPr>
            <a:spLocks noGrp="1"/>
          </p:cNvSpPr>
          <p:nvPr>
            <p:ph type="body" sz="quarter" idx="30" hasCustomPrompt="1"/>
          </p:nvPr>
        </p:nvSpPr>
        <p:spPr>
          <a:xfrm>
            <a:off x="799139" y="4712068"/>
            <a:ext cx="2165481" cy="336550"/>
          </a:xfrm>
        </p:spPr>
        <p:txBody>
          <a:bodyPr>
            <a:normAutofit/>
          </a:bodyPr>
          <a:lstStyle>
            <a:lvl1pPr marL="0" indent="0" algn="ctr">
              <a:buFont typeface="Arial" panose="020B0604020202020204" pitchFamily="34" charset="0"/>
              <a:buNone/>
              <a:defRPr sz="18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Title</a:t>
            </a:r>
            <a:endParaRPr lang="en-US" dirty="0"/>
          </a:p>
        </p:txBody>
      </p:sp>
      <p:sp>
        <p:nvSpPr>
          <p:cNvPr id="29" name="Text Placeholder 21"/>
          <p:cNvSpPr>
            <a:spLocks noGrp="1"/>
          </p:cNvSpPr>
          <p:nvPr>
            <p:ph type="body" sz="quarter" idx="31" hasCustomPrompt="1"/>
          </p:nvPr>
        </p:nvSpPr>
        <p:spPr>
          <a:xfrm>
            <a:off x="6122629" y="4715116"/>
            <a:ext cx="2165481" cy="336550"/>
          </a:xfrm>
        </p:spPr>
        <p:txBody>
          <a:bodyPr>
            <a:normAutofit/>
          </a:bodyPr>
          <a:lstStyle>
            <a:lvl1pPr marL="0" indent="0" algn="ctr">
              <a:buFont typeface="Arial" panose="020B0604020202020204" pitchFamily="34" charset="0"/>
              <a:buNone/>
              <a:defRPr sz="18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Title</a:t>
            </a:r>
            <a:endParaRPr lang="en-US" dirty="0"/>
          </a:p>
        </p:txBody>
      </p:sp>
      <p:sp>
        <p:nvSpPr>
          <p:cNvPr id="31" name="Text Placeholder 21"/>
          <p:cNvSpPr>
            <a:spLocks noGrp="1"/>
          </p:cNvSpPr>
          <p:nvPr>
            <p:ph type="body" sz="quarter" idx="33" hasCustomPrompt="1"/>
          </p:nvPr>
        </p:nvSpPr>
        <p:spPr>
          <a:xfrm>
            <a:off x="3459489" y="5047754"/>
            <a:ext cx="2165481" cy="1015312"/>
          </a:xfrm>
        </p:spPr>
        <p:txBody>
          <a:bodyPr>
            <a:normAutofit/>
          </a:bodyPr>
          <a:lstStyle>
            <a:lvl1pPr marL="0" indent="0" algn="l">
              <a:buFont typeface="Arial" panose="020B0604020202020204" pitchFamily="34" charset="0"/>
              <a:buNone/>
              <a:defRPr sz="18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32" name="Text Placeholder 21"/>
          <p:cNvSpPr>
            <a:spLocks noGrp="1"/>
          </p:cNvSpPr>
          <p:nvPr>
            <p:ph type="body" sz="quarter" idx="32" hasCustomPrompt="1"/>
          </p:nvPr>
        </p:nvSpPr>
        <p:spPr>
          <a:xfrm>
            <a:off x="799138" y="5055069"/>
            <a:ext cx="2165481" cy="1007997"/>
          </a:xfrm>
        </p:spPr>
        <p:txBody>
          <a:bodyPr>
            <a:normAutofit/>
          </a:bodyPr>
          <a:lstStyle>
            <a:lvl1pPr marL="0" indent="0" algn="l">
              <a:buFont typeface="Arial" panose="020B0604020202020204" pitchFamily="34" charset="0"/>
              <a:buNone/>
              <a:defRPr sz="18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33" name="Text Placeholder 21"/>
          <p:cNvSpPr>
            <a:spLocks noGrp="1"/>
          </p:cNvSpPr>
          <p:nvPr>
            <p:ph type="body" sz="quarter" idx="34" hasCustomPrompt="1"/>
          </p:nvPr>
        </p:nvSpPr>
        <p:spPr>
          <a:xfrm>
            <a:off x="6122562" y="5055933"/>
            <a:ext cx="2165481" cy="1007133"/>
          </a:xfrm>
        </p:spPr>
        <p:txBody>
          <a:bodyPr>
            <a:normAutofit/>
          </a:bodyPr>
          <a:lstStyle>
            <a:lvl1pPr marL="0" indent="0" algn="l">
              <a:buFont typeface="Arial" panose="020B0604020202020204" pitchFamily="34" charset="0"/>
              <a:buNone/>
              <a:defRPr sz="18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21" name="TextBox 20"/>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672404123"/>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cxnSp>
        <p:nvCxnSpPr>
          <p:cNvPr id="11" name="Straight Connector 10"/>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smtClean="0"/>
              <a:t>Team Slide 2</a:t>
            </a:r>
            <a:endParaRPr lang="en-US" dirty="0"/>
          </a:p>
        </p:txBody>
      </p:sp>
      <p:sp>
        <p:nvSpPr>
          <p:cNvPr id="24" name="Text Placeholder 21"/>
          <p:cNvSpPr>
            <a:spLocks noGrp="1"/>
          </p:cNvSpPr>
          <p:nvPr>
            <p:ph type="body" sz="quarter" idx="25" hasCustomPrompt="1"/>
          </p:nvPr>
        </p:nvSpPr>
        <p:spPr>
          <a:xfrm>
            <a:off x="356" y="4569091"/>
            <a:ext cx="2271376" cy="342999"/>
          </a:xfrm>
        </p:spPr>
        <p:txBody>
          <a:bodyPr>
            <a:noAutofit/>
          </a:bodyPr>
          <a:lstStyle>
            <a:lvl1pPr marL="0" indent="0" algn="ctr">
              <a:buFont typeface="Arial" panose="020B0604020202020204" pitchFamily="34" charset="0"/>
              <a:buNone/>
              <a:defRPr sz="18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Name</a:t>
            </a:r>
            <a:endParaRPr lang="en-US" dirty="0"/>
          </a:p>
        </p:txBody>
      </p:sp>
      <p:sp>
        <p:nvSpPr>
          <p:cNvPr id="28" name="Text Placeholder 21"/>
          <p:cNvSpPr>
            <a:spLocks noGrp="1"/>
          </p:cNvSpPr>
          <p:nvPr>
            <p:ph type="body" sz="quarter" idx="30" hasCustomPrompt="1"/>
          </p:nvPr>
        </p:nvSpPr>
        <p:spPr>
          <a:xfrm>
            <a:off x="356" y="4919407"/>
            <a:ext cx="2271376" cy="364948"/>
          </a:xfrm>
        </p:spPr>
        <p:txBody>
          <a:bodyPr>
            <a:normAutofit/>
          </a:bodyPr>
          <a:lstStyle>
            <a:lvl1pPr marL="0" indent="0" algn="ctr">
              <a:buFont typeface="Arial" panose="020B0604020202020204" pitchFamily="34" charset="0"/>
              <a:buNone/>
              <a:defRPr sz="16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Title</a:t>
            </a:r>
            <a:endParaRPr lang="en-US" dirty="0"/>
          </a:p>
        </p:txBody>
      </p:sp>
      <p:sp>
        <p:nvSpPr>
          <p:cNvPr id="31" name="Text Placeholder 21"/>
          <p:cNvSpPr>
            <a:spLocks noGrp="1"/>
          </p:cNvSpPr>
          <p:nvPr>
            <p:ph type="body" sz="quarter" idx="32" hasCustomPrompt="1"/>
          </p:nvPr>
        </p:nvSpPr>
        <p:spPr>
          <a:xfrm>
            <a:off x="355" y="5291672"/>
            <a:ext cx="2271377" cy="994230"/>
          </a:xfrm>
        </p:spPr>
        <p:txBody>
          <a:bodyPr>
            <a:normAutofit/>
          </a:bodyPr>
          <a:lstStyle>
            <a:lvl1pPr marL="0" indent="0" algn="l">
              <a:buFont typeface="Arial" panose="020B0604020202020204" pitchFamily="34" charset="0"/>
              <a:buNone/>
              <a:defRPr sz="16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34" name="Picture Placeholder 15"/>
          <p:cNvSpPr>
            <a:spLocks noGrp="1"/>
          </p:cNvSpPr>
          <p:nvPr>
            <p:ph type="pic" sz="quarter" idx="23"/>
          </p:nvPr>
        </p:nvSpPr>
        <p:spPr>
          <a:xfrm>
            <a:off x="2275777" y="1838841"/>
            <a:ext cx="2251528" cy="2325903"/>
          </a:xfrm>
        </p:spPr>
        <p:txBody>
          <a:bodyPr/>
          <a:lstStyle>
            <a:lvl1pPr marL="0" indent="0">
              <a:buNone/>
              <a:defRPr/>
            </a:lvl1pPr>
          </a:lstStyle>
          <a:p>
            <a:r>
              <a:rPr lang="en-US" dirty="0" smtClean="0"/>
              <a:t>Click icon to add picture</a:t>
            </a:r>
            <a:endParaRPr lang="en-US" dirty="0"/>
          </a:p>
        </p:txBody>
      </p:sp>
      <p:sp>
        <p:nvSpPr>
          <p:cNvPr id="35" name="Picture Placeholder 15"/>
          <p:cNvSpPr>
            <a:spLocks noGrp="1"/>
          </p:cNvSpPr>
          <p:nvPr>
            <p:ph type="pic" sz="quarter" idx="24"/>
          </p:nvPr>
        </p:nvSpPr>
        <p:spPr>
          <a:xfrm>
            <a:off x="2057" y="1838841"/>
            <a:ext cx="2269675" cy="2325903"/>
          </a:xfrm>
        </p:spPr>
        <p:txBody>
          <a:bodyPr/>
          <a:lstStyle>
            <a:lvl1pPr marL="0" indent="0">
              <a:buNone/>
              <a:defRPr/>
            </a:lvl1pPr>
          </a:lstStyle>
          <a:p>
            <a:r>
              <a:rPr lang="en-US" dirty="0" smtClean="0"/>
              <a:t>Click icon to add picture</a:t>
            </a:r>
            <a:endParaRPr lang="en-US" dirty="0"/>
          </a:p>
        </p:txBody>
      </p:sp>
      <p:sp>
        <p:nvSpPr>
          <p:cNvPr id="36" name="Picture Placeholder 15"/>
          <p:cNvSpPr>
            <a:spLocks noGrp="1"/>
          </p:cNvSpPr>
          <p:nvPr>
            <p:ph type="pic" sz="quarter" idx="22"/>
          </p:nvPr>
        </p:nvSpPr>
        <p:spPr>
          <a:xfrm>
            <a:off x="4529004" y="1838841"/>
            <a:ext cx="2286481" cy="2325903"/>
          </a:xfrm>
        </p:spPr>
        <p:txBody>
          <a:bodyPr/>
          <a:lstStyle>
            <a:lvl1pPr marL="0" indent="0">
              <a:buNone/>
              <a:defRPr/>
            </a:lvl1pPr>
          </a:lstStyle>
          <a:p>
            <a:r>
              <a:rPr lang="en-US" dirty="0" smtClean="0"/>
              <a:t>Click icon to add picture</a:t>
            </a:r>
            <a:endParaRPr lang="en-US" dirty="0"/>
          </a:p>
        </p:txBody>
      </p:sp>
      <p:sp>
        <p:nvSpPr>
          <p:cNvPr id="37" name="Picture Placeholder 15"/>
          <p:cNvSpPr>
            <a:spLocks noGrp="1"/>
          </p:cNvSpPr>
          <p:nvPr>
            <p:ph type="pic" sz="quarter" idx="35"/>
          </p:nvPr>
        </p:nvSpPr>
        <p:spPr>
          <a:xfrm>
            <a:off x="6822800" y="1838841"/>
            <a:ext cx="2321199" cy="2325903"/>
          </a:xfrm>
        </p:spPr>
        <p:txBody>
          <a:bodyPr/>
          <a:lstStyle>
            <a:lvl1pPr marL="0" indent="0">
              <a:buNone/>
              <a:defRPr/>
            </a:lvl1pPr>
          </a:lstStyle>
          <a:p>
            <a:r>
              <a:rPr lang="en-US" dirty="0" smtClean="0"/>
              <a:t>Click icon to add picture</a:t>
            </a:r>
            <a:endParaRPr lang="en-US" dirty="0"/>
          </a:p>
        </p:txBody>
      </p:sp>
      <p:sp>
        <p:nvSpPr>
          <p:cNvPr id="38" name="Text Placeholder 21"/>
          <p:cNvSpPr>
            <a:spLocks noGrp="1"/>
          </p:cNvSpPr>
          <p:nvPr>
            <p:ph type="body" sz="quarter" idx="36" hasCustomPrompt="1"/>
          </p:nvPr>
        </p:nvSpPr>
        <p:spPr>
          <a:xfrm>
            <a:off x="2279047" y="4569092"/>
            <a:ext cx="2255573" cy="343002"/>
          </a:xfrm>
        </p:spPr>
        <p:txBody>
          <a:bodyPr>
            <a:noAutofit/>
          </a:bodyPr>
          <a:lstStyle>
            <a:lvl1pPr marL="0" indent="0" algn="ctr">
              <a:buFont typeface="Arial" panose="020B0604020202020204" pitchFamily="34" charset="0"/>
              <a:buNone/>
              <a:defRPr sz="18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Name</a:t>
            </a:r>
            <a:endParaRPr lang="en-US" dirty="0"/>
          </a:p>
        </p:txBody>
      </p:sp>
      <p:sp>
        <p:nvSpPr>
          <p:cNvPr id="39" name="Text Placeholder 21"/>
          <p:cNvSpPr>
            <a:spLocks noGrp="1"/>
          </p:cNvSpPr>
          <p:nvPr>
            <p:ph type="body" sz="quarter" idx="37" hasCustomPrompt="1"/>
          </p:nvPr>
        </p:nvSpPr>
        <p:spPr>
          <a:xfrm>
            <a:off x="2279047" y="4919406"/>
            <a:ext cx="2255573" cy="372266"/>
          </a:xfrm>
        </p:spPr>
        <p:txBody>
          <a:bodyPr>
            <a:normAutofit/>
          </a:bodyPr>
          <a:lstStyle>
            <a:lvl1pPr marL="0" indent="0" algn="ctr">
              <a:buFont typeface="Arial" panose="020B0604020202020204" pitchFamily="34" charset="0"/>
              <a:buNone/>
              <a:defRPr sz="16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Title</a:t>
            </a:r>
            <a:endParaRPr lang="en-US" dirty="0"/>
          </a:p>
        </p:txBody>
      </p:sp>
      <p:sp>
        <p:nvSpPr>
          <p:cNvPr id="40" name="Text Placeholder 21"/>
          <p:cNvSpPr>
            <a:spLocks noGrp="1"/>
          </p:cNvSpPr>
          <p:nvPr>
            <p:ph type="body" sz="quarter" idx="38" hasCustomPrompt="1"/>
          </p:nvPr>
        </p:nvSpPr>
        <p:spPr>
          <a:xfrm>
            <a:off x="2279048" y="5298984"/>
            <a:ext cx="2255572" cy="986918"/>
          </a:xfrm>
        </p:spPr>
        <p:txBody>
          <a:bodyPr>
            <a:normAutofit/>
          </a:bodyPr>
          <a:lstStyle>
            <a:lvl1pPr marL="0" indent="0" algn="l">
              <a:buFont typeface="Arial" panose="020B0604020202020204" pitchFamily="34" charset="0"/>
              <a:buNone/>
              <a:defRPr sz="16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41" name="Text Placeholder 21"/>
          <p:cNvSpPr>
            <a:spLocks noGrp="1"/>
          </p:cNvSpPr>
          <p:nvPr>
            <p:ph type="body" sz="quarter" idx="39" hasCustomPrompt="1"/>
          </p:nvPr>
        </p:nvSpPr>
        <p:spPr>
          <a:xfrm>
            <a:off x="4541935" y="4569091"/>
            <a:ext cx="2307500" cy="343003"/>
          </a:xfrm>
        </p:spPr>
        <p:txBody>
          <a:bodyPr>
            <a:normAutofit/>
          </a:bodyPr>
          <a:lstStyle>
            <a:lvl1pPr marL="0" indent="0" algn="ctr">
              <a:buFont typeface="Arial" panose="020B0604020202020204" pitchFamily="34" charset="0"/>
              <a:buNone/>
              <a:defRPr sz="18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Name</a:t>
            </a:r>
            <a:endParaRPr lang="en-US" dirty="0"/>
          </a:p>
        </p:txBody>
      </p:sp>
      <p:sp>
        <p:nvSpPr>
          <p:cNvPr id="42" name="Text Placeholder 21"/>
          <p:cNvSpPr>
            <a:spLocks noGrp="1"/>
          </p:cNvSpPr>
          <p:nvPr>
            <p:ph type="body" sz="quarter" idx="40" hasCustomPrompt="1"/>
          </p:nvPr>
        </p:nvSpPr>
        <p:spPr>
          <a:xfrm>
            <a:off x="4541936" y="4919408"/>
            <a:ext cx="2307500" cy="372258"/>
          </a:xfrm>
        </p:spPr>
        <p:txBody>
          <a:bodyPr>
            <a:normAutofit/>
          </a:bodyPr>
          <a:lstStyle>
            <a:lvl1pPr marL="0" indent="0" algn="ctr">
              <a:buFont typeface="Arial" panose="020B0604020202020204" pitchFamily="34" charset="0"/>
              <a:buNone/>
              <a:defRPr sz="16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Title</a:t>
            </a:r>
            <a:endParaRPr lang="en-US" dirty="0"/>
          </a:p>
        </p:txBody>
      </p:sp>
      <p:sp>
        <p:nvSpPr>
          <p:cNvPr id="43" name="Text Placeholder 21"/>
          <p:cNvSpPr>
            <a:spLocks noGrp="1"/>
          </p:cNvSpPr>
          <p:nvPr>
            <p:ph type="body" sz="quarter" idx="41" hasCustomPrompt="1"/>
          </p:nvPr>
        </p:nvSpPr>
        <p:spPr>
          <a:xfrm>
            <a:off x="4541934" y="5296216"/>
            <a:ext cx="2307501" cy="994235"/>
          </a:xfrm>
        </p:spPr>
        <p:txBody>
          <a:bodyPr>
            <a:normAutofit/>
          </a:bodyPr>
          <a:lstStyle>
            <a:lvl1pPr marL="0" indent="0" algn="l">
              <a:buFont typeface="Arial" panose="020B0604020202020204" pitchFamily="34" charset="0"/>
              <a:buNone/>
              <a:defRPr sz="16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44" name="Text Placeholder 21"/>
          <p:cNvSpPr>
            <a:spLocks noGrp="1"/>
          </p:cNvSpPr>
          <p:nvPr>
            <p:ph type="body" sz="quarter" idx="42" hasCustomPrompt="1"/>
          </p:nvPr>
        </p:nvSpPr>
        <p:spPr>
          <a:xfrm>
            <a:off x="6852047" y="4569090"/>
            <a:ext cx="2291952" cy="343003"/>
          </a:xfrm>
        </p:spPr>
        <p:txBody>
          <a:bodyPr>
            <a:normAutofit/>
          </a:bodyPr>
          <a:lstStyle>
            <a:lvl1pPr marL="0" indent="0" algn="ctr">
              <a:buFont typeface="Arial" panose="020B0604020202020204" pitchFamily="34" charset="0"/>
              <a:buNone/>
              <a:defRPr sz="18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Name</a:t>
            </a:r>
            <a:endParaRPr lang="en-US" dirty="0"/>
          </a:p>
        </p:txBody>
      </p:sp>
      <p:sp>
        <p:nvSpPr>
          <p:cNvPr id="45" name="Text Placeholder 21"/>
          <p:cNvSpPr>
            <a:spLocks noGrp="1"/>
          </p:cNvSpPr>
          <p:nvPr>
            <p:ph type="body" sz="quarter" idx="43" hasCustomPrompt="1"/>
          </p:nvPr>
        </p:nvSpPr>
        <p:spPr>
          <a:xfrm>
            <a:off x="6852047" y="4919408"/>
            <a:ext cx="2291953" cy="372258"/>
          </a:xfrm>
        </p:spPr>
        <p:txBody>
          <a:bodyPr>
            <a:normAutofit/>
          </a:bodyPr>
          <a:lstStyle>
            <a:lvl1pPr marL="0" indent="0" algn="ctr">
              <a:buFont typeface="Arial" panose="020B0604020202020204" pitchFamily="34" charset="0"/>
              <a:buNone/>
              <a:defRPr sz="16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Title</a:t>
            </a:r>
            <a:endParaRPr lang="en-US" dirty="0"/>
          </a:p>
        </p:txBody>
      </p:sp>
      <p:sp>
        <p:nvSpPr>
          <p:cNvPr id="46" name="Text Placeholder 21"/>
          <p:cNvSpPr>
            <a:spLocks noGrp="1"/>
          </p:cNvSpPr>
          <p:nvPr>
            <p:ph type="body" sz="quarter" idx="44" hasCustomPrompt="1"/>
          </p:nvPr>
        </p:nvSpPr>
        <p:spPr>
          <a:xfrm>
            <a:off x="6852047" y="5298979"/>
            <a:ext cx="2291953" cy="986923"/>
          </a:xfrm>
        </p:spPr>
        <p:txBody>
          <a:bodyPr>
            <a:normAutofit/>
          </a:bodyPr>
          <a:lstStyle>
            <a:lvl1pPr marL="0" indent="0" algn="l">
              <a:buFont typeface="Arial" panose="020B0604020202020204" pitchFamily="34" charset="0"/>
              <a:buNone/>
              <a:defRPr sz="16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21" name="TextBox 20"/>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88298989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partment of Health">
    <p:spTree>
      <p:nvGrpSpPr>
        <p:cNvPr id="1" name=""/>
        <p:cNvGrpSpPr/>
        <p:nvPr/>
      </p:nvGrpSpPr>
      <p:grpSpPr>
        <a:xfrm>
          <a:off x="0" y="0"/>
          <a:ext cx="0" cy="0"/>
          <a:chOff x="0" y="0"/>
          <a:chExt cx="0" cy="0"/>
        </a:xfrm>
      </p:grpSpPr>
      <p:cxnSp>
        <p:nvCxnSpPr>
          <p:cNvPr id="11" name="Straight Connector 10"/>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6927" y="623453"/>
            <a:ext cx="9144000" cy="553998"/>
          </a:xfrm>
          <a:prstGeom prst="rect">
            <a:avLst/>
          </a:prstGeom>
          <a:noFill/>
        </p:spPr>
        <p:txBody>
          <a:bodyPr wrap="square" rtlCol="0">
            <a:spAutoFit/>
          </a:bodyPr>
          <a:lstStyle/>
          <a:p>
            <a:pPr lvl="0" algn="ctr"/>
            <a:r>
              <a:rPr lang="en-US" sz="3000" kern="1200" baseline="0" dirty="0" smtClean="0">
                <a:solidFill>
                  <a:schemeClr val="tx1">
                    <a:lumMod val="75000"/>
                    <a:lumOff val="25000"/>
                  </a:schemeClr>
                </a:solidFill>
                <a:latin typeface="Century Gothic" panose="020B0502020202020204" pitchFamily="34" charset="0"/>
                <a:ea typeface="+mn-ea"/>
                <a:cs typeface="+mn-cs"/>
              </a:rPr>
              <a:t>Department of Health</a:t>
            </a:r>
            <a:endParaRPr lang="en-US" sz="3000" kern="1200" baseline="0" dirty="0">
              <a:solidFill>
                <a:schemeClr val="tx1">
                  <a:lumMod val="75000"/>
                  <a:lumOff val="25000"/>
                </a:schemeClr>
              </a:solidFill>
              <a:latin typeface="Century Gothic" panose="020B0502020202020204" pitchFamily="34" charset="0"/>
              <a:ea typeface="+mn-ea"/>
              <a:cs typeface="+mn-cs"/>
            </a:endParaRPr>
          </a:p>
        </p:txBody>
      </p:sp>
      <p:pic>
        <p:nvPicPr>
          <p:cNvPr id="29" name="Picture 15"/>
          <p:cNvPicPr>
            <a:picLocks noChangeAspect="1" noChangeArrowheads="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292752" y="1845775"/>
            <a:ext cx="2248580" cy="232589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16"/>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541332" y="1845774"/>
            <a:ext cx="2303013" cy="232589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31"/>
          <p:cNvPicPr>
            <a:picLocks noChangeAspect="1"/>
          </p:cNvPicPr>
          <p:nvPr userDrawn="1"/>
        </p:nvPicPr>
        <p:blipFill rotWithShape="1">
          <a:blip r:embed="rId5" cstate="print">
            <a:extLst>
              <a:ext uri="{28A0092B-C50C-407E-A947-70E740481C1C}">
                <a14:useLocalDpi xmlns:a14="http://schemas.microsoft.com/office/drawing/2010/main" val="0"/>
              </a:ext>
            </a:extLst>
          </a:blip>
          <a:srcRect l="22957" r="25000" b="23750"/>
          <a:stretch/>
        </p:blipFill>
        <p:spPr>
          <a:xfrm>
            <a:off x="0" y="1845772"/>
            <a:ext cx="2292752" cy="2325899"/>
          </a:xfrm>
          <a:prstGeom prst="rect">
            <a:avLst/>
          </a:prstGeom>
          <a:effectLst>
            <a:outerShdw blurRad="50800" dist="38100" dir="2700000" algn="tl" rotWithShape="0">
              <a:prstClr val="black">
                <a:alpha val="40000"/>
              </a:prstClr>
            </a:outerShdw>
          </a:effectLst>
        </p:spPr>
      </p:pic>
      <p:sp>
        <p:nvSpPr>
          <p:cNvPr id="50" name="TextBox 49"/>
          <p:cNvSpPr txBox="1"/>
          <p:nvPr userDrawn="1"/>
        </p:nvSpPr>
        <p:spPr>
          <a:xfrm>
            <a:off x="-6926" y="4393627"/>
            <a:ext cx="2299678" cy="2071336"/>
          </a:xfrm>
          <a:prstGeom prst="rect">
            <a:avLst/>
          </a:prstGeom>
          <a:noFill/>
          <a:ln>
            <a:noFill/>
          </a:ln>
        </p:spPr>
        <p:txBody>
          <a:bodyPr wrap="square" rtlCol="0">
            <a:spAutoFit/>
          </a:bodyPr>
          <a:lstStyle/>
          <a:p>
            <a:pPr marL="173038" lvl="0" indent="0" algn="ctr" defTabSz="914400" rtl="0" eaLnBrk="1" latinLnBrk="0" hangingPunct="1">
              <a:lnSpc>
                <a:spcPct val="90000"/>
              </a:lnSpc>
              <a:spcBef>
                <a:spcPts val="1000"/>
              </a:spcBef>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Disease </a:t>
            </a:r>
            <a:r>
              <a:rPr lang="en-US" sz="1500" b="1" kern="1200" dirty="0" smtClean="0">
                <a:solidFill>
                  <a:schemeClr val="tx1">
                    <a:lumMod val="75000"/>
                    <a:lumOff val="25000"/>
                  </a:schemeClr>
                </a:solidFill>
                <a:latin typeface="Century Gothic" panose="020B0502020202020204" pitchFamily="34" charset="0"/>
                <a:ea typeface="+mn-ea"/>
                <a:cs typeface="+mn-cs"/>
              </a:rPr>
              <a:t>Control</a:t>
            </a:r>
          </a:p>
          <a:p>
            <a:pPr marL="173038" lvl="0" indent="0" algn="ctr" defTabSz="914400" rtl="0" eaLnBrk="1" latinLnBrk="0" hangingPunct="1">
              <a:lnSpc>
                <a:spcPct val="90000"/>
              </a:lnSpc>
              <a:spcBef>
                <a:spcPts val="0"/>
              </a:spcBef>
              <a:buClr>
                <a:srgbClr val="57B6AF"/>
              </a:buClr>
              <a:buFont typeface="Arial" panose="020B0604020202020204" pitchFamily="34" charset="0"/>
              <a:buNone/>
            </a:pPr>
            <a:r>
              <a:rPr lang="en-US" sz="1500" b="1" kern="1200" dirty="0" smtClean="0">
                <a:solidFill>
                  <a:schemeClr val="tx1">
                    <a:lumMod val="75000"/>
                    <a:lumOff val="25000"/>
                  </a:schemeClr>
                </a:solidFill>
                <a:latin typeface="Century Gothic" panose="020B0502020202020204" pitchFamily="34" charset="0"/>
                <a:ea typeface="+mn-ea"/>
                <a:cs typeface="+mn-cs"/>
              </a:rPr>
              <a:t>&amp; </a:t>
            </a:r>
            <a:r>
              <a:rPr lang="en-US" sz="1500" b="1" kern="1200" dirty="0">
                <a:solidFill>
                  <a:schemeClr val="tx1">
                    <a:lumMod val="75000"/>
                    <a:lumOff val="25000"/>
                  </a:schemeClr>
                </a:solidFill>
                <a:latin typeface="Century Gothic" panose="020B0502020202020204" pitchFamily="34" charset="0"/>
                <a:ea typeface="+mn-ea"/>
                <a:cs typeface="+mn-cs"/>
              </a:rPr>
              <a:t>Health Statistics</a:t>
            </a:r>
          </a:p>
          <a:p>
            <a:pPr marL="0" lvl="0" indent="0" algn="ctr" defTabSz="914400" rtl="0" eaLnBrk="1" latinLnBrk="0" hangingPunct="1">
              <a:lnSpc>
                <a:spcPct val="90000"/>
              </a:lnSpc>
              <a:spcBef>
                <a:spcPts val="1200"/>
              </a:spcBef>
              <a:buClr>
                <a:srgbClr val="57B6AF"/>
              </a:buClr>
              <a:buFont typeface="Arial" panose="020B0604020202020204" pitchFamily="34" charset="0"/>
              <a:buNone/>
            </a:pPr>
            <a:r>
              <a:rPr lang="en-US" sz="1800" b="0" i="1" kern="1200" dirty="0" smtClean="0">
                <a:solidFill>
                  <a:srgbClr val="349D96"/>
                </a:solidFill>
                <a:latin typeface="Century Gothic" panose="020B0502020202020204" pitchFamily="34" charset="0"/>
                <a:ea typeface="+mn-ea"/>
                <a:cs typeface="+mn-cs"/>
              </a:rPr>
              <a:t>Initiatives</a:t>
            </a:r>
            <a:endParaRPr lang="en-US" sz="1800" b="0" i="1" kern="1200" dirty="0">
              <a:solidFill>
                <a:srgbClr val="349D96"/>
              </a:solidFill>
              <a:latin typeface="Century Gothic" panose="020B0502020202020204" pitchFamily="34" charset="0"/>
              <a:ea typeface="+mn-ea"/>
              <a:cs typeface="+mn-cs"/>
            </a:endParaRPr>
          </a:p>
          <a:p>
            <a:pPr marL="0" lvl="0" indent="0" algn="ctr" defTabSz="914400" rtl="0" eaLnBrk="1" latinLnBrk="0" hangingPunct="1">
              <a:lnSpc>
                <a:spcPct val="90000"/>
              </a:lnSpc>
              <a:spcBef>
                <a:spcPts val="1200"/>
              </a:spcBef>
              <a:buClr>
                <a:srgbClr val="57B6AF"/>
              </a:buClr>
              <a:buFont typeface="Arial" panose="020B0604020202020204" pitchFamily="34" charset="0"/>
              <a:buNone/>
            </a:pPr>
            <a:r>
              <a:rPr lang="en-US" sz="1400" b="0" i="0" kern="1200" dirty="0" smtClean="0">
                <a:solidFill>
                  <a:schemeClr val="tx1">
                    <a:lumMod val="75000"/>
                    <a:lumOff val="25000"/>
                  </a:schemeClr>
                </a:solidFill>
                <a:latin typeface="Century Gothic" panose="020B0502020202020204" pitchFamily="34" charset="0"/>
                <a:ea typeface="+mn-ea"/>
                <a:cs typeface="+mn-cs"/>
              </a:rPr>
              <a:t>EndAIDS</a:t>
            </a:r>
            <a:endParaRPr lang="en-US" sz="1400" b="0" i="0" kern="1200" dirty="0">
              <a:solidFill>
                <a:schemeClr val="tx1">
                  <a:lumMod val="75000"/>
                  <a:lumOff val="25000"/>
                </a:schemeClr>
              </a:solidFill>
              <a:latin typeface="Century Gothic" panose="020B0502020202020204" pitchFamily="34" charset="0"/>
              <a:ea typeface="+mn-ea"/>
              <a:cs typeface="+mn-cs"/>
            </a:endParaRP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400" b="0" i="0" kern="1200" dirty="0">
                <a:solidFill>
                  <a:schemeClr val="tx1">
                    <a:lumMod val="75000"/>
                    <a:lumOff val="25000"/>
                  </a:schemeClr>
                </a:solidFill>
                <a:latin typeface="Century Gothic" panose="020B0502020202020204" pitchFamily="34" charset="0"/>
                <a:ea typeface="+mn-ea"/>
                <a:cs typeface="+mn-cs"/>
              </a:rPr>
              <a:t>Vital Statistics</a:t>
            </a: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400" b="0" i="0" kern="1200" dirty="0">
                <a:solidFill>
                  <a:schemeClr val="tx1">
                    <a:lumMod val="75000"/>
                    <a:lumOff val="25000"/>
                  </a:schemeClr>
                </a:solidFill>
                <a:latin typeface="Century Gothic" panose="020B0502020202020204" pitchFamily="34" charset="0"/>
                <a:ea typeface="+mn-ea"/>
                <a:cs typeface="+mn-cs"/>
              </a:rPr>
              <a:t>Disease </a:t>
            </a:r>
            <a:r>
              <a:rPr lang="en-US" sz="1400" b="0" i="0" kern="1200" dirty="0" smtClean="0">
                <a:solidFill>
                  <a:schemeClr val="tx1">
                    <a:lumMod val="75000"/>
                    <a:lumOff val="25000"/>
                  </a:schemeClr>
                </a:solidFill>
                <a:latin typeface="Century Gothic" panose="020B0502020202020204" pitchFamily="34" charset="0"/>
                <a:ea typeface="+mn-ea"/>
                <a:cs typeface="+mn-cs"/>
              </a:rPr>
              <a:t>Control</a:t>
            </a: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400" b="0" i="0" kern="1200" dirty="0" smtClean="0">
                <a:solidFill>
                  <a:schemeClr val="tx1">
                    <a:lumMod val="75000"/>
                    <a:lumOff val="25000"/>
                  </a:schemeClr>
                </a:solidFill>
                <a:latin typeface="Century Gothic" panose="020B0502020202020204" pitchFamily="34" charset="0"/>
                <a:ea typeface="+mn-ea"/>
                <a:cs typeface="+mn-cs"/>
              </a:rPr>
              <a:t>(</a:t>
            </a:r>
            <a:r>
              <a:rPr lang="en-US" sz="1400" b="0" i="0" kern="1200" dirty="0">
                <a:solidFill>
                  <a:schemeClr val="tx1">
                    <a:lumMod val="75000"/>
                    <a:lumOff val="25000"/>
                  </a:schemeClr>
                </a:solidFill>
                <a:latin typeface="Century Gothic" panose="020B0502020202020204" pitchFamily="34" charset="0"/>
                <a:ea typeface="+mn-ea"/>
                <a:cs typeface="+mn-cs"/>
              </a:rPr>
              <a:t>E. coli, mumps, etc.)</a:t>
            </a:r>
          </a:p>
        </p:txBody>
      </p:sp>
      <p:sp>
        <p:nvSpPr>
          <p:cNvPr id="51" name="TextBox 50"/>
          <p:cNvSpPr txBox="1"/>
          <p:nvPr userDrawn="1"/>
        </p:nvSpPr>
        <p:spPr>
          <a:xfrm>
            <a:off x="4541332" y="4393628"/>
            <a:ext cx="2303013" cy="2185214"/>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Prevention and</a:t>
            </a:r>
          </a:p>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Community Health</a:t>
            </a:r>
          </a:p>
          <a:p>
            <a:pPr algn="ctr">
              <a:spcBef>
                <a:spcPts val="1200"/>
              </a:spcBef>
            </a:pPr>
            <a:r>
              <a:rPr lang="en-US" sz="1800" b="0" i="1" kern="1200" dirty="0" smtClean="0">
                <a:solidFill>
                  <a:srgbClr val="349D96"/>
                </a:solidFill>
                <a:latin typeface="Century Gothic" panose="020B0502020202020204" pitchFamily="34" charset="0"/>
                <a:ea typeface="+mn-ea"/>
                <a:cs typeface="+mn-cs"/>
              </a:rPr>
              <a:t>Initiatives</a:t>
            </a:r>
            <a:endParaRPr lang="en-US" sz="1800" dirty="0">
              <a:solidFill>
                <a:srgbClr val="349D96"/>
              </a:solidFill>
              <a:latin typeface="Century Gothic" panose="020B0502020202020204" pitchFamily="34" charset="0"/>
            </a:endParaRPr>
          </a:p>
          <a:p>
            <a:pPr marL="0" algn="ctr" defTabSz="914400" rtl="0" eaLnBrk="1" latinLnBrk="0" hangingPunct="1">
              <a:spcBef>
                <a:spcPts val="1200"/>
              </a:spcBef>
            </a:pPr>
            <a:r>
              <a:rPr lang="en-US" sz="1400" b="0" i="0" kern="1200" dirty="0" smtClean="0">
                <a:solidFill>
                  <a:schemeClr val="tx1">
                    <a:lumMod val="75000"/>
                    <a:lumOff val="25000"/>
                  </a:schemeClr>
                </a:solidFill>
                <a:latin typeface="Century Gothic" panose="020B0502020202020204" pitchFamily="34" charset="0"/>
                <a:ea typeface="+mn-ea"/>
                <a:cs typeface="+mn-cs"/>
              </a:rPr>
              <a:t>Tobacco </a:t>
            </a:r>
            <a:r>
              <a:rPr lang="en-US" sz="1400" b="0" i="0" kern="1200" dirty="0">
                <a:solidFill>
                  <a:schemeClr val="tx1">
                    <a:lumMod val="75000"/>
                    <a:lumOff val="25000"/>
                  </a:schemeClr>
                </a:solidFill>
                <a:latin typeface="Century Gothic" panose="020B0502020202020204" pitchFamily="34" charset="0"/>
                <a:ea typeface="+mn-ea"/>
                <a:cs typeface="+mn-cs"/>
              </a:rPr>
              <a:t>21</a:t>
            </a:r>
          </a:p>
          <a:p>
            <a:pPr marL="0" algn="ctr" defTabSz="914400" rtl="0" eaLnBrk="1" latinLnBrk="0" hangingPunct="1">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Marijuana Prevention</a:t>
            </a:r>
          </a:p>
          <a:p>
            <a:pPr marL="0" algn="ctr" defTabSz="914400" rtl="0" eaLnBrk="1" latinLnBrk="0" hangingPunct="1">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Immunization Rates</a:t>
            </a:r>
          </a:p>
          <a:p>
            <a:pPr marL="0" algn="ctr" defTabSz="914400" rtl="0" eaLnBrk="1" latinLnBrk="0" hangingPunct="1">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Suicide Prevention Plan</a:t>
            </a:r>
          </a:p>
        </p:txBody>
      </p:sp>
      <p:sp>
        <p:nvSpPr>
          <p:cNvPr id="52" name="TextBox 51"/>
          <p:cNvSpPr txBox="1"/>
          <p:nvPr userDrawn="1"/>
        </p:nvSpPr>
        <p:spPr>
          <a:xfrm>
            <a:off x="2292752" y="4393629"/>
            <a:ext cx="2248580" cy="1892826"/>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Environmental</a:t>
            </a:r>
          </a:p>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Public Health</a:t>
            </a:r>
          </a:p>
          <a:p>
            <a:pPr algn="ctr">
              <a:spcBef>
                <a:spcPts val="1200"/>
              </a:spcBef>
            </a:pPr>
            <a:r>
              <a:rPr lang="en-US" sz="1800" b="0" i="1" kern="1200" dirty="0" smtClean="0">
                <a:solidFill>
                  <a:srgbClr val="349D96"/>
                </a:solidFill>
                <a:latin typeface="Century Gothic" panose="020B0502020202020204" pitchFamily="34" charset="0"/>
                <a:ea typeface="+mn-ea"/>
                <a:cs typeface="+mn-cs"/>
              </a:rPr>
              <a:t>Initiatives</a:t>
            </a:r>
            <a:endParaRPr lang="en-US" sz="1800" dirty="0">
              <a:solidFill>
                <a:srgbClr val="349D96"/>
              </a:solidFill>
              <a:latin typeface="Century Gothic" panose="020B0502020202020204" pitchFamily="34" charset="0"/>
            </a:endParaRPr>
          </a:p>
          <a:p>
            <a:pPr algn="ctr">
              <a:spcBef>
                <a:spcPts val="1200"/>
              </a:spcBef>
            </a:pPr>
            <a:r>
              <a:rPr lang="en-US" sz="1400" b="0" i="0" kern="1200" dirty="0" smtClean="0">
                <a:solidFill>
                  <a:schemeClr val="tx1">
                    <a:lumMod val="75000"/>
                    <a:lumOff val="25000"/>
                  </a:schemeClr>
                </a:solidFill>
                <a:latin typeface="Century Gothic" panose="020B0502020202020204" pitchFamily="34" charset="0"/>
                <a:ea typeface="+mn-ea"/>
                <a:cs typeface="+mn-cs"/>
              </a:rPr>
              <a:t>Shellfish </a:t>
            </a:r>
            <a:r>
              <a:rPr lang="en-US" sz="1400" b="0" i="0" kern="1200" dirty="0">
                <a:solidFill>
                  <a:schemeClr val="tx1">
                    <a:lumMod val="75000"/>
                    <a:lumOff val="25000"/>
                  </a:schemeClr>
                </a:solidFill>
                <a:latin typeface="Century Gothic" panose="020B0502020202020204" pitchFamily="34" charset="0"/>
                <a:ea typeface="+mn-ea"/>
                <a:cs typeface="+mn-cs"/>
              </a:rPr>
              <a:t>Beds</a:t>
            </a:r>
          </a:p>
          <a:p>
            <a:pPr algn="ctr">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 Clean Air</a:t>
            </a:r>
          </a:p>
          <a:p>
            <a:pPr algn="ctr">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 Pesticide Exposures</a:t>
            </a:r>
          </a:p>
        </p:txBody>
      </p:sp>
      <p:sp>
        <p:nvSpPr>
          <p:cNvPr id="53" name="TextBox 52"/>
          <p:cNvSpPr txBox="1"/>
          <p:nvPr userDrawn="1"/>
        </p:nvSpPr>
        <p:spPr>
          <a:xfrm>
            <a:off x="6844345" y="4394913"/>
            <a:ext cx="2299655" cy="1892826"/>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Health Systems</a:t>
            </a:r>
          </a:p>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Quality Assurance</a:t>
            </a:r>
          </a:p>
          <a:p>
            <a:pPr algn="ctr">
              <a:spcBef>
                <a:spcPts val="1200"/>
              </a:spcBef>
            </a:pPr>
            <a:r>
              <a:rPr lang="en-US" sz="1800" b="0" i="1" kern="1200" dirty="0" smtClean="0">
                <a:solidFill>
                  <a:srgbClr val="349D96"/>
                </a:solidFill>
                <a:latin typeface="Century Gothic" panose="020B0502020202020204" pitchFamily="34" charset="0"/>
                <a:ea typeface="+mn-ea"/>
                <a:cs typeface="+mn-cs"/>
              </a:rPr>
              <a:t>Initiatives</a:t>
            </a:r>
            <a:endParaRPr lang="en-US" sz="1800" dirty="0">
              <a:solidFill>
                <a:srgbClr val="349D96"/>
              </a:solidFill>
              <a:latin typeface="Century Gothic" panose="020B0502020202020204" pitchFamily="34" charset="0"/>
            </a:endParaRPr>
          </a:p>
          <a:p>
            <a:pPr marL="0" algn="ctr" defTabSz="914400" rtl="0" eaLnBrk="1" latinLnBrk="0" hangingPunct="1">
              <a:spcBef>
                <a:spcPts val="1200"/>
              </a:spcBef>
            </a:pPr>
            <a:r>
              <a:rPr lang="en-US" sz="1400" b="0" i="0" kern="1200" dirty="0" smtClean="0">
                <a:solidFill>
                  <a:schemeClr val="tx1">
                    <a:lumMod val="75000"/>
                    <a:lumOff val="25000"/>
                  </a:schemeClr>
                </a:solidFill>
                <a:latin typeface="Century Gothic" panose="020B0502020202020204" pitchFamily="34" charset="0"/>
                <a:ea typeface="+mn-ea"/>
                <a:cs typeface="+mn-cs"/>
              </a:rPr>
              <a:t>Opioids</a:t>
            </a:r>
            <a:endParaRPr lang="en-US" sz="1400" b="0" i="0" kern="1200" dirty="0">
              <a:solidFill>
                <a:schemeClr val="tx1">
                  <a:lumMod val="75000"/>
                  <a:lumOff val="25000"/>
                </a:schemeClr>
              </a:solidFill>
              <a:latin typeface="Century Gothic" panose="020B0502020202020204" pitchFamily="34" charset="0"/>
              <a:ea typeface="+mn-ea"/>
              <a:cs typeface="+mn-cs"/>
            </a:endParaRPr>
          </a:p>
          <a:p>
            <a:pPr marL="0" algn="ctr" defTabSz="914400" rtl="0" eaLnBrk="1" latinLnBrk="0" hangingPunct="1">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 Certificate of Need</a:t>
            </a:r>
          </a:p>
          <a:p>
            <a:pPr marL="0" algn="ctr" defTabSz="914400" rtl="0" eaLnBrk="1" latinLnBrk="0" hangingPunct="1">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 Health </a:t>
            </a:r>
            <a:r>
              <a:rPr lang="en-US" sz="1400" b="0" i="0" kern="1200" dirty="0" smtClean="0">
                <a:solidFill>
                  <a:schemeClr val="tx1">
                    <a:lumMod val="75000"/>
                    <a:lumOff val="25000"/>
                  </a:schemeClr>
                </a:solidFill>
                <a:latin typeface="Century Gothic" panose="020B0502020202020204" pitchFamily="34" charset="0"/>
                <a:ea typeface="+mn-ea"/>
                <a:cs typeface="+mn-cs"/>
              </a:rPr>
              <a:t>Professions</a:t>
            </a:r>
            <a:endParaRPr lang="en-US" sz="1400" b="0" i="0" kern="1200" dirty="0">
              <a:solidFill>
                <a:schemeClr val="tx1">
                  <a:lumMod val="75000"/>
                  <a:lumOff val="25000"/>
                </a:schemeClr>
              </a:solidFill>
              <a:latin typeface="Century Gothic" panose="020B0502020202020204" pitchFamily="34" charset="0"/>
              <a:ea typeface="+mn-ea"/>
              <a:cs typeface="+mn-cs"/>
            </a:endParaRPr>
          </a:p>
        </p:txBody>
      </p:sp>
      <p:pic>
        <p:nvPicPr>
          <p:cNvPr id="12" name="Picture 11"/>
          <p:cNvPicPr>
            <a:picLocks noChangeAspect="1"/>
          </p:cNvPicPr>
          <p:nvPr userDrawn="1"/>
        </p:nvPicPr>
        <p:blipFill rotWithShape="1">
          <a:blip r:embed="rId6" cstate="print">
            <a:extLst>
              <a:ext uri="{28A0092B-C50C-407E-A947-70E740481C1C}">
                <a14:useLocalDpi xmlns:a14="http://schemas.microsoft.com/office/drawing/2010/main" val="0"/>
              </a:ext>
            </a:extLst>
          </a:blip>
          <a:srcRect l="7814" r="56502" b="14998"/>
          <a:stretch/>
        </p:blipFill>
        <p:spPr>
          <a:xfrm>
            <a:off x="6844345" y="1845773"/>
            <a:ext cx="2299655" cy="232589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8481887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Web Screensho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2197" y="1687649"/>
            <a:ext cx="4633450" cy="3590095"/>
          </a:xfrm>
          <a:prstGeom prst="rect">
            <a:avLst/>
          </a:prstGeom>
          <a:effectLst>
            <a:outerShdw blurRad="50800" dist="38100" dir="2700000" algn="tl" rotWithShape="0">
              <a:prstClr val="black">
                <a:alpha val="40000"/>
              </a:prstClr>
            </a:outerShdw>
          </a:effectLst>
        </p:spPr>
      </p:pic>
      <p:sp>
        <p:nvSpPr>
          <p:cNvPr id="9" name="Text Placeholder 3"/>
          <p:cNvSpPr>
            <a:spLocks noGrp="1"/>
          </p:cNvSpPr>
          <p:nvPr>
            <p:ph type="body" sz="half" idx="2" hasCustomPrompt="1"/>
          </p:nvPr>
        </p:nvSpPr>
        <p:spPr>
          <a:xfrm>
            <a:off x="684277" y="1643610"/>
            <a:ext cx="3126178" cy="852471"/>
          </a:xfrm>
        </p:spPr>
        <p:txBody>
          <a:bodyPr>
            <a:no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Web Presence Screenshot</a:t>
            </a:r>
          </a:p>
        </p:txBody>
      </p:sp>
      <p:sp>
        <p:nvSpPr>
          <p:cNvPr id="10" name="Text Placeholder 2"/>
          <p:cNvSpPr>
            <a:spLocks noGrp="1"/>
          </p:cNvSpPr>
          <p:nvPr>
            <p:ph type="body" sz="quarter" idx="11" hasCustomPrompt="1"/>
          </p:nvPr>
        </p:nvSpPr>
        <p:spPr>
          <a:xfrm>
            <a:off x="684278" y="2638650"/>
            <a:ext cx="3126177" cy="1035403"/>
          </a:xfrm>
        </p:spPr>
        <p:txBody>
          <a:bodyPr>
            <a:normAutofit/>
          </a:bodyPr>
          <a:lstStyle>
            <a:lvl1pPr marL="0" indent="0">
              <a:buNone/>
              <a:defRPr sz="200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11" name="Text Placeholder 3"/>
          <p:cNvSpPr>
            <a:spLocks noGrp="1"/>
          </p:cNvSpPr>
          <p:nvPr>
            <p:ph type="body" sz="half" idx="10" hasCustomPrompt="1"/>
          </p:nvPr>
        </p:nvSpPr>
        <p:spPr>
          <a:xfrm>
            <a:off x="684277" y="3691263"/>
            <a:ext cx="3126178" cy="2412422"/>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sp>
        <p:nvSpPr>
          <p:cNvPr id="13" name="Picture Placeholder 14"/>
          <p:cNvSpPr>
            <a:spLocks noGrp="1"/>
          </p:cNvSpPr>
          <p:nvPr>
            <p:ph type="pic" sz="quarter" idx="12"/>
          </p:nvPr>
        </p:nvSpPr>
        <p:spPr>
          <a:xfrm>
            <a:off x="4219575" y="1876425"/>
            <a:ext cx="3914775" cy="2324100"/>
          </a:xfrm>
        </p:spPr>
        <p:txBody>
          <a:bodyPr/>
          <a:lstStyle>
            <a:lvl1pPr marL="0" indent="0">
              <a:buNone/>
              <a:defRPr/>
            </a:lvl1pPr>
          </a:lstStyle>
          <a:p>
            <a:r>
              <a:rPr lang="en-US" dirty="0" smtClean="0"/>
              <a:t>Click icon to add picture</a:t>
            </a:r>
            <a:endParaRPr lang="en-US" dirty="0"/>
          </a:p>
        </p:txBody>
      </p:sp>
      <p:sp>
        <p:nvSpPr>
          <p:cNvPr id="14" name="TextBox 13"/>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06939461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Web Address">
    <p:spTree>
      <p:nvGrpSpPr>
        <p:cNvPr id="1" name=""/>
        <p:cNvGrpSpPr/>
        <p:nvPr/>
      </p:nvGrpSpPr>
      <p:grpSpPr>
        <a:xfrm>
          <a:off x="0" y="0"/>
          <a:ext cx="0" cy="0"/>
          <a:chOff x="0" y="0"/>
          <a:chExt cx="0" cy="0"/>
        </a:xfrm>
      </p:grpSpPr>
      <p:sp>
        <p:nvSpPr>
          <p:cNvPr id="14" name="Text Placeholder 2"/>
          <p:cNvSpPr>
            <a:spLocks noGrp="1"/>
          </p:cNvSpPr>
          <p:nvPr>
            <p:ph type="body" sz="quarter" idx="12" hasCustomPrompt="1"/>
          </p:nvPr>
        </p:nvSpPr>
        <p:spPr>
          <a:xfrm>
            <a:off x="4238625" y="2833688"/>
            <a:ext cx="3876675" cy="557212"/>
          </a:xfrm>
        </p:spPr>
        <p:txBody>
          <a:bodyPr>
            <a:noAutofit/>
          </a:bodyPr>
          <a:lstStyle>
            <a:lvl1pPr marL="0" indent="0" algn="ctr">
              <a:buNone/>
              <a:defRPr sz="2800">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www.doh.wa.gov</a:t>
            </a:r>
            <a:endParaRPr lang="en-US" dirty="0"/>
          </a:p>
        </p:txBody>
      </p:sp>
      <p:sp>
        <p:nvSpPr>
          <p:cNvPr id="9" name="Text Placeholder 3"/>
          <p:cNvSpPr>
            <a:spLocks noGrp="1"/>
          </p:cNvSpPr>
          <p:nvPr>
            <p:ph type="body" sz="half" idx="2" hasCustomPrompt="1"/>
          </p:nvPr>
        </p:nvSpPr>
        <p:spPr>
          <a:xfrm>
            <a:off x="684277" y="1643610"/>
            <a:ext cx="3126178" cy="852471"/>
          </a:xfrm>
        </p:spPr>
        <p:txBody>
          <a:bodyPr>
            <a:no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Web Presence Address</a:t>
            </a:r>
          </a:p>
        </p:txBody>
      </p:sp>
      <p:sp>
        <p:nvSpPr>
          <p:cNvPr id="10" name="Text Placeholder 2"/>
          <p:cNvSpPr>
            <a:spLocks noGrp="1"/>
          </p:cNvSpPr>
          <p:nvPr>
            <p:ph type="body" sz="quarter" idx="11" hasCustomPrompt="1"/>
          </p:nvPr>
        </p:nvSpPr>
        <p:spPr>
          <a:xfrm>
            <a:off x="684278" y="2638650"/>
            <a:ext cx="3126177" cy="1035403"/>
          </a:xfrm>
        </p:spPr>
        <p:txBody>
          <a:bodyPr>
            <a:normAutofit/>
          </a:bodyPr>
          <a:lstStyle>
            <a:lvl1pPr marL="0" indent="0">
              <a:buNone/>
              <a:defRPr sz="200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11" name="Text Placeholder 3"/>
          <p:cNvSpPr>
            <a:spLocks noGrp="1"/>
          </p:cNvSpPr>
          <p:nvPr>
            <p:ph type="body" sz="half" idx="10" hasCustomPrompt="1"/>
          </p:nvPr>
        </p:nvSpPr>
        <p:spPr>
          <a:xfrm>
            <a:off x="684277" y="3691263"/>
            <a:ext cx="3126178" cy="2412422"/>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2197" y="1687649"/>
            <a:ext cx="4633450" cy="3590095"/>
          </a:xfrm>
          <a:prstGeom prst="rect">
            <a:avLst/>
          </a:prstGeom>
          <a:effectLst>
            <a:outerShdw blurRad="50800" dist="38100" dir="2700000" algn="tl" rotWithShape="0">
              <a:prstClr val="black">
                <a:alpha val="40000"/>
              </a:prstClr>
            </a:outerShdw>
          </a:effectLst>
        </p:spPr>
      </p:pic>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236974962"/>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Pad for Large Screen Shot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5860" y="683166"/>
            <a:ext cx="8115083" cy="5457268"/>
          </a:xfrm>
          <a:prstGeom prst="rect">
            <a:avLst/>
          </a:prstGeom>
        </p:spPr>
      </p:pic>
      <p:sp>
        <p:nvSpPr>
          <p:cNvPr id="8" name="Picture Placeholder 14"/>
          <p:cNvSpPr>
            <a:spLocks noGrp="1"/>
          </p:cNvSpPr>
          <p:nvPr>
            <p:ph type="pic" sz="quarter" idx="12"/>
          </p:nvPr>
        </p:nvSpPr>
        <p:spPr>
          <a:xfrm>
            <a:off x="1459148" y="966282"/>
            <a:ext cx="6361889" cy="4876800"/>
          </a:xfrm>
        </p:spPr>
        <p:txBody>
          <a:bodyPr/>
          <a:lstStyle>
            <a:lvl1pPr marL="0" indent="0">
              <a:buNone/>
              <a:defRPr/>
            </a:lvl1pPr>
          </a:lstStyle>
          <a:p>
            <a:r>
              <a:rPr lang="en-US" dirty="0" smtClean="0"/>
              <a:t>Click icon to add picture</a:t>
            </a:r>
            <a:endParaRPr lang="en-US" dirty="0"/>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771081512"/>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obile Screenshot">
    <p:spTree>
      <p:nvGrpSpPr>
        <p:cNvPr id="1" name=""/>
        <p:cNvGrpSpPr/>
        <p:nvPr/>
      </p:nvGrpSpPr>
      <p:grpSpPr>
        <a:xfrm>
          <a:off x="0" y="0"/>
          <a:ext cx="0" cy="0"/>
          <a:chOff x="0" y="0"/>
          <a:chExt cx="0" cy="0"/>
        </a:xfrm>
      </p:grpSpPr>
      <p:sp>
        <p:nvSpPr>
          <p:cNvPr id="16" name="Text Placeholder 3"/>
          <p:cNvSpPr>
            <a:spLocks noGrp="1"/>
          </p:cNvSpPr>
          <p:nvPr>
            <p:ph type="body" sz="half" idx="2" hasCustomPrompt="1"/>
          </p:nvPr>
        </p:nvSpPr>
        <p:spPr>
          <a:xfrm>
            <a:off x="684276" y="1300708"/>
            <a:ext cx="3400621" cy="852471"/>
          </a:xfrm>
        </p:spPr>
        <p:txBody>
          <a:bodyPr>
            <a:no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Mobile Presence Screenshot</a:t>
            </a:r>
          </a:p>
        </p:txBody>
      </p:sp>
      <p:sp>
        <p:nvSpPr>
          <p:cNvPr id="17" name="Text Placeholder 2"/>
          <p:cNvSpPr>
            <a:spLocks noGrp="1"/>
          </p:cNvSpPr>
          <p:nvPr>
            <p:ph type="body" sz="quarter" idx="14" hasCustomPrompt="1"/>
          </p:nvPr>
        </p:nvSpPr>
        <p:spPr>
          <a:xfrm>
            <a:off x="684278" y="2295750"/>
            <a:ext cx="3400619" cy="1035403"/>
          </a:xfrm>
        </p:spPr>
        <p:txBody>
          <a:bodyPr>
            <a:normAutofit/>
          </a:bodyPr>
          <a:lstStyle>
            <a:lvl1pPr marL="0" indent="0">
              <a:buNone/>
              <a:defRPr sz="200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18" name="Text Placeholder 3"/>
          <p:cNvSpPr>
            <a:spLocks noGrp="1"/>
          </p:cNvSpPr>
          <p:nvPr>
            <p:ph type="body" sz="half" idx="15" hasCustomPrompt="1"/>
          </p:nvPr>
        </p:nvSpPr>
        <p:spPr>
          <a:xfrm>
            <a:off x="684277" y="3348363"/>
            <a:ext cx="3400620" cy="2412422"/>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3470" y="848632"/>
            <a:ext cx="2501674" cy="5102225"/>
          </a:xfrm>
          <a:prstGeom prst="rect">
            <a:avLst/>
          </a:prstGeom>
          <a:effectLst>
            <a:outerShdw blurRad="50800" dist="38100" dir="2700000" algn="tl" rotWithShape="0">
              <a:prstClr val="black">
                <a:alpha val="40000"/>
              </a:prstClr>
            </a:outerShdw>
          </a:effectLst>
        </p:spPr>
      </p:pic>
      <p:sp>
        <p:nvSpPr>
          <p:cNvPr id="9" name="Picture Placeholder 9"/>
          <p:cNvSpPr>
            <a:spLocks noGrp="1"/>
          </p:cNvSpPr>
          <p:nvPr>
            <p:ph type="pic" sz="quarter" idx="13"/>
          </p:nvPr>
        </p:nvSpPr>
        <p:spPr>
          <a:xfrm>
            <a:off x="5464630" y="1763486"/>
            <a:ext cx="2126342" cy="3302000"/>
          </a:xfrm>
        </p:spPr>
        <p:txBody>
          <a:bodyPr/>
          <a:lstStyle>
            <a:lvl1pPr marL="0" indent="0">
              <a:buNone/>
              <a:defRPr/>
            </a:lvl1pPr>
          </a:lstStyle>
          <a:p>
            <a:r>
              <a:rPr lang="en-US" dirty="0" smtClean="0"/>
              <a:t>Click icon to add picture</a:t>
            </a:r>
            <a:endParaRPr lang="en-US" dirty="0"/>
          </a:p>
        </p:txBody>
      </p:sp>
      <p:sp>
        <p:nvSpPr>
          <p:cNvPr id="11" name="TextBox 10"/>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798522125"/>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obile Address">
    <p:spTree>
      <p:nvGrpSpPr>
        <p:cNvPr id="1" name=""/>
        <p:cNvGrpSpPr/>
        <p:nvPr/>
      </p:nvGrpSpPr>
      <p:grpSpPr>
        <a:xfrm>
          <a:off x="0" y="0"/>
          <a:ext cx="0" cy="0"/>
          <a:chOff x="0" y="0"/>
          <a:chExt cx="0" cy="0"/>
        </a:xfrm>
      </p:grpSpPr>
      <p:sp>
        <p:nvSpPr>
          <p:cNvPr id="16" name="Text Placeholder 3"/>
          <p:cNvSpPr>
            <a:spLocks noGrp="1"/>
          </p:cNvSpPr>
          <p:nvPr>
            <p:ph type="body" sz="half" idx="2" hasCustomPrompt="1"/>
          </p:nvPr>
        </p:nvSpPr>
        <p:spPr>
          <a:xfrm>
            <a:off x="684276" y="1300709"/>
            <a:ext cx="3400621" cy="852471"/>
          </a:xfrm>
        </p:spPr>
        <p:txBody>
          <a:bodyPr>
            <a:no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Mobile Presence Address</a:t>
            </a:r>
          </a:p>
        </p:txBody>
      </p:sp>
      <p:sp>
        <p:nvSpPr>
          <p:cNvPr id="17" name="Text Placeholder 2"/>
          <p:cNvSpPr>
            <a:spLocks noGrp="1"/>
          </p:cNvSpPr>
          <p:nvPr>
            <p:ph type="body" sz="quarter" idx="14" hasCustomPrompt="1"/>
          </p:nvPr>
        </p:nvSpPr>
        <p:spPr>
          <a:xfrm>
            <a:off x="684278" y="2295750"/>
            <a:ext cx="3400619" cy="1035403"/>
          </a:xfrm>
        </p:spPr>
        <p:txBody>
          <a:bodyPr>
            <a:normAutofit/>
          </a:bodyPr>
          <a:lstStyle>
            <a:lvl1pPr marL="0" indent="0">
              <a:buNone/>
              <a:defRPr sz="200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Text…</a:t>
            </a:r>
            <a:endParaRPr lang="en-US" dirty="0"/>
          </a:p>
        </p:txBody>
      </p:sp>
      <p:sp>
        <p:nvSpPr>
          <p:cNvPr id="18" name="Text Placeholder 3"/>
          <p:cNvSpPr>
            <a:spLocks noGrp="1"/>
          </p:cNvSpPr>
          <p:nvPr>
            <p:ph type="body" sz="half" idx="15" hasCustomPrompt="1"/>
          </p:nvPr>
        </p:nvSpPr>
        <p:spPr>
          <a:xfrm>
            <a:off x="684277" y="3348363"/>
            <a:ext cx="3400620" cy="2412422"/>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3470" y="848632"/>
            <a:ext cx="2501674" cy="5102225"/>
          </a:xfrm>
          <a:prstGeom prst="rect">
            <a:avLst/>
          </a:prstGeom>
          <a:effectLst>
            <a:outerShdw blurRad="50800" dist="38100" dir="2700000" algn="tl" rotWithShape="0">
              <a:prstClr val="black">
                <a:alpha val="40000"/>
              </a:prstClr>
            </a:outerShdw>
          </a:effectLst>
        </p:spPr>
      </p:pic>
      <p:sp>
        <p:nvSpPr>
          <p:cNvPr id="9" name="Text Placeholder 2"/>
          <p:cNvSpPr>
            <a:spLocks noGrp="1"/>
          </p:cNvSpPr>
          <p:nvPr>
            <p:ph type="body" sz="quarter" idx="16" hasCustomPrompt="1"/>
          </p:nvPr>
        </p:nvSpPr>
        <p:spPr>
          <a:xfrm>
            <a:off x="5435295" y="3264478"/>
            <a:ext cx="2181225" cy="409575"/>
          </a:xfrm>
        </p:spPr>
        <p:txBody>
          <a:bodyPr>
            <a:normAutofit/>
          </a:bodyPr>
          <a:lstStyle>
            <a:lvl1pPr marL="0" indent="0" algn="ctr">
              <a:lnSpc>
                <a:spcPct val="100000"/>
              </a:lnSpc>
              <a:spcBef>
                <a:spcPts val="0"/>
              </a:spcBef>
              <a:buNone/>
              <a:defRPr sz="1800">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smtClean="0"/>
              <a:t>www.doh.wa.gov</a:t>
            </a:r>
            <a:endParaRPr lang="en-US" dirty="0"/>
          </a:p>
        </p:txBody>
      </p:sp>
      <p:sp>
        <p:nvSpPr>
          <p:cNvPr id="11" name="TextBox 10"/>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49382286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sp>
        <p:nvSpPr>
          <p:cNvPr id="10" name="Text Placeholder 8"/>
          <p:cNvSpPr>
            <a:spLocks noGrp="1"/>
          </p:cNvSpPr>
          <p:nvPr>
            <p:ph type="body" sz="quarter" idx="10" hasCustomPrompt="1"/>
          </p:nvPr>
        </p:nvSpPr>
        <p:spPr>
          <a:xfrm>
            <a:off x="-430" y="2971334"/>
            <a:ext cx="9144000" cy="478522"/>
          </a:xfrm>
        </p:spPr>
        <p:txBody>
          <a:bodyPr>
            <a:noAutofit/>
          </a:bodyPr>
          <a:lstStyle>
            <a:lvl1pPr marL="0" indent="0" algn="ctr">
              <a:buNone/>
              <a:defRPr sz="3000">
                <a:solidFill>
                  <a:srgbClr val="404040"/>
                </a:solidFill>
              </a:defRPr>
            </a:lvl1pPr>
          </a:lstStyle>
          <a:p>
            <a:pPr lvl="0"/>
            <a:r>
              <a:rPr lang="en-US" dirty="0" smtClean="0"/>
              <a:t>Questions?</a:t>
            </a:r>
            <a:endParaRPr lang="en-US" dirty="0"/>
          </a:p>
        </p:txBody>
      </p:sp>
      <p:cxnSp>
        <p:nvCxnSpPr>
          <p:cNvPr id="6" name="Straight Connector 5"/>
          <p:cNvCxnSpPr/>
          <p:nvPr userDrawn="1"/>
        </p:nvCxnSpPr>
        <p:spPr>
          <a:xfrm flipV="1">
            <a:off x="4322814" y="3549371"/>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6564380"/>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act Slide 1">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Text Placeholder 24"/>
          <p:cNvSpPr>
            <a:spLocks noGrp="1"/>
          </p:cNvSpPr>
          <p:nvPr>
            <p:ph type="body" sz="quarter" idx="18" hasCustomPrompt="1"/>
          </p:nvPr>
        </p:nvSpPr>
        <p:spPr>
          <a:xfrm>
            <a:off x="3341910" y="4739419"/>
            <a:ext cx="2473324"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9" name="Text Placeholder 27"/>
          <p:cNvSpPr>
            <a:spLocks noGrp="1"/>
          </p:cNvSpPr>
          <p:nvPr>
            <p:ph type="body" sz="quarter" idx="20" hasCustomPrompt="1"/>
          </p:nvPr>
        </p:nvSpPr>
        <p:spPr>
          <a:xfrm>
            <a:off x="3341910" y="5067436"/>
            <a:ext cx="2473324"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
        <p:nvSpPr>
          <p:cNvPr id="47" name="Text Placeholder 2"/>
          <p:cNvSpPr>
            <a:spLocks noGrp="1"/>
          </p:cNvSpPr>
          <p:nvPr>
            <p:ph type="body" sz="quarter" idx="21" hasCustomPrompt="1"/>
          </p:nvPr>
        </p:nvSpPr>
        <p:spPr>
          <a:xfrm>
            <a:off x="-8311"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smtClean="0"/>
              <a:t>Contact 1</a:t>
            </a:r>
            <a:endParaRPr lang="en-US" dirty="0"/>
          </a:p>
        </p:txBody>
      </p:sp>
      <p:sp>
        <p:nvSpPr>
          <p:cNvPr id="35" name="Text Placeholder 21"/>
          <p:cNvSpPr>
            <a:spLocks noGrp="1"/>
          </p:cNvSpPr>
          <p:nvPr>
            <p:ph type="body" sz="quarter" idx="16" hasCustomPrompt="1"/>
          </p:nvPr>
        </p:nvSpPr>
        <p:spPr>
          <a:xfrm>
            <a:off x="3341910" y="4313395"/>
            <a:ext cx="2473324"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36" name="Picture Placeholder 19"/>
          <p:cNvSpPr>
            <a:spLocks noGrp="1"/>
          </p:cNvSpPr>
          <p:nvPr>
            <p:ph type="pic" sz="quarter" idx="14"/>
          </p:nvPr>
        </p:nvSpPr>
        <p:spPr>
          <a:xfrm>
            <a:off x="3341910" y="1554491"/>
            <a:ext cx="2473325" cy="2487612"/>
          </a:xfrm>
        </p:spPr>
        <p:txBody>
          <a:bodyPr/>
          <a:lstStyle>
            <a:lvl1pPr marL="0" indent="0">
              <a:buNone/>
              <a:defRPr lang="en-US" dirty="0"/>
            </a:lvl1pPr>
          </a:lstStyle>
          <a:p>
            <a:r>
              <a:rPr lang="en-US" dirty="0" smtClean="0"/>
              <a:t>Click icon to add picture</a:t>
            </a:r>
            <a:endParaRPr lang="en-US" dirty="0"/>
          </a:p>
        </p:txBody>
      </p:sp>
      <p:sp>
        <p:nvSpPr>
          <p:cNvPr id="55" name="Text Placeholder 2"/>
          <p:cNvSpPr>
            <a:spLocks noGrp="1"/>
          </p:cNvSpPr>
          <p:nvPr>
            <p:ph type="body" sz="quarter" idx="22" hasCustomPrompt="1"/>
          </p:nvPr>
        </p:nvSpPr>
        <p:spPr>
          <a:xfrm>
            <a:off x="0" y="5569077"/>
            <a:ext cx="9144000" cy="269274"/>
          </a:xfrm>
        </p:spPr>
        <p:txBody>
          <a:bodyPr>
            <a:noAutofit/>
          </a:bodyPr>
          <a:lstStyle>
            <a:lvl1pPr marL="0" indent="0" algn="ctr">
              <a:buNone/>
              <a:defRPr sz="2000">
                <a:solidFill>
                  <a:srgbClr val="404040"/>
                </a:solidFill>
              </a:defRPr>
            </a:lvl1pPr>
            <a:lvl2pPr marL="280988" indent="0">
              <a:buNone/>
              <a:defRPr sz="1600">
                <a:solidFill>
                  <a:srgbClr val="CB8A49"/>
                </a:solidFill>
              </a:defRPr>
            </a:lvl2pPr>
            <a:lvl3pPr marL="519113" indent="0">
              <a:buNone/>
              <a:defRPr sz="1600">
                <a:solidFill>
                  <a:srgbClr val="CB8A49"/>
                </a:solidFill>
              </a:defRPr>
            </a:lvl3pPr>
            <a:lvl4pPr marL="747713" indent="0">
              <a:buNone/>
              <a:defRPr sz="1600">
                <a:solidFill>
                  <a:srgbClr val="CB8A49"/>
                </a:solidFill>
              </a:defRPr>
            </a:lvl4pPr>
            <a:lvl5pPr marL="741363" indent="0">
              <a:buNone/>
              <a:defRPr sz="1600">
                <a:solidFill>
                  <a:srgbClr val="CB8A49"/>
                </a:solidFill>
              </a:defRPr>
            </a:lvl5pPr>
          </a:lstStyle>
          <a:p>
            <a:pPr lvl="0"/>
            <a:r>
              <a:rPr lang="en-US" dirty="0" smtClean="0"/>
              <a:t>www.doh.wa.gov</a:t>
            </a:r>
            <a:endParaRPr lang="en-US" dirty="0"/>
          </a:p>
        </p:txBody>
      </p:sp>
      <p:sp>
        <p:nvSpPr>
          <p:cNvPr id="2" name="TextBox 1"/>
          <p:cNvSpPr txBox="1"/>
          <p:nvPr userDrawn="1"/>
        </p:nvSpPr>
        <p:spPr>
          <a:xfrm>
            <a:off x="3341910" y="6430954"/>
            <a:ext cx="2473324" cy="307777"/>
          </a:xfrm>
          <a:prstGeom prst="rect">
            <a:avLst/>
          </a:prstGeom>
          <a:noFill/>
        </p:spPr>
        <p:txBody>
          <a:bodyPr wrap="square" rtlCol="0">
            <a:spAutoFit/>
          </a:bodyPr>
          <a:lstStyle/>
          <a:p>
            <a:pPr algn="ctr"/>
            <a:r>
              <a:rPr lang="en-US" sz="1400" dirty="0" smtClean="0">
                <a:solidFill>
                  <a:srgbClr val="404040"/>
                </a:solidFill>
                <a:latin typeface="Century Gothic" panose="020B0502020202020204" pitchFamily="34" charset="0"/>
              </a:rPr>
              <a:t>handle: WADeptHealth</a:t>
            </a:r>
            <a:endParaRPr lang="en-US" sz="1400" dirty="0">
              <a:solidFill>
                <a:srgbClr val="404040"/>
              </a:solidFill>
              <a:latin typeface="Century Gothic" panose="020B0502020202020204" pitchFamily="34" charset="0"/>
            </a:endParaRPr>
          </a:p>
        </p:txBody>
      </p:sp>
      <p:grpSp>
        <p:nvGrpSpPr>
          <p:cNvPr id="9" name="Group 8"/>
          <p:cNvGrpSpPr/>
          <p:nvPr userDrawn="1"/>
        </p:nvGrpSpPr>
        <p:grpSpPr>
          <a:xfrm>
            <a:off x="3819060" y="6028972"/>
            <a:ext cx="1454506" cy="308053"/>
            <a:chOff x="3819060" y="6028972"/>
            <a:chExt cx="1454506" cy="308053"/>
          </a:xfrm>
        </p:grpSpPr>
        <p:grpSp>
          <p:nvGrpSpPr>
            <p:cNvPr id="66" name="Group 65"/>
            <p:cNvGrpSpPr/>
            <p:nvPr userDrawn="1"/>
          </p:nvGrpSpPr>
          <p:grpSpPr>
            <a:xfrm>
              <a:off x="3819060" y="6028972"/>
              <a:ext cx="1454506" cy="308053"/>
              <a:chOff x="3819060" y="6187468"/>
              <a:chExt cx="1454506" cy="308053"/>
            </a:xfrm>
            <a:effectLst>
              <a:outerShdw blurRad="50800" dist="38100" dir="2700000" algn="tl" rotWithShape="0">
                <a:prstClr val="black">
                  <a:alpha val="40000"/>
                </a:prstClr>
              </a:outerShdw>
            </a:effectLst>
          </p:grpSpPr>
          <p:sp>
            <p:nvSpPr>
              <p:cNvPr id="71" name="Rounded Rectangle 70"/>
              <p:cNvSpPr/>
              <p:nvPr userDrawn="1"/>
            </p:nvSpPr>
            <p:spPr>
              <a:xfrm>
                <a:off x="4964533" y="6187468"/>
                <a:ext cx="309033" cy="308053"/>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ounded Rectangle 71"/>
              <p:cNvSpPr/>
              <p:nvPr userDrawn="1"/>
            </p:nvSpPr>
            <p:spPr>
              <a:xfrm>
                <a:off x="4582715" y="6187468"/>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ounded Rectangle 72"/>
              <p:cNvSpPr/>
              <p:nvPr userDrawn="1"/>
            </p:nvSpPr>
            <p:spPr>
              <a:xfrm>
                <a:off x="4202658" y="6187469"/>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ounded Rectangle 73"/>
              <p:cNvSpPr/>
              <p:nvPr userDrawn="1"/>
            </p:nvSpPr>
            <p:spPr>
              <a:xfrm>
                <a:off x="3819060" y="6187469"/>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1904" y="6072952"/>
              <a:ext cx="237314" cy="226746"/>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39119" y="6107906"/>
              <a:ext cx="207447" cy="145213"/>
            </a:xfrm>
            <a:prstGeom prst="rect">
              <a:avLst/>
            </a:prstGeom>
          </p:spPr>
        </p:pic>
        <p:pic>
          <p:nvPicPr>
            <p:cNvPr id="6" name="Picture 5"/>
            <p:cNvPicPr>
              <a:picLocks noChangeAspect="1"/>
            </p:cNvPicPr>
            <p:nvPr userDrawn="1"/>
          </p:nvPicPr>
          <p:blipFill rotWithShape="1">
            <a:blip r:embed="rId4" cstate="print">
              <a:extLst>
                <a:ext uri="{28A0092B-C50C-407E-A947-70E740481C1C}">
                  <a14:useLocalDpi xmlns:a14="http://schemas.microsoft.com/office/drawing/2010/main" val="0"/>
                </a:ext>
              </a:extLst>
            </a:blip>
            <a:srcRect l="12061" t="5102" r="5429" b="7232"/>
            <a:stretch/>
          </p:blipFill>
          <p:spPr>
            <a:xfrm>
              <a:off x="4267307" y="6085958"/>
              <a:ext cx="186004" cy="197629"/>
            </a:xfrm>
            <a:prstGeom prst="rect">
              <a:avLst/>
            </a:prstGeom>
          </p:spPr>
        </p:pic>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03254" y="6055140"/>
              <a:ext cx="163921" cy="244558"/>
            </a:xfrm>
            <a:prstGeom prst="rect">
              <a:avLst/>
            </a:prstGeom>
          </p:spPr>
        </p:pic>
      </p:grpSp>
    </p:spTree>
    <p:extLst>
      <p:ext uri="{BB962C8B-B14F-4D97-AF65-F5344CB8AC3E}">
        <p14:creationId xmlns:p14="http://schemas.microsoft.com/office/powerpoint/2010/main" val="8520165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act Slide 2">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1789114" y="4283999"/>
            <a:ext cx="2484436" cy="412750"/>
          </a:xfrm>
        </p:spPr>
        <p:txBody>
          <a:bodyPr>
            <a:normAutofit/>
          </a:bodyPr>
          <a:lstStyle>
            <a:lvl1pPr marL="0" indent="0" algn="ctr">
              <a:buNone/>
              <a:defRPr sz="2200" b="1">
                <a:solidFill>
                  <a:schemeClr val="tx1">
                    <a:lumMod val="75000"/>
                    <a:lumOff val="25000"/>
                  </a:schemeClr>
                </a:solidFill>
              </a:defRPr>
            </a:lvl1pPr>
          </a:lstStyle>
          <a:p>
            <a:pPr lvl="0"/>
            <a:r>
              <a:rPr lang="en-US" dirty="0" smtClean="0"/>
              <a:t>Name</a:t>
            </a:r>
            <a:endParaRPr lang="en-US" dirty="0"/>
          </a:p>
        </p:txBody>
      </p:sp>
      <p:sp>
        <p:nvSpPr>
          <p:cNvPr id="23" name="Text Placeholder 21"/>
          <p:cNvSpPr>
            <a:spLocks noGrp="1"/>
          </p:cNvSpPr>
          <p:nvPr>
            <p:ph type="body" sz="quarter" idx="16" hasCustomPrompt="1"/>
          </p:nvPr>
        </p:nvSpPr>
        <p:spPr>
          <a:xfrm>
            <a:off x="4882595" y="4278472"/>
            <a:ext cx="2487133" cy="412750"/>
          </a:xfrm>
        </p:spPr>
        <p:txBody>
          <a:bodyPr>
            <a:normAutofit/>
          </a:bodyPr>
          <a:lstStyle>
            <a:lvl1pPr marL="0" indent="0" algn="ctr">
              <a:buNone/>
              <a:defRPr lang="en-US" sz="2200" b="1" kern="1200" dirty="0">
                <a:solidFill>
                  <a:schemeClr val="tx1">
                    <a:lumMod val="75000"/>
                    <a:lumOff val="25000"/>
                  </a:schemeClr>
                </a:solidFill>
                <a:latin typeface="Century Gothic" panose="020B0502020202020204" pitchFamily="34" charset="0"/>
                <a:ea typeface="+mn-ea"/>
                <a:cs typeface="+mn-cs"/>
              </a:defRPr>
            </a:lvl1pPr>
          </a:lstStyle>
          <a:p>
            <a:pPr marL="0" lvl="0" indent="0" algn="ctr" defTabSz="914400" rtl="0" eaLnBrk="1" latinLnBrk="0" hangingPunct="1">
              <a:lnSpc>
                <a:spcPct val="90000"/>
              </a:lnSpc>
              <a:spcBef>
                <a:spcPts val="1000"/>
              </a:spcBef>
              <a:buClr>
                <a:srgbClr val="CB8A49"/>
              </a:buClr>
              <a:buFont typeface="Wingdings" panose="05000000000000000000" pitchFamily="2" charset="2"/>
              <a:buNone/>
            </a:pPr>
            <a:r>
              <a:rPr lang="en-US" dirty="0" smtClean="0"/>
              <a:t>Name</a:t>
            </a:r>
            <a:endParaRPr lang="en-US" dirty="0"/>
          </a:p>
        </p:txBody>
      </p:sp>
      <p:sp>
        <p:nvSpPr>
          <p:cNvPr id="25" name="Text Placeholder 24"/>
          <p:cNvSpPr>
            <a:spLocks noGrp="1"/>
          </p:cNvSpPr>
          <p:nvPr>
            <p:ph type="body" sz="quarter" idx="17" hasCustomPrompt="1"/>
          </p:nvPr>
        </p:nvSpPr>
        <p:spPr>
          <a:xfrm>
            <a:off x="1789113" y="4705635"/>
            <a:ext cx="2484437" cy="314335"/>
          </a:xfrm>
        </p:spPr>
        <p:txBody>
          <a:bodyPr/>
          <a:lstStyle>
            <a:lvl1pPr marL="0" indent="0" algn="ctr">
              <a:buNone/>
              <a:defRPr sz="2000" i="1">
                <a:solidFill>
                  <a:srgbClr val="404040"/>
                </a:solidFill>
              </a:defRPr>
            </a:lvl1pPr>
          </a:lstStyle>
          <a:p>
            <a:pPr lvl="0"/>
            <a:r>
              <a:rPr lang="en-US" dirty="0" smtClean="0"/>
              <a:t>Title</a:t>
            </a:r>
            <a:endParaRPr lang="en-US" dirty="0"/>
          </a:p>
        </p:txBody>
      </p:sp>
      <p:sp>
        <p:nvSpPr>
          <p:cNvPr id="26" name="Text Placeholder 24"/>
          <p:cNvSpPr>
            <a:spLocks noGrp="1"/>
          </p:cNvSpPr>
          <p:nvPr>
            <p:ph type="body" sz="quarter" idx="18" hasCustomPrompt="1"/>
          </p:nvPr>
        </p:nvSpPr>
        <p:spPr>
          <a:xfrm>
            <a:off x="4879975" y="4700174"/>
            <a:ext cx="2487132" cy="314335"/>
          </a:xfrm>
        </p:spPr>
        <p:txBody>
          <a:bodyPr>
            <a:normAutofit/>
          </a:bodyPr>
          <a:lstStyle>
            <a:lvl1pPr marL="0" indent="0" algn="ctr">
              <a:buNone/>
              <a:defRPr lang="en-US" sz="2000" i="1" kern="1200" dirty="0">
                <a:solidFill>
                  <a:srgbClr val="404040"/>
                </a:solidFill>
                <a:latin typeface="Century Gothic" panose="020B0502020202020204" pitchFamily="34" charset="0"/>
                <a:ea typeface="+mn-ea"/>
                <a:cs typeface="+mn-cs"/>
              </a:defRPr>
            </a:lvl1pPr>
          </a:lstStyle>
          <a:p>
            <a:pPr marL="0" lvl="0" indent="0" algn="ctr" defTabSz="914400" rtl="0" eaLnBrk="1" latinLnBrk="0" hangingPunct="1">
              <a:lnSpc>
                <a:spcPct val="90000"/>
              </a:lnSpc>
              <a:spcBef>
                <a:spcPts val="1000"/>
              </a:spcBef>
              <a:buClr>
                <a:srgbClr val="CB8A49"/>
              </a:buClr>
              <a:buFont typeface="Wingdings" panose="05000000000000000000" pitchFamily="2" charset="2"/>
              <a:buNone/>
            </a:pPr>
            <a:r>
              <a:rPr lang="en-US" dirty="0" smtClean="0"/>
              <a:t>Title</a:t>
            </a:r>
            <a:endParaRPr lang="en-US" dirty="0"/>
          </a:p>
        </p:txBody>
      </p:sp>
      <p:sp>
        <p:nvSpPr>
          <p:cNvPr id="28" name="Text Placeholder 27"/>
          <p:cNvSpPr>
            <a:spLocks noGrp="1"/>
          </p:cNvSpPr>
          <p:nvPr>
            <p:ph type="body" sz="quarter" idx="19" hasCustomPrompt="1"/>
          </p:nvPr>
        </p:nvSpPr>
        <p:spPr>
          <a:xfrm>
            <a:off x="1789113" y="5028139"/>
            <a:ext cx="2484437"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sp>
        <p:nvSpPr>
          <p:cNvPr id="29" name="Text Placeholder 27"/>
          <p:cNvSpPr>
            <a:spLocks noGrp="1"/>
          </p:cNvSpPr>
          <p:nvPr>
            <p:ph type="body" sz="quarter" idx="20" hasCustomPrompt="1"/>
          </p:nvPr>
        </p:nvSpPr>
        <p:spPr>
          <a:xfrm>
            <a:off x="4882670" y="5023461"/>
            <a:ext cx="2484437" cy="374650"/>
          </a:xfrm>
        </p:spPr>
        <p:txBody>
          <a:bodyPr/>
          <a:lstStyle>
            <a:lvl1pPr marL="0" indent="0" algn="ctr">
              <a:buNone/>
              <a:defRPr sz="2000">
                <a:solidFill>
                  <a:schemeClr val="tx1">
                    <a:lumMod val="75000"/>
                    <a:lumOff val="25000"/>
                  </a:schemeClr>
                </a:solidFill>
              </a:defRPr>
            </a:lvl1pPr>
          </a:lstStyle>
          <a:p>
            <a:pPr lvl="0"/>
            <a:r>
              <a:rPr lang="en-US" dirty="0" smtClean="0"/>
              <a:t>Program</a:t>
            </a:r>
            <a:endParaRPr lang="en-US" dirty="0"/>
          </a:p>
        </p:txBody>
      </p:sp>
      <p:cxnSp>
        <p:nvCxnSpPr>
          <p:cNvPr id="15" name="Straight Connector 14"/>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4322814" y="1246747"/>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Text Placeholder 2"/>
          <p:cNvSpPr>
            <a:spLocks noGrp="1"/>
          </p:cNvSpPr>
          <p:nvPr>
            <p:ph type="body" sz="quarter" idx="21" hasCustomPrompt="1"/>
          </p:nvPr>
        </p:nvSpPr>
        <p:spPr>
          <a:xfrm>
            <a:off x="-8311"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smtClean="0"/>
              <a:t>Contact 2</a:t>
            </a:r>
            <a:endParaRPr lang="en-US" dirty="0"/>
          </a:p>
        </p:txBody>
      </p:sp>
      <p:sp>
        <p:nvSpPr>
          <p:cNvPr id="45" name="Picture Placeholder 17"/>
          <p:cNvSpPr>
            <a:spLocks noGrp="1"/>
          </p:cNvSpPr>
          <p:nvPr>
            <p:ph type="pic" sz="quarter" idx="13"/>
          </p:nvPr>
        </p:nvSpPr>
        <p:spPr>
          <a:xfrm>
            <a:off x="1789113" y="1564831"/>
            <a:ext cx="2484437" cy="2487612"/>
          </a:xfrm>
        </p:spPr>
        <p:txBody>
          <a:bodyPr/>
          <a:lstStyle>
            <a:lvl1pPr marL="0" indent="0">
              <a:buNone/>
              <a:defRPr/>
            </a:lvl1pPr>
          </a:lstStyle>
          <a:p>
            <a:r>
              <a:rPr lang="en-US" dirty="0" smtClean="0"/>
              <a:t>Click icon to add picture</a:t>
            </a:r>
            <a:endParaRPr lang="en-US" dirty="0"/>
          </a:p>
        </p:txBody>
      </p:sp>
      <p:sp>
        <p:nvSpPr>
          <p:cNvPr id="46" name="Picture Placeholder 19"/>
          <p:cNvSpPr>
            <a:spLocks noGrp="1"/>
          </p:cNvSpPr>
          <p:nvPr>
            <p:ph type="pic" sz="quarter" idx="14"/>
          </p:nvPr>
        </p:nvSpPr>
        <p:spPr>
          <a:xfrm>
            <a:off x="4879975" y="1559082"/>
            <a:ext cx="2473325" cy="2487617"/>
          </a:xfrm>
        </p:spPr>
        <p:txBody>
          <a:bodyPr/>
          <a:lstStyle>
            <a:lvl1pPr marL="0" indent="0">
              <a:buNone/>
              <a:defRPr/>
            </a:lvl1pPr>
          </a:lstStyle>
          <a:p>
            <a:r>
              <a:rPr lang="en-US" dirty="0" smtClean="0"/>
              <a:t>Click icon to add picture</a:t>
            </a:r>
            <a:endParaRPr lang="en-US" dirty="0"/>
          </a:p>
        </p:txBody>
      </p:sp>
      <p:sp>
        <p:nvSpPr>
          <p:cNvPr id="47" name="Text Placeholder 2"/>
          <p:cNvSpPr>
            <a:spLocks noGrp="1"/>
          </p:cNvSpPr>
          <p:nvPr>
            <p:ph type="body" sz="quarter" idx="22" hasCustomPrompt="1"/>
          </p:nvPr>
        </p:nvSpPr>
        <p:spPr>
          <a:xfrm>
            <a:off x="0" y="5569077"/>
            <a:ext cx="9144000" cy="269274"/>
          </a:xfrm>
        </p:spPr>
        <p:txBody>
          <a:bodyPr>
            <a:noAutofit/>
          </a:bodyPr>
          <a:lstStyle>
            <a:lvl1pPr marL="0" indent="0" algn="ctr">
              <a:buNone/>
              <a:defRPr sz="2000">
                <a:solidFill>
                  <a:srgbClr val="404040"/>
                </a:solidFill>
              </a:defRPr>
            </a:lvl1pPr>
            <a:lvl2pPr marL="280988" indent="0">
              <a:buNone/>
              <a:defRPr sz="1600">
                <a:solidFill>
                  <a:srgbClr val="CB8A49"/>
                </a:solidFill>
              </a:defRPr>
            </a:lvl2pPr>
            <a:lvl3pPr marL="519113" indent="0">
              <a:buNone/>
              <a:defRPr sz="1600">
                <a:solidFill>
                  <a:srgbClr val="CB8A49"/>
                </a:solidFill>
              </a:defRPr>
            </a:lvl3pPr>
            <a:lvl4pPr marL="747713" indent="0">
              <a:buNone/>
              <a:defRPr sz="1600">
                <a:solidFill>
                  <a:srgbClr val="CB8A49"/>
                </a:solidFill>
              </a:defRPr>
            </a:lvl4pPr>
            <a:lvl5pPr marL="741363" indent="0">
              <a:buNone/>
              <a:defRPr sz="1600">
                <a:solidFill>
                  <a:srgbClr val="CB8A49"/>
                </a:solidFill>
              </a:defRPr>
            </a:lvl5pPr>
          </a:lstStyle>
          <a:p>
            <a:pPr lvl="0"/>
            <a:r>
              <a:rPr lang="en-US" dirty="0" smtClean="0"/>
              <a:t>www.doh.wa.gov</a:t>
            </a:r>
            <a:endParaRPr lang="en-US" dirty="0"/>
          </a:p>
        </p:txBody>
      </p:sp>
      <p:sp>
        <p:nvSpPr>
          <p:cNvPr id="51" name="TextBox 50"/>
          <p:cNvSpPr txBox="1"/>
          <p:nvPr userDrawn="1"/>
        </p:nvSpPr>
        <p:spPr>
          <a:xfrm>
            <a:off x="3341910" y="6430954"/>
            <a:ext cx="2473324" cy="307777"/>
          </a:xfrm>
          <a:prstGeom prst="rect">
            <a:avLst/>
          </a:prstGeom>
          <a:noFill/>
        </p:spPr>
        <p:txBody>
          <a:bodyPr wrap="square" rtlCol="0">
            <a:spAutoFit/>
          </a:bodyPr>
          <a:lstStyle/>
          <a:p>
            <a:pPr algn="ctr"/>
            <a:r>
              <a:rPr lang="en-US" sz="1400" dirty="0" smtClean="0">
                <a:solidFill>
                  <a:srgbClr val="404040"/>
                </a:solidFill>
                <a:latin typeface="Century Gothic" panose="020B0502020202020204" pitchFamily="34" charset="0"/>
              </a:rPr>
              <a:t>handle: WADeptHealth</a:t>
            </a:r>
            <a:endParaRPr lang="en-US" sz="1400" dirty="0">
              <a:solidFill>
                <a:srgbClr val="404040"/>
              </a:solidFill>
              <a:latin typeface="Century Gothic" panose="020B0502020202020204" pitchFamily="34" charset="0"/>
            </a:endParaRPr>
          </a:p>
        </p:txBody>
      </p:sp>
      <p:grpSp>
        <p:nvGrpSpPr>
          <p:cNvPr id="27" name="Group 26"/>
          <p:cNvGrpSpPr/>
          <p:nvPr userDrawn="1"/>
        </p:nvGrpSpPr>
        <p:grpSpPr>
          <a:xfrm>
            <a:off x="3819060" y="6028972"/>
            <a:ext cx="1454506" cy="308053"/>
            <a:chOff x="3819060" y="6028972"/>
            <a:chExt cx="1454506" cy="308053"/>
          </a:xfrm>
        </p:grpSpPr>
        <p:grpSp>
          <p:nvGrpSpPr>
            <p:cNvPr id="30" name="Group 29"/>
            <p:cNvGrpSpPr/>
            <p:nvPr userDrawn="1"/>
          </p:nvGrpSpPr>
          <p:grpSpPr>
            <a:xfrm>
              <a:off x="3819060" y="6028972"/>
              <a:ext cx="1454506" cy="308053"/>
              <a:chOff x="3819060" y="6187468"/>
              <a:chExt cx="1454506" cy="308053"/>
            </a:xfrm>
            <a:effectLst>
              <a:outerShdw blurRad="50800" dist="38100" dir="2700000" algn="tl" rotWithShape="0">
                <a:prstClr val="black">
                  <a:alpha val="40000"/>
                </a:prstClr>
              </a:outerShdw>
            </a:effectLst>
          </p:grpSpPr>
          <p:sp>
            <p:nvSpPr>
              <p:cNvPr id="35" name="Rounded Rectangle 34"/>
              <p:cNvSpPr/>
              <p:nvPr userDrawn="1"/>
            </p:nvSpPr>
            <p:spPr>
              <a:xfrm>
                <a:off x="4964533" y="6187468"/>
                <a:ext cx="309033" cy="308053"/>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ounded Rectangle 35"/>
              <p:cNvSpPr/>
              <p:nvPr userDrawn="1"/>
            </p:nvSpPr>
            <p:spPr>
              <a:xfrm>
                <a:off x="4582715" y="6187468"/>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ounded Rectangle 36"/>
              <p:cNvSpPr/>
              <p:nvPr userDrawn="1"/>
            </p:nvSpPr>
            <p:spPr>
              <a:xfrm>
                <a:off x="4202658" y="6187469"/>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ed Rectangle 37"/>
              <p:cNvSpPr/>
              <p:nvPr userDrawn="1"/>
            </p:nvSpPr>
            <p:spPr>
              <a:xfrm>
                <a:off x="3819060" y="6187469"/>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1904" y="6072952"/>
              <a:ext cx="237314" cy="226746"/>
            </a:xfrm>
            <a:prstGeom prst="rect">
              <a:avLst/>
            </a:prstGeom>
          </p:spPr>
        </p:pic>
        <p:pic>
          <p:nvPicPr>
            <p:cNvPr id="32" name="Picture 3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39119" y="6107906"/>
              <a:ext cx="207447" cy="145213"/>
            </a:xfrm>
            <a:prstGeom prst="rect">
              <a:avLst/>
            </a:prstGeom>
          </p:spPr>
        </p:pic>
        <p:pic>
          <p:nvPicPr>
            <p:cNvPr id="33" name="Picture 32"/>
            <p:cNvPicPr>
              <a:picLocks noChangeAspect="1"/>
            </p:cNvPicPr>
            <p:nvPr userDrawn="1"/>
          </p:nvPicPr>
          <p:blipFill rotWithShape="1">
            <a:blip r:embed="rId4" cstate="print">
              <a:extLst>
                <a:ext uri="{28A0092B-C50C-407E-A947-70E740481C1C}">
                  <a14:useLocalDpi xmlns:a14="http://schemas.microsoft.com/office/drawing/2010/main" val="0"/>
                </a:ext>
              </a:extLst>
            </a:blip>
            <a:srcRect l="12061" t="5102" r="5429" b="7232"/>
            <a:stretch/>
          </p:blipFill>
          <p:spPr>
            <a:xfrm>
              <a:off x="4267307" y="6085958"/>
              <a:ext cx="186004" cy="197629"/>
            </a:xfrm>
            <a:prstGeom prst="rect">
              <a:avLst/>
            </a:prstGeom>
          </p:spPr>
        </p:pic>
        <p:pic>
          <p:nvPicPr>
            <p:cNvPr id="34" name="Picture 3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03254" y="6055140"/>
              <a:ext cx="163921" cy="244558"/>
            </a:xfrm>
            <a:prstGeom prst="rect">
              <a:avLst/>
            </a:prstGeom>
          </p:spPr>
        </p:pic>
      </p:grpSp>
    </p:spTree>
    <p:extLst>
      <p:ext uri="{BB962C8B-B14F-4D97-AF65-F5344CB8AC3E}">
        <p14:creationId xmlns:p14="http://schemas.microsoft.com/office/powerpoint/2010/main" val="2541007794"/>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18" name="Text Placeholder 2"/>
          <p:cNvSpPr>
            <a:spLocks noGrp="1"/>
          </p:cNvSpPr>
          <p:nvPr userDrawn="1">
            <p:ph type="body" sz="quarter" idx="21" hasCustomPrompt="1"/>
          </p:nvPr>
        </p:nvSpPr>
        <p:spPr>
          <a:xfrm>
            <a:off x="-8311" y="673973"/>
            <a:ext cx="9143998" cy="482030"/>
          </a:xfrm>
        </p:spPr>
        <p:txBody>
          <a:bodyPr>
            <a:noAutofit/>
          </a:bodyPr>
          <a:lstStyle>
            <a:lvl1pPr marL="0" indent="0" algn="ctr">
              <a:buFont typeface="Arial" panose="020B0604020202020204" pitchFamily="34" charset="0"/>
              <a:buNone/>
              <a:defRPr sz="3000">
                <a:solidFill>
                  <a:schemeClr val="tx1">
                    <a:lumMod val="75000"/>
                    <a:lumOff val="25000"/>
                  </a:schemeClr>
                </a:solidFill>
              </a:defRPr>
            </a:lvl1pPr>
          </a:lstStyle>
          <a:p>
            <a:pPr lvl="0"/>
            <a:r>
              <a:rPr lang="en-US" dirty="0" smtClean="0"/>
              <a:t>Blank Slide</a:t>
            </a:r>
            <a:endParaRPr lang="en-US" dirty="0"/>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smtClean="0">
                <a:solidFill>
                  <a:srgbClr val="349D96"/>
                </a:solidFill>
                <a:latin typeface="Century Gothic" panose="020B0502020202020204" pitchFamily="34" charset="0"/>
              </a:rPr>
              <a:t>WA</a:t>
            </a:r>
            <a:r>
              <a:rPr lang="en-US" baseline="0" dirty="0" smtClean="0">
                <a:solidFill>
                  <a:srgbClr val="349D96"/>
                </a:solidFill>
                <a:latin typeface="Century Gothic" panose="020B0502020202020204" pitchFamily="34" charset="0"/>
              </a:rPr>
              <a:t> State DOH </a:t>
            </a:r>
            <a:r>
              <a:rPr lang="en-US" sz="1800" dirty="0" smtClean="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216566536"/>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rgbClr val="00857B"/>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91607" y="4043055"/>
            <a:ext cx="2760785" cy="1223520"/>
          </a:xfrm>
          <a:prstGeom prst="rect">
            <a:avLst/>
          </a:prstGeom>
        </p:spPr>
      </p:pic>
    </p:spTree>
    <p:extLst>
      <p:ext uri="{BB962C8B-B14F-4D97-AF65-F5344CB8AC3E}">
        <p14:creationId xmlns:p14="http://schemas.microsoft.com/office/powerpoint/2010/main" val="2555424174"/>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5"/>
          </a:xfrm>
          <a:prstGeom prst="rect">
            <a:avLst/>
          </a:prstGeom>
        </p:spPr>
        <p:txBody>
          <a:bodyPr/>
          <a:lstStyle/>
          <a:p>
            <a:fld id="{7CED4538-ACAD-419D-9AF7-AA5661532181}" type="datetimeFigureOut">
              <a:rPr lang="en-US" smtClean="0"/>
              <a:t>4/27/2020</a:t>
            </a:fld>
            <a:endParaRPr lang="en-US" dirty="0"/>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ACCEABFE-E236-4C45-AA34-B63DABF51C07}" type="slidenum">
              <a:rPr lang="en-US" smtClean="0"/>
              <a:t>‹#›</a:t>
            </a:fld>
            <a:endParaRPr lang="en-US" dirty="0"/>
          </a:p>
        </p:txBody>
      </p:sp>
    </p:spTree>
    <p:extLst>
      <p:ext uri="{BB962C8B-B14F-4D97-AF65-F5344CB8AC3E}">
        <p14:creationId xmlns:p14="http://schemas.microsoft.com/office/powerpoint/2010/main" val="34828211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Font typeface="Arial" pitchFamily="34" charset="0"/>
              <a:buChar char="•"/>
              <a:defRPr sz="2800">
                <a:latin typeface="Arial" pitchFamily="34" charset="0"/>
                <a:cs typeface="Arial" pitchFamily="34" charset="0"/>
              </a:defRPr>
            </a:lvl1pPr>
            <a:lvl2pPr>
              <a:buFont typeface="Arial" pitchFamily="34" charset="0"/>
              <a:buChar char="•"/>
              <a:defRPr sz="2800">
                <a:latin typeface="Arial" pitchFamily="34" charset="0"/>
                <a:cs typeface="Arial" pitchFamily="34" charset="0"/>
              </a:defRPr>
            </a:lvl2pPr>
            <a:lvl3pPr>
              <a:buFont typeface="Arial" pitchFamily="34" charset="0"/>
              <a:buChar char="•"/>
              <a:defRPr sz="2800">
                <a:latin typeface="Arial" pitchFamily="34" charset="0"/>
                <a:cs typeface="Arial" pitchFamily="34" charset="0"/>
              </a:defRPr>
            </a:lvl3pPr>
            <a:lvl4pPr>
              <a:buFont typeface="Arial" pitchFamily="34" charset="0"/>
              <a:buChar char="•"/>
              <a:defRPr sz="2800">
                <a:latin typeface="Arial" pitchFamily="34" charset="0"/>
                <a:cs typeface="Arial" pitchFamily="34" charset="0"/>
              </a:defRPr>
            </a:lvl4pPr>
            <a:lvl5pPr>
              <a:buFont typeface="Arial" pitchFamily="34" charset="0"/>
              <a:buChar char="•"/>
              <a:defRPr sz="2800">
                <a:latin typeface="Arial" pitchFamily="34" charset="0"/>
                <a:cs typeface="Arial" pitchFamily="34" charset="0"/>
              </a:defRPr>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lstStyle>
            <a:lvl1pPr>
              <a:defRPr sz="3600">
                <a:latin typeface="Arial" pitchFamily="34" charset="0"/>
                <a:cs typeface="Arial" pitchFamily="34" charset="0"/>
              </a:defRPr>
            </a:lvl1pPr>
            <a:extLst/>
          </a:lstStyle>
          <a:p>
            <a:r>
              <a:rPr lang="en-US" dirty="0" smtClean="0"/>
              <a:t>Click to edit Master title style</a:t>
            </a:r>
            <a:endParaRPr lang="en-US" dirty="0"/>
          </a:p>
        </p:txBody>
      </p:sp>
      <p:sp>
        <p:nvSpPr>
          <p:cNvPr id="4" name="Date Placeholder 3"/>
          <p:cNvSpPr>
            <a:spLocks noGrp="1"/>
          </p:cNvSpPr>
          <p:nvPr>
            <p:ph type="dt" sz="half" idx="10"/>
          </p:nvPr>
        </p:nvSpPr>
        <p:spPr>
          <a:xfrm>
            <a:off x="6727825" y="6408738"/>
            <a:ext cx="1919288" cy="365125"/>
          </a:xfrm>
          <a:prstGeom prst="rect">
            <a:avLst/>
          </a:prstGeom>
        </p:spPr>
        <p:txBody>
          <a:bodyPr/>
          <a:lstStyle>
            <a:lvl1pPr>
              <a:defRPr>
                <a:latin typeface="Arial" charset="0"/>
              </a:defRPr>
            </a:lvl1pPr>
            <a:extLst/>
          </a:lstStyle>
          <a:p>
            <a:pPr>
              <a:defRPr/>
            </a:pPr>
            <a:fld id="{9A2600F4-7F3E-479D-9A69-9A67EC830497}" type="datetimeFigureOut">
              <a:rPr lang="en-US"/>
              <a:pPr>
                <a:defRPr/>
              </a:pPr>
              <a:t>4/27/2020</a:t>
            </a:fld>
            <a:endParaRPr lang="en-US"/>
          </a:p>
        </p:txBody>
      </p:sp>
      <p:sp>
        <p:nvSpPr>
          <p:cNvPr id="5" name="Footer Placeholder 4"/>
          <p:cNvSpPr>
            <a:spLocks noGrp="1"/>
          </p:cNvSpPr>
          <p:nvPr>
            <p:ph type="ftr" sz="quarter" idx="11"/>
          </p:nvPr>
        </p:nvSpPr>
        <p:spPr>
          <a:xfrm>
            <a:off x="4379913" y="6408738"/>
            <a:ext cx="2351087" cy="365125"/>
          </a:xfrm>
          <a:prstGeom prst="rect">
            <a:avLst/>
          </a:prstGeom>
        </p:spPr>
        <p:txBody>
          <a:bodyPr/>
          <a:lstStyle>
            <a:lvl1pPr>
              <a:defRPr>
                <a:latin typeface="Arial" charset="0"/>
              </a:defRPr>
            </a:lvl1pPr>
            <a:extLst/>
          </a:lstStyle>
          <a:p>
            <a:pPr>
              <a:defRPr/>
            </a:pPr>
            <a:endParaRPr lang="en-US"/>
          </a:p>
        </p:txBody>
      </p:sp>
      <p:sp>
        <p:nvSpPr>
          <p:cNvPr id="6" name="Slide Number Placeholder 5"/>
          <p:cNvSpPr>
            <a:spLocks noGrp="1"/>
          </p:cNvSpPr>
          <p:nvPr>
            <p:ph type="sldNum" sz="quarter" idx="12"/>
          </p:nvPr>
        </p:nvSpPr>
        <p:spPr>
          <a:xfrm>
            <a:off x="8647113" y="6408738"/>
            <a:ext cx="366712"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F553AF2F-12B2-439F-91F8-9A23964CAC06}" type="slidenum">
              <a:rPr lang="en-US" altLang="en-US"/>
              <a:pPr/>
              <a:t>‹#›</a:t>
            </a:fld>
            <a:endParaRPr lang="en-US" altLang="en-US"/>
          </a:p>
        </p:txBody>
      </p:sp>
    </p:spTree>
    <p:extLst>
      <p:ext uri="{BB962C8B-B14F-4D97-AF65-F5344CB8AC3E}">
        <p14:creationId xmlns:p14="http://schemas.microsoft.com/office/powerpoint/2010/main" val="48665049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21005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Slide Number Placeholder 5"/>
          <p:cNvSpPr>
            <a:spLocks noGrp="1"/>
          </p:cNvSpPr>
          <p:nvPr>
            <p:ph type="sldNum" sz="quarter" idx="4"/>
          </p:nvPr>
        </p:nvSpPr>
        <p:spPr>
          <a:xfrm>
            <a:off x="3028950" y="6356350"/>
            <a:ext cx="3086100" cy="365125"/>
          </a:xfrm>
          <a:prstGeom prst="rect">
            <a:avLst/>
          </a:prstGeom>
        </p:spPr>
        <p:txBody>
          <a:bodyPr vert="horz" lIns="91440" tIns="45720" rIns="91440" bIns="45720" rtlCol="0" anchor="ctr"/>
          <a:lstStyle>
            <a:lvl1pPr algn="ctr">
              <a:defRPr sz="1400">
                <a:solidFill>
                  <a:srgbClr val="404040"/>
                </a:solidFill>
                <a:latin typeface="Century Gothic" panose="020B0502020202020204" pitchFamily="34" charset="0"/>
              </a:defRPr>
            </a:lvl1pPr>
          </a:lstStyle>
          <a:p>
            <a:fld id="{3535056D-F555-406B-BF1D-286FE836F60C}" type="slidenum">
              <a:rPr lang="en-US" smtClean="0"/>
              <a:pPr/>
              <a:t>‹#›</a:t>
            </a:fld>
            <a:endParaRPr lang="en-US" dirty="0"/>
          </a:p>
        </p:txBody>
      </p:sp>
    </p:spTree>
    <p:extLst>
      <p:ext uri="{BB962C8B-B14F-4D97-AF65-F5344CB8AC3E}">
        <p14:creationId xmlns:p14="http://schemas.microsoft.com/office/powerpoint/2010/main" val="3222232568"/>
      </p:ext>
    </p:extLst>
  </p:cSld>
  <p:clrMap bg1="lt1" tx1="dk1" bg2="lt2" tx2="dk2" accent1="accent1" accent2="accent2" accent3="accent3" accent4="accent4" accent5="accent5" accent6="accent6" hlink="hlink" folHlink="folHlink"/>
  <p:sldLayoutIdLst>
    <p:sldLayoutId id="2147483672" r:id="rId1"/>
    <p:sldLayoutId id="2147483733" r:id="rId2"/>
    <p:sldLayoutId id="2147483737" r:id="rId3"/>
    <p:sldLayoutId id="2147483734" r:id="rId4"/>
    <p:sldLayoutId id="2147483735" r:id="rId5"/>
    <p:sldLayoutId id="2147483736" r:id="rId6"/>
    <p:sldLayoutId id="2147483740" r:id="rId7"/>
    <p:sldLayoutId id="2147483666" r:id="rId8"/>
    <p:sldLayoutId id="2147483673" r:id="rId9"/>
    <p:sldLayoutId id="2147483719" r:id="rId10"/>
    <p:sldLayoutId id="2147483720" r:id="rId11"/>
    <p:sldLayoutId id="2147483721" r:id="rId12"/>
    <p:sldLayoutId id="2147483674" r:id="rId13"/>
    <p:sldLayoutId id="2147483675" r:id="rId14"/>
    <p:sldLayoutId id="2147483744" r:id="rId15"/>
    <p:sldLayoutId id="2147483665" r:id="rId16"/>
    <p:sldLayoutId id="2147483677" r:id="rId17"/>
    <p:sldLayoutId id="2147483741" r:id="rId18"/>
    <p:sldLayoutId id="2147483692" r:id="rId19"/>
    <p:sldLayoutId id="2147483696" r:id="rId20"/>
    <p:sldLayoutId id="2147483694" r:id="rId21"/>
    <p:sldLayoutId id="2147483695" r:id="rId22"/>
    <p:sldLayoutId id="2147483739" r:id="rId23"/>
    <p:sldLayoutId id="2147483697" r:id="rId24"/>
    <p:sldLayoutId id="2147483698" r:id="rId25"/>
    <p:sldLayoutId id="2147483699" r:id="rId26"/>
    <p:sldLayoutId id="2147483700" r:id="rId27"/>
    <p:sldLayoutId id="2147483701" r:id="rId28"/>
    <p:sldLayoutId id="2147483743" r:id="rId29"/>
    <p:sldLayoutId id="2147483702" r:id="rId30"/>
    <p:sldLayoutId id="2147483725" r:id="rId31"/>
    <p:sldLayoutId id="2147483726" r:id="rId32"/>
    <p:sldLayoutId id="2147483727" r:id="rId33"/>
    <p:sldLayoutId id="2147483728" r:id="rId34"/>
    <p:sldLayoutId id="2147483730" r:id="rId35"/>
    <p:sldLayoutId id="2147483731" r:id="rId36"/>
    <p:sldLayoutId id="2147483732" r:id="rId37"/>
    <p:sldLayoutId id="2147483703" r:id="rId38"/>
    <p:sldLayoutId id="2147483704" r:id="rId39"/>
    <p:sldLayoutId id="2147483705" r:id="rId40"/>
    <p:sldLayoutId id="2147483669" r:id="rId41"/>
    <p:sldLayoutId id="2147483706" r:id="rId42"/>
    <p:sldLayoutId id="2147483707" r:id="rId43"/>
    <p:sldLayoutId id="2147483708" r:id="rId44"/>
    <p:sldLayoutId id="2147483709" r:id="rId45"/>
    <p:sldLayoutId id="2147483710" r:id="rId46"/>
    <p:sldLayoutId id="2147483712" r:id="rId47"/>
    <p:sldLayoutId id="2147483711" r:id="rId48"/>
    <p:sldLayoutId id="2147483713" r:id="rId49"/>
    <p:sldLayoutId id="2147483742" r:id="rId50"/>
    <p:sldLayoutId id="2147483714" r:id="rId51"/>
    <p:sldLayoutId id="2147483715" r:id="rId52"/>
    <p:sldLayoutId id="2147483738" r:id="rId53"/>
    <p:sldLayoutId id="2147483667" r:id="rId54"/>
    <p:sldLayoutId id="2147483716" r:id="rId55"/>
    <p:sldLayoutId id="2147483724" r:id="rId56"/>
    <p:sldLayoutId id="2147483718" r:id="rId57"/>
    <p:sldLayoutId id="2147483717" r:id="rId58"/>
    <p:sldLayoutId id="2147483693" r:id="rId59"/>
    <p:sldLayoutId id="2147483668" r:id="rId60"/>
    <p:sldLayoutId id="2147483745" r:id="rId61"/>
    <p:sldLayoutId id="2147483746" r:id="rId62"/>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85750" indent="-285750" algn="l" defTabSz="914400" rtl="0" eaLnBrk="1" latinLnBrk="0" hangingPunct="1">
        <a:lnSpc>
          <a:spcPct val="90000"/>
        </a:lnSpc>
        <a:spcBef>
          <a:spcPts val="1000"/>
        </a:spcBef>
        <a:buClr>
          <a:srgbClr val="349D96"/>
        </a:buClr>
        <a:buFont typeface="Wingdings" panose="05000000000000000000" pitchFamily="2" charset="2"/>
        <a:buChar char="£"/>
        <a:defRPr sz="2000" kern="1200">
          <a:solidFill>
            <a:schemeClr val="tx1">
              <a:lumMod val="75000"/>
              <a:lumOff val="25000"/>
            </a:schemeClr>
          </a:solidFill>
          <a:latin typeface="Century Gothic" panose="020B0502020202020204" pitchFamily="34" charset="0"/>
          <a:ea typeface="+mn-ea"/>
          <a:cs typeface="+mn-cs"/>
        </a:defRPr>
      </a:lvl1pPr>
      <a:lvl2pPr marL="519113" indent="-238125" algn="l" defTabSz="914400" rtl="0" eaLnBrk="1" latinLnBrk="0" hangingPunct="1">
        <a:lnSpc>
          <a:spcPct val="90000"/>
        </a:lnSpc>
        <a:spcBef>
          <a:spcPts val="500"/>
        </a:spcBef>
        <a:buClr>
          <a:srgbClr val="349D96"/>
        </a:buClr>
        <a:buFont typeface="Courier New" panose="02070309020205020404" pitchFamily="49" charset="0"/>
        <a:buChar char="o"/>
        <a:defRPr sz="2000" kern="1200">
          <a:solidFill>
            <a:schemeClr val="tx1">
              <a:lumMod val="75000"/>
              <a:lumOff val="25000"/>
            </a:schemeClr>
          </a:solidFill>
          <a:latin typeface="Century Gothic" panose="020B0502020202020204" pitchFamily="34" charset="0"/>
          <a:ea typeface="+mn-ea"/>
          <a:cs typeface="+mn-cs"/>
        </a:defRPr>
      </a:lvl2pPr>
      <a:lvl3pPr marL="747713" indent="-228600" algn="l" defTabSz="914400" rtl="0" eaLnBrk="1" latinLnBrk="0" hangingPunct="1">
        <a:lnSpc>
          <a:spcPct val="90000"/>
        </a:lnSpc>
        <a:spcBef>
          <a:spcPts val="500"/>
        </a:spcBef>
        <a:buClr>
          <a:srgbClr val="349D96"/>
        </a:buClr>
        <a:buFont typeface="Century Gothic" panose="020B0502020202020204" pitchFamily="34" charset="0"/>
        <a:buChar char="■"/>
        <a:defRPr sz="1800" kern="1200">
          <a:solidFill>
            <a:schemeClr val="tx1">
              <a:lumMod val="75000"/>
              <a:lumOff val="25000"/>
            </a:schemeClr>
          </a:solidFill>
          <a:latin typeface="Century Gothic" panose="020B0502020202020204" pitchFamily="34" charset="0"/>
          <a:ea typeface="+mn-ea"/>
          <a:cs typeface="+mn-cs"/>
        </a:defRPr>
      </a:lvl3pPr>
      <a:lvl4pPr marL="919163" indent="-171450" algn="l" defTabSz="914400" rtl="0" eaLnBrk="1" latinLnBrk="0" hangingPunct="1">
        <a:lnSpc>
          <a:spcPct val="90000"/>
        </a:lnSpc>
        <a:spcBef>
          <a:spcPts val="500"/>
        </a:spcBef>
        <a:buClr>
          <a:srgbClr val="349D96"/>
        </a:buClr>
        <a:buFont typeface="Century Gothic" panose="020B0502020202020204" pitchFamily="34" charset="0"/>
        <a:buChar char="♦"/>
        <a:defRPr sz="1800" kern="1200">
          <a:solidFill>
            <a:schemeClr val="tx1">
              <a:lumMod val="75000"/>
              <a:lumOff val="25000"/>
            </a:schemeClr>
          </a:solidFill>
          <a:latin typeface="Century Gothic" panose="020B0502020202020204" pitchFamily="34" charset="0"/>
          <a:ea typeface="+mn-ea"/>
          <a:cs typeface="+mn-cs"/>
        </a:defRPr>
      </a:lvl4pPr>
      <a:lvl5pPr marL="969963" indent="-228600" algn="l" defTabSz="914400" rtl="0" eaLnBrk="1" latinLnBrk="0" hangingPunct="1">
        <a:lnSpc>
          <a:spcPct val="90000"/>
        </a:lnSpc>
        <a:spcBef>
          <a:spcPts val="500"/>
        </a:spcBef>
        <a:buClr>
          <a:srgbClr val="CB8A49"/>
        </a:buClr>
        <a:buFont typeface="Century Gothic" panose="020B0502020202020204" pitchFamily="34" charset="0"/>
        <a:buChar char="♦"/>
        <a:defRPr sz="12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3" Type="http://schemas.openxmlformats.org/officeDocument/2006/relationships/hyperlink" Target="https://climatenexus.org/climate-issues/health/climate-change-and-vector-borne-diseases/" TargetMode="External"/><Relationship Id="rId2" Type="http://schemas.openxmlformats.org/officeDocument/2006/relationships/image" Target="../media/image23.png"/><Relationship Id="rId1" Type="http://schemas.openxmlformats.org/officeDocument/2006/relationships/slideLayout" Target="../slideLayouts/slideLayout61.xml"/></Relationships>
</file>

<file path=ppt/slides/_rels/slide3.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climatenexus.org/climate-issues/health/climate-change-and-vector-borne-diseases/" TargetMode="External"/><Relationship Id="rId2" Type="http://schemas.openxmlformats.org/officeDocument/2006/relationships/image" Target="../media/image31.png"/><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61.xml"/><Relationship Id="rId4" Type="http://schemas.openxmlformats.org/officeDocument/2006/relationships/image" Target="../media/image33.jpg"/></Relationships>
</file>

<file path=ppt/slides/_rels/slide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61.xml"/><Relationship Id="rId5" Type="http://schemas.openxmlformats.org/officeDocument/2006/relationships/image" Target="../media/image37.jp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6.xml"/><Relationship Id="rId1" Type="http://schemas.openxmlformats.org/officeDocument/2006/relationships/slideLayout" Target="../slideLayouts/slideLayout59.xml"/><Relationship Id="rId5" Type="http://schemas.openxmlformats.org/officeDocument/2006/relationships/image" Target="../media/image41.gif"/><Relationship Id="rId4" Type="http://schemas.openxmlformats.org/officeDocument/2006/relationships/image" Target="../media/image40.emf"/></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61.xml"/><Relationship Id="rId4" Type="http://schemas.openxmlformats.org/officeDocument/2006/relationships/image" Target="../media/image42.jp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1.xml"/><Relationship Id="rId6" Type="http://schemas.openxmlformats.org/officeDocument/2006/relationships/hyperlink" Target="https://climate.washington.edu/climate-data/trendanalysisapp/" TargetMode="External"/><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1.xml"/><Relationship Id="rId6" Type="http://schemas.openxmlformats.org/officeDocument/2006/relationships/hyperlink" Target="https://climate.washington.edu/climate-data/trendanalysisapp/" TargetMode="External"/><Relationship Id="rId5" Type="http://schemas.openxmlformats.org/officeDocument/2006/relationships/image" Target="../media/image55.pn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9.xml"/><Relationship Id="rId1" Type="http://schemas.openxmlformats.org/officeDocument/2006/relationships/slideLayout" Target="../slideLayouts/slideLayout59.xml"/><Relationship Id="rId4" Type="http://schemas.openxmlformats.org/officeDocument/2006/relationships/hyperlink" Target="mailto:elizabeth.dykstra@doh.w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155193069"/>
              </p:ext>
            </p:extLst>
          </p:nvPr>
        </p:nvGraphicFramePr>
        <p:xfrm>
          <a:off x="303237" y="353204"/>
          <a:ext cx="8522898" cy="5684520"/>
        </p:xfrm>
        <a:graphic>
          <a:graphicData uri="http://schemas.openxmlformats.org/drawingml/2006/table">
            <a:tbl>
              <a:tblPr firstRow="1" bandRow="1">
                <a:tableStyleId>{5C22544A-7EE6-4342-B048-85BDC9FD1C3A}</a:tableStyleId>
              </a:tblPr>
              <a:tblGrid>
                <a:gridCol w="3562410"/>
                <a:gridCol w="4960488"/>
              </a:tblGrid>
              <a:tr h="370840">
                <a:tc>
                  <a:txBody>
                    <a:bodyPr/>
                    <a:lstStyle/>
                    <a:p>
                      <a:r>
                        <a:rPr lang="en-US" dirty="0" smtClean="0"/>
                        <a:t>Climate Condition</a:t>
                      </a:r>
                      <a:endParaRPr lang="en-US" dirty="0"/>
                    </a:p>
                  </a:txBody>
                  <a:tcPr/>
                </a:tc>
                <a:tc>
                  <a:txBody>
                    <a:bodyPr/>
                    <a:lstStyle/>
                    <a:p>
                      <a:r>
                        <a:rPr lang="en-US" dirty="0" smtClean="0"/>
                        <a:t>Influence</a:t>
                      </a:r>
                      <a:r>
                        <a:rPr lang="en-US" baseline="0" dirty="0" smtClean="0"/>
                        <a:t> on Vectors</a:t>
                      </a:r>
                      <a:endParaRPr lang="en-US" dirty="0"/>
                    </a:p>
                  </a:txBody>
                  <a:tcPr/>
                </a:tc>
              </a:tr>
              <a:tr h="370840">
                <a:tc gridSpan="2">
                  <a:txBody>
                    <a:bodyPr/>
                    <a:lstStyle/>
                    <a:p>
                      <a:r>
                        <a:rPr lang="en-US" b="1" dirty="0" smtClean="0"/>
                        <a:t>Increasing temperatures</a:t>
                      </a:r>
                      <a:endParaRPr lang="en-US" b="1" dirty="0"/>
                    </a:p>
                  </a:txBody>
                  <a:tcPr/>
                </a:tc>
                <a:tc hMerge="1">
                  <a:txBody>
                    <a:bodyPr/>
                    <a:lstStyle/>
                    <a:p>
                      <a:endParaRPr 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Higher transmission</a:t>
                      </a:r>
                      <a:r>
                        <a:rPr lang="en-US" baseline="0" dirty="0" smtClean="0"/>
                        <a:t> potential</a:t>
                      </a:r>
                      <a:endParaRPr lang="en-US" dirty="0" smtClean="0"/>
                    </a:p>
                  </a:txBody>
                  <a:tcPr/>
                </a:tc>
                <a:tc>
                  <a:txBody>
                    <a:bodyPr/>
                    <a:lstStyle/>
                    <a:p>
                      <a:r>
                        <a:rPr lang="en-US" dirty="0" smtClean="0"/>
                        <a:t>Decreasing vector generation time</a:t>
                      </a:r>
                    </a:p>
                    <a:p>
                      <a:r>
                        <a:rPr lang="en-US" dirty="0" smtClean="0"/>
                        <a:t>Increasing vector population growth</a:t>
                      </a:r>
                      <a:r>
                        <a:rPr lang="en-US" baseline="0" dirty="0" smtClean="0"/>
                        <a:t> rate</a:t>
                      </a:r>
                    </a:p>
                    <a:p>
                      <a:r>
                        <a:rPr lang="en-US" baseline="0" dirty="0" smtClean="0"/>
                        <a:t>Decreasing pathogen extrinsic incubation period</a:t>
                      </a:r>
                    </a:p>
                    <a:p>
                      <a:r>
                        <a:rPr lang="en-US" baseline="0" dirty="0" smtClean="0"/>
                        <a:t>Increasing length of transmission period</a:t>
                      </a:r>
                      <a:endParaRPr lang="en-US" dirty="0"/>
                    </a:p>
                  </a:txBody>
                  <a:tcPr/>
                </a:tc>
              </a:tr>
              <a:tr h="370840">
                <a:tc>
                  <a:txBody>
                    <a:bodyPr/>
                    <a:lstStyle/>
                    <a:p>
                      <a:r>
                        <a:rPr lang="en-US" dirty="0" smtClean="0"/>
                        <a:t>   Lower transmission potential</a:t>
                      </a:r>
                      <a:endParaRPr lang="en-US" dirty="0"/>
                    </a:p>
                  </a:txBody>
                  <a:tcPr/>
                </a:tc>
                <a:tc>
                  <a:txBody>
                    <a:bodyPr/>
                    <a:lstStyle/>
                    <a:p>
                      <a:r>
                        <a:rPr lang="en-US" dirty="0" smtClean="0"/>
                        <a:t>Decreasing vector longevity</a:t>
                      </a:r>
                    </a:p>
                    <a:p>
                      <a:r>
                        <a:rPr lang="en-US" dirty="0" smtClean="0"/>
                        <a:t>Decreasing life expectancy</a:t>
                      </a:r>
                      <a:endParaRPr lang="en-US" dirty="0"/>
                    </a:p>
                  </a:txBody>
                  <a:tcPr/>
                </a:tc>
              </a:tr>
              <a:tr h="370840">
                <a:tc gridSpan="2">
                  <a:txBody>
                    <a:bodyPr/>
                    <a:lstStyle/>
                    <a:p>
                      <a:r>
                        <a:rPr lang="en-US" b="1" dirty="0" smtClean="0"/>
                        <a:t>Increasing abundance of water</a:t>
                      </a:r>
                      <a:endParaRPr lang="en-US" b="1" dirty="0"/>
                    </a:p>
                  </a:txBody>
                  <a:tcPr/>
                </a:tc>
                <a:tc hMerge="1">
                  <a:txBody>
                    <a:bodyPr/>
                    <a:lstStyle/>
                    <a:p>
                      <a:endParaRPr lang="en-US" dirty="0"/>
                    </a:p>
                  </a:txBody>
                  <a:tcPr/>
                </a:tc>
              </a:tr>
              <a:tr h="370840">
                <a:tc>
                  <a:txBody>
                    <a:bodyPr/>
                    <a:lstStyle/>
                    <a:p>
                      <a:r>
                        <a:rPr lang="en-US" dirty="0" smtClean="0"/>
                        <a:t>   Higher transmission potential</a:t>
                      </a:r>
                      <a:endParaRPr lang="en-US" dirty="0"/>
                    </a:p>
                  </a:txBody>
                  <a:tcPr/>
                </a:tc>
                <a:tc>
                  <a:txBody>
                    <a:bodyPr/>
                    <a:lstStyle/>
                    <a:p>
                      <a:r>
                        <a:rPr lang="en-US" dirty="0" smtClean="0"/>
                        <a:t>Increase in vector larval habitats</a:t>
                      </a:r>
                    </a:p>
                    <a:p>
                      <a:r>
                        <a:rPr lang="en-US" dirty="0" smtClean="0"/>
                        <a:t>Increase in vector population sizes</a:t>
                      </a:r>
                    </a:p>
                    <a:p>
                      <a:r>
                        <a:rPr lang="en-US" dirty="0" smtClean="0"/>
                        <a:t>Increase in animal host populations over time</a:t>
                      </a:r>
                      <a:endParaRPr lang="en-US" dirty="0"/>
                    </a:p>
                  </a:txBody>
                  <a:tcPr/>
                </a:tc>
              </a:tr>
              <a:tr h="370840">
                <a:tc>
                  <a:txBody>
                    <a:bodyPr/>
                    <a:lstStyle/>
                    <a:p>
                      <a:r>
                        <a:rPr lang="en-US" dirty="0" smtClean="0"/>
                        <a:t>   Lower transmission potential</a:t>
                      </a:r>
                      <a:endParaRPr lang="en-US" dirty="0"/>
                    </a:p>
                  </a:txBody>
                  <a:tcPr/>
                </a:tc>
                <a:tc>
                  <a:txBody>
                    <a:bodyPr/>
                    <a:lstStyle/>
                    <a:p>
                      <a:r>
                        <a:rPr lang="en-US" dirty="0" smtClean="0"/>
                        <a:t>Decrease</a:t>
                      </a:r>
                      <a:r>
                        <a:rPr lang="en-US" baseline="0" dirty="0" smtClean="0"/>
                        <a:t> vector host interactions with increase in water sources and dispersion of animal hosts</a:t>
                      </a:r>
                    </a:p>
                    <a:p>
                      <a:r>
                        <a:rPr lang="en-US" baseline="0" dirty="0" smtClean="0"/>
                        <a:t>Some vector-borne disease cycles require periods of drought for pathogen amplification</a:t>
                      </a:r>
                      <a:endParaRPr lang="en-US" dirty="0"/>
                    </a:p>
                  </a:txBody>
                  <a:tcPr/>
                </a:tc>
              </a:tr>
              <a:tr h="370840">
                <a:tc gridSpan="2">
                  <a:txBody>
                    <a:bodyPr/>
                    <a:lstStyle/>
                    <a:p>
                      <a:r>
                        <a:rPr lang="en-US" dirty="0" smtClean="0"/>
                        <a:t>Both water and temperature</a:t>
                      </a:r>
                      <a:r>
                        <a:rPr lang="en-US" baseline="0" dirty="0" smtClean="0"/>
                        <a:t> will influence host and vector distribution in unknown complex ways</a:t>
                      </a:r>
                      <a:endParaRPr lang="en-US" dirty="0"/>
                    </a:p>
                  </a:txBody>
                  <a:tcPr/>
                </a:tc>
                <a:tc hMerge="1">
                  <a:txBody>
                    <a:bodyPr/>
                    <a:lstStyle/>
                    <a:p>
                      <a:endParaRPr lang="en-US" dirty="0"/>
                    </a:p>
                  </a:txBody>
                  <a:tcPr/>
                </a:tc>
              </a:tr>
            </a:tbl>
          </a:graphicData>
        </a:graphic>
      </p:graphicFrame>
      <p:sp>
        <p:nvSpPr>
          <p:cNvPr id="4" name="TextBox 3"/>
          <p:cNvSpPr txBox="1"/>
          <p:nvPr/>
        </p:nvSpPr>
        <p:spPr>
          <a:xfrm>
            <a:off x="6971525" y="6037724"/>
            <a:ext cx="1854610" cy="369332"/>
          </a:xfrm>
          <a:prstGeom prst="rect">
            <a:avLst/>
          </a:prstGeom>
          <a:noFill/>
        </p:spPr>
        <p:txBody>
          <a:bodyPr wrap="none" rtlCol="0">
            <a:spAutoFit/>
          </a:bodyPr>
          <a:lstStyle/>
          <a:p>
            <a:r>
              <a:rPr lang="en-US" dirty="0" err="1" smtClean="0"/>
              <a:t>Tabachnick</a:t>
            </a:r>
            <a:r>
              <a:rPr lang="en-US" dirty="0" smtClean="0"/>
              <a:t>, 2010</a:t>
            </a:r>
            <a:endParaRPr lang="en-US" dirty="0"/>
          </a:p>
        </p:txBody>
      </p:sp>
    </p:spTree>
    <p:extLst>
      <p:ext uri="{BB962C8B-B14F-4D97-AF65-F5344CB8AC3E}">
        <p14:creationId xmlns:p14="http://schemas.microsoft.com/office/powerpoint/2010/main" val="35980904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6" y="845464"/>
            <a:ext cx="8429624" cy="5149615"/>
          </a:xfrm>
          <a:prstGeom prst="rect">
            <a:avLst/>
          </a:prstGeom>
        </p:spPr>
      </p:pic>
      <p:sp>
        <p:nvSpPr>
          <p:cNvPr id="5" name="Footer Placeholder 1"/>
          <p:cNvSpPr txBox="1">
            <a:spLocks/>
          </p:cNvSpPr>
          <p:nvPr/>
        </p:nvSpPr>
        <p:spPr>
          <a:xfrm>
            <a:off x="1571625" y="6261100"/>
            <a:ext cx="6248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hlinkClick r:id="rId3"/>
              </a:rPr>
              <a:t>https://climatenexus.org/climate-issues/health/climate-change-and-vector-borne-diseases/</a:t>
            </a:r>
            <a:endParaRPr lang="en-US" sz="1200" dirty="0"/>
          </a:p>
        </p:txBody>
      </p:sp>
    </p:spTree>
    <p:extLst>
      <p:ext uri="{BB962C8B-B14F-4D97-AF65-F5344CB8AC3E}">
        <p14:creationId xmlns:p14="http://schemas.microsoft.com/office/powerpoint/2010/main" val="31895511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 name="Group 29"/>
          <p:cNvGrpSpPr/>
          <p:nvPr/>
        </p:nvGrpSpPr>
        <p:grpSpPr>
          <a:xfrm>
            <a:off x="2338846" y="533259"/>
            <a:ext cx="6531636" cy="1981342"/>
            <a:chOff x="1383919" y="1803127"/>
            <a:chExt cx="7553207" cy="2145640"/>
          </a:xfrm>
        </p:grpSpPr>
        <p:grpSp>
          <p:nvGrpSpPr>
            <p:cNvPr id="7" name="Group 6"/>
            <p:cNvGrpSpPr/>
            <p:nvPr/>
          </p:nvGrpSpPr>
          <p:grpSpPr>
            <a:xfrm>
              <a:off x="1383919" y="3233150"/>
              <a:ext cx="7553207" cy="715617"/>
              <a:chOff x="967037" y="2971800"/>
              <a:chExt cx="7235687" cy="715617"/>
            </a:xfrm>
          </p:grpSpPr>
          <p:sp>
            <p:nvSpPr>
              <p:cNvPr id="5" name="Right Arrow 4"/>
              <p:cNvSpPr/>
              <p:nvPr/>
            </p:nvSpPr>
            <p:spPr>
              <a:xfrm>
                <a:off x="967037" y="2971800"/>
                <a:ext cx="7235687" cy="715617"/>
              </a:xfrm>
              <a:prstGeom prst="rightArrow">
                <a:avLst/>
              </a:prstGeom>
              <a:gradFill flip="none" rotWithShape="1">
                <a:gsLst>
                  <a:gs pos="0">
                    <a:schemeClr val="accent1">
                      <a:lumMod val="81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431235" y="3098775"/>
                <a:ext cx="3150704" cy="461665"/>
              </a:xfrm>
              <a:prstGeom prst="rect">
                <a:avLst/>
              </a:prstGeom>
              <a:noFill/>
            </p:spPr>
            <p:txBody>
              <a:bodyPr wrap="square" rtlCol="0">
                <a:spAutoFit/>
              </a:bodyPr>
              <a:lstStyle/>
              <a:p>
                <a:r>
                  <a:rPr lang="en-US" sz="2400" dirty="0" smtClean="0"/>
                  <a:t>Time</a:t>
                </a:r>
                <a:endParaRPr lang="en-US" sz="2400" dirty="0"/>
              </a:p>
            </p:txBody>
          </p:sp>
        </p:gr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6457" y="2488543"/>
              <a:ext cx="998491" cy="74216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3074" y="2488543"/>
              <a:ext cx="731653" cy="71458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79427" y="1803127"/>
              <a:ext cx="1428755" cy="1451676"/>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25135" y="2691800"/>
              <a:ext cx="566295" cy="375773"/>
            </a:xfrm>
            <a:prstGeom prst="rect">
              <a:avLst/>
            </a:prstGeom>
          </p:spPr>
        </p:pic>
      </p:grpSp>
      <p:pic>
        <p:nvPicPr>
          <p:cNvPr id="28" name="Picture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05763" y="2631853"/>
            <a:ext cx="7264719" cy="3692898"/>
          </a:xfrm>
          <a:prstGeom prst="rect">
            <a:avLst/>
          </a:prstGeom>
        </p:spPr>
      </p:pic>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2788" y="4078808"/>
            <a:ext cx="1513561" cy="934151"/>
          </a:xfrm>
          <a:prstGeom prst="rect">
            <a:avLst/>
          </a:prstGeom>
        </p:spPr>
      </p:pic>
      <p:pic>
        <p:nvPicPr>
          <p:cNvPr id="32" name="Picture 3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3074153">
            <a:off x="6983550" y="1227320"/>
            <a:ext cx="512824" cy="609356"/>
          </a:xfrm>
          <a:prstGeom prst="rect">
            <a:avLst/>
          </a:prstGeom>
        </p:spPr>
      </p:pic>
    </p:spTree>
    <p:extLst>
      <p:ext uri="{BB962C8B-B14F-4D97-AF65-F5344CB8AC3E}">
        <p14:creationId xmlns:p14="http://schemas.microsoft.com/office/powerpoint/2010/main" val="10824445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1340936" y="269009"/>
            <a:ext cx="6487887" cy="797784"/>
          </a:xfrm>
        </p:spPr>
        <p:txBody>
          <a:bodyPr/>
          <a:lstStyle/>
          <a:p>
            <a:r>
              <a:rPr lang="en-US" sz="2800" dirty="0" smtClean="0"/>
              <a:t>Factors Involved in the Emergence [&amp; Spread] of Infectious Disease</a:t>
            </a:r>
            <a:endParaRPr lang="en-US" sz="2800" dirty="0"/>
          </a:p>
        </p:txBody>
      </p:sp>
      <p:sp>
        <p:nvSpPr>
          <p:cNvPr id="3" name="Text Placeholder 2"/>
          <p:cNvSpPr>
            <a:spLocks noGrp="1"/>
          </p:cNvSpPr>
          <p:nvPr>
            <p:ph type="body" sz="quarter" idx="22"/>
          </p:nvPr>
        </p:nvSpPr>
        <p:spPr>
          <a:xfrm>
            <a:off x="808277" y="1606082"/>
            <a:ext cx="7553207" cy="4662833"/>
          </a:xfrm>
        </p:spPr>
        <p:txBody>
          <a:bodyPr>
            <a:normAutofit fontScale="92500" lnSpcReduction="10000"/>
          </a:bodyPr>
          <a:lstStyle/>
          <a:p>
            <a:pPr marL="342900" indent="-342900">
              <a:buFont typeface="Arial" panose="020B0604020202020204" pitchFamily="34" charset="0"/>
              <a:buChar char="•"/>
            </a:pPr>
            <a:r>
              <a:rPr lang="en-US" dirty="0" smtClean="0"/>
              <a:t>Microbial adaptation and change</a:t>
            </a:r>
          </a:p>
          <a:p>
            <a:pPr marL="342900" indent="-342900">
              <a:buFont typeface="Arial" panose="020B0604020202020204" pitchFamily="34" charset="0"/>
              <a:buChar char="•"/>
            </a:pPr>
            <a:r>
              <a:rPr lang="en-US" dirty="0" smtClean="0"/>
              <a:t>Human susceptibility to infection</a:t>
            </a:r>
          </a:p>
          <a:p>
            <a:pPr marL="342900" indent="-342900">
              <a:buFont typeface="Arial" panose="020B0604020202020204" pitchFamily="34" charset="0"/>
              <a:buChar char="•"/>
            </a:pPr>
            <a:r>
              <a:rPr lang="en-US" b="1" dirty="0"/>
              <a:t>Climate and weather</a:t>
            </a:r>
          </a:p>
          <a:p>
            <a:pPr marL="342900" indent="-342900">
              <a:buFont typeface="Arial" panose="020B0604020202020204" pitchFamily="34" charset="0"/>
              <a:buChar char="•"/>
            </a:pPr>
            <a:r>
              <a:rPr lang="en-US" b="1" dirty="0" smtClean="0"/>
              <a:t>Changing ecosystems</a:t>
            </a:r>
          </a:p>
          <a:p>
            <a:pPr marL="342900" indent="-342900">
              <a:buFont typeface="Arial" panose="020B0604020202020204" pitchFamily="34" charset="0"/>
              <a:buChar char="•"/>
            </a:pPr>
            <a:r>
              <a:rPr lang="en-US" dirty="0" smtClean="0"/>
              <a:t>Human demographics and behavior</a:t>
            </a:r>
          </a:p>
          <a:p>
            <a:pPr marL="342900" indent="-342900">
              <a:buFont typeface="Arial" panose="020B0604020202020204" pitchFamily="34" charset="0"/>
              <a:buChar char="•"/>
            </a:pPr>
            <a:r>
              <a:rPr lang="en-US" dirty="0" smtClean="0"/>
              <a:t>Economic development and land use</a:t>
            </a:r>
          </a:p>
          <a:p>
            <a:pPr marL="342900" indent="-342900">
              <a:buFont typeface="Arial" panose="020B0604020202020204" pitchFamily="34" charset="0"/>
              <a:buChar char="•"/>
            </a:pPr>
            <a:r>
              <a:rPr lang="en-US" dirty="0" smtClean="0"/>
              <a:t>International travel and commerce</a:t>
            </a:r>
          </a:p>
          <a:p>
            <a:pPr marL="342900" indent="-342900">
              <a:buFont typeface="Arial" panose="020B0604020202020204" pitchFamily="34" charset="0"/>
              <a:buChar char="•"/>
            </a:pPr>
            <a:r>
              <a:rPr lang="en-US" dirty="0" smtClean="0"/>
              <a:t>Technology and industry</a:t>
            </a:r>
          </a:p>
          <a:p>
            <a:pPr marL="342900" indent="-342900">
              <a:buFont typeface="Arial" panose="020B0604020202020204" pitchFamily="34" charset="0"/>
              <a:buChar char="•"/>
            </a:pPr>
            <a:r>
              <a:rPr lang="en-US" b="1" dirty="0" smtClean="0"/>
              <a:t>Breakdown of public health measures</a:t>
            </a:r>
          </a:p>
          <a:p>
            <a:pPr marL="342900" indent="-342900">
              <a:buFont typeface="Arial" panose="020B0604020202020204" pitchFamily="34" charset="0"/>
              <a:buChar char="•"/>
            </a:pPr>
            <a:r>
              <a:rPr lang="en-US" b="1" dirty="0" smtClean="0"/>
              <a:t>Poverty and social inequality</a:t>
            </a:r>
          </a:p>
          <a:p>
            <a:pPr marL="342900" indent="-342900">
              <a:buFont typeface="Arial" panose="020B0604020202020204" pitchFamily="34" charset="0"/>
              <a:buChar char="•"/>
            </a:pPr>
            <a:r>
              <a:rPr lang="en-US" dirty="0" smtClean="0"/>
              <a:t>War and famine</a:t>
            </a:r>
          </a:p>
          <a:p>
            <a:pPr marL="342900" indent="-342900">
              <a:buFont typeface="Arial" panose="020B0604020202020204" pitchFamily="34" charset="0"/>
              <a:buChar char="•"/>
            </a:pPr>
            <a:r>
              <a:rPr lang="en-US" dirty="0" smtClean="0"/>
              <a:t>Lack of political will</a:t>
            </a:r>
          </a:p>
          <a:p>
            <a:pPr marL="342900" indent="-342900">
              <a:buFont typeface="Arial" panose="020B0604020202020204" pitchFamily="34" charset="0"/>
              <a:buChar char="•"/>
            </a:pPr>
            <a:r>
              <a:rPr lang="en-US" dirty="0" smtClean="0"/>
              <a:t>Intent to harm</a:t>
            </a:r>
            <a:endParaRPr lang="en-US" dirty="0"/>
          </a:p>
        </p:txBody>
      </p:sp>
      <p:sp>
        <p:nvSpPr>
          <p:cNvPr id="4" name="TextBox 3"/>
          <p:cNvSpPr txBox="1"/>
          <p:nvPr/>
        </p:nvSpPr>
        <p:spPr>
          <a:xfrm>
            <a:off x="6853287" y="6268915"/>
            <a:ext cx="1556708" cy="307777"/>
          </a:xfrm>
          <a:prstGeom prst="rect">
            <a:avLst/>
          </a:prstGeom>
          <a:noFill/>
        </p:spPr>
        <p:txBody>
          <a:bodyPr wrap="none" rtlCol="0">
            <a:spAutoFit/>
          </a:bodyPr>
          <a:lstStyle/>
          <a:p>
            <a:r>
              <a:rPr lang="en-US" sz="1400" dirty="0" err="1" smtClean="0"/>
              <a:t>Morens</a:t>
            </a:r>
            <a:r>
              <a:rPr lang="en-US" sz="1400" dirty="0" smtClean="0"/>
              <a:t> et al. 2004</a:t>
            </a:r>
            <a:endParaRPr lang="en-US" sz="1400" dirty="0"/>
          </a:p>
        </p:txBody>
      </p:sp>
    </p:spTree>
    <p:extLst>
      <p:ext uri="{BB962C8B-B14F-4D97-AF65-F5344CB8AC3E}">
        <p14:creationId xmlns:p14="http://schemas.microsoft.com/office/powerpoint/2010/main" val="3084530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45" y="995362"/>
            <a:ext cx="8940709" cy="4310063"/>
          </a:xfrm>
          <a:prstGeom prst="rect">
            <a:avLst/>
          </a:prstGeom>
        </p:spPr>
      </p:pic>
      <p:sp>
        <p:nvSpPr>
          <p:cNvPr id="5" name="Footer Placeholder 1"/>
          <p:cNvSpPr>
            <a:spLocks noGrp="1"/>
          </p:cNvSpPr>
          <p:nvPr>
            <p:ph type="ftr" sz="quarter" idx="11"/>
          </p:nvPr>
        </p:nvSpPr>
        <p:spPr>
          <a:xfrm>
            <a:off x="1447799" y="5991225"/>
            <a:ext cx="6248400" cy="365125"/>
          </a:xfrm>
        </p:spPr>
        <p:txBody>
          <a:bodyPr/>
          <a:lstStyle/>
          <a:p>
            <a:pPr algn="ctr"/>
            <a:r>
              <a:rPr lang="en-US" sz="1200" dirty="0">
                <a:hlinkClick r:id="rId3"/>
              </a:rPr>
              <a:t>https://climatenexus.org/climate-issues/health/climate-change-and-vector-borne-diseases/</a:t>
            </a:r>
            <a:endParaRPr lang="en-US" sz="1200" dirty="0"/>
          </a:p>
        </p:txBody>
      </p:sp>
    </p:spTree>
    <p:extLst>
      <p:ext uri="{BB962C8B-B14F-4D97-AF65-F5344CB8AC3E}">
        <p14:creationId xmlns:p14="http://schemas.microsoft.com/office/powerpoint/2010/main" val="3410043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152400"/>
            <a:ext cx="8229600" cy="1143000"/>
          </a:xfrm>
          <a:prstGeom prst="rect">
            <a:avLst/>
          </a:prstGeom>
        </p:spPr>
        <p:txBody>
          <a:bodyPr anchor="b">
            <a:normAutofit/>
          </a:bodyPr>
          <a:lstStyle>
            <a:lvl1pPr algn="ctr" defTabSz="914400" rtl="0" eaLnBrk="1" latinLnBrk="0" hangingPunct="1">
              <a:spcBef>
                <a:spcPct val="0"/>
              </a:spcBef>
              <a:buNone/>
              <a:defRPr sz="4400" kern="1200">
                <a:solidFill>
                  <a:schemeClr val="accent1">
                    <a:lumMod val="50000"/>
                  </a:schemeClr>
                </a:solidFill>
                <a:latin typeface="+mj-lt"/>
                <a:ea typeface="+mj-ea"/>
                <a:cs typeface="+mj-cs"/>
              </a:defRPr>
            </a:lvl1pPr>
          </a:lstStyle>
          <a:p>
            <a:r>
              <a:rPr lang="en-US" sz="4800" b="1" baseline="30000" dirty="0" smtClean="0"/>
              <a:t>VECTOR-BORNE </a:t>
            </a:r>
            <a:br>
              <a:rPr lang="en-US" sz="4800" b="1" baseline="30000" dirty="0" smtClean="0"/>
            </a:br>
            <a:r>
              <a:rPr lang="en-US" sz="4800" b="1" baseline="30000" dirty="0" smtClean="0"/>
              <a:t>DISEASES</a:t>
            </a:r>
            <a:endParaRPr lang="en-US" sz="4800" b="1" baseline="30000" dirty="0"/>
          </a:p>
        </p:txBody>
      </p:sp>
      <p:grpSp>
        <p:nvGrpSpPr>
          <p:cNvPr id="3" name="Group 2"/>
          <p:cNvGrpSpPr/>
          <p:nvPr/>
        </p:nvGrpSpPr>
        <p:grpSpPr>
          <a:xfrm>
            <a:off x="304800" y="152400"/>
            <a:ext cx="2118664" cy="936000"/>
            <a:chOff x="304800" y="207000"/>
            <a:chExt cx="2118664" cy="936000"/>
          </a:xfrm>
        </p:grpSpPr>
        <p:sp>
          <p:nvSpPr>
            <p:cNvPr id="4" name="TextBox 3"/>
            <p:cNvSpPr txBox="1"/>
            <p:nvPr/>
          </p:nvSpPr>
          <p:spPr>
            <a:xfrm>
              <a:off x="609600" y="219670"/>
              <a:ext cx="1813864" cy="923330"/>
            </a:xfrm>
            <a:prstGeom prst="rect">
              <a:avLst/>
            </a:prstGeom>
            <a:noFill/>
          </p:spPr>
          <p:txBody>
            <a:bodyPr wrap="square" rtlCol="0">
              <a:spAutoFit/>
            </a:bodyPr>
            <a:lstStyle/>
            <a:p>
              <a:pPr algn="ctr"/>
              <a:r>
                <a:rPr lang="en-US" sz="5400" i="1" dirty="0" smtClean="0">
                  <a:solidFill>
                    <a:schemeClr val="accent1">
                      <a:lumMod val="50000"/>
                    </a:schemeClr>
                  </a:solidFill>
                </a:rPr>
                <a:t>5</a:t>
              </a:r>
              <a:endParaRPr lang="en-US" sz="5400" i="1" dirty="0">
                <a:solidFill>
                  <a:schemeClr val="accent1">
                    <a:lumMod val="50000"/>
                  </a:scheme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07000"/>
              <a:ext cx="920750" cy="882650"/>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434" y="1371599"/>
            <a:ext cx="7613074" cy="5300438"/>
          </a:xfrm>
          <a:prstGeom prst="rect">
            <a:avLst/>
          </a:prstGeom>
        </p:spPr>
      </p:pic>
    </p:spTree>
    <p:extLst>
      <p:ext uri="{BB962C8B-B14F-4D97-AF65-F5344CB8AC3E}">
        <p14:creationId xmlns:p14="http://schemas.microsoft.com/office/powerpoint/2010/main" val="2046294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2" y="419973"/>
            <a:ext cx="9143998" cy="482030"/>
          </a:xfrm>
        </p:spPr>
        <p:txBody>
          <a:bodyPr/>
          <a:lstStyle/>
          <a:p>
            <a:r>
              <a:rPr lang="en-US" dirty="0"/>
              <a:t>Expected Threats </a:t>
            </a:r>
            <a:r>
              <a:rPr lang="en-US" dirty="0" smtClean="0"/>
              <a:t>as Climate Changes</a:t>
            </a:r>
            <a:endParaRPr lang="en-US" dirty="0"/>
          </a:p>
        </p:txBody>
      </p:sp>
      <p:pic>
        <p:nvPicPr>
          <p:cNvPr id="3" name="Picture 2"/>
          <p:cNvPicPr>
            <a:picLocks noChangeAspect="1"/>
          </p:cNvPicPr>
          <p:nvPr/>
        </p:nvPicPr>
        <p:blipFill>
          <a:blip r:embed="rId3"/>
          <a:stretch>
            <a:fillRect/>
          </a:stretch>
        </p:blipFill>
        <p:spPr>
          <a:xfrm>
            <a:off x="0" y="1308689"/>
            <a:ext cx="9135688" cy="5472300"/>
          </a:xfrm>
          <a:prstGeom prst="rect">
            <a:avLst/>
          </a:prstGeom>
        </p:spPr>
      </p:pic>
      <p:sp>
        <p:nvSpPr>
          <p:cNvPr id="4" name="TextBox 3"/>
          <p:cNvSpPr txBox="1"/>
          <p:nvPr/>
        </p:nvSpPr>
        <p:spPr>
          <a:xfrm>
            <a:off x="7762875" y="6334125"/>
            <a:ext cx="983154" cy="276999"/>
          </a:xfrm>
          <a:prstGeom prst="rect">
            <a:avLst/>
          </a:prstGeom>
          <a:noFill/>
        </p:spPr>
        <p:txBody>
          <a:bodyPr wrap="none" rtlCol="0">
            <a:spAutoFit/>
          </a:bodyPr>
          <a:lstStyle/>
          <a:p>
            <a:r>
              <a:rPr lang="en-US" sz="1200" dirty="0" smtClean="0"/>
              <a:t>Ogden, 2017</a:t>
            </a:r>
            <a:endParaRPr lang="en-US" sz="1200" dirty="0"/>
          </a:p>
        </p:txBody>
      </p:sp>
    </p:spTree>
    <p:extLst>
      <p:ext uri="{BB962C8B-B14F-4D97-AF65-F5344CB8AC3E}">
        <p14:creationId xmlns:p14="http://schemas.microsoft.com/office/powerpoint/2010/main" val="8138131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7313" y="191373"/>
            <a:ext cx="9143998" cy="934694"/>
          </a:xfrm>
        </p:spPr>
        <p:txBody>
          <a:bodyPr/>
          <a:lstStyle/>
          <a:p>
            <a:r>
              <a:rPr lang="en-US" sz="2800" dirty="0"/>
              <a:t>ESTIMATED potential range of </a:t>
            </a:r>
            <a:r>
              <a:rPr lang="en-US" sz="2800" i="1" dirty="0" err="1"/>
              <a:t>Aedes</a:t>
            </a:r>
            <a:r>
              <a:rPr lang="en-US" sz="2800" i="1" dirty="0"/>
              <a:t> </a:t>
            </a:r>
            <a:r>
              <a:rPr lang="en-US" sz="2800" i="1" dirty="0" err="1"/>
              <a:t>aegypti</a:t>
            </a:r>
            <a:r>
              <a:rPr lang="en-US" sz="2800" i="1" dirty="0"/>
              <a:t> </a:t>
            </a:r>
            <a:r>
              <a:rPr lang="en-US" sz="2800" dirty="0"/>
              <a:t>and </a:t>
            </a:r>
            <a:r>
              <a:rPr lang="en-US" sz="2800" i="1" dirty="0" err="1"/>
              <a:t>Aedes</a:t>
            </a:r>
            <a:r>
              <a:rPr lang="en-US" sz="2800" i="1" dirty="0"/>
              <a:t> </a:t>
            </a:r>
            <a:r>
              <a:rPr lang="en-US" sz="2800" i="1" dirty="0" err="1"/>
              <a:t>albopictus</a:t>
            </a:r>
            <a:r>
              <a:rPr lang="en-US" sz="2800" i="1" dirty="0"/>
              <a:t> </a:t>
            </a:r>
            <a:r>
              <a:rPr lang="en-US" sz="2800" dirty="0"/>
              <a:t>in the United States, 2017</a:t>
            </a:r>
          </a:p>
          <a:p>
            <a:r>
              <a:rPr lang="en-US" dirty="0"/>
              <a:t> </a:t>
            </a:r>
          </a:p>
        </p:txBody>
      </p:sp>
      <p:pic>
        <p:nvPicPr>
          <p:cNvPr id="3" name="Picture 2"/>
          <p:cNvPicPr>
            <a:picLocks noChangeAspect="1"/>
          </p:cNvPicPr>
          <p:nvPr/>
        </p:nvPicPr>
        <p:blipFill rotWithShape="1">
          <a:blip r:embed="rId2"/>
          <a:srcRect l="4660" b="49168"/>
          <a:stretch/>
        </p:blipFill>
        <p:spPr>
          <a:xfrm>
            <a:off x="-8468" y="1903082"/>
            <a:ext cx="4504267" cy="3473186"/>
          </a:xfrm>
          <a:prstGeom prst="rect">
            <a:avLst/>
          </a:prstGeom>
        </p:spPr>
      </p:pic>
      <p:pic>
        <p:nvPicPr>
          <p:cNvPr id="4" name="Picture 3"/>
          <p:cNvPicPr>
            <a:picLocks noChangeAspect="1"/>
          </p:cNvPicPr>
          <p:nvPr/>
        </p:nvPicPr>
        <p:blipFill rotWithShape="1">
          <a:blip r:embed="rId2"/>
          <a:srcRect t="49294"/>
          <a:stretch/>
        </p:blipFill>
        <p:spPr>
          <a:xfrm>
            <a:off x="4292601" y="1665403"/>
            <a:ext cx="4725552" cy="3465463"/>
          </a:xfrm>
          <a:prstGeom prst="rect">
            <a:avLst/>
          </a:prstGeom>
        </p:spPr>
      </p:pic>
    </p:spTree>
    <p:extLst>
      <p:ext uri="{BB962C8B-B14F-4D97-AF65-F5344CB8AC3E}">
        <p14:creationId xmlns:p14="http://schemas.microsoft.com/office/powerpoint/2010/main" val="2601107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436846"/>
            <a:ext cx="8229600" cy="677333"/>
          </a:xfrm>
          <a:prstGeom prst="rect">
            <a:avLst/>
          </a:prstGeom>
        </p:spPr>
        <p:txBody>
          <a:bodyPr anchor="b">
            <a:normAutofit/>
          </a:bodyPr>
          <a:lstStyle>
            <a:lvl1pPr algn="ctr" defTabSz="914400" rtl="0" eaLnBrk="1" latinLnBrk="0" hangingPunct="1">
              <a:spcBef>
                <a:spcPct val="0"/>
              </a:spcBef>
              <a:buNone/>
              <a:defRPr sz="4400" kern="1200">
                <a:solidFill>
                  <a:schemeClr val="accent1">
                    <a:lumMod val="50000"/>
                  </a:schemeClr>
                </a:solidFill>
                <a:latin typeface="+mj-lt"/>
                <a:ea typeface="+mj-ea"/>
                <a:cs typeface="+mj-cs"/>
              </a:defRPr>
            </a:lvl1pPr>
          </a:lstStyle>
          <a:p>
            <a:r>
              <a:rPr lang="en-US" sz="4800" b="1" baseline="30000" dirty="0" smtClean="0"/>
              <a:t>VECTOR-BORNE DISEASES</a:t>
            </a:r>
            <a:endParaRPr lang="en-US" sz="4800" b="1" baseline="30000" dirty="0"/>
          </a:p>
        </p:txBody>
      </p:sp>
      <p:grpSp>
        <p:nvGrpSpPr>
          <p:cNvPr id="8" name="Group 7"/>
          <p:cNvGrpSpPr/>
          <p:nvPr/>
        </p:nvGrpSpPr>
        <p:grpSpPr>
          <a:xfrm>
            <a:off x="304800" y="152400"/>
            <a:ext cx="2118664" cy="936000"/>
            <a:chOff x="304800" y="207000"/>
            <a:chExt cx="2118664" cy="936000"/>
          </a:xfrm>
        </p:grpSpPr>
        <p:sp>
          <p:nvSpPr>
            <p:cNvPr id="9" name="TextBox 8"/>
            <p:cNvSpPr txBox="1"/>
            <p:nvPr/>
          </p:nvSpPr>
          <p:spPr>
            <a:xfrm>
              <a:off x="609600" y="219670"/>
              <a:ext cx="1813864" cy="923330"/>
            </a:xfrm>
            <a:prstGeom prst="rect">
              <a:avLst/>
            </a:prstGeom>
            <a:noFill/>
          </p:spPr>
          <p:txBody>
            <a:bodyPr wrap="square" rtlCol="0">
              <a:spAutoFit/>
            </a:bodyPr>
            <a:lstStyle/>
            <a:p>
              <a:pPr algn="ctr"/>
              <a:r>
                <a:rPr lang="en-US" sz="5400" i="1" dirty="0" smtClean="0">
                  <a:solidFill>
                    <a:schemeClr val="accent1">
                      <a:lumMod val="50000"/>
                    </a:schemeClr>
                  </a:solidFill>
                </a:rPr>
                <a:t>5</a:t>
              </a:r>
              <a:endParaRPr lang="en-US" sz="5400" i="1" dirty="0">
                <a:solidFill>
                  <a:schemeClr val="accent1">
                    <a:lumMod val="50000"/>
                  </a:schemeClr>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07000"/>
              <a:ext cx="920750" cy="882650"/>
            </a:xfrm>
            <a:prstGeom prst="rect">
              <a:avLst/>
            </a:prstGeom>
          </p:spPr>
        </p:pic>
      </p:grpSp>
      <p:grpSp>
        <p:nvGrpSpPr>
          <p:cNvPr id="7" name="Group 6"/>
          <p:cNvGrpSpPr/>
          <p:nvPr/>
        </p:nvGrpSpPr>
        <p:grpSpPr>
          <a:xfrm>
            <a:off x="495300" y="1605397"/>
            <a:ext cx="8229600" cy="3523855"/>
            <a:chOff x="495300" y="1630797"/>
            <a:chExt cx="8229600" cy="3523855"/>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 y="1630797"/>
              <a:ext cx="7682247" cy="3486150"/>
            </a:xfrm>
            <a:prstGeom prst="rect">
              <a:avLst/>
            </a:prstGeom>
          </p:spPr>
        </p:pic>
        <p:grpSp>
          <p:nvGrpSpPr>
            <p:cNvPr id="6" name="Group 5"/>
            <p:cNvGrpSpPr/>
            <p:nvPr/>
          </p:nvGrpSpPr>
          <p:grpSpPr>
            <a:xfrm>
              <a:off x="4377960" y="2187980"/>
              <a:ext cx="4346940" cy="2966672"/>
              <a:chOff x="4377960" y="2187980"/>
              <a:chExt cx="4346940" cy="2966672"/>
            </a:xfrm>
          </p:grpSpPr>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47464" b="44077"/>
              <a:stretch/>
            </p:blipFill>
            <p:spPr>
              <a:xfrm>
                <a:off x="4377960" y="2187980"/>
                <a:ext cx="4346940" cy="2915113"/>
              </a:xfrm>
              <a:prstGeom prst="rect">
                <a:avLst/>
              </a:prstGeom>
              <a:ln w="12700">
                <a:solidFill>
                  <a:schemeClr val="tx1"/>
                </a:solidFill>
              </a:ln>
            </p:spPr>
          </p:pic>
          <p:sp>
            <p:nvSpPr>
              <p:cNvPr id="5" name="TextBox 4"/>
              <p:cNvSpPr txBox="1"/>
              <p:nvPr/>
            </p:nvSpPr>
            <p:spPr>
              <a:xfrm>
                <a:off x="7949046" y="4754542"/>
                <a:ext cx="775854" cy="400110"/>
              </a:xfrm>
              <a:prstGeom prst="rect">
                <a:avLst/>
              </a:prstGeom>
              <a:noFill/>
            </p:spPr>
            <p:txBody>
              <a:bodyPr wrap="square" rtlCol="0">
                <a:spAutoFit/>
              </a:bodyPr>
              <a:lstStyle/>
              <a:p>
                <a:r>
                  <a:rPr lang="en-US" sz="2000" dirty="0" smtClean="0"/>
                  <a:t>2018</a:t>
                </a:r>
                <a:endParaRPr lang="en-US" sz="2000" dirty="0"/>
              </a:p>
            </p:txBody>
          </p:sp>
        </p:grpSp>
      </p:grpSp>
    </p:spTree>
    <p:extLst>
      <p:ext uri="{BB962C8B-B14F-4D97-AF65-F5344CB8AC3E}">
        <p14:creationId xmlns:p14="http://schemas.microsoft.com/office/powerpoint/2010/main" val="4226419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8311" y="278780"/>
            <a:ext cx="9143998" cy="877223"/>
          </a:xfrm>
        </p:spPr>
        <p:txBody>
          <a:bodyPr/>
          <a:lstStyle/>
          <a:p>
            <a:r>
              <a:rPr lang="en-US" sz="2400" dirty="0">
                <a:solidFill>
                  <a:schemeClr val="tx1"/>
                </a:solidFill>
              </a:rPr>
              <a:t>Relation of temperature conditions and results of field surveillance for </a:t>
            </a:r>
            <a:r>
              <a:rPr lang="en-US" sz="2400" i="1" dirty="0">
                <a:solidFill>
                  <a:schemeClr val="tx1"/>
                </a:solidFill>
              </a:rPr>
              <a:t>I. scapularis </a:t>
            </a:r>
            <a:r>
              <a:rPr lang="en-US" sz="2400" dirty="0">
                <a:solidFill>
                  <a:schemeClr val="tx1"/>
                </a:solidFill>
              </a:rPr>
              <a:t>in </a:t>
            </a:r>
            <a:r>
              <a:rPr lang="en-US" sz="2400" dirty="0" smtClean="0">
                <a:solidFill>
                  <a:schemeClr val="tx1"/>
                </a:solidFill>
              </a:rPr>
              <a:t>eastern Canada</a:t>
            </a:r>
            <a:r>
              <a:rPr lang="en-US" sz="2400" dirty="0">
                <a:solidFill>
                  <a:schemeClr val="tx1"/>
                </a:solidFill>
              </a:rPr>
              <a:t>.</a:t>
            </a:r>
            <a:endParaRPr lang="en-US" sz="2400" dirty="0"/>
          </a:p>
        </p:txBody>
      </p:sp>
      <p:pic>
        <p:nvPicPr>
          <p:cNvPr id="4" name="Picture 3"/>
          <p:cNvPicPr>
            <a:picLocks noChangeAspect="1"/>
          </p:cNvPicPr>
          <p:nvPr/>
        </p:nvPicPr>
        <p:blipFill>
          <a:blip r:embed="rId3"/>
          <a:stretch>
            <a:fillRect/>
          </a:stretch>
        </p:blipFill>
        <p:spPr>
          <a:xfrm>
            <a:off x="41562" y="1567483"/>
            <a:ext cx="9044251" cy="4578667"/>
          </a:xfrm>
          <a:prstGeom prst="rect">
            <a:avLst/>
          </a:prstGeom>
        </p:spPr>
      </p:pic>
      <p:sp>
        <p:nvSpPr>
          <p:cNvPr id="6" name="TextBox 5"/>
          <p:cNvSpPr txBox="1"/>
          <p:nvPr/>
        </p:nvSpPr>
        <p:spPr>
          <a:xfrm>
            <a:off x="7052310" y="6419130"/>
            <a:ext cx="1768497" cy="276999"/>
          </a:xfrm>
          <a:prstGeom prst="rect">
            <a:avLst/>
          </a:prstGeom>
          <a:noFill/>
        </p:spPr>
        <p:txBody>
          <a:bodyPr wrap="none" rtlCol="0">
            <a:spAutoFit/>
          </a:bodyPr>
          <a:lstStyle/>
          <a:p>
            <a:r>
              <a:rPr lang="en-US" sz="1200" dirty="0" smtClean="0"/>
              <a:t>Gabriele-Rivet et al. 2015</a:t>
            </a:r>
            <a:endParaRPr lang="en-US" sz="1200" dirty="0"/>
          </a:p>
        </p:txBody>
      </p:sp>
    </p:spTree>
    <p:extLst>
      <p:ext uri="{BB962C8B-B14F-4D97-AF65-F5344CB8AC3E}">
        <p14:creationId xmlns:p14="http://schemas.microsoft.com/office/powerpoint/2010/main" val="17747959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0" y="689213"/>
            <a:ext cx="5985675" cy="453787"/>
          </a:xfrm>
        </p:spPr>
        <p:txBody>
          <a:bodyPr/>
          <a:lstStyle/>
          <a:p>
            <a:r>
              <a:rPr lang="en-US" dirty="0" smtClean="0"/>
              <a:t>Lyme Disease in Canada</a:t>
            </a:r>
            <a:endParaRPr lang="en-US" dirty="0"/>
          </a:p>
        </p:txBody>
      </p:sp>
      <p:grpSp>
        <p:nvGrpSpPr>
          <p:cNvPr id="14" name="Group 13"/>
          <p:cNvGrpSpPr/>
          <p:nvPr/>
        </p:nvGrpSpPr>
        <p:grpSpPr>
          <a:xfrm>
            <a:off x="228027" y="2356767"/>
            <a:ext cx="8770258" cy="3700047"/>
            <a:chOff x="228027" y="2356767"/>
            <a:chExt cx="8770258" cy="3700047"/>
          </a:xfrm>
        </p:grpSpPr>
        <p:grpSp>
          <p:nvGrpSpPr>
            <p:cNvPr id="12" name="Group 11"/>
            <p:cNvGrpSpPr/>
            <p:nvPr/>
          </p:nvGrpSpPr>
          <p:grpSpPr>
            <a:xfrm>
              <a:off x="228027" y="2726099"/>
              <a:ext cx="4078931" cy="3330715"/>
              <a:chOff x="4676239" y="2621207"/>
              <a:chExt cx="4078931" cy="3330715"/>
            </a:xfrm>
          </p:grpSpPr>
          <p:pic>
            <p:nvPicPr>
              <p:cNvPr id="4" name="Picture 3"/>
              <p:cNvPicPr>
                <a:picLocks noChangeAspect="1"/>
              </p:cNvPicPr>
              <p:nvPr/>
            </p:nvPicPr>
            <p:blipFill>
              <a:blip r:embed="rId3"/>
              <a:stretch>
                <a:fillRect/>
              </a:stretch>
            </p:blipFill>
            <p:spPr>
              <a:xfrm>
                <a:off x="4929205" y="2621207"/>
                <a:ext cx="3825965" cy="2958446"/>
              </a:xfrm>
              <a:prstGeom prst="rect">
                <a:avLst/>
              </a:prstGeom>
            </p:spPr>
          </p:pic>
          <p:sp>
            <p:nvSpPr>
              <p:cNvPr id="6" name="TextBox 5"/>
              <p:cNvSpPr txBox="1"/>
              <p:nvPr/>
            </p:nvSpPr>
            <p:spPr>
              <a:xfrm>
                <a:off x="4676239" y="5674923"/>
                <a:ext cx="1301125" cy="276999"/>
              </a:xfrm>
              <a:prstGeom prst="rect">
                <a:avLst/>
              </a:prstGeom>
              <a:noFill/>
            </p:spPr>
            <p:txBody>
              <a:bodyPr wrap="none" rtlCol="0">
                <a:spAutoFit/>
              </a:bodyPr>
              <a:lstStyle/>
              <a:p>
                <a:r>
                  <a:rPr lang="en-US" sz="1200" dirty="0" err="1" smtClean="0"/>
                  <a:t>Nelder</a:t>
                </a:r>
                <a:r>
                  <a:rPr lang="en-US" sz="1200" dirty="0" smtClean="0"/>
                  <a:t> et al. 2018</a:t>
                </a:r>
                <a:endParaRPr lang="en-US" sz="1200" dirty="0"/>
              </a:p>
            </p:txBody>
          </p:sp>
        </p:grpSp>
        <p:sp>
          <p:nvSpPr>
            <p:cNvPr id="7" name="TextBox 6"/>
            <p:cNvSpPr txBox="1"/>
            <p:nvPr/>
          </p:nvSpPr>
          <p:spPr>
            <a:xfrm>
              <a:off x="1379494" y="2356767"/>
              <a:ext cx="1811866" cy="369332"/>
            </a:xfrm>
            <a:prstGeom prst="rect">
              <a:avLst/>
            </a:prstGeom>
            <a:noFill/>
          </p:spPr>
          <p:txBody>
            <a:bodyPr wrap="square" rtlCol="0">
              <a:spAutoFit/>
            </a:bodyPr>
            <a:lstStyle/>
            <a:p>
              <a:pPr algn="ctr"/>
              <a:r>
                <a:rPr lang="en-US" dirty="0" smtClean="0"/>
                <a:t>Southern Ontario</a:t>
              </a:r>
              <a:endParaRPr lang="en-US" dirty="0"/>
            </a:p>
          </p:txBody>
        </p:sp>
        <p:pic>
          <p:nvPicPr>
            <p:cNvPr id="3" name="Picture 2"/>
            <p:cNvPicPr>
              <a:picLocks noChangeAspect="1"/>
            </p:cNvPicPr>
            <p:nvPr/>
          </p:nvPicPr>
          <p:blipFill>
            <a:blip r:embed="rId4"/>
            <a:stretch>
              <a:fillRect/>
            </a:stretch>
          </p:blipFill>
          <p:spPr>
            <a:xfrm>
              <a:off x="4441285" y="2802516"/>
              <a:ext cx="4557000" cy="2805000"/>
            </a:xfrm>
            <a:prstGeom prst="rect">
              <a:avLst/>
            </a:prstGeom>
          </p:spPr>
        </p:pic>
        <p:sp>
          <p:nvSpPr>
            <p:cNvPr id="5" name="TextBox 4"/>
            <p:cNvSpPr txBox="1"/>
            <p:nvPr/>
          </p:nvSpPr>
          <p:spPr>
            <a:xfrm>
              <a:off x="4441285" y="5779815"/>
              <a:ext cx="1382879" cy="276999"/>
            </a:xfrm>
            <a:prstGeom prst="rect">
              <a:avLst/>
            </a:prstGeom>
            <a:noFill/>
          </p:spPr>
          <p:txBody>
            <a:bodyPr wrap="none" rtlCol="0">
              <a:spAutoFit/>
            </a:bodyPr>
            <a:lstStyle/>
            <a:p>
              <a:r>
                <a:rPr lang="en-US" sz="1200" dirty="0" err="1" smtClean="0"/>
                <a:t>Ripoche</a:t>
              </a:r>
              <a:r>
                <a:rPr lang="en-US" sz="1200" dirty="0" smtClean="0"/>
                <a:t> et al. 2018</a:t>
              </a:r>
              <a:endParaRPr lang="en-US" sz="1200" dirty="0"/>
            </a:p>
          </p:txBody>
        </p:sp>
        <p:sp>
          <p:nvSpPr>
            <p:cNvPr id="8" name="TextBox 7"/>
            <p:cNvSpPr txBox="1"/>
            <p:nvPr/>
          </p:nvSpPr>
          <p:spPr>
            <a:xfrm>
              <a:off x="5329863" y="2357868"/>
              <a:ext cx="2150533" cy="369332"/>
            </a:xfrm>
            <a:prstGeom prst="rect">
              <a:avLst/>
            </a:prstGeom>
            <a:noFill/>
          </p:spPr>
          <p:txBody>
            <a:bodyPr wrap="square" rtlCol="0">
              <a:spAutoFit/>
            </a:bodyPr>
            <a:lstStyle/>
            <a:p>
              <a:pPr algn="ctr"/>
              <a:r>
                <a:rPr lang="en-US" dirty="0" smtClean="0"/>
                <a:t>Southern Quebec</a:t>
              </a:r>
              <a:endParaRPr lang="en-US" dirty="0"/>
            </a:p>
          </p:txBody>
        </p:sp>
      </p:gr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6254" y="303562"/>
            <a:ext cx="2617788" cy="1928896"/>
          </a:xfrm>
          <a:prstGeom prst="rect">
            <a:avLst/>
          </a:prstGeom>
        </p:spPr>
      </p:pic>
    </p:spTree>
    <p:extLst>
      <p:ext uri="{BB962C8B-B14F-4D97-AF65-F5344CB8AC3E}">
        <p14:creationId xmlns:p14="http://schemas.microsoft.com/office/powerpoint/2010/main" val="23689881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sz="2800" dirty="0" smtClean="0"/>
              <a:t>Public Tick Submissions to WA DOH, 2011-2018</a:t>
            </a:r>
            <a:endParaRPr lang="en-US" sz="2800" dirty="0"/>
          </a:p>
          <a:p>
            <a:endParaRPr lang="en-US" sz="2800" dirty="0"/>
          </a:p>
        </p:txBody>
      </p:sp>
      <p:graphicFrame>
        <p:nvGraphicFramePr>
          <p:cNvPr id="7" name="Chart 6"/>
          <p:cNvGraphicFramePr/>
          <p:nvPr>
            <p:extLst>
              <p:ext uri="{D42A27DB-BD31-4B8C-83A1-F6EECF244321}">
                <p14:modId xmlns:p14="http://schemas.microsoft.com/office/powerpoint/2010/main" val="3162165812"/>
              </p:ext>
            </p:extLst>
          </p:nvPr>
        </p:nvGraphicFramePr>
        <p:xfrm>
          <a:off x="548640" y="1262743"/>
          <a:ext cx="8194766" cy="496388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17714" y="1742077"/>
            <a:ext cx="3153620" cy="584775"/>
          </a:xfrm>
          <a:prstGeom prst="rect">
            <a:avLst/>
          </a:prstGeom>
          <a:noFill/>
        </p:spPr>
        <p:txBody>
          <a:bodyPr wrap="none" rtlCol="0">
            <a:spAutoFit/>
          </a:bodyPr>
          <a:lstStyle/>
          <a:p>
            <a:r>
              <a:rPr lang="en-US" sz="1600" dirty="0" smtClean="0"/>
              <a:t>N = </a:t>
            </a:r>
            <a:r>
              <a:rPr lang="en-US" sz="1600" dirty="0"/>
              <a:t>1,689</a:t>
            </a:r>
          </a:p>
          <a:p>
            <a:r>
              <a:rPr lang="en-US" sz="1600" dirty="0" smtClean="0"/>
              <a:t>Average tick submissions/year</a:t>
            </a:r>
            <a:r>
              <a:rPr lang="en-US" sz="1600" dirty="0"/>
              <a:t>: </a:t>
            </a:r>
            <a:r>
              <a:rPr lang="en-US" sz="1600" dirty="0" smtClean="0"/>
              <a:t>211 </a:t>
            </a:r>
            <a:endParaRPr lang="en-US" sz="1600" dirty="0"/>
          </a:p>
        </p:txBody>
      </p:sp>
    </p:spTree>
    <p:extLst>
      <p:ext uri="{BB962C8B-B14F-4D97-AF65-F5344CB8AC3E}">
        <p14:creationId xmlns:p14="http://schemas.microsoft.com/office/powerpoint/2010/main" val="16052664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680269122"/>
              </p:ext>
            </p:extLst>
          </p:nvPr>
        </p:nvGraphicFramePr>
        <p:xfrm>
          <a:off x="402045" y="802257"/>
          <a:ext cx="8280400" cy="583367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1"/>
          <p:cNvSpPr>
            <a:spLocks noGrp="1"/>
          </p:cNvSpPr>
          <p:nvPr>
            <p:ph type="body" sz="quarter" idx="21"/>
          </p:nvPr>
        </p:nvSpPr>
        <p:spPr>
          <a:xfrm>
            <a:off x="0" y="320227"/>
            <a:ext cx="9143998" cy="482030"/>
          </a:xfrm>
        </p:spPr>
        <p:txBody>
          <a:bodyPr/>
          <a:lstStyle/>
          <a:p>
            <a:r>
              <a:rPr lang="en-US" sz="2400" dirty="0" smtClean="0"/>
              <a:t>Public Tick Submissions to WA DOH by Month, 2011-2018</a:t>
            </a:r>
            <a:endParaRPr lang="en-US" sz="2400" dirty="0"/>
          </a:p>
        </p:txBody>
      </p:sp>
    </p:spTree>
    <p:extLst>
      <p:ext uri="{BB962C8B-B14F-4D97-AF65-F5344CB8AC3E}">
        <p14:creationId xmlns:p14="http://schemas.microsoft.com/office/powerpoint/2010/main" val="30771881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152400"/>
            <a:ext cx="8229600" cy="936000"/>
          </a:xfrm>
          <a:prstGeom prst="rect">
            <a:avLst/>
          </a:prstGeom>
        </p:spPr>
        <p:txBody>
          <a:bodyPr anchor="b">
            <a:normAutofit/>
          </a:bodyPr>
          <a:lstStyle>
            <a:lvl1pPr algn="ctr" defTabSz="914400" rtl="0" eaLnBrk="1" latinLnBrk="0" hangingPunct="1">
              <a:spcBef>
                <a:spcPct val="0"/>
              </a:spcBef>
              <a:buNone/>
              <a:defRPr sz="4400" kern="1200">
                <a:solidFill>
                  <a:schemeClr val="accent1">
                    <a:lumMod val="50000"/>
                  </a:schemeClr>
                </a:solidFill>
                <a:latin typeface="+mj-lt"/>
                <a:ea typeface="+mj-ea"/>
                <a:cs typeface="+mj-cs"/>
              </a:defRPr>
            </a:lvl1pPr>
          </a:lstStyle>
          <a:p>
            <a:r>
              <a:rPr lang="en-US" sz="4800" b="1" baseline="30000" dirty="0" smtClean="0"/>
              <a:t>VECTOR-BORNE DISEASES</a:t>
            </a:r>
            <a:endParaRPr lang="en-US" sz="4800" b="1" baseline="30000" dirty="0"/>
          </a:p>
        </p:txBody>
      </p:sp>
      <p:grpSp>
        <p:nvGrpSpPr>
          <p:cNvPr id="3" name="Group 2"/>
          <p:cNvGrpSpPr/>
          <p:nvPr/>
        </p:nvGrpSpPr>
        <p:grpSpPr>
          <a:xfrm>
            <a:off x="304800" y="152400"/>
            <a:ext cx="2118664" cy="936000"/>
            <a:chOff x="304800" y="207000"/>
            <a:chExt cx="2118664" cy="936000"/>
          </a:xfrm>
        </p:grpSpPr>
        <p:sp>
          <p:nvSpPr>
            <p:cNvPr id="4" name="TextBox 3"/>
            <p:cNvSpPr txBox="1"/>
            <p:nvPr/>
          </p:nvSpPr>
          <p:spPr>
            <a:xfrm>
              <a:off x="609600" y="219670"/>
              <a:ext cx="1813864" cy="923330"/>
            </a:xfrm>
            <a:prstGeom prst="rect">
              <a:avLst/>
            </a:prstGeom>
            <a:noFill/>
          </p:spPr>
          <p:txBody>
            <a:bodyPr wrap="square" rtlCol="0">
              <a:spAutoFit/>
            </a:bodyPr>
            <a:lstStyle/>
            <a:p>
              <a:pPr algn="ctr"/>
              <a:r>
                <a:rPr lang="en-US" sz="5400" i="1" dirty="0" smtClean="0">
                  <a:solidFill>
                    <a:schemeClr val="accent1">
                      <a:lumMod val="50000"/>
                    </a:schemeClr>
                  </a:solidFill>
                </a:rPr>
                <a:t>5</a:t>
              </a:r>
              <a:endParaRPr lang="en-US" sz="5400" i="1" dirty="0">
                <a:solidFill>
                  <a:schemeClr val="accent1">
                    <a:lumMod val="50000"/>
                  </a:scheme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07000"/>
              <a:ext cx="920750" cy="882650"/>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7053" y="1389380"/>
            <a:ext cx="5197494" cy="4706620"/>
          </a:xfrm>
          <a:prstGeom prst="rect">
            <a:avLst/>
          </a:prstGeom>
        </p:spPr>
      </p:pic>
    </p:spTree>
    <p:extLst>
      <p:ext uri="{BB962C8B-B14F-4D97-AF65-F5344CB8AC3E}">
        <p14:creationId xmlns:p14="http://schemas.microsoft.com/office/powerpoint/2010/main" val="20878930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406343" y="630429"/>
            <a:ext cx="4190999" cy="1927713"/>
          </a:xfrm>
        </p:spPr>
        <p:txBody>
          <a:bodyPr vert="horz" lIns="91440" tIns="45720" rIns="91440" bIns="45720" rtlCol="0">
            <a:noAutofit/>
          </a:bodyPr>
          <a:lstStyle/>
          <a:p>
            <a:r>
              <a:rPr lang="en-US" sz="3200" dirty="0"/>
              <a:t>Climate Impacts on West Nile Virus Transmission</a:t>
            </a:r>
          </a:p>
          <a:p>
            <a:endParaRPr lang="en-US" sz="3200"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602"/>
          <a:stretch/>
        </p:blipFill>
        <p:spPr>
          <a:xfrm>
            <a:off x="4923971" y="0"/>
            <a:ext cx="4045881" cy="6460475"/>
          </a:xfrm>
          <a:prstGeom prst="rect">
            <a:avLst/>
          </a:prstGeom>
        </p:spPr>
      </p:pic>
      <p:pic>
        <p:nvPicPr>
          <p:cNvPr id="4" name="Picture 2" descr="Image of the West Nile virus transmission cycle. The image is divided into two sides with a box in the middle. Inside the box there are images of mosquitoes on the top and birds on the bottom with arrows going from the mosquitoes to the birds and then from the birds to the mosquitoes. Mosquitoes transmit disease and birds are amplifier hosts. There is an arrow going from the mosquitoes to the left side of the image where a horse is in a field outside. The horse is a dead end host. There is also an arrow going from the mosquitoes to the right side of the image where there is a woman planting flowers outside of her house. The woman is also a dead end host."/>
          <p:cNvPicPr>
            <a:picLocks noChangeAspect="1" noChangeArrowheads="1"/>
          </p:cNvPicPr>
          <p:nvPr/>
        </p:nvPicPr>
        <p:blipFill rotWithShape="1">
          <a:blip r:embed="rId3">
            <a:extLst>
              <a:ext uri="{28A0092B-C50C-407E-A947-70E740481C1C}">
                <a14:useLocalDpi xmlns:a14="http://schemas.microsoft.com/office/drawing/2010/main" val="0"/>
              </a:ext>
            </a:extLst>
          </a:blip>
          <a:srcRect l="3088" t="27884" r="2738" b="3843"/>
          <a:stretch/>
        </p:blipFill>
        <p:spPr bwMode="auto">
          <a:xfrm>
            <a:off x="406343" y="2721428"/>
            <a:ext cx="4190999" cy="234557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656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228600" y="1600200"/>
            <a:ext cx="8610600" cy="4267200"/>
          </a:xfrm>
        </p:spPr>
        <p:txBody>
          <a:bodyPr>
            <a:normAutofit/>
          </a:bodyPr>
          <a:lstStyle/>
          <a:p>
            <a:pPr marL="346075" indent="-236538" eaLnBrk="1" hangingPunct="1">
              <a:lnSpc>
                <a:spcPct val="90000"/>
              </a:lnSpc>
              <a:buClr>
                <a:schemeClr val="tx1"/>
              </a:buClr>
              <a:buSzPct val="100000"/>
            </a:pPr>
            <a:r>
              <a:rPr lang="en-US" altLang="en-US" sz="2600" dirty="0" smtClean="0">
                <a:latin typeface="Century Gothic" panose="020B0502020202020204" pitchFamily="34" charset="0"/>
              </a:rPr>
              <a:t>WNV, WEE and SLE vector</a:t>
            </a:r>
          </a:p>
          <a:p>
            <a:pPr marL="346075" indent="-236538" eaLnBrk="1" hangingPunct="1">
              <a:lnSpc>
                <a:spcPct val="90000"/>
              </a:lnSpc>
              <a:buClr>
                <a:schemeClr val="tx1"/>
              </a:buClr>
              <a:buSzPct val="100000"/>
            </a:pPr>
            <a:endParaRPr lang="en-US" altLang="en-US" sz="1400" dirty="0" smtClean="0">
              <a:latin typeface="Century Gothic" panose="020B0502020202020204" pitchFamily="34" charset="0"/>
            </a:endParaRPr>
          </a:p>
          <a:p>
            <a:pPr marL="346075" indent="-236538" eaLnBrk="1" hangingPunct="1">
              <a:lnSpc>
                <a:spcPct val="90000"/>
              </a:lnSpc>
              <a:buClr>
                <a:schemeClr val="tx1"/>
              </a:buClr>
              <a:buSzPct val="100000"/>
            </a:pPr>
            <a:r>
              <a:rPr lang="en-US" altLang="en-US" sz="2600" dirty="0" smtClean="0">
                <a:latin typeface="Century Gothic" panose="020B0502020202020204" pitchFamily="34" charset="0"/>
              </a:rPr>
              <a:t>Habitats include irrigation tailings, seeps, ditches.</a:t>
            </a:r>
          </a:p>
          <a:p>
            <a:pPr marL="346075" indent="-236538" eaLnBrk="1" hangingPunct="1">
              <a:lnSpc>
                <a:spcPct val="90000"/>
              </a:lnSpc>
              <a:buClr>
                <a:schemeClr val="tx1"/>
              </a:buClr>
              <a:buSzPct val="100000"/>
            </a:pPr>
            <a:endParaRPr lang="en-US" altLang="en-US" sz="2600" dirty="0" smtClean="0">
              <a:latin typeface="Century Gothic" panose="020B0502020202020204" pitchFamily="34" charset="0"/>
            </a:endParaRPr>
          </a:p>
          <a:p>
            <a:pPr marL="346075" indent="-236538" eaLnBrk="1" hangingPunct="1">
              <a:lnSpc>
                <a:spcPct val="90000"/>
              </a:lnSpc>
              <a:buClr>
                <a:schemeClr val="tx1"/>
              </a:buClr>
              <a:buSzPct val="100000"/>
            </a:pPr>
            <a:r>
              <a:rPr lang="en-US" altLang="en-US" sz="2600" dirty="0" smtClean="0">
                <a:latin typeface="Century Gothic" panose="020B0502020202020204" pitchFamily="34" charset="0"/>
              </a:rPr>
              <a:t>Increased temp – increased warmth of aquatic environment = increased </a:t>
            </a:r>
            <a:r>
              <a:rPr lang="en-US" altLang="en-US" sz="2600" i="1" dirty="0" err="1" smtClean="0">
                <a:latin typeface="Century Gothic" panose="020B0502020202020204" pitchFamily="34" charset="0"/>
              </a:rPr>
              <a:t>Culex</a:t>
            </a:r>
            <a:r>
              <a:rPr lang="en-US" altLang="en-US" sz="2600" i="1" dirty="0" smtClean="0">
                <a:latin typeface="Century Gothic" panose="020B0502020202020204" pitchFamily="34" charset="0"/>
              </a:rPr>
              <a:t> </a:t>
            </a:r>
            <a:r>
              <a:rPr lang="en-US" altLang="en-US" sz="2600" i="1" dirty="0" err="1" smtClean="0">
                <a:latin typeface="Century Gothic" panose="020B0502020202020204" pitchFamily="34" charset="0"/>
              </a:rPr>
              <a:t>tarsalis</a:t>
            </a:r>
            <a:r>
              <a:rPr lang="en-US" altLang="en-US" sz="2600" dirty="0" smtClean="0">
                <a:latin typeface="Century Gothic" panose="020B0502020202020204" pitchFamily="34" charset="0"/>
              </a:rPr>
              <a:t> abundance and development speed </a:t>
            </a:r>
          </a:p>
          <a:p>
            <a:pPr marL="346075" lvl="1" indent="-236538" eaLnBrk="1" hangingPunct="1">
              <a:lnSpc>
                <a:spcPct val="90000"/>
              </a:lnSpc>
              <a:buClr>
                <a:schemeClr val="tx1"/>
              </a:buClr>
            </a:pPr>
            <a:endParaRPr lang="en-US" altLang="en-US" sz="1400" dirty="0" smtClean="0">
              <a:latin typeface="Century Gothic" panose="020B0502020202020204" pitchFamily="34" charset="0"/>
            </a:endParaRPr>
          </a:p>
          <a:p>
            <a:pPr marL="346075" indent="-236538" eaLnBrk="1" hangingPunct="1">
              <a:lnSpc>
                <a:spcPct val="90000"/>
              </a:lnSpc>
              <a:buClr>
                <a:schemeClr val="tx1"/>
              </a:buClr>
              <a:buSzPct val="100000"/>
            </a:pPr>
            <a:r>
              <a:rPr lang="en-US" altLang="en-US" sz="2600" dirty="0" smtClean="0">
                <a:latin typeface="Century Gothic" panose="020B0502020202020204" pitchFamily="34" charset="0"/>
              </a:rPr>
              <a:t>Temperatures &gt;30°C = shift in seasonal distribution?</a:t>
            </a:r>
          </a:p>
        </p:txBody>
      </p:sp>
      <p:sp>
        <p:nvSpPr>
          <p:cNvPr id="407554" name="Rectangle 2"/>
          <p:cNvSpPr>
            <a:spLocks noGrp="1" noChangeArrowheads="1"/>
          </p:cNvSpPr>
          <p:nvPr>
            <p:ph type="title"/>
          </p:nvPr>
        </p:nvSpPr>
        <p:spPr>
          <a:xfrm>
            <a:off x="457200" y="228600"/>
            <a:ext cx="5105400" cy="1139825"/>
          </a:xfrm>
        </p:spPr>
        <p:txBody>
          <a:bodyPr/>
          <a:lstStyle/>
          <a:p>
            <a:pPr eaLnBrk="1" hangingPunct="1">
              <a:defRPr/>
            </a:pPr>
            <a:r>
              <a:rPr lang="en-US" i="1" dirty="0">
                <a:solidFill>
                  <a:schemeClr val="tx1"/>
                </a:solidFill>
                <a:effectLst/>
                <a:latin typeface="Century Gothic" panose="020B0502020202020204" pitchFamily="34" charset="0"/>
              </a:rPr>
              <a:t>Culex </a:t>
            </a:r>
            <a:r>
              <a:rPr lang="en-US" i="1" dirty="0" smtClean="0">
                <a:solidFill>
                  <a:schemeClr val="tx1"/>
                </a:solidFill>
                <a:effectLst/>
                <a:latin typeface="Century Gothic" panose="020B0502020202020204" pitchFamily="34" charset="0"/>
              </a:rPr>
              <a:t>tarsalis</a:t>
            </a:r>
            <a:br>
              <a:rPr lang="en-US" i="1" dirty="0" smtClean="0">
                <a:solidFill>
                  <a:schemeClr val="tx1"/>
                </a:solidFill>
                <a:effectLst/>
                <a:latin typeface="Century Gothic" panose="020B0502020202020204" pitchFamily="34" charset="0"/>
              </a:rPr>
            </a:br>
            <a:r>
              <a:rPr lang="en-US" sz="2800" dirty="0" smtClean="0">
                <a:solidFill>
                  <a:schemeClr val="tx1"/>
                </a:solidFill>
                <a:effectLst/>
                <a:latin typeface="Century Gothic" panose="020B0502020202020204" pitchFamily="34" charset="0"/>
              </a:rPr>
              <a:t>Encephalitis mosquito</a:t>
            </a:r>
            <a:endParaRPr lang="en-US" sz="2800" dirty="0">
              <a:solidFill>
                <a:schemeClr val="tx1"/>
              </a:solidFill>
              <a:effectLst/>
              <a:latin typeface="Century Gothic" panose="020B0502020202020204" pitchFamily="34" charset="0"/>
            </a:endParaRPr>
          </a:p>
        </p:txBody>
      </p:sp>
      <p:pic>
        <p:nvPicPr>
          <p:cNvPr id="45060" name="Picture 5" descr="Cx tarsa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28600"/>
            <a:ext cx="25908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495266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1"/>
          </p:nvPr>
        </p:nvSpPr>
        <p:spPr>
          <a:xfrm>
            <a:off x="457200" y="2023532"/>
            <a:ext cx="8153400" cy="4154243"/>
          </a:xfrm>
        </p:spPr>
        <p:txBody>
          <a:bodyPr>
            <a:normAutofit fontScale="85000" lnSpcReduction="20000"/>
          </a:bodyPr>
          <a:lstStyle/>
          <a:p>
            <a:pPr eaLnBrk="1" hangingPunct="1">
              <a:buClr>
                <a:schemeClr val="accent2">
                  <a:lumMod val="75000"/>
                </a:schemeClr>
              </a:buClr>
              <a:buSzPct val="100000"/>
              <a:defRPr/>
            </a:pPr>
            <a:r>
              <a:rPr lang="en-US" dirty="0" smtClean="0">
                <a:latin typeface="Century Gothic" panose="020B0502020202020204" pitchFamily="34" charset="0"/>
              </a:rPr>
              <a:t>WNV and SLE vector</a:t>
            </a:r>
          </a:p>
          <a:p>
            <a:pPr eaLnBrk="1" hangingPunct="1">
              <a:buClr>
                <a:schemeClr val="accent2">
                  <a:lumMod val="75000"/>
                </a:schemeClr>
              </a:buClr>
              <a:buSzPct val="100000"/>
              <a:buFont typeface="Wingdings" pitchFamily="2" charset="2"/>
              <a:buNone/>
              <a:defRPr/>
            </a:pPr>
            <a:endParaRPr lang="en-US" dirty="0" smtClean="0">
              <a:latin typeface="Century Gothic" panose="020B0502020202020204" pitchFamily="34" charset="0"/>
            </a:endParaRPr>
          </a:p>
          <a:p>
            <a:pPr eaLnBrk="1" hangingPunct="1">
              <a:buClr>
                <a:schemeClr val="accent2">
                  <a:lumMod val="75000"/>
                </a:schemeClr>
              </a:buClr>
              <a:buSzPct val="100000"/>
              <a:defRPr/>
            </a:pPr>
            <a:r>
              <a:rPr lang="en-US" dirty="0" smtClean="0">
                <a:latin typeface="Century Gothic" panose="020B0502020202020204" pitchFamily="34" charset="0"/>
              </a:rPr>
              <a:t>Habitats include artificial containers, storm water retention ponds and drains, and water with high organic content.</a:t>
            </a:r>
          </a:p>
          <a:p>
            <a:pPr eaLnBrk="1" hangingPunct="1">
              <a:buClr>
                <a:schemeClr val="accent2">
                  <a:lumMod val="75000"/>
                </a:schemeClr>
              </a:buClr>
              <a:buSzPct val="100000"/>
              <a:defRPr/>
            </a:pPr>
            <a:endParaRPr lang="en-US" dirty="0" smtClean="0">
              <a:latin typeface="Century Gothic" panose="020B0502020202020204" pitchFamily="34" charset="0"/>
            </a:endParaRPr>
          </a:p>
          <a:p>
            <a:pPr eaLnBrk="1" hangingPunct="1">
              <a:buClr>
                <a:schemeClr val="accent2">
                  <a:lumMod val="75000"/>
                </a:schemeClr>
              </a:buClr>
              <a:buSzPct val="100000"/>
              <a:defRPr/>
            </a:pPr>
            <a:r>
              <a:rPr lang="en-US" dirty="0" smtClean="0">
                <a:latin typeface="Century Gothic" panose="020B0502020202020204" pitchFamily="34" charset="0"/>
              </a:rPr>
              <a:t>Increased &amp; prolonged water in storm retention ponds and drains = increased habitat for </a:t>
            </a:r>
            <a:r>
              <a:rPr lang="en-US" i="1" dirty="0" smtClean="0">
                <a:latin typeface="Century Gothic" panose="020B0502020202020204" pitchFamily="34" charset="0"/>
              </a:rPr>
              <a:t>Culex pipiens</a:t>
            </a:r>
            <a:r>
              <a:rPr lang="en-US" dirty="0" smtClean="0">
                <a:latin typeface="Century Gothic" panose="020B0502020202020204" pitchFamily="34" charset="0"/>
              </a:rPr>
              <a:t> mosquitoes </a:t>
            </a:r>
          </a:p>
          <a:p>
            <a:pPr eaLnBrk="1" hangingPunct="1">
              <a:buClr>
                <a:schemeClr val="accent2">
                  <a:lumMod val="75000"/>
                </a:schemeClr>
              </a:buClr>
              <a:buSzPct val="100000"/>
              <a:defRPr/>
            </a:pPr>
            <a:endParaRPr lang="en-US" dirty="0" smtClean="0">
              <a:latin typeface="Century Gothic" panose="020B0502020202020204" pitchFamily="34" charset="0"/>
            </a:endParaRPr>
          </a:p>
          <a:p>
            <a:pPr eaLnBrk="1" hangingPunct="1">
              <a:buClr>
                <a:schemeClr val="accent2">
                  <a:lumMod val="75000"/>
                </a:schemeClr>
              </a:buClr>
              <a:buSzPct val="100000"/>
              <a:defRPr/>
            </a:pPr>
            <a:r>
              <a:rPr lang="en-US" dirty="0" smtClean="0">
                <a:latin typeface="Century Gothic" panose="020B0502020202020204" pitchFamily="34" charset="0"/>
              </a:rPr>
              <a:t>High rainfall – can flush out storm drains &amp; retention ponds </a:t>
            </a:r>
          </a:p>
        </p:txBody>
      </p:sp>
      <p:sp>
        <p:nvSpPr>
          <p:cNvPr id="273410" name="Rectangle 2"/>
          <p:cNvSpPr>
            <a:spLocks noGrp="1" noChangeArrowheads="1"/>
          </p:cNvSpPr>
          <p:nvPr>
            <p:ph type="title"/>
          </p:nvPr>
        </p:nvSpPr>
        <p:spPr>
          <a:xfrm>
            <a:off x="381000" y="381000"/>
            <a:ext cx="5181600" cy="1139825"/>
          </a:xfrm>
        </p:spPr>
        <p:txBody>
          <a:bodyPr/>
          <a:lstStyle/>
          <a:p>
            <a:pPr eaLnBrk="1" hangingPunct="1">
              <a:defRPr/>
            </a:pPr>
            <a:r>
              <a:rPr lang="en-US" i="1" dirty="0">
                <a:solidFill>
                  <a:schemeClr val="tx1"/>
                </a:solidFill>
                <a:effectLst/>
                <a:latin typeface="Century Gothic" panose="020B0502020202020204" pitchFamily="34" charset="0"/>
              </a:rPr>
              <a:t>Culex </a:t>
            </a:r>
            <a:r>
              <a:rPr lang="en-US" i="1" dirty="0" smtClean="0">
                <a:solidFill>
                  <a:schemeClr val="tx1"/>
                </a:solidFill>
                <a:effectLst/>
                <a:latin typeface="Century Gothic" panose="020B0502020202020204" pitchFamily="34" charset="0"/>
              </a:rPr>
              <a:t>pipiens</a:t>
            </a:r>
            <a:r>
              <a:rPr lang="en-US" dirty="0" smtClean="0">
                <a:solidFill>
                  <a:schemeClr val="tx1"/>
                </a:solidFill>
                <a:effectLst/>
                <a:latin typeface="Century Gothic" panose="020B0502020202020204" pitchFamily="34" charset="0"/>
              </a:rPr>
              <a:t/>
            </a:r>
            <a:br>
              <a:rPr lang="en-US" dirty="0" smtClean="0">
                <a:solidFill>
                  <a:schemeClr val="tx1"/>
                </a:solidFill>
                <a:effectLst/>
                <a:latin typeface="Century Gothic" panose="020B0502020202020204" pitchFamily="34" charset="0"/>
              </a:rPr>
            </a:br>
            <a:r>
              <a:rPr lang="en-US" sz="2800" dirty="0" smtClean="0">
                <a:solidFill>
                  <a:schemeClr val="tx1"/>
                </a:solidFill>
                <a:effectLst/>
                <a:latin typeface="Century Gothic" panose="020B0502020202020204" pitchFamily="34" charset="0"/>
              </a:rPr>
              <a:t>Northern House Mosquito</a:t>
            </a:r>
            <a:endParaRPr lang="en-US" sz="2800" i="1" dirty="0">
              <a:solidFill>
                <a:schemeClr val="tx1"/>
              </a:solidFill>
              <a:effectLst/>
              <a:latin typeface="Century Gothic" panose="020B0502020202020204" pitchFamily="34" charset="0"/>
            </a:endParaRPr>
          </a:p>
        </p:txBody>
      </p:sp>
      <p:pic>
        <p:nvPicPr>
          <p:cNvPr id="43012" name="Picture 4" descr="Cx quinque"/>
          <p:cNvPicPr>
            <a:picLocks noChangeAspect="1" noChangeArrowheads="1"/>
          </p:cNvPicPr>
          <p:nvPr/>
        </p:nvPicPr>
        <p:blipFill>
          <a:blip r:embed="rId3">
            <a:extLst>
              <a:ext uri="{28A0092B-C50C-407E-A947-70E740481C1C}">
                <a14:useLocalDpi xmlns:a14="http://schemas.microsoft.com/office/drawing/2010/main" val="0"/>
              </a:ext>
            </a:extLst>
          </a:blip>
          <a:srcRect l="12500"/>
          <a:stretch>
            <a:fillRect/>
          </a:stretch>
        </p:blipFill>
        <p:spPr bwMode="auto">
          <a:xfrm>
            <a:off x="5943600" y="228600"/>
            <a:ext cx="2971800"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907030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49" y="1376892"/>
            <a:ext cx="7886700" cy="4727574"/>
          </a:xfrm>
        </p:spPr>
        <p:txBody>
          <a:bodyPr>
            <a:noAutofit/>
          </a:bodyPr>
          <a:lstStyle/>
          <a:p>
            <a:pPr>
              <a:buClr>
                <a:schemeClr val="accent2">
                  <a:lumMod val="75000"/>
                </a:schemeClr>
              </a:buClr>
              <a:buSzPct val="100000"/>
              <a:defRPr/>
            </a:pPr>
            <a:r>
              <a:rPr lang="en-US" sz="2400" dirty="0" smtClean="0">
                <a:latin typeface="Century Gothic" panose="020B0502020202020204" pitchFamily="34" charset="0"/>
              </a:rPr>
              <a:t>Wetter winters</a:t>
            </a:r>
          </a:p>
          <a:p>
            <a:pPr>
              <a:buClr>
                <a:schemeClr val="accent2">
                  <a:lumMod val="75000"/>
                </a:schemeClr>
              </a:buClr>
              <a:buSzPct val="100000"/>
              <a:defRPr/>
            </a:pPr>
            <a:endParaRPr lang="en-US" sz="2400" dirty="0" smtClean="0">
              <a:latin typeface="Century Gothic" panose="020B0502020202020204" pitchFamily="34" charset="0"/>
            </a:endParaRPr>
          </a:p>
          <a:p>
            <a:pPr marL="365125" lvl="1" indent="-255588">
              <a:spcBef>
                <a:spcPts val="400"/>
              </a:spcBef>
              <a:buClr>
                <a:schemeClr val="accent2">
                  <a:lumMod val="75000"/>
                </a:schemeClr>
              </a:buClr>
              <a:buSzPct val="100000"/>
              <a:defRPr/>
            </a:pPr>
            <a:r>
              <a:rPr lang="en-US" sz="2400" dirty="0" smtClean="0">
                <a:latin typeface="Century Gothic" panose="020B0502020202020204" pitchFamily="34" charset="0"/>
              </a:rPr>
              <a:t>Reduced snowpack</a:t>
            </a:r>
          </a:p>
          <a:p>
            <a:pPr marL="365125" lvl="1" indent="-255588">
              <a:spcBef>
                <a:spcPts val="400"/>
              </a:spcBef>
              <a:buClr>
                <a:schemeClr val="accent2">
                  <a:lumMod val="75000"/>
                </a:schemeClr>
              </a:buClr>
              <a:buSzPct val="100000"/>
              <a:defRPr/>
            </a:pPr>
            <a:endParaRPr lang="en-US" sz="2400" dirty="0" smtClean="0">
              <a:latin typeface="Century Gothic" panose="020B0502020202020204" pitchFamily="34" charset="0"/>
            </a:endParaRPr>
          </a:p>
          <a:p>
            <a:pPr>
              <a:buClr>
                <a:schemeClr val="accent2">
                  <a:lumMod val="75000"/>
                </a:schemeClr>
              </a:buClr>
              <a:buSzPct val="100000"/>
              <a:defRPr/>
            </a:pPr>
            <a:r>
              <a:rPr lang="en-US" sz="2400" dirty="0" smtClean="0">
                <a:latin typeface="Century Gothic" panose="020B0502020202020204" pitchFamily="34" charset="0"/>
              </a:rPr>
              <a:t>Decreased spring and summer snow cover</a:t>
            </a:r>
          </a:p>
          <a:p>
            <a:pPr lvl="1">
              <a:buClr>
                <a:schemeClr val="accent2">
                  <a:lumMod val="75000"/>
                </a:schemeClr>
              </a:buClr>
              <a:buSzPct val="100000"/>
              <a:buFontTx/>
              <a:buChar char="-"/>
              <a:defRPr/>
            </a:pPr>
            <a:r>
              <a:rPr lang="en-US" sz="2400" dirty="0" smtClean="0">
                <a:latin typeface="Century Gothic" panose="020B0502020202020204" pitchFamily="34" charset="0"/>
              </a:rPr>
              <a:t>Loss of cold-water dependent ecosystems (high alpine areas, mountain aquatic systems)</a:t>
            </a:r>
          </a:p>
          <a:p>
            <a:pPr>
              <a:buClr>
                <a:schemeClr val="accent2">
                  <a:lumMod val="75000"/>
                </a:schemeClr>
              </a:buClr>
              <a:buSzPct val="100000"/>
              <a:defRPr/>
            </a:pPr>
            <a:endParaRPr lang="en-US" sz="2400" dirty="0" smtClean="0">
              <a:latin typeface="Century Gothic" panose="020B0502020202020204" pitchFamily="34" charset="0"/>
            </a:endParaRPr>
          </a:p>
          <a:p>
            <a:pPr>
              <a:buClr>
                <a:schemeClr val="accent2">
                  <a:lumMod val="75000"/>
                </a:schemeClr>
              </a:buClr>
              <a:buSzPct val="100000"/>
              <a:defRPr/>
            </a:pPr>
            <a:r>
              <a:rPr lang="en-US" sz="2400" dirty="0" smtClean="0">
                <a:latin typeface="Century Gothic" panose="020B0502020202020204" pitchFamily="34" charset="0"/>
              </a:rPr>
              <a:t>Earlier stream flow peaks from snow-melt</a:t>
            </a:r>
          </a:p>
          <a:p>
            <a:pPr>
              <a:buClr>
                <a:schemeClr val="accent2">
                  <a:lumMod val="75000"/>
                </a:schemeClr>
              </a:buClr>
              <a:buSzPct val="100000"/>
              <a:defRPr/>
            </a:pPr>
            <a:endParaRPr lang="en-US" sz="2400" dirty="0" smtClean="0">
              <a:latin typeface="Century Gothic" panose="020B0502020202020204" pitchFamily="34" charset="0"/>
            </a:endParaRPr>
          </a:p>
          <a:p>
            <a:pPr>
              <a:buClr>
                <a:schemeClr val="accent2">
                  <a:lumMod val="75000"/>
                </a:schemeClr>
              </a:buClr>
              <a:buSzPct val="100000"/>
              <a:defRPr/>
            </a:pPr>
            <a:r>
              <a:rPr lang="en-US" sz="2400" dirty="0" smtClean="0">
                <a:latin typeface="Century Gothic" panose="020B0502020202020204" pitchFamily="34" charset="0"/>
              </a:rPr>
              <a:t>Warmer summers</a:t>
            </a:r>
          </a:p>
          <a:p>
            <a:pPr>
              <a:buClr>
                <a:schemeClr val="accent2">
                  <a:lumMod val="75000"/>
                </a:schemeClr>
              </a:buClr>
              <a:buSzPct val="100000"/>
              <a:defRPr/>
            </a:pPr>
            <a:endParaRPr lang="en-US" sz="2400" dirty="0">
              <a:latin typeface="Century Gothic" panose="020B0502020202020204" pitchFamily="34" charset="0"/>
            </a:endParaRPr>
          </a:p>
        </p:txBody>
      </p:sp>
      <p:sp>
        <p:nvSpPr>
          <p:cNvPr id="3" name="Title 2"/>
          <p:cNvSpPr>
            <a:spLocks noGrp="1"/>
          </p:cNvSpPr>
          <p:nvPr>
            <p:ph type="title"/>
          </p:nvPr>
        </p:nvSpPr>
        <p:spPr>
          <a:xfrm>
            <a:off x="500590" y="415926"/>
            <a:ext cx="8142817" cy="633941"/>
          </a:xfrm>
        </p:spPr>
        <p:txBody>
          <a:bodyPr>
            <a:normAutofit/>
          </a:bodyPr>
          <a:lstStyle/>
          <a:p>
            <a:pPr>
              <a:defRPr/>
            </a:pPr>
            <a:r>
              <a:rPr lang="en-US" sz="3000" b="1" dirty="0" smtClean="0">
                <a:solidFill>
                  <a:schemeClr val="tx1"/>
                </a:solidFill>
                <a:effectLst/>
                <a:latin typeface="Century Gothic" panose="020B0502020202020204" pitchFamily="34" charset="0"/>
              </a:rPr>
              <a:t>Impacts of Climate Change – Western U.S.</a:t>
            </a:r>
            <a:endParaRPr lang="en-US" sz="3000" b="1" dirty="0">
              <a:solidFill>
                <a:schemeClr val="tx1"/>
              </a:solidFill>
              <a:effectLst/>
              <a:latin typeface="Century Gothic" panose="020B0502020202020204" pitchFamily="34" charset="0"/>
            </a:endParaRPr>
          </a:p>
        </p:txBody>
      </p:sp>
    </p:spTree>
    <p:extLst>
      <p:ext uri="{BB962C8B-B14F-4D97-AF65-F5344CB8AC3E}">
        <p14:creationId xmlns:p14="http://schemas.microsoft.com/office/powerpoint/2010/main" val="17834141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46975" y="904830"/>
            <a:ext cx="8826811" cy="3346525"/>
          </a:xfrm>
          <a:prstGeom prst="rect">
            <a:avLst/>
          </a:prstGeom>
        </p:spPr>
      </p:pic>
      <p:sp>
        <p:nvSpPr>
          <p:cNvPr id="2" name="TextBox 1"/>
          <p:cNvSpPr txBox="1"/>
          <p:nvPr/>
        </p:nvSpPr>
        <p:spPr>
          <a:xfrm>
            <a:off x="750782" y="4340608"/>
            <a:ext cx="7850199"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t>Rising temperatures will lead to earlier melting of the snowpack, which plays a critical role in spring and summer water supplies. </a:t>
            </a:r>
            <a:endParaRPr lang="en-US" sz="2400" dirty="0" smtClean="0"/>
          </a:p>
          <a:p>
            <a:pPr marL="342900" indent="-342900">
              <a:buFont typeface="Arial" panose="020B0604020202020204" pitchFamily="34" charset="0"/>
              <a:buChar char="•"/>
            </a:pPr>
            <a:r>
              <a:rPr lang="en-US" sz="2400" dirty="0" smtClean="0"/>
              <a:t>Along </a:t>
            </a:r>
            <a:r>
              <a:rPr lang="en-US" sz="2400" dirty="0"/>
              <a:t>with more precipitation falling as rain instead of snow, this may also lead to an increase in springtime flooding</a:t>
            </a:r>
            <a:r>
              <a:rPr lang="en-US" sz="2400" dirty="0" smtClean="0"/>
              <a:t>.</a:t>
            </a:r>
            <a:endParaRPr lang="en-US" sz="2400" dirty="0"/>
          </a:p>
        </p:txBody>
      </p:sp>
    </p:spTree>
    <p:extLst>
      <p:ext uri="{BB962C8B-B14F-4D97-AF65-F5344CB8AC3E}">
        <p14:creationId xmlns:p14="http://schemas.microsoft.com/office/powerpoint/2010/main" val="40653337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662160" y="224229"/>
            <a:ext cx="7913335" cy="6576193"/>
            <a:chOff x="662160" y="224229"/>
            <a:chExt cx="7913335" cy="6576193"/>
          </a:xfrm>
        </p:grpSpPr>
        <p:pic>
          <p:nvPicPr>
            <p:cNvPr id="4" name="Picture 3"/>
            <p:cNvPicPr>
              <a:picLocks noChangeAspect="1"/>
            </p:cNvPicPr>
            <p:nvPr/>
          </p:nvPicPr>
          <p:blipFill rotWithShape="1">
            <a:blip r:embed="rId2"/>
            <a:srcRect l="19285" t="19222" r="36190" b="8259"/>
            <a:stretch/>
          </p:blipFill>
          <p:spPr>
            <a:xfrm>
              <a:off x="5061857" y="224229"/>
              <a:ext cx="3459719" cy="3169732"/>
            </a:xfrm>
            <a:prstGeom prst="rect">
              <a:avLst/>
            </a:prstGeom>
          </p:spPr>
        </p:pic>
        <p:pic>
          <p:nvPicPr>
            <p:cNvPr id="5" name="Picture 4"/>
            <p:cNvPicPr>
              <a:picLocks noChangeAspect="1"/>
            </p:cNvPicPr>
            <p:nvPr/>
          </p:nvPicPr>
          <p:blipFill rotWithShape="1">
            <a:blip r:embed="rId3"/>
            <a:srcRect l="19166" t="19363" r="37262" b="8729"/>
            <a:stretch/>
          </p:blipFill>
          <p:spPr>
            <a:xfrm>
              <a:off x="662160" y="3542911"/>
              <a:ext cx="3376439" cy="3134401"/>
            </a:xfrm>
            <a:prstGeom prst="rect">
              <a:avLst/>
            </a:prstGeom>
          </p:spPr>
        </p:pic>
        <p:pic>
          <p:nvPicPr>
            <p:cNvPr id="6" name="Picture 5"/>
            <p:cNvPicPr>
              <a:picLocks noChangeAspect="1"/>
            </p:cNvPicPr>
            <p:nvPr/>
          </p:nvPicPr>
          <p:blipFill rotWithShape="1">
            <a:blip r:embed="rId4"/>
            <a:srcRect l="17857" t="19129" r="37262" b="9364"/>
            <a:stretch/>
          </p:blipFill>
          <p:spPr>
            <a:xfrm>
              <a:off x="5061857" y="3498484"/>
              <a:ext cx="3436077" cy="3079390"/>
            </a:xfrm>
            <a:prstGeom prst="rect">
              <a:avLst/>
            </a:prstGeom>
          </p:spPr>
        </p:pic>
        <p:pic>
          <p:nvPicPr>
            <p:cNvPr id="7" name="Picture 6"/>
            <p:cNvPicPr>
              <a:picLocks noChangeAspect="1"/>
            </p:cNvPicPr>
            <p:nvPr/>
          </p:nvPicPr>
          <p:blipFill rotWithShape="1">
            <a:blip r:embed="rId5"/>
            <a:srcRect l="19048" t="19823" r="35833" b="8943"/>
            <a:stretch/>
          </p:blipFill>
          <p:spPr>
            <a:xfrm>
              <a:off x="662160" y="224229"/>
              <a:ext cx="3686867" cy="3274255"/>
            </a:xfrm>
            <a:prstGeom prst="rect">
              <a:avLst/>
            </a:prstGeom>
          </p:spPr>
        </p:pic>
        <p:sp>
          <p:nvSpPr>
            <p:cNvPr id="2" name="4-Point Star 1"/>
            <p:cNvSpPr/>
            <p:nvPr/>
          </p:nvSpPr>
          <p:spPr>
            <a:xfrm>
              <a:off x="2350379" y="1188512"/>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4-Point Star 7"/>
            <p:cNvSpPr/>
            <p:nvPr/>
          </p:nvSpPr>
          <p:spPr>
            <a:xfrm>
              <a:off x="2264232" y="4489661"/>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4-Point Star 8"/>
            <p:cNvSpPr/>
            <p:nvPr/>
          </p:nvSpPr>
          <p:spPr>
            <a:xfrm>
              <a:off x="6737027" y="4417132"/>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4-Point Star 9"/>
            <p:cNvSpPr/>
            <p:nvPr/>
          </p:nvSpPr>
          <p:spPr>
            <a:xfrm>
              <a:off x="6650881" y="1127388"/>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408713" y="6523423"/>
              <a:ext cx="4166782" cy="276999"/>
            </a:xfrm>
            <a:prstGeom prst="rect">
              <a:avLst/>
            </a:prstGeom>
            <a:noFill/>
          </p:spPr>
          <p:txBody>
            <a:bodyPr wrap="none" rtlCol="0">
              <a:spAutoFit/>
            </a:bodyPr>
            <a:lstStyle/>
            <a:p>
              <a:r>
                <a:rPr lang="en-US" sz="1200" dirty="0">
                  <a:hlinkClick r:id="rId6"/>
                </a:rPr>
                <a:t>https://climate.washington.edu/climate-data/trendanalysisapp/</a:t>
              </a:r>
              <a:endParaRPr lang="en-US" sz="1200" dirty="0"/>
            </a:p>
          </p:txBody>
        </p:sp>
      </p:grpSp>
      <p:sp>
        <p:nvSpPr>
          <p:cNvPr id="11" name="TextBox 10"/>
          <p:cNvSpPr txBox="1"/>
          <p:nvPr/>
        </p:nvSpPr>
        <p:spPr>
          <a:xfrm rot="16200000">
            <a:off x="-2199897" y="3023880"/>
            <a:ext cx="5275547" cy="369332"/>
          </a:xfrm>
          <a:prstGeom prst="rect">
            <a:avLst/>
          </a:prstGeom>
          <a:noFill/>
        </p:spPr>
        <p:txBody>
          <a:bodyPr wrap="none" rtlCol="0">
            <a:spAutoFit/>
          </a:bodyPr>
          <a:lstStyle/>
          <a:p>
            <a:r>
              <a:rPr lang="en-US" dirty="0" smtClean="0"/>
              <a:t>Average Temperature, South Puget Sound - 1969-2019</a:t>
            </a:r>
            <a:endParaRPr lang="en-US" dirty="0"/>
          </a:p>
        </p:txBody>
      </p:sp>
    </p:spTree>
    <p:extLst>
      <p:ext uri="{BB962C8B-B14F-4D97-AF65-F5344CB8AC3E}">
        <p14:creationId xmlns:p14="http://schemas.microsoft.com/office/powerpoint/2010/main" val="7072824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sz="2800" dirty="0" smtClean="0"/>
              <a:t>Total Mosquito Collections, NNWR 2007-2019</a:t>
            </a:r>
            <a:endParaRPr lang="en-US" sz="2800" dirty="0"/>
          </a:p>
          <a:p>
            <a:endParaRPr lang="en-US" sz="2800" dirty="0"/>
          </a:p>
        </p:txBody>
      </p:sp>
      <p:graphicFrame>
        <p:nvGraphicFramePr>
          <p:cNvPr id="7" name="Chart 6"/>
          <p:cNvGraphicFramePr/>
          <p:nvPr>
            <p:extLst>
              <p:ext uri="{D42A27DB-BD31-4B8C-83A1-F6EECF244321}">
                <p14:modId xmlns:p14="http://schemas.microsoft.com/office/powerpoint/2010/main" val="1387960500"/>
              </p:ext>
            </p:extLst>
          </p:nvPr>
        </p:nvGraphicFramePr>
        <p:xfrm>
          <a:off x="316896" y="1351952"/>
          <a:ext cx="8194766" cy="449256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5286825" y="1351952"/>
            <a:ext cx="3462999" cy="584775"/>
          </a:xfrm>
          <a:prstGeom prst="rect">
            <a:avLst/>
          </a:prstGeom>
          <a:noFill/>
        </p:spPr>
        <p:txBody>
          <a:bodyPr wrap="none" rtlCol="0">
            <a:spAutoFit/>
          </a:bodyPr>
          <a:lstStyle/>
          <a:p>
            <a:r>
              <a:rPr lang="en-US" sz="1600" dirty="0" smtClean="0"/>
              <a:t>N = 76,902</a:t>
            </a:r>
            <a:endParaRPr lang="en-US" sz="1600" dirty="0"/>
          </a:p>
          <a:p>
            <a:r>
              <a:rPr lang="en-US" sz="1600" dirty="0" smtClean="0"/>
              <a:t>Average Number Collected/Year: 5,916 </a:t>
            </a:r>
            <a:endParaRPr lang="en-US" sz="1600" dirty="0"/>
          </a:p>
        </p:txBody>
      </p:sp>
      <p:grpSp>
        <p:nvGrpSpPr>
          <p:cNvPr id="10" name="Group 9"/>
          <p:cNvGrpSpPr/>
          <p:nvPr/>
        </p:nvGrpSpPr>
        <p:grpSpPr>
          <a:xfrm>
            <a:off x="2264228" y="3133589"/>
            <a:ext cx="941129" cy="1061669"/>
            <a:chOff x="393095" y="5807563"/>
            <a:chExt cx="941129" cy="1061669"/>
          </a:xfrm>
        </p:grpSpPr>
        <p:sp>
          <p:nvSpPr>
            <p:cNvPr id="6" name="Up Arrow 5"/>
            <p:cNvSpPr/>
            <p:nvPr/>
          </p:nvSpPr>
          <p:spPr>
            <a:xfrm flipV="1">
              <a:off x="749360" y="6453894"/>
              <a:ext cx="228600" cy="415338"/>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93095" y="5807563"/>
              <a:ext cx="941129"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200" dirty="0" smtClean="0"/>
                <a:t>Saltwater estuary restoration</a:t>
              </a:r>
              <a:endParaRPr lang="en-US" sz="1200" dirty="0"/>
            </a:p>
          </p:txBody>
        </p:sp>
      </p:grpSp>
    </p:spTree>
    <p:extLst>
      <p:ext uri="{BB962C8B-B14F-4D97-AF65-F5344CB8AC3E}">
        <p14:creationId xmlns:p14="http://schemas.microsoft.com/office/powerpoint/2010/main" val="25613971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sz="2400" dirty="0" smtClean="0"/>
              <a:t>WNV Vector Mosquito Collections, NNWR 2007-2019</a:t>
            </a:r>
            <a:endParaRPr lang="en-US" sz="2400" dirty="0"/>
          </a:p>
          <a:p>
            <a:endParaRPr lang="en-US" sz="2400" dirty="0"/>
          </a:p>
        </p:txBody>
      </p:sp>
      <p:graphicFrame>
        <p:nvGraphicFramePr>
          <p:cNvPr id="7" name="Chart 6"/>
          <p:cNvGraphicFramePr/>
          <p:nvPr>
            <p:extLst>
              <p:ext uri="{D42A27DB-BD31-4B8C-83A1-F6EECF244321}">
                <p14:modId xmlns:p14="http://schemas.microsoft.com/office/powerpoint/2010/main" val="272934368"/>
              </p:ext>
            </p:extLst>
          </p:nvPr>
        </p:nvGraphicFramePr>
        <p:xfrm>
          <a:off x="467303" y="1397000"/>
          <a:ext cx="8194766" cy="491066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5985933" y="1867869"/>
            <a:ext cx="2238348" cy="338554"/>
          </a:xfrm>
          <a:prstGeom prst="rect">
            <a:avLst/>
          </a:prstGeom>
          <a:noFill/>
        </p:spPr>
        <p:txBody>
          <a:bodyPr wrap="square" rtlCol="0">
            <a:spAutoFit/>
          </a:bodyPr>
          <a:lstStyle/>
          <a:p>
            <a:r>
              <a:rPr lang="en-US" sz="1600" dirty="0" smtClean="0"/>
              <a:t>N = 12,746   </a:t>
            </a:r>
            <a:r>
              <a:rPr lang="en-US" sz="1400" dirty="0" smtClean="0"/>
              <a:t>(12,131 / 615)</a:t>
            </a:r>
            <a:endParaRPr lang="en-US" sz="1400" dirty="0"/>
          </a:p>
        </p:txBody>
      </p:sp>
      <p:grpSp>
        <p:nvGrpSpPr>
          <p:cNvPr id="5" name="Group 4"/>
          <p:cNvGrpSpPr/>
          <p:nvPr/>
        </p:nvGrpSpPr>
        <p:grpSpPr>
          <a:xfrm>
            <a:off x="2018692" y="2373186"/>
            <a:ext cx="941129" cy="1024716"/>
            <a:chOff x="393092" y="5844516"/>
            <a:chExt cx="941129" cy="1024716"/>
          </a:xfrm>
        </p:grpSpPr>
        <p:sp>
          <p:nvSpPr>
            <p:cNvPr id="6" name="Up Arrow 5"/>
            <p:cNvSpPr/>
            <p:nvPr/>
          </p:nvSpPr>
          <p:spPr>
            <a:xfrm flipV="1">
              <a:off x="749360" y="6453894"/>
              <a:ext cx="228600" cy="415338"/>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93092" y="5844516"/>
              <a:ext cx="941129"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200" dirty="0" smtClean="0"/>
                <a:t>Saltwater estuary restoration</a:t>
              </a:r>
              <a:endParaRPr lang="en-US" sz="1200" dirty="0"/>
            </a:p>
          </p:txBody>
        </p:sp>
      </p:grpSp>
    </p:spTree>
    <p:extLst>
      <p:ext uri="{BB962C8B-B14F-4D97-AF65-F5344CB8AC3E}">
        <p14:creationId xmlns:p14="http://schemas.microsoft.com/office/powerpoint/2010/main" val="24802992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3302556798"/>
              </p:ext>
            </p:extLst>
          </p:nvPr>
        </p:nvGraphicFramePr>
        <p:xfrm>
          <a:off x="434822" y="802256"/>
          <a:ext cx="8395911" cy="580174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1"/>
          <p:cNvSpPr>
            <a:spLocks noGrp="1"/>
          </p:cNvSpPr>
          <p:nvPr>
            <p:ph type="body" sz="quarter" idx="21"/>
          </p:nvPr>
        </p:nvSpPr>
        <p:spPr>
          <a:xfrm>
            <a:off x="0" y="320227"/>
            <a:ext cx="9143998" cy="482030"/>
          </a:xfrm>
        </p:spPr>
        <p:txBody>
          <a:bodyPr/>
          <a:lstStyle/>
          <a:p>
            <a:r>
              <a:rPr lang="en-US" sz="2400" dirty="0" smtClean="0"/>
              <a:t>Total Mosquito Collections by Month, NNWR 2007-2019</a:t>
            </a:r>
            <a:endParaRPr lang="en-US" sz="2400" dirty="0"/>
          </a:p>
        </p:txBody>
      </p:sp>
    </p:spTree>
    <p:extLst>
      <p:ext uri="{BB962C8B-B14F-4D97-AF65-F5344CB8AC3E}">
        <p14:creationId xmlns:p14="http://schemas.microsoft.com/office/powerpoint/2010/main" val="16565512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62126" y="88900"/>
            <a:ext cx="8100469" cy="6606432"/>
            <a:chOff x="862126" y="88900"/>
            <a:chExt cx="8100469" cy="6606432"/>
          </a:xfrm>
        </p:grpSpPr>
        <p:pic>
          <p:nvPicPr>
            <p:cNvPr id="4" name="Picture 3"/>
            <p:cNvPicPr>
              <a:picLocks noChangeAspect="1"/>
            </p:cNvPicPr>
            <p:nvPr/>
          </p:nvPicPr>
          <p:blipFill rotWithShape="1">
            <a:blip r:embed="rId2"/>
            <a:srcRect l="19524" t="11905" r="37024" b="8730"/>
            <a:stretch/>
          </p:blipFill>
          <p:spPr>
            <a:xfrm>
              <a:off x="4596560" y="88900"/>
              <a:ext cx="3202782" cy="3290531"/>
            </a:xfrm>
            <a:prstGeom prst="rect">
              <a:avLst/>
            </a:prstGeom>
          </p:spPr>
        </p:pic>
        <p:pic>
          <p:nvPicPr>
            <p:cNvPr id="5" name="Picture 4"/>
            <p:cNvPicPr>
              <a:picLocks noChangeAspect="1"/>
            </p:cNvPicPr>
            <p:nvPr/>
          </p:nvPicPr>
          <p:blipFill rotWithShape="1">
            <a:blip r:embed="rId3"/>
            <a:srcRect l="19048" t="11958" r="37381" b="9735"/>
            <a:stretch/>
          </p:blipFill>
          <p:spPr>
            <a:xfrm>
              <a:off x="862126" y="3469368"/>
              <a:ext cx="3120873" cy="3154981"/>
            </a:xfrm>
            <a:prstGeom prst="rect">
              <a:avLst/>
            </a:prstGeom>
          </p:spPr>
        </p:pic>
        <p:pic>
          <p:nvPicPr>
            <p:cNvPr id="6" name="Picture 5"/>
            <p:cNvPicPr>
              <a:picLocks noChangeAspect="1"/>
            </p:cNvPicPr>
            <p:nvPr/>
          </p:nvPicPr>
          <p:blipFill rotWithShape="1">
            <a:blip r:embed="rId4"/>
            <a:srcRect l="18572" t="11389" r="37381" b="9246"/>
            <a:stretch/>
          </p:blipFill>
          <p:spPr>
            <a:xfrm>
              <a:off x="4596560" y="3553804"/>
              <a:ext cx="3099640" cy="3141528"/>
            </a:xfrm>
            <a:prstGeom prst="rect">
              <a:avLst/>
            </a:prstGeom>
          </p:spPr>
        </p:pic>
        <p:pic>
          <p:nvPicPr>
            <p:cNvPr id="7" name="Picture 6"/>
            <p:cNvPicPr>
              <a:picLocks noChangeAspect="1"/>
            </p:cNvPicPr>
            <p:nvPr/>
          </p:nvPicPr>
          <p:blipFill rotWithShape="1">
            <a:blip r:embed="rId5"/>
            <a:srcRect l="19405" t="11481" r="37024" b="10000"/>
            <a:stretch/>
          </p:blipFill>
          <p:spPr>
            <a:xfrm>
              <a:off x="862126" y="88900"/>
              <a:ext cx="3120873" cy="3163507"/>
            </a:xfrm>
            <a:prstGeom prst="rect">
              <a:avLst/>
            </a:prstGeom>
          </p:spPr>
        </p:pic>
        <p:sp>
          <p:nvSpPr>
            <p:cNvPr id="8" name="4-Point Star 7"/>
            <p:cNvSpPr/>
            <p:nvPr/>
          </p:nvSpPr>
          <p:spPr>
            <a:xfrm>
              <a:off x="2479919" y="1400181"/>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4-Point Star 9"/>
            <p:cNvSpPr/>
            <p:nvPr/>
          </p:nvSpPr>
          <p:spPr>
            <a:xfrm>
              <a:off x="2508524" y="4722977"/>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4-Point Star 11"/>
            <p:cNvSpPr/>
            <p:nvPr/>
          </p:nvSpPr>
          <p:spPr>
            <a:xfrm>
              <a:off x="6251818" y="4806321"/>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4-Point Star 13"/>
            <p:cNvSpPr/>
            <p:nvPr/>
          </p:nvSpPr>
          <p:spPr>
            <a:xfrm>
              <a:off x="6251819" y="1434952"/>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rot="16200000">
              <a:off x="6740705" y="4473441"/>
              <a:ext cx="4166782" cy="276999"/>
            </a:xfrm>
            <a:prstGeom prst="rect">
              <a:avLst/>
            </a:prstGeom>
            <a:noFill/>
          </p:spPr>
          <p:txBody>
            <a:bodyPr wrap="none" rtlCol="0">
              <a:spAutoFit/>
            </a:bodyPr>
            <a:lstStyle/>
            <a:p>
              <a:r>
                <a:rPr lang="en-US" sz="1200" dirty="0">
                  <a:hlinkClick r:id="rId6"/>
                </a:rPr>
                <a:t>https://climate.washington.edu/climate-data/trendanalysisapp/</a:t>
              </a:r>
              <a:endParaRPr lang="en-US" sz="1200" dirty="0"/>
            </a:p>
          </p:txBody>
        </p:sp>
      </p:grpSp>
      <p:sp>
        <p:nvSpPr>
          <p:cNvPr id="2" name="TextBox 1"/>
          <p:cNvSpPr txBox="1"/>
          <p:nvPr/>
        </p:nvSpPr>
        <p:spPr>
          <a:xfrm rot="16200000">
            <a:off x="-1673051" y="2856140"/>
            <a:ext cx="4456797" cy="369332"/>
          </a:xfrm>
          <a:prstGeom prst="rect">
            <a:avLst/>
          </a:prstGeom>
          <a:noFill/>
        </p:spPr>
        <p:txBody>
          <a:bodyPr wrap="none" rtlCol="0">
            <a:spAutoFit/>
          </a:bodyPr>
          <a:lstStyle/>
          <a:p>
            <a:r>
              <a:rPr lang="en-US" dirty="0" smtClean="0"/>
              <a:t>Precipitation, South Puget Sound - 1969-2019</a:t>
            </a:r>
            <a:endParaRPr lang="en-US" dirty="0"/>
          </a:p>
        </p:txBody>
      </p:sp>
      <p:sp>
        <p:nvSpPr>
          <p:cNvPr id="9" name="Oval 8"/>
          <p:cNvSpPr/>
          <p:nvPr/>
        </p:nvSpPr>
        <p:spPr>
          <a:xfrm>
            <a:off x="5442611" y="1739900"/>
            <a:ext cx="2641600" cy="18139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566949" y="5046858"/>
            <a:ext cx="2641600" cy="18139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32971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482949753"/>
              </p:ext>
            </p:extLst>
          </p:nvPr>
        </p:nvGraphicFramePr>
        <p:xfrm>
          <a:off x="451755" y="802257"/>
          <a:ext cx="8395911" cy="565297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1"/>
          <p:cNvSpPr>
            <a:spLocks noGrp="1"/>
          </p:cNvSpPr>
          <p:nvPr>
            <p:ph type="body" sz="quarter" idx="21"/>
          </p:nvPr>
        </p:nvSpPr>
        <p:spPr>
          <a:xfrm>
            <a:off x="0" y="320227"/>
            <a:ext cx="9143998" cy="482030"/>
          </a:xfrm>
        </p:spPr>
        <p:txBody>
          <a:bodyPr/>
          <a:lstStyle/>
          <a:p>
            <a:r>
              <a:rPr lang="en-US" sz="2400" dirty="0" smtClean="0"/>
              <a:t>WNV Vector Collections by Month, NNWR 2007-2019</a:t>
            </a:r>
            <a:endParaRPr lang="en-US" sz="2400" dirty="0"/>
          </a:p>
        </p:txBody>
      </p:sp>
    </p:spTree>
    <p:extLst>
      <p:ext uri="{BB962C8B-B14F-4D97-AF65-F5344CB8AC3E}">
        <p14:creationId xmlns:p14="http://schemas.microsoft.com/office/powerpoint/2010/main" val="30033774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smtClean="0"/>
              <a:t>Summary</a:t>
            </a:r>
            <a:endParaRPr lang="en-US" dirty="0"/>
          </a:p>
        </p:txBody>
      </p:sp>
      <p:sp>
        <p:nvSpPr>
          <p:cNvPr id="3" name="Text Placeholder 2"/>
          <p:cNvSpPr>
            <a:spLocks noGrp="1"/>
          </p:cNvSpPr>
          <p:nvPr>
            <p:ph type="body" sz="quarter" idx="22"/>
          </p:nvPr>
        </p:nvSpPr>
        <p:spPr/>
        <p:txBody>
          <a:bodyPr>
            <a:normAutofit/>
          </a:bodyPr>
          <a:lstStyle/>
          <a:p>
            <a:pPr marL="342900" indent="-342900">
              <a:buFont typeface="Arial" panose="020B0604020202020204" pitchFamily="34" charset="0"/>
              <a:buChar char="•"/>
            </a:pPr>
            <a:r>
              <a:rPr lang="en-US" sz="2400" dirty="0" smtClean="0"/>
              <a:t>We are already seeing changes in vector ecology and species distribution.</a:t>
            </a:r>
          </a:p>
          <a:p>
            <a:pPr marL="342900" indent="-342900">
              <a:buFont typeface="Arial" panose="020B0604020202020204" pitchFamily="34" charset="0"/>
              <a:buChar char="•"/>
            </a:pPr>
            <a:r>
              <a:rPr lang="en-US" sz="2400" dirty="0" smtClean="0"/>
              <a:t>Some of that will be because of climate change.</a:t>
            </a:r>
          </a:p>
          <a:p>
            <a:pPr marL="342900" indent="-342900">
              <a:buFont typeface="Arial" panose="020B0604020202020204" pitchFamily="34" charset="0"/>
              <a:buChar char="•"/>
            </a:pPr>
            <a:r>
              <a:rPr lang="en-US" sz="2400" dirty="0" smtClean="0"/>
              <a:t>We have a better chance of preventing and reducing VBDs if we factor climate change into our vector surveillance efforts and how we do business. </a:t>
            </a:r>
          </a:p>
          <a:p>
            <a:pPr marL="342900" indent="-342900">
              <a:buFont typeface="Arial" panose="020B0604020202020204" pitchFamily="34" charset="0"/>
              <a:buChar char="•"/>
            </a:pPr>
            <a:r>
              <a:rPr lang="en-US" sz="2400" dirty="0" smtClean="0"/>
              <a:t>Understanding those relationships requires more robust, coordinated, and strategic surveillance and data sharing. </a:t>
            </a:r>
          </a:p>
        </p:txBody>
      </p:sp>
    </p:spTree>
    <p:extLst>
      <p:ext uri="{BB962C8B-B14F-4D97-AF65-F5344CB8AC3E}">
        <p14:creationId xmlns:p14="http://schemas.microsoft.com/office/powerpoint/2010/main" val="19642051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smtClean="0"/>
              <a:t>Questions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0350" y="1576917"/>
            <a:ext cx="2846835" cy="1911350"/>
          </a:xfrm>
          <a:prstGeom prst="rect">
            <a:avLst/>
          </a:prstGeom>
        </p:spPr>
      </p:pic>
      <p:sp>
        <p:nvSpPr>
          <p:cNvPr id="4" name="TextBox 3"/>
          <p:cNvSpPr txBox="1"/>
          <p:nvPr/>
        </p:nvSpPr>
        <p:spPr>
          <a:xfrm>
            <a:off x="2553939" y="4461249"/>
            <a:ext cx="4019498" cy="1261884"/>
          </a:xfrm>
          <a:prstGeom prst="rect">
            <a:avLst/>
          </a:prstGeom>
          <a:noFill/>
        </p:spPr>
        <p:txBody>
          <a:bodyPr wrap="none" rtlCol="0">
            <a:spAutoFit/>
          </a:bodyPr>
          <a:lstStyle/>
          <a:p>
            <a:pPr algn="ctr"/>
            <a:r>
              <a:rPr lang="en-US" sz="2800" b="1" dirty="0" smtClean="0"/>
              <a:t>Liz Dykstra, PhD, BCE</a:t>
            </a:r>
          </a:p>
          <a:p>
            <a:pPr algn="ctr"/>
            <a:r>
              <a:rPr lang="en-US" sz="2400" dirty="0" smtClean="0">
                <a:hlinkClick r:id="rId4"/>
              </a:rPr>
              <a:t>elizabeth.dykstra@doh.wa.gov</a:t>
            </a:r>
            <a:endParaRPr lang="en-US" sz="2400" dirty="0" smtClean="0"/>
          </a:p>
          <a:p>
            <a:pPr algn="ctr"/>
            <a:r>
              <a:rPr lang="en-US" sz="2400" dirty="0" smtClean="0"/>
              <a:t>360-236-3388</a:t>
            </a:r>
          </a:p>
        </p:txBody>
      </p:sp>
    </p:spTree>
    <p:extLst>
      <p:ext uri="{BB962C8B-B14F-4D97-AF65-F5344CB8AC3E}">
        <p14:creationId xmlns:p14="http://schemas.microsoft.com/office/powerpoint/2010/main" val="8340645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88">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349D96"/>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PowerPoint Template" id="{C65037EC-C4D4-4CAA-8A7E-C398F214DE60}" vid="{AED6C29A-72F6-4589-8F8D-C424BBFCAB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fc8ba496-191c-4efa-995b-2397535f04d5">
      <Value>Resources</Value>
    </Category>
    <Topic xmlns="fc8ba496-191c-4efa-995b-2397535f04d5">
      <Value>PowerPoint</Value>
    </Topic>
    <_dlc_DocId xmlns="705272f9-4722-48fb-941c-405cda110530">7A4W3MJ5XWKC-2090435860-57</_dlc_DocId>
    <_dlc_DocIdUrl xmlns="705272f9-4722-48fb-941c-405cda110530">
      <Url>https://doh.sp.wa.gov/sites/OS/pr/cpa/_layouts/15/DocIdRedir.aspx?ID=7A4W3MJ5XWKC-2090435860-57</Url>
      <Description>7A4W3MJ5XWKC-2090435860-57</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79BC0E1661DB1D42B04F1C7F5931BB11" ma:contentTypeVersion="2" ma:contentTypeDescription="Create a new document." ma:contentTypeScope="" ma:versionID="692d5031129c76f3a9023e2c66c644f2">
  <xsd:schema xmlns:xsd="http://www.w3.org/2001/XMLSchema" xmlns:xs="http://www.w3.org/2001/XMLSchema" xmlns:p="http://schemas.microsoft.com/office/2006/metadata/properties" xmlns:ns2="705272f9-4722-48fb-941c-405cda110530" xmlns:ns3="fc8ba496-191c-4efa-995b-2397535f04d5" targetNamespace="http://schemas.microsoft.com/office/2006/metadata/properties" ma:root="true" ma:fieldsID="52e7cbb07a1486ed9b226ddd70231459" ns2:_="" ns3:_="">
    <xsd:import namespace="705272f9-4722-48fb-941c-405cda110530"/>
    <xsd:import namespace="fc8ba496-191c-4efa-995b-2397535f04d5"/>
    <xsd:element name="properties">
      <xsd:complexType>
        <xsd:sequence>
          <xsd:element name="documentManagement">
            <xsd:complexType>
              <xsd:all>
                <xsd:element ref="ns2:_dlc_DocId" minOccurs="0"/>
                <xsd:element ref="ns2:_dlc_DocIdUrl" minOccurs="0"/>
                <xsd:element ref="ns2:_dlc_DocIdPersistId" minOccurs="0"/>
                <xsd:element ref="ns3:Category" minOccurs="0"/>
                <xsd:element ref="ns3:Topic"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5272f9-4722-48fb-941c-405cda11053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c8ba496-191c-4efa-995b-2397535f04d5" elementFormDefault="qualified">
    <xsd:import namespace="http://schemas.microsoft.com/office/2006/documentManagement/types"/>
    <xsd:import namespace="http://schemas.microsoft.com/office/infopath/2007/PartnerControls"/>
    <xsd:element name="Category" ma:index="11" nillable="true" ma:displayName="Category" ma:internalName="Category">
      <xsd:complexType>
        <xsd:complexContent>
          <xsd:extension base="dms:MultiChoice">
            <xsd:sequence>
              <xsd:element name="Value" maxOccurs="unbounded" minOccurs="0" nillable="true">
                <xsd:simpleType>
                  <xsd:restriction base="dms:Choice">
                    <xsd:enumeration value="Resources"/>
                    <xsd:enumeration value="News Release Process"/>
                  </xsd:restriction>
                </xsd:simpleType>
              </xsd:element>
            </xsd:sequence>
          </xsd:extension>
        </xsd:complexContent>
      </xsd:complexType>
    </xsd:element>
    <xsd:element name="Topic" ma:index="12" nillable="true" ma:displayName="Focus Area" ma:internalName="Topic">
      <xsd:complexType>
        <xsd:complexContent>
          <xsd:extension base="dms:MultiChoice">
            <xsd:sequence>
              <xsd:element name="Value" maxOccurs="unbounded" minOccurs="0" nillable="true">
                <xsd:simpleType>
                  <xsd:restriction base="dms:Choice">
                    <xsd:enumeration value="Collaboration"/>
                    <xsd:enumeration value="Crisis/Risk Communication"/>
                    <xsd:enumeration value="General"/>
                    <xsd:enumeration value="Reports"/>
                    <xsd:enumeration value="Media Relations"/>
                    <xsd:enumeration value="Media Relations Articles"/>
                    <xsd:enumeration value="PowerPoint"/>
                    <xsd:enumeration value="Social Media"/>
                    <xsd:enumeration value="Video"/>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DCB941-C581-444C-8E3C-E94646AACC21}">
  <ds:schemaRefs>
    <ds:schemaRef ds:uri="705272f9-4722-48fb-941c-405cda11053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fc8ba496-191c-4efa-995b-2397535f04d5"/>
    <ds:schemaRef ds:uri="http://www.w3.org/XML/1998/namespace"/>
    <ds:schemaRef ds:uri="http://purl.org/dc/dcmitype/"/>
  </ds:schemaRefs>
</ds:datastoreItem>
</file>

<file path=customXml/itemProps2.xml><?xml version="1.0" encoding="utf-8"?>
<ds:datastoreItem xmlns:ds="http://schemas.openxmlformats.org/officeDocument/2006/customXml" ds:itemID="{B0865247-BFF8-4094-A1E3-953AAF601841}">
  <ds:schemaRefs>
    <ds:schemaRef ds:uri="http://schemas.microsoft.com/sharepoint/v3/contenttype/forms"/>
  </ds:schemaRefs>
</ds:datastoreItem>
</file>

<file path=customXml/itemProps3.xml><?xml version="1.0" encoding="utf-8"?>
<ds:datastoreItem xmlns:ds="http://schemas.openxmlformats.org/officeDocument/2006/customXml" ds:itemID="{B4F5C952-0622-4D38-B3C6-BA66DD130C24}">
  <ds:schemaRefs>
    <ds:schemaRef ds:uri="http://schemas.microsoft.com/sharepoint/events"/>
  </ds:schemaRefs>
</ds:datastoreItem>
</file>

<file path=customXml/itemProps4.xml><?xml version="1.0" encoding="utf-8"?>
<ds:datastoreItem xmlns:ds="http://schemas.openxmlformats.org/officeDocument/2006/customXml" ds:itemID="{44BFAF43-6E03-4D43-8E1E-68CCD63645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5272f9-4722-48fb-941c-405cda110530"/>
    <ds:schemaRef ds:uri="fc8ba496-191c-4efa-995b-2397535f04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DRAFT PowerPoint Template</Template>
  <TotalTime>7921</TotalTime>
  <Words>2664</Words>
  <Application>Microsoft Office PowerPoint</Application>
  <PresentationFormat>On-screen Show (4:3)</PresentationFormat>
  <Paragraphs>220</Paragraphs>
  <Slides>27</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Century Gothic</vt:lpstr>
      <vt:lpstr>Courier 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Culex tarsalis Encephalitis mosquito</vt:lpstr>
      <vt:lpstr>Culex pipiens Northern House Mosquito</vt:lpstr>
      <vt:lpstr>Impacts of Climate Change – Western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Washington State Department of Health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Dimitrova, Simana  (DOH)</dc:creator>
  <cp:lastModifiedBy>Dykstra, Elizabeth A  (DOH)</cp:lastModifiedBy>
  <cp:revision>497</cp:revision>
  <cp:lastPrinted>2020-04-27T06:17:40Z</cp:lastPrinted>
  <dcterms:created xsi:type="dcterms:W3CDTF">2017-02-07T00:09:36Z</dcterms:created>
  <dcterms:modified xsi:type="dcterms:W3CDTF">2020-04-27T15:44:41Z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0x01010079BC0E1661DB1D42B04F1C7F5931BB11</vt:lpwstr>
  </property>
  <property fmtid="{D5CDD505-2E9C-101B-9397-08002B2CF9AE}" pid="3" name="_dlc_DocIdItemGuid">
    <vt:lpwstr>f640e05c-14de-4082-a60c-89c409cdcca4</vt:lpwstr>
  </property>
</Properties>
</file>