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54" r:id="rId1"/>
  </p:sldMasterIdLst>
  <p:notesMasterIdLst>
    <p:notesMasterId r:id="rId56"/>
  </p:notesMasterIdLst>
  <p:handoutMasterIdLst>
    <p:handoutMasterId r:id="rId57"/>
  </p:handoutMasterIdLst>
  <p:sldIdLst>
    <p:sldId id="256" r:id="rId2"/>
    <p:sldId id="389" r:id="rId3"/>
    <p:sldId id="390" r:id="rId4"/>
    <p:sldId id="391" r:id="rId5"/>
    <p:sldId id="463" r:id="rId6"/>
    <p:sldId id="411" r:id="rId7"/>
    <p:sldId id="413" r:id="rId8"/>
    <p:sldId id="469" r:id="rId9"/>
    <p:sldId id="470" r:id="rId10"/>
    <p:sldId id="394" r:id="rId11"/>
    <p:sldId id="328" r:id="rId12"/>
    <p:sldId id="454" r:id="rId13"/>
    <p:sldId id="327" r:id="rId14"/>
    <p:sldId id="325" r:id="rId15"/>
    <p:sldId id="409" r:id="rId16"/>
    <p:sldId id="410" r:id="rId17"/>
    <p:sldId id="443" r:id="rId18"/>
    <p:sldId id="444" r:id="rId19"/>
    <p:sldId id="445" r:id="rId20"/>
    <p:sldId id="258" r:id="rId21"/>
    <p:sldId id="421" r:id="rId22"/>
    <p:sldId id="422" r:id="rId23"/>
    <p:sldId id="446" r:id="rId24"/>
    <p:sldId id="418" r:id="rId25"/>
    <p:sldId id="425" r:id="rId26"/>
    <p:sldId id="448" r:id="rId27"/>
    <p:sldId id="456" r:id="rId28"/>
    <p:sldId id="447" r:id="rId29"/>
    <p:sldId id="468" r:id="rId30"/>
    <p:sldId id="427" r:id="rId31"/>
    <p:sldId id="424" r:id="rId32"/>
    <p:sldId id="458" r:id="rId33"/>
    <p:sldId id="459" r:id="rId34"/>
    <p:sldId id="449" r:id="rId35"/>
    <p:sldId id="455" r:id="rId36"/>
    <p:sldId id="460" r:id="rId37"/>
    <p:sldId id="441" r:id="rId38"/>
    <p:sldId id="436" r:id="rId39"/>
    <p:sldId id="464" r:id="rId40"/>
    <p:sldId id="428" r:id="rId41"/>
    <p:sldId id="438" r:id="rId42"/>
    <p:sldId id="432" r:id="rId43"/>
    <p:sldId id="457" r:id="rId44"/>
    <p:sldId id="442" r:id="rId45"/>
    <p:sldId id="386" r:id="rId46"/>
    <p:sldId id="429" r:id="rId47"/>
    <p:sldId id="461" r:id="rId48"/>
    <p:sldId id="465" r:id="rId49"/>
    <p:sldId id="430" r:id="rId50"/>
    <p:sldId id="437" r:id="rId51"/>
    <p:sldId id="462" r:id="rId52"/>
    <p:sldId id="370" r:id="rId53"/>
    <p:sldId id="267" r:id="rId54"/>
    <p:sldId id="451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30CC"/>
    <a:srgbClr val="000000"/>
    <a:srgbClr val="A71D48"/>
    <a:srgbClr val="D8D8D8"/>
    <a:srgbClr val="FCBC84"/>
    <a:srgbClr val="E34B33"/>
    <a:srgbClr val="FFE8C9"/>
    <a:srgbClr val="E44A33"/>
    <a:srgbClr val="E3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23"/>
    <p:restoredTop sz="86150"/>
  </p:normalViewPr>
  <p:slideViewPr>
    <p:cSldViewPr snapToGrid="0" snapToObjects="1">
      <p:cViewPr varScale="1">
        <p:scale>
          <a:sx n="57" d="100"/>
          <a:sy n="57" d="100"/>
        </p:scale>
        <p:origin x="9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3BE4B2E-2CCC-CD4D-8999-5A573E7275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E183F4-89E9-1547-BD7F-E6CFF71594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1A6F3-1D52-0A4F-9670-F20C5CCB738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50AF09-E500-8E4A-A3A4-DF49749672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956BF3-661A-8745-BD3C-03F3B52DA0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BAC5D-04F7-1141-B04F-27D68E8B9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43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D5693-553E-524E-B288-6FB3502AD3F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AEAB3A-1A89-3A48-A5C2-3612E5941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31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3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Including retirements or installation of sulfur dioxide controls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60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If this doesn’t exist, we have confounding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72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33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01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76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are breaking the link between differences in populations by exposure by having </a:t>
            </a:r>
            <a:r>
              <a:rPr lang="en-US" dirty="0" err="1"/>
              <a:t>psuedo</a:t>
            </a:r>
            <a:r>
              <a:rPr lang="en-US" dirty="0"/>
              <a:t> randomization of exposure in certain places at certain times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79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US" sz="2800" dirty="0"/>
              <a:t>Pseudo-randomization of participants to exposures</a:t>
            </a:r>
          </a:p>
          <a:p>
            <a:pPr lvl="1">
              <a:buClr>
                <a:schemeClr val="tx1"/>
              </a:buClr>
            </a:pPr>
            <a:r>
              <a:rPr lang="en-US" sz="2600" dirty="0"/>
              <a:t>Policy changes</a:t>
            </a:r>
          </a:p>
          <a:p>
            <a:pPr lvl="1">
              <a:buClr>
                <a:schemeClr val="tx1"/>
              </a:buClr>
            </a:pPr>
            <a:r>
              <a:rPr lang="en-US" sz="2600" dirty="0"/>
              <a:t>Industrial plant closures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see the the plant is located in an area of relatively high poverty, so are the poor health outcomes located nearby due to poverty or air pollution.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77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US" sz="2800" dirty="0"/>
              <a:t>Pseudo-randomization of participants to exposures</a:t>
            </a:r>
          </a:p>
          <a:p>
            <a:pPr lvl="1">
              <a:buClr>
                <a:schemeClr val="tx1"/>
              </a:buClr>
            </a:pPr>
            <a:r>
              <a:rPr lang="en-US" sz="2600" dirty="0"/>
              <a:t>Policy changes</a:t>
            </a:r>
          </a:p>
          <a:p>
            <a:pPr lvl="1">
              <a:buClr>
                <a:schemeClr val="tx1"/>
              </a:buClr>
            </a:pPr>
            <a:r>
              <a:rPr lang="en-US" sz="2600" dirty="0"/>
              <a:t>Industrial plant closures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see the the plant is located in an area of relatively high poverty, so are the poor health outcomes located nearby due to poverty or air pollution.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084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chemeClr val="tx1"/>
              </a:buClr>
            </a:pPr>
            <a:r>
              <a:rPr lang="en-US" sz="2400" dirty="0"/>
              <a:t>Other pollutants, behaviors, psychosocial stressors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39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0" dirty="0">
                <a:latin typeface="Arial" charset="0"/>
                <a:ea typeface="Arial" charset="0"/>
                <a:cs typeface="Arial" charset="0"/>
              </a:rPr>
              <a:t>Poorer individuals may select into lower environmental quality neighborhoods for a range of reasons</a:t>
            </a:r>
          </a:p>
          <a:p>
            <a:pPr lvl="0"/>
            <a:r>
              <a:rPr lang="en-US" b="0" dirty="0">
                <a:latin typeface="Arial" charset="0"/>
                <a:ea typeface="Arial" charset="0"/>
                <a:cs typeface="Arial" charset="0"/>
              </a:rPr>
              <a:t>Industrial plants may be differentially sited in low socioeconomic status communities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19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53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So, often the causal effect, what we really care about, does not equal the estimated association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Quasi-experimental designs can help us estimate the causal effect by creating exchangeable groups and helping us better estimate the counterfactual.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Natural experiments used in the past include the </a:t>
            </a:r>
            <a:r>
              <a:rPr lang="en-US" dirty="0" err="1"/>
              <a:t>dutch</a:t>
            </a:r>
            <a:r>
              <a:rPr lang="en-US" dirty="0"/>
              <a:t> famine and the Beijing </a:t>
            </a:r>
            <a:r>
              <a:rPr lang="en-US" dirty="0" err="1"/>
              <a:t>olympics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break the link between confounding factors and the exposure of interest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76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break the link between confounding factors and the exposure of interest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50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In fact, coal-fired power plants emitted 63% of sulfur dioxide in the US in 2014 and 6% of PM2.5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29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uncontrolled asthma, respiratory symptoms and pulmonary function, and respiratory-related hospitalizations</a:t>
            </a:r>
            <a:r>
              <a:rPr lang="en-US" sz="1200" baseline="300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among populations living near coal-fired power plants</a:t>
            </a:r>
            <a:endParaRPr lang="en-US" sz="1200" dirty="0"/>
          </a:p>
          <a:p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uncontrolled asthma,</a:t>
            </a:r>
            <a:r>
              <a:rPr lang="en-US" sz="1200" u="non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respiratory symptoms and pulmonary function,</a:t>
            </a:r>
            <a:r>
              <a:rPr lang="en-US" sz="1200" u="non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12-16</a:t>
            </a: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respiratory-related hospitalizations</a:t>
            </a:r>
            <a:r>
              <a:rPr lang="en-US" sz="1200" u="non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633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7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US" sz="1200" u="sng" dirty="0">
                <a:solidFill>
                  <a:schemeClr val="tx1"/>
                </a:solidFill>
              </a:rPr>
              <a:t>Years</a:t>
            </a:r>
            <a:r>
              <a:rPr lang="en-US" sz="1200" dirty="0">
                <a:solidFill>
                  <a:schemeClr val="tx1"/>
                </a:solidFill>
              </a:rPr>
              <a:t>: 2012-2017</a:t>
            </a:r>
          </a:p>
          <a:p>
            <a:pPr>
              <a:buClr>
                <a:srgbClr val="0070C0"/>
              </a:buClr>
            </a:pPr>
            <a:r>
              <a:rPr lang="en-US" sz="1200" dirty="0">
                <a:solidFill>
                  <a:schemeClr val="tx1"/>
                </a:solidFill>
              </a:rPr>
              <a:t>4 coal-fired power plants had energy transitions</a:t>
            </a:r>
          </a:p>
          <a:p>
            <a:pPr>
              <a:buClr>
                <a:srgbClr val="0070C0"/>
              </a:buClr>
            </a:pPr>
            <a:r>
              <a:rPr lang="en-US" sz="1200" dirty="0">
                <a:solidFill>
                  <a:schemeClr val="tx1"/>
                </a:solidFill>
              </a:rPr>
              <a:t>900-2600 MW plants</a:t>
            </a:r>
          </a:p>
          <a:p>
            <a:pPr>
              <a:buClr>
                <a:srgbClr val="0070C0"/>
              </a:buClr>
            </a:pPr>
            <a:r>
              <a:rPr lang="en-US" sz="1200" dirty="0">
                <a:solidFill>
                  <a:schemeClr val="tx1"/>
                </a:solidFill>
              </a:rPr>
              <a:t>KY in the top ¼ of asthma prevalence nationwide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75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Uses HYSPLIT average dispersion model to quantify the extent to which any power plant influences air quality across U.S. ZIP codes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four highest-ranked facilities by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HyADS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impact in 2012 that installed SO</a:t>
            </a:r>
            <a:r>
              <a:rPr lang="en-US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emission controls or shuttered by 2017 included: Cane Run, a 943 MW plant located 14 kilometers southwest of downtown Louisville;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Clifty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Creek, a 1303 MW plant located about 75 kilometers northeast of Louisville that had the greatest impact of any coal-fired power plant in the country on east Jefferson County; Mill Creek, a 1717 MW plant located 25 kilometers southwest of downtown Louisville that had the greatest impact of any coal-fired power plant in the country on west Jefferson County in 2012; and Rockport, a 2600 MW plant located about 100 kilometers west of Louisville.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217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Uses HYSPLIT average dispersion model to quantify the extent to which any power plant influences air quality across U.S. ZIP codes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four highest-ranked facilities by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HyADS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impact in 2012 that installed SO</a:t>
            </a:r>
            <a:r>
              <a:rPr lang="en-US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emission controls or shuttered by 2017 included: Cane Run, a 943 MW plant located 14 kilometers southwest of downtown Louisville;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Clifty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Creek, a 1303 MW plant located about 75 kilometers northeast of Louisville that had the greatest impact of any coal-fired power plant in the country on east Jefferson County; Mill Creek, a 1717 MW plant located 25 kilometers southwest of downtown Louisville that had the greatest impact of any coal-fired power plant in the country on west Jefferson County in 2012; and Rockport, a 2600 MW plant located about 100 kilometers west of Louisville.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786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Uses HYSPLIT average dispersion model to quantify the extent to which any power plant influences air quality across U.S. ZIP codes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four highest-ranked facilities by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HyADS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impact in 2012 that installed SO</a:t>
            </a:r>
            <a:r>
              <a:rPr lang="en-US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emission controls or shuttered by 2017 included: Cane Run, a 943 MW plant located 14 kilometers southwest of downtown Louisville;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Clifty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Creek, a 1303 MW plant located about 75 kilometers northeast of Louisville that had the greatest impact of any coal-fired power plant in the country on east Jefferson County; Mill Creek, a 1717 MW plant located 25 kilometers southwest of downtown Louisville that had the greatest impact of any coal-fired power plant in the country on west Jefferson County in 2012; and Rockport, a 2600 MW plant located about 100 kilometers west of Louisville.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682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925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9507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9325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894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533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estimated that a high level of change induced by the Q2-2015 energy transition reduced asthma hospitalizations/ERVs by 2.8 visits per ZIP code per quarter relative to areas where the transition induced a low level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302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estimated that a high level of change induced by the Q2-2015 energy transition reduced asthma hospitalizations/ERVs by 2.8 visits per ZIP code per quarter relative to areas where the transition induced a low level of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910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Interrupted time series design</a:t>
            </a:r>
          </a:p>
          <a:p>
            <a:r>
              <a:rPr lang="en-US" dirty="0"/>
              <a:t>People serve as their own controls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398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Monthly average daily rescue inhaler use before and after the June 2016 Mill Creek SO</a:t>
            </a:r>
            <a:r>
              <a:rPr lang="en-US" sz="1200" baseline="-25000" dirty="0"/>
              <a:t>2</a:t>
            </a:r>
            <a:r>
              <a:rPr lang="en-US" sz="1200" dirty="0"/>
              <a:t> scrubber installation. Orange represents the period prior to the scrubber installation and navy blue after. Points are average monthly daily predicted SABA use from the adjusted model with a LOESS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451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Coal produced about 30% of U.S. electricity in 2017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Health benefits of replacing oil and coal electricity generation with other fuel types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U.S. EIA has identified nearly 7000 MW of coal and oil capacity in 8 states slated for retirement in 2018 alone. Future retirements will provide opportunity for additional health studies.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572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EAB3A-1A89-3A48-A5C2-3612E594122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8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C7BC1DC-AA76-E14C-BAC8-A18F8A9A701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32EA6D6-DE2B-2D4D-96DC-31CCB8B06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170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ABD38A-B89E-9148-B974-8F754FE7DE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alphaModFix amt="50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18773"/>
          <a:stretch/>
        </p:blipFill>
        <p:spPr>
          <a:xfrm>
            <a:off x="5239664" y="-479095"/>
            <a:ext cx="9204069" cy="74762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46894"/>
            <a:ext cx="7328079" cy="3672573"/>
          </a:xfrm>
          <a:noFill/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en-US" sz="4000" cap="none" dirty="0">
                <a:solidFill>
                  <a:schemeClr val="tx1"/>
                </a:solidFill>
              </a:rPr>
              <a:t>The impact of changes in coal-fired power plant emissions on asthma-related healthcare utilization and symptoms in Louisville, KY</a:t>
            </a:r>
            <a:endParaRPr lang="en-US" sz="3600" cap="none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521" y="4539887"/>
            <a:ext cx="7983692" cy="1888700"/>
          </a:xfrm>
        </p:spPr>
        <p:txBody>
          <a:bodyPr>
            <a:noAutofit/>
          </a:bodyPr>
          <a:lstStyle/>
          <a:p>
            <a:pPr algn="l">
              <a:spcBef>
                <a:spcPts val="400"/>
              </a:spcBef>
            </a:pPr>
            <a:r>
              <a:rPr lang="en-US" sz="2800" dirty="0"/>
              <a:t>July 27, 2020</a:t>
            </a:r>
          </a:p>
          <a:p>
            <a:pPr algn="l">
              <a:spcBef>
                <a:spcPts val="400"/>
              </a:spcBef>
            </a:pPr>
            <a:r>
              <a:rPr lang="en-US" sz="2800" dirty="0"/>
              <a:t>jac2250@cumc.columbia.edu</a:t>
            </a:r>
            <a:br>
              <a:rPr lang="en-US" sz="2800" dirty="0"/>
            </a:br>
            <a:endParaRPr lang="en-US" sz="2800" dirty="0"/>
          </a:p>
          <a:p>
            <a:pPr algn="l"/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3E538-08C8-F24E-860D-A14802E75187}"/>
              </a:ext>
            </a:extLst>
          </p:cNvPr>
          <p:cNvSpPr txBox="1"/>
          <p:nvPr/>
        </p:nvSpPr>
        <p:spPr>
          <a:xfrm>
            <a:off x="8724310" y="6334780"/>
            <a:ext cx="2069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</a:p>
          <a:p>
            <a:r>
              <a:rPr lang="en-US" sz="1400" dirty="0" err="1"/>
              <a:t>Nounproject.com</a:t>
            </a:r>
            <a:endParaRPr lang="en-US" sz="14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15AF5EA-C10D-4341-838F-9B6F8773D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715" y="5580727"/>
            <a:ext cx="81877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Joan A. Casey, Jason G. Su, Lucas </a:t>
            </a:r>
            <a:r>
              <a:rPr kumimoji="0" lang="en-US" altLang="en-US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Henneman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Corwin </a:t>
            </a:r>
            <a:r>
              <a:rPr kumimoji="0" lang="en-US" altLang="en-US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Zigler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 Andreas M. </a:t>
            </a:r>
            <a:r>
              <a:rPr kumimoji="0" lang="en-US" altLang="en-US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Neophytou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Ralph Catalano, Rahul </a:t>
            </a:r>
            <a:r>
              <a:rPr kumimoji="0" lang="en-US" altLang="en-US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Gondalia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Yu-Ting Chen, Sarah S. Moyer,  Veronica Combs, Grace </a:t>
            </a:r>
            <a:r>
              <a:rPr kumimoji="0" lang="en-US" altLang="en-US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Simrall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Ted Smith, James </a:t>
            </a:r>
            <a:r>
              <a:rPr kumimoji="0" lang="en-US" altLang="en-US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Sublett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Meredith A. Barrett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7304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B8AD1-6F16-CF45-8C4F-5D185669A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718" y="1188386"/>
            <a:ext cx="9712711" cy="42422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/>
              <a:t>Coal-fired power plant events </a:t>
            </a:r>
            <a:r>
              <a:rPr lang="en-US" sz="4800" b="1" dirty="0">
                <a:solidFill>
                  <a:srgbClr val="0070C0"/>
                </a:solidFill>
              </a:rPr>
              <a:t>improve air quality</a:t>
            </a:r>
          </a:p>
        </p:txBody>
      </p:sp>
    </p:spTree>
    <p:extLst>
      <p:ext uri="{BB962C8B-B14F-4D97-AF65-F5344CB8AC3E}">
        <p14:creationId xmlns:p14="http://schemas.microsoft.com/office/powerpoint/2010/main" val="574118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BF6106-5EE1-E347-8D45-A7FDADA6A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718" y="1188386"/>
            <a:ext cx="9712711" cy="42422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>
                <a:solidFill>
                  <a:schemeClr val="tx2">
                    <a:lumMod val="50000"/>
                  </a:schemeClr>
                </a:solidFill>
              </a:rPr>
              <a:t>Coal-fired power plant events 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</a:rPr>
              <a:t>improve air quality</a:t>
            </a:r>
          </a:p>
          <a:p>
            <a:pPr marL="0" indent="0">
              <a:buNone/>
            </a:pPr>
            <a:r>
              <a:rPr lang="en-US" sz="4800" dirty="0">
                <a:solidFill>
                  <a:schemeClr val="tx1"/>
                </a:solidFill>
              </a:rPr>
              <a:t>which, in Louisville, KY, translated into </a:t>
            </a:r>
            <a:r>
              <a:rPr lang="en-US" sz="4800" b="1" dirty="0">
                <a:solidFill>
                  <a:srgbClr val="0070C0"/>
                </a:solidFill>
              </a:rPr>
              <a:t>fewer </a:t>
            </a:r>
            <a:r>
              <a:rPr lang="en-US" sz="4800" dirty="0">
                <a:solidFill>
                  <a:schemeClr val="tx1"/>
                </a:solidFill>
              </a:rPr>
              <a:t>asthma-related</a:t>
            </a:r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dirty="0">
                <a:solidFill>
                  <a:schemeClr val="tx1"/>
                </a:solidFill>
              </a:rPr>
              <a:t>healthcare visits and </a:t>
            </a:r>
            <a:r>
              <a:rPr lang="en-US" sz="4800" b="1" dirty="0">
                <a:solidFill>
                  <a:srgbClr val="0070C0"/>
                </a:solidFill>
              </a:rPr>
              <a:t>fewer</a:t>
            </a:r>
            <a:r>
              <a:rPr lang="en-US" sz="4800" dirty="0">
                <a:solidFill>
                  <a:schemeClr val="tx1"/>
                </a:solidFill>
              </a:rPr>
              <a:t> rescue inhaler uses</a:t>
            </a:r>
          </a:p>
        </p:txBody>
      </p:sp>
    </p:spTree>
    <p:extLst>
      <p:ext uri="{BB962C8B-B14F-4D97-AF65-F5344CB8AC3E}">
        <p14:creationId xmlns:p14="http://schemas.microsoft.com/office/powerpoint/2010/main" val="1373338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123E62-AB18-3645-BE0D-DD7E9B8A6D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77219"/>
              </p:ext>
            </p:extLst>
          </p:nvPr>
        </p:nvGraphicFramePr>
        <p:xfrm>
          <a:off x="1400175" y="2394088"/>
          <a:ext cx="9515474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052">
                  <a:extLst>
                    <a:ext uri="{9D8B030D-6E8A-4147-A177-3AD203B41FA5}">
                      <a16:colId xmlns:a16="http://schemas.microsoft.com/office/drawing/2014/main" val="4145458822"/>
                    </a:ext>
                  </a:extLst>
                </a:gridCol>
                <a:gridCol w="1251573">
                  <a:extLst>
                    <a:ext uri="{9D8B030D-6E8A-4147-A177-3AD203B41FA5}">
                      <a16:colId xmlns:a16="http://schemas.microsoft.com/office/drawing/2014/main" val="637817448"/>
                    </a:ext>
                  </a:extLst>
                </a:gridCol>
                <a:gridCol w="4085507">
                  <a:extLst>
                    <a:ext uri="{9D8B030D-6E8A-4147-A177-3AD203B41FA5}">
                      <a16:colId xmlns:a16="http://schemas.microsoft.com/office/drawing/2014/main" val="2216485826"/>
                    </a:ext>
                  </a:extLst>
                </a:gridCol>
                <a:gridCol w="1572342">
                  <a:extLst>
                    <a:ext uri="{9D8B030D-6E8A-4147-A177-3AD203B41FA5}">
                      <a16:colId xmlns:a16="http://schemas.microsoft.com/office/drawing/2014/main" val="403878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rgbClr val="EF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DD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BAED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85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4743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11513DD-7C49-B343-A2F8-9B428C017C09}"/>
              </a:ext>
            </a:extLst>
          </p:cNvPr>
          <p:cNvSpPr txBox="1"/>
          <p:nvPr/>
        </p:nvSpPr>
        <p:spPr>
          <a:xfrm>
            <a:off x="929307" y="490550"/>
            <a:ext cx="35533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Quasi-experimental designs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2088463-5F1E-2A42-9FA4-A651DD90ED54}"/>
              </a:ext>
            </a:extLst>
          </p:cNvPr>
          <p:cNvCxnSpPr>
            <a:cxnSpLocks/>
          </p:cNvCxnSpPr>
          <p:nvPr/>
        </p:nvCxnSpPr>
        <p:spPr>
          <a:xfrm>
            <a:off x="2705990" y="1624920"/>
            <a:ext cx="0" cy="769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3178E2-DF8C-9D4F-8AC3-F79A80E7DBCE}"/>
              </a:ext>
            </a:extLst>
          </p:cNvPr>
          <p:cNvCxnSpPr>
            <a:cxnSpLocks/>
          </p:cNvCxnSpPr>
          <p:nvPr/>
        </p:nvCxnSpPr>
        <p:spPr>
          <a:xfrm>
            <a:off x="4653504" y="4416919"/>
            <a:ext cx="0" cy="769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5830ED3-1A89-F14D-B315-A59711BB900E}"/>
              </a:ext>
            </a:extLst>
          </p:cNvPr>
          <p:cNvSpPr txBox="1"/>
          <p:nvPr/>
        </p:nvSpPr>
        <p:spPr>
          <a:xfrm>
            <a:off x="2557464" y="5197238"/>
            <a:ext cx="4543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Background on coal-fired power plants and health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468542-6626-4D4D-82C5-5C0F462BCC19}"/>
              </a:ext>
            </a:extLst>
          </p:cNvPr>
          <p:cNvSpPr txBox="1"/>
          <p:nvPr/>
        </p:nvSpPr>
        <p:spPr>
          <a:xfrm>
            <a:off x="8958996" y="5174936"/>
            <a:ext cx="22709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Where we are headed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B4C250-CC7F-B840-B82D-B415D18350DD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0094486" y="4416919"/>
            <a:ext cx="0" cy="7580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91F4E01-BA1F-6248-881F-B5F66150E4C0}"/>
              </a:ext>
            </a:extLst>
          </p:cNvPr>
          <p:cNvSpPr txBox="1"/>
          <p:nvPr/>
        </p:nvSpPr>
        <p:spPr>
          <a:xfrm>
            <a:off x="5903096" y="601546"/>
            <a:ext cx="2809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Our KY study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DECB69-5AB2-4746-BA99-98D2A87F712E}"/>
              </a:ext>
            </a:extLst>
          </p:cNvPr>
          <p:cNvCxnSpPr>
            <a:cxnSpLocks/>
          </p:cNvCxnSpPr>
          <p:nvPr/>
        </p:nvCxnSpPr>
        <p:spPr>
          <a:xfrm>
            <a:off x="7308074" y="1229185"/>
            <a:ext cx="0" cy="11649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082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9A6B-C2AD-EE4B-87E6-98D86F541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52244"/>
            <a:ext cx="9004300" cy="31019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Why all the hype about </a:t>
            </a:r>
            <a:br>
              <a:rPr lang="en-US" sz="4400" dirty="0"/>
            </a:br>
            <a:r>
              <a:rPr lang="en-US" sz="4400" dirty="0"/>
              <a:t>“natural” experiments and </a:t>
            </a:r>
            <a:br>
              <a:rPr lang="en-US" sz="4400" dirty="0"/>
            </a:br>
            <a:r>
              <a:rPr lang="en-US" sz="4400" dirty="0"/>
              <a:t>quasi-experimental designs?</a:t>
            </a:r>
          </a:p>
        </p:txBody>
      </p:sp>
    </p:spTree>
    <p:extLst>
      <p:ext uri="{BB962C8B-B14F-4D97-AF65-F5344CB8AC3E}">
        <p14:creationId xmlns:p14="http://schemas.microsoft.com/office/powerpoint/2010/main" val="1960915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0B0ED-B901-614D-8A07-107F55C3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observe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8DC294-9880-7348-B2F6-0414F98304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566420" y="2989018"/>
            <a:ext cx="1539671" cy="12639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1603DE-A4DF-E944-8DD0-22D473E499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088321" y="3585080"/>
            <a:ext cx="1539671" cy="12639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3C5A9E-9A44-A041-BB8F-665E239364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906052" y="3784580"/>
            <a:ext cx="1539671" cy="12639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59F7C7-58C3-1741-A289-005E19CD77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18773"/>
          <a:stretch/>
        </p:blipFill>
        <p:spPr>
          <a:xfrm>
            <a:off x="0" y="2658111"/>
            <a:ext cx="2370828" cy="19257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F088D5-29E9-9042-93C2-CBFF417044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3302293" y="3340918"/>
            <a:ext cx="1539671" cy="12639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6F0276-467F-EE4B-A080-5C57A15248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6973478" y="3484100"/>
            <a:ext cx="1539671" cy="12639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FD7344-D204-D54E-9BDA-AAAA888717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8187450" y="3239938"/>
            <a:ext cx="1539671" cy="12639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D6940A-8348-2246-A68E-EB1252D79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7603977" y="3040438"/>
            <a:ext cx="1539671" cy="12639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B6DA00A-72D1-EB41-A3E9-FA63425D48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7943609" y="3836000"/>
            <a:ext cx="1539671" cy="12639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208CCA7-53F1-0B43-A78F-6401C1F99097}"/>
              </a:ext>
            </a:extLst>
          </p:cNvPr>
          <p:cNvSpPr txBox="1"/>
          <p:nvPr/>
        </p:nvSpPr>
        <p:spPr>
          <a:xfrm>
            <a:off x="2088321" y="2506335"/>
            <a:ext cx="302935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Group 1 (exposed)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81E9FE-1473-504A-AB7D-0A2F29335331}"/>
              </a:ext>
            </a:extLst>
          </p:cNvPr>
          <p:cNvSpPr txBox="1"/>
          <p:nvPr/>
        </p:nvSpPr>
        <p:spPr>
          <a:xfrm>
            <a:off x="6936549" y="2476329"/>
            <a:ext cx="33258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Group 2 (unexposed)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FAC1CD-76C3-F744-BE21-0DE6C854A61E}"/>
              </a:ext>
            </a:extLst>
          </p:cNvPr>
          <p:cNvSpPr txBox="1"/>
          <p:nvPr/>
        </p:nvSpPr>
        <p:spPr>
          <a:xfrm>
            <a:off x="4495733" y="3631614"/>
            <a:ext cx="1501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 preterm birth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E86F5D-E94A-C848-B4B3-A6E9EA4AE51A}"/>
              </a:ext>
            </a:extLst>
          </p:cNvPr>
          <p:cNvSpPr txBox="1"/>
          <p:nvPr/>
        </p:nvSpPr>
        <p:spPr>
          <a:xfrm>
            <a:off x="9463942" y="3565786"/>
            <a:ext cx="1501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 preterm births</a:t>
            </a:r>
          </a:p>
        </p:txBody>
      </p:sp>
    </p:spTree>
    <p:extLst>
      <p:ext uri="{BB962C8B-B14F-4D97-AF65-F5344CB8AC3E}">
        <p14:creationId xmlns:p14="http://schemas.microsoft.com/office/powerpoint/2010/main" val="4131403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0B0ED-B901-614D-8A07-107F55C3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we’d like to observe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59F7C7-58C3-1741-A289-005E19CD77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</a:blip>
          <a:srcRect b="18773"/>
          <a:stretch/>
        </p:blipFill>
        <p:spPr>
          <a:xfrm>
            <a:off x="114359" y="3158913"/>
            <a:ext cx="2370828" cy="19257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6F0276-467F-EE4B-A080-5C57A15248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1680627" y="3492419"/>
            <a:ext cx="1539671" cy="12639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FD7344-D204-D54E-9BDA-AAAA888717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894599" y="3248257"/>
            <a:ext cx="1539671" cy="12639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D6940A-8348-2246-A68E-EB1252D79D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311126" y="3048757"/>
            <a:ext cx="1539671" cy="12639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B6DA00A-72D1-EB41-A3E9-FA63425D48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650758" y="3844319"/>
            <a:ext cx="1539671" cy="126394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881E9FE-1473-504A-AB7D-0A2F29335331}"/>
              </a:ext>
            </a:extLst>
          </p:cNvPr>
          <p:cNvSpPr txBox="1"/>
          <p:nvPr/>
        </p:nvSpPr>
        <p:spPr>
          <a:xfrm>
            <a:off x="803150" y="2505643"/>
            <a:ext cx="51816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Group 2 (had they been exposed)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E86F5D-E94A-C848-B4B3-A6E9EA4AE51A}"/>
              </a:ext>
            </a:extLst>
          </p:cNvPr>
          <p:cNvSpPr txBox="1"/>
          <p:nvPr/>
        </p:nvSpPr>
        <p:spPr>
          <a:xfrm>
            <a:off x="4171091" y="3574105"/>
            <a:ext cx="1501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? preterm births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7E32275-DA52-C34D-9B36-01C7A35DDD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6973478" y="3484100"/>
            <a:ext cx="1539671" cy="126394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301C7A7-86F7-7C49-9F63-032D60F2B4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8187450" y="3239938"/>
            <a:ext cx="1539671" cy="12639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2E9F10-EA1F-6C49-BDB4-E7E110DDFE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7603977" y="3040438"/>
            <a:ext cx="1539671" cy="126394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04F4CD-2BC3-5E41-B758-69E41006CE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7943609" y="3836000"/>
            <a:ext cx="1539671" cy="126394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81494AC-FB32-D541-9F98-B5D4B78D3D8A}"/>
              </a:ext>
            </a:extLst>
          </p:cNvPr>
          <p:cNvSpPr txBox="1"/>
          <p:nvPr/>
        </p:nvSpPr>
        <p:spPr>
          <a:xfrm>
            <a:off x="6936549" y="2476329"/>
            <a:ext cx="33258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Group 2 (unexposed)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E4D8FD-6798-0E48-9A37-C2F58990C02F}"/>
              </a:ext>
            </a:extLst>
          </p:cNvPr>
          <p:cNvSpPr txBox="1"/>
          <p:nvPr/>
        </p:nvSpPr>
        <p:spPr>
          <a:xfrm>
            <a:off x="9463942" y="3565786"/>
            <a:ext cx="1501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 preterm births</a:t>
            </a:r>
          </a:p>
        </p:txBody>
      </p:sp>
    </p:spTree>
    <p:extLst>
      <p:ext uri="{BB962C8B-B14F-4D97-AF65-F5344CB8AC3E}">
        <p14:creationId xmlns:p14="http://schemas.microsoft.com/office/powerpoint/2010/main" val="3497946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59F7C7-58C3-1741-A289-005E19CD77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</a:blip>
          <a:srcRect b="18773"/>
          <a:stretch/>
        </p:blipFill>
        <p:spPr>
          <a:xfrm>
            <a:off x="114359" y="3158913"/>
            <a:ext cx="2370828" cy="19257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6F0276-467F-EE4B-A080-5C57A15248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1680627" y="3492419"/>
            <a:ext cx="1539671" cy="12639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FD7344-D204-D54E-9BDA-AAAA888717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894599" y="3248257"/>
            <a:ext cx="1539671" cy="12639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D6940A-8348-2246-A68E-EB1252D79D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311126" y="3048757"/>
            <a:ext cx="1539671" cy="12639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B6DA00A-72D1-EB41-A3E9-FA63425D48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650758" y="3844319"/>
            <a:ext cx="1539671" cy="126394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881E9FE-1473-504A-AB7D-0A2F29335331}"/>
              </a:ext>
            </a:extLst>
          </p:cNvPr>
          <p:cNvSpPr txBox="1"/>
          <p:nvPr/>
        </p:nvSpPr>
        <p:spPr>
          <a:xfrm>
            <a:off x="803150" y="2505643"/>
            <a:ext cx="51816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Group 2 (had they been exposed)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E86F5D-E94A-C848-B4B3-A6E9EA4AE51A}"/>
              </a:ext>
            </a:extLst>
          </p:cNvPr>
          <p:cNvSpPr txBox="1"/>
          <p:nvPr/>
        </p:nvSpPr>
        <p:spPr>
          <a:xfrm>
            <a:off x="4171091" y="3574105"/>
            <a:ext cx="1501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 preterm births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7E32275-DA52-C34D-9B36-01C7A35DDD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6973478" y="3484100"/>
            <a:ext cx="1539671" cy="126394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301C7A7-86F7-7C49-9F63-032D60F2B4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8187450" y="3239938"/>
            <a:ext cx="1539671" cy="12639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2E9F10-EA1F-6C49-BDB4-E7E110DDFE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7603977" y="3040438"/>
            <a:ext cx="1539671" cy="126394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04F4CD-2BC3-5E41-B758-69E41006CE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7943609" y="3836000"/>
            <a:ext cx="1539671" cy="126394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81494AC-FB32-D541-9F98-B5D4B78D3D8A}"/>
              </a:ext>
            </a:extLst>
          </p:cNvPr>
          <p:cNvSpPr txBox="1"/>
          <p:nvPr/>
        </p:nvSpPr>
        <p:spPr>
          <a:xfrm>
            <a:off x="6936549" y="2476329"/>
            <a:ext cx="33258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Group 2 (unexposed)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E4D8FD-6798-0E48-9A37-C2F58990C02F}"/>
              </a:ext>
            </a:extLst>
          </p:cNvPr>
          <p:cNvSpPr txBox="1"/>
          <p:nvPr/>
        </p:nvSpPr>
        <p:spPr>
          <a:xfrm>
            <a:off x="9463942" y="3565786"/>
            <a:ext cx="1501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 preterm births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88A1529-E01F-3A47-B403-9FA8BE1C4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/>
          <a:lstStyle/>
          <a:p>
            <a:r>
              <a:rPr lang="en-US" dirty="0"/>
              <a:t>Then we could compare...</a:t>
            </a:r>
          </a:p>
        </p:txBody>
      </p:sp>
    </p:spTree>
    <p:extLst>
      <p:ext uri="{BB962C8B-B14F-4D97-AF65-F5344CB8AC3E}">
        <p14:creationId xmlns:p14="http://schemas.microsoft.com/office/powerpoint/2010/main" val="4277315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59F7C7-58C3-1741-A289-005E19CD77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</a:blip>
          <a:srcRect b="18773"/>
          <a:stretch/>
        </p:blipFill>
        <p:spPr>
          <a:xfrm>
            <a:off x="114359" y="3158913"/>
            <a:ext cx="2370828" cy="19257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6F0276-467F-EE4B-A080-5C57A15248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1680627" y="3492419"/>
            <a:ext cx="1539671" cy="12639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FD7344-D204-D54E-9BDA-AAAA888717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894599" y="3248257"/>
            <a:ext cx="1539671" cy="12639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D6940A-8348-2246-A68E-EB1252D79D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311126" y="3048757"/>
            <a:ext cx="1539671" cy="12639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B6DA00A-72D1-EB41-A3E9-FA63425D48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2650758" y="3844319"/>
            <a:ext cx="1539671" cy="126394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881E9FE-1473-504A-AB7D-0A2F29335331}"/>
              </a:ext>
            </a:extLst>
          </p:cNvPr>
          <p:cNvSpPr txBox="1"/>
          <p:nvPr/>
        </p:nvSpPr>
        <p:spPr>
          <a:xfrm>
            <a:off x="803150" y="2505643"/>
            <a:ext cx="51816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Group 2 (had they been exposed)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E86F5D-E94A-C848-B4B3-A6E9EA4AE51A}"/>
              </a:ext>
            </a:extLst>
          </p:cNvPr>
          <p:cNvSpPr txBox="1"/>
          <p:nvPr/>
        </p:nvSpPr>
        <p:spPr>
          <a:xfrm>
            <a:off x="4171091" y="3574105"/>
            <a:ext cx="1501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 preterm births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7E32275-DA52-C34D-9B36-01C7A35DDD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6973478" y="3484100"/>
            <a:ext cx="1539671" cy="126394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301C7A7-86F7-7C49-9F63-032D60F2B4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8187450" y="3239938"/>
            <a:ext cx="1539671" cy="12639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2E9F10-EA1F-6C49-BDB4-E7E110DDFE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7603977" y="3040438"/>
            <a:ext cx="1539671" cy="126394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04F4CD-2BC3-5E41-B758-69E41006CE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7908"/>
          <a:stretch/>
        </p:blipFill>
        <p:spPr>
          <a:xfrm>
            <a:off x="7943609" y="3836000"/>
            <a:ext cx="1539671" cy="126394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81494AC-FB32-D541-9F98-B5D4B78D3D8A}"/>
              </a:ext>
            </a:extLst>
          </p:cNvPr>
          <p:cNvSpPr txBox="1"/>
          <p:nvPr/>
        </p:nvSpPr>
        <p:spPr>
          <a:xfrm>
            <a:off x="6936549" y="2476329"/>
            <a:ext cx="33258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Group 2 (unexposed)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E4D8FD-6798-0E48-9A37-C2F58990C02F}"/>
              </a:ext>
            </a:extLst>
          </p:cNvPr>
          <p:cNvSpPr txBox="1"/>
          <p:nvPr/>
        </p:nvSpPr>
        <p:spPr>
          <a:xfrm>
            <a:off x="9463942" y="3565786"/>
            <a:ext cx="1501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 preterm births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88A1529-E01F-3A47-B403-9FA8BE1C4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/>
          <a:lstStyle/>
          <a:p>
            <a:r>
              <a:rPr lang="en-US" dirty="0"/>
              <a:t>Then we could compare...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23D101-FE32-C94B-9852-CBF3FE6D6EA4}"/>
              </a:ext>
            </a:extLst>
          </p:cNvPr>
          <p:cNvSpPr txBox="1"/>
          <p:nvPr/>
        </p:nvSpPr>
        <p:spPr>
          <a:xfrm>
            <a:off x="2526101" y="5539071"/>
            <a:ext cx="7139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“The coal plant caused 2 preterm births.”</a:t>
            </a:r>
          </a:p>
        </p:txBody>
      </p:sp>
    </p:spTree>
    <p:extLst>
      <p:ext uri="{BB962C8B-B14F-4D97-AF65-F5344CB8AC3E}">
        <p14:creationId xmlns:p14="http://schemas.microsoft.com/office/powerpoint/2010/main" val="2586228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D72C8-9026-ED47-B966-9AFA21D9B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experiments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5857DD-054B-5045-B8A1-BF856AC23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60" y="2631874"/>
            <a:ext cx="3087534" cy="22205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CC9A0C-A248-AE45-996C-12C61D7CA3E2}"/>
              </a:ext>
            </a:extLst>
          </p:cNvPr>
          <p:cNvSpPr txBox="1"/>
          <p:nvPr/>
        </p:nvSpPr>
        <p:spPr>
          <a:xfrm>
            <a:off x="799495" y="4993982"/>
            <a:ext cx="2322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Dutch famine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F8CAF-88EE-214A-B1A8-6DFA18596960}"/>
              </a:ext>
            </a:extLst>
          </p:cNvPr>
          <p:cNvSpPr txBox="1"/>
          <p:nvPr/>
        </p:nvSpPr>
        <p:spPr>
          <a:xfrm>
            <a:off x="39510" y="6189295"/>
            <a:ext cx="1209534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/>
              <a:t>Ebenstein</a:t>
            </a:r>
            <a:r>
              <a:rPr lang="en-US" sz="1600" dirty="0"/>
              <a:t> A, Fan M, Greenstone M, He G, Zhou M. 2017. New evidence on the impact of sustained exposure to air pollution on life expectancy from China's </a:t>
            </a:r>
            <a:r>
              <a:rPr lang="en-US" sz="1600" dirty="0" err="1"/>
              <a:t>Huai</a:t>
            </a:r>
            <a:r>
              <a:rPr lang="en-US" sz="1600" dirty="0"/>
              <a:t> River Policy. Proc Natl </a:t>
            </a:r>
            <a:r>
              <a:rPr lang="en-US" sz="1600" dirty="0" err="1"/>
              <a:t>Acad</a:t>
            </a:r>
            <a:r>
              <a:rPr lang="en-US" sz="1600" dirty="0"/>
              <a:t> Sci U S A 114(39):10384-10389; http://</a:t>
            </a:r>
            <a:r>
              <a:rPr lang="en-US" sz="1600" dirty="0" err="1"/>
              <a:t>www.meteo.mcgill.ca</a:t>
            </a:r>
            <a:r>
              <a:rPr lang="en-US" sz="1600" dirty="0"/>
              <a:t>/extreme/</a:t>
            </a:r>
            <a:r>
              <a:rPr lang="en-US" sz="1600" dirty="0" err="1"/>
              <a:t>Extreme_Photos.htm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AA68BC-C5D9-634F-99CE-0C2CD7EC5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192" y="2530000"/>
            <a:ext cx="3457581" cy="24237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D1E2EF1-809A-3240-BAFB-3747EDCA5197}"/>
              </a:ext>
            </a:extLst>
          </p:cNvPr>
          <p:cNvSpPr txBox="1"/>
          <p:nvPr/>
        </p:nvSpPr>
        <p:spPr>
          <a:xfrm>
            <a:off x="6556162" y="4914871"/>
            <a:ext cx="2958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Quebec ice storm</a:t>
            </a:r>
          </a:p>
          <a:p>
            <a:pPr algn="ctr"/>
            <a:r>
              <a:rPr lang="en-US" sz="24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72D16F-3693-2742-9D92-36764E7A8C43}"/>
              </a:ext>
            </a:extLst>
          </p:cNvPr>
          <p:cNvSpPr txBox="1"/>
          <p:nvPr/>
        </p:nvSpPr>
        <p:spPr>
          <a:xfrm>
            <a:off x="3253056" y="4973901"/>
            <a:ext cx="2958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Huai</a:t>
            </a:r>
            <a:r>
              <a:rPr lang="en-US" sz="2400" dirty="0"/>
              <a:t> River Policy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62848C-82E7-C847-9D79-316ED6BDC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5279" y="2505681"/>
            <a:ext cx="2613742" cy="245038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1180DA7-F436-1949-96A1-03D0CC1664D9}"/>
              </a:ext>
            </a:extLst>
          </p:cNvPr>
          <p:cNvSpPr/>
          <p:nvPr/>
        </p:nvSpPr>
        <p:spPr>
          <a:xfrm>
            <a:off x="6294192" y="446512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1998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F73E90-D682-2E43-97BB-B0B669AE0EE8}"/>
              </a:ext>
            </a:extLst>
          </p:cNvPr>
          <p:cNvSpPr/>
          <p:nvPr/>
        </p:nvSpPr>
        <p:spPr>
          <a:xfrm>
            <a:off x="3422989" y="4487901"/>
            <a:ext cx="9188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1950s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27B5755-E882-B14A-9BBE-EE90ABC534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7064" y="2353169"/>
            <a:ext cx="1907286" cy="260061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CC5F81-82C5-0C43-8C79-62691830BBAF}"/>
              </a:ext>
            </a:extLst>
          </p:cNvPr>
          <p:cNvSpPr txBox="1"/>
          <p:nvPr/>
        </p:nvSpPr>
        <p:spPr>
          <a:xfrm>
            <a:off x="9471280" y="4980113"/>
            <a:ext cx="2958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Olympics</a:t>
            </a:r>
          </a:p>
          <a:p>
            <a:pPr algn="ctr"/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3166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610C7-E556-7544-983F-5C24E9AEB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55142"/>
            <a:ext cx="8934450" cy="1188720"/>
          </a:xfrm>
        </p:spPr>
        <p:txBody>
          <a:bodyPr>
            <a:normAutofit/>
          </a:bodyPr>
          <a:lstStyle/>
          <a:p>
            <a:r>
              <a:rPr lang="en-US" dirty="0"/>
              <a:t>Natural experiments:</a:t>
            </a:r>
            <a:br>
              <a:rPr lang="en-US" dirty="0"/>
            </a:br>
            <a:r>
              <a:rPr lang="en-US" dirty="0"/>
              <a:t>An opportunity for Epidemiology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3D021C-2925-8F42-A1F2-04E4910E5C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81" r="17719" b="8549"/>
          <a:stretch/>
        </p:blipFill>
        <p:spPr>
          <a:xfrm>
            <a:off x="4468471" y="2363724"/>
            <a:ext cx="4237379" cy="42199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F2B8D4-964D-1B4F-8574-0A22047864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8773"/>
          <a:stretch/>
        </p:blipFill>
        <p:spPr>
          <a:xfrm>
            <a:off x="4743449" y="2815325"/>
            <a:ext cx="1409759" cy="11451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358E60-06A6-294D-B481-8EFB7B270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4550" y="4948616"/>
            <a:ext cx="2350929" cy="16341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48AB2D-FCCB-D341-9B60-C8F8DE013579}"/>
              </a:ext>
            </a:extLst>
          </p:cNvPr>
          <p:cNvSpPr txBox="1"/>
          <p:nvPr/>
        </p:nvSpPr>
        <p:spPr>
          <a:xfrm>
            <a:off x="2632710" y="6519446"/>
            <a:ext cx="7018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http://</a:t>
            </a:r>
            <a:r>
              <a:rPr lang="en-US" sz="1600" dirty="0" err="1"/>
              <a:t>www.nytimes.com</a:t>
            </a:r>
            <a:r>
              <a:rPr lang="en-US" sz="1600" dirty="0"/>
              <a:t>/</a:t>
            </a:r>
            <a:r>
              <a:rPr lang="en-US" sz="1600" dirty="0" err="1"/>
              <a:t>newsgraphics</a:t>
            </a:r>
            <a:r>
              <a:rPr lang="en-US" sz="1600" dirty="0"/>
              <a:t>/2014/01/05/poverty-map/</a:t>
            </a:r>
          </a:p>
        </p:txBody>
      </p:sp>
    </p:spTree>
    <p:extLst>
      <p:ext uri="{BB962C8B-B14F-4D97-AF65-F5344CB8AC3E}">
        <p14:creationId xmlns:p14="http://schemas.microsoft.com/office/powerpoint/2010/main" val="242415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610C7-E556-7544-983F-5C24E9AEB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55142"/>
            <a:ext cx="8934450" cy="1188720"/>
          </a:xfrm>
        </p:spPr>
        <p:txBody>
          <a:bodyPr>
            <a:normAutofit/>
          </a:bodyPr>
          <a:lstStyle/>
          <a:p>
            <a:r>
              <a:rPr lang="en-US" dirty="0"/>
              <a:t>Natural experiments:</a:t>
            </a:r>
            <a:br>
              <a:rPr lang="en-US" dirty="0"/>
            </a:br>
            <a:r>
              <a:rPr lang="en-US" dirty="0"/>
              <a:t>An opportunity for Epidemiology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3D021C-2925-8F42-A1F2-04E4910E5C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81" r="17719" b="8549"/>
          <a:stretch/>
        </p:blipFill>
        <p:spPr>
          <a:xfrm>
            <a:off x="4468471" y="2363724"/>
            <a:ext cx="4237379" cy="42199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358E60-06A6-294D-B481-8EFB7B270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4550" y="4948616"/>
            <a:ext cx="2350929" cy="16341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48AB2D-FCCB-D341-9B60-C8F8DE013579}"/>
              </a:ext>
            </a:extLst>
          </p:cNvPr>
          <p:cNvSpPr txBox="1"/>
          <p:nvPr/>
        </p:nvSpPr>
        <p:spPr>
          <a:xfrm>
            <a:off x="2632710" y="6519446"/>
            <a:ext cx="7018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http://</a:t>
            </a:r>
            <a:r>
              <a:rPr lang="en-US" sz="1600" dirty="0" err="1"/>
              <a:t>www.nytimes.com</a:t>
            </a:r>
            <a:r>
              <a:rPr lang="en-US" sz="1600" dirty="0"/>
              <a:t>/</a:t>
            </a:r>
            <a:r>
              <a:rPr lang="en-US" sz="1600" dirty="0" err="1"/>
              <a:t>newsgraphics</a:t>
            </a:r>
            <a:r>
              <a:rPr lang="en-US" sz="1600" dirty="0"/>
              <a:t>/2014/01/05/poverty-map/</a:t>
            </a:r>
          </a:p>
        </p:txBody>
      </p:sp>
    </p:spTree>
    <p:extLst>
      <p:ext uri="{BB962C8B-B14F-4D97-AF65-F5344CB8AC3E}">
        <p14:creationId xmlns:p14="http://schemas.microsoft.com/office/powerpoint/2010/main" val="390451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610C7-E556-7544-983F-5C24E9AEB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challenge for</a:t>
            </a:r>
            <a:br>
              <a:rPr lang="en-US" dirty="0"/>
            </a:br>
            <a:r>
              <a:rPr lang="en-US" dirty="0"/>
              <a:t>environmental 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B354E-36E9-6449-B2C7-DA24B3BC9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1147" y="2419893"/>
            <a:ext cx="7977882" cy="1684194"/>
          </a:xfrm>
        </p:spPr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None/>
            </a:pPr>
            <a:r>
              <a:rPr lang="en-US" sz="3200" dirty="0"/>
              <a:t>Individuals and populations who experience more environmental hazards may have other systematic differences</a:t>
            </a:r>
          </a:p>
          <a:p>
            <a:pPr marL="228600" lvl="1" indent="0">
              <a:buClr>
                <a:schemeClr val="tx1"/>
              </a:buCl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944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84385-0A18-E54A-96AB-73C6E5C85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Environmental justice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1A12FD-AFC4-254B-BA15-3FCB29450E27}"/>
              </a:ext>
            </a:extLst>
          </p:cNvPr>
          <p:cNvSpPr txBox="1"/>
          <p:nvPr/>
        </p:nvSpPr>
        <p:spPr>
          <a:xfrm>
            <a:off x="2231136" y="2618284"/>
            <a:ext cx="81696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Socioeconomic disadvantage and </a:t>
            </a:r>
          </a:p>
          <a:p>
            <a:r>
              <a:rPr lang="en-US" sz="3200" b="1" dirty="0">
                <a:solidFill>
                  <a:srgbClr val="0070C0"/>
                </a:solidFill>
              </a:rPr>
              <a:t>disproportionate</a:t>
            </a:r>
            <a:r>
              <a:rPr lang="en-US" sz="3200" dirty="0"/>
              <a:t> environmental exposures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91B15B-EEED-9C4C-B87A-D3E4E82C346D}"/>
              </a:ext>
            </a:extLst>
          </p:cNvPr>
          <p:cNvSpPr/>
          <p:nvPr/>
        </p:nvSpPr>
        <p:spPr>
          <a:xfrm>
            <a:off x="152400" y="5636100"/>
            <a:ext cx="11887203" cy="10772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/>
              <a:t>Morello-</a:t>
            </a:r>
            <a:r>
              <a:rPr lang="en-US" sz="1600" dirty="0" err="1"/>
              <a:t>Frosch</a:t>
            </a:r>
            <a:r>
              <a:rPr lang="en-US" sz="1600" dirty="0"/>
              <a:t> R, </a:t>
            </a:r>
            <a:r>
              <a:rPr lang="en-US" sz="1600" dirty="0" err="1"/>
              <a:t>Jesdale</a:t>
            </a:r>
            <a:r>
              <a:rPr lang="en-US" sz="1600" dirty="0"/>
              <a:t> BM. Separate and unequal: residential segregation and estimated cancer risks associated with ambient air toxics in U.S. metropolitan areas. Environ Health </a:t>
            </a:r>
            <a:r>
              <a:rPr lang="en-US" sz="1600" dirty="0" err="1"/>
              <a:t>Perspect</a:t>
            </a:r>
            <a:r>
              <a:rPr lang="en-US" sz="1600" dirty="0"/>
              <a:t> 2006;114(3):386-93.</a:t>
            </a:r>
          </a:p>
          <a:p>
            <a:r>
              <a:rPr lang="en-US" sz="1600" dirty="0"/>
              <a:t>Cushing L, Morello-Frosch R, Wander M, Pastor M. 2015. The haves, the have-nots, and the health of everyone: the relationship between social inequality and environmental quality. </a:t>
            </a:r>
            <a:r>
              <a:rPr lang="en-US" sz="1600" dirty="0" err="1"/>
              <a:t>Annu</a:t>
            </a:r>
            <a:r>
              <a:rPr lang="en-US" sz="1600" dirty="0"/>
              <a:t> Rev Public Health 36:193-209.</a:t>
            </a:r>
          </a:p>
        </p:txBody>
      </p:sp>
    </p:spTree>
    <p:extLst>
      <p:ext uri="{BB962C8B-B14F-4D97-AF65-F5344CB8AC3E}">
        <p14:creationId xmlns:p14="http://schemas.microsoft.com/office/powerpoint/2010/main" val="146468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E5DE4-3FA6-6640-A061-3FD831DC0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Avoidance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8DAB3-4583-F442-BE22-4DEBAD0C1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None/>
            </a:pPr>
            <a:r>
              <a:rPr lang="en-US" sz="3200" dirty="0"/>
              <a:t>Sicker individuals may avoid pollution</a:t>
            </a:r>
          </a:p>
        </p:txBody>
      </p:sp>
    </p:spTree>
    <p:extLst>
      <p:ext uri="{BB962C8B-B14F-4D97-AF65-F5344CB8AC3E}">
        <p14:creationId xmlns:p14="http://schemas.microsoft.com/office/powerpoint/2010/main" val="2731437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024CA-A9C4-0A4E-AB2C-F84290258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the relationships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975334-ECB7-AE45-B358-58C64F0A2AED}"/>
              </a:ext>
            </a:extLst>
          </p:cNvPr>
          <p:cNvSpPr txBox="1"/>
          <p:nvPr/>
        </p:nvSpPr>
        <p:spPr>
          <a:xfrm>
            <a:off x="7125527" y="3417232"/>
            <a:ext cx="1927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Asthma exacerbations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2A318B-F11C-E947-84EA-58AA6FCF0132}"/>
              </a:ext>
            </a:extLst>
          </p:cNvPr>
          <p:cNvSpPr txBox="1"/>
          <p:nvPr/>
        </p:nvSpPr>
        <p:spPr>
          <a:xfrm>
            <a:off x="2669876" y="2890659"/>
            <a:ext cx="3041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Socioeconomic status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C5621-D02C-8144-8F01-A87FDF38FFB3}"/>
              </a:ext>
            </a:extLst>
          </p:cNvPr>
          <p:cNvSpPr txBox="1"/>
          <p:nvPr/>
        </p:nvSpPr>
        <p:spPr>
          <a:xfrm>
            <a:off x="3286065" y="4407063"/>
            <a:ext cx="180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Air pollution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0EE0185-84DB-9A42-B52E-9F3429A733A4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flipH="1">
            <a:off x="4190609" y="3352324"/>
            <a:ext cx="1" cy="105473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E3F3A54D-6A26-2945-B72D-AABCB6D068CA}"/>
              </a:ext>
            </a:extLst>
          </p:cNvPr>
          <p:cNvCxnSpPr>
            <a:cxnSpLocks/>
            <a:stCxn id="11" idx="0"/>
            <a:endCxn id="10" idx="0"/>
          </p:cNvCxnSpPr>
          <p:nvPr/>
        </p:nvCxnSpPr>
        <p:spPr>
          <a:xfrm rot="16200000" flipH="1">
            <a:off x="5876728" y="1204540"/>
            <a:ext cx="526573" cy="3898810"/>
          </a:xfrm>
          <a:prstGeom prst="curvedConnector3">
            <a:avLst>
              <a:gd name="adj1" fmla="val -43413"/>
            </a:avLst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5032A0F6-614C-3949-B97A-CAD2988231D5}"/>
              </a:ext>
            </a:extLst>
          </p:cNvPr>
          <p:cNvCxnSpPr>
            <a:cxnSpLocks/>
            <a:stCxn id="12" idx="3"/>
            <a:endCxn id="10" idx="2"/>
          </p:cNvCxnSpPr>
          <p:nvPr/>
        </p:nvCxnSpPr>
        <p:spPr>
          <a:xfrm flipV="1">
            <a:off x="5095153" y="4248229"/>
            <a:ext cx="2994267" cy="389667"/>
          </a:xfrm>
          <a:prstGeom prst="curvedConnector2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14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A975334-ECB7-AE45-B358-58C64F0A2AED}"/>
              </a:ext>
            </a:extLst>
          </p:cNvPr>
          <p:cNvSpPr txBox="1"/>
          <p:nvPr/>
        </p:nvSpPr>
        <p:spPr>
          <a:xfrm>
            <a:off x="7511289" y="1927948"/>
            <a:ext cx="2818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Asthma exacerbations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2A318B-F11C-E947-84EA-58AA6FCF0132}"/>
              </a:ext>
            </a:extLst>
          </p:cNvPr>
          <p:cNvSpPr txBox="1"/>
          <p:nvPr/>
        </p:nvSpPr>
        <p:spPr>
          <a:xfrm>
            <a:off x="1398288" y="1604783"/>
            <a:ext cx="4446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Socioeconomic status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C5621-D02C-8144-8F01-A87FDF38FFB3}"/>
              </a:ext>
            </a:extLst>
          </p:cNvPr>
          <p:cNvSpPr txBox="1"/>
          <p:nvPr/>
        </p:nvSpPr>
        <p:spPr>
          <a:xfrm>
            <a:off x="2299205" y="4349912"/>
            <a:ext cx="2645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Air pollution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0EE0185-84DB-9A42-B52E-9F3429A733A4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flipH="1">
            <a:off x="3621719" y="2251114"/>
            <a:ext cx="1" cy="209879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E3F3A54D-6A26-2945-B72D-AABCB6D068CA}"/>
              </a:ext>
            </a:extLst>
          </p:cNvPr>
          <p:cNvCxnSpPr>
            <a:cxnSpLocks/>
            <a:stCxn id="11" idx="0"/>
            <a:endCxn id="10" idx="0"/>
          </p:cNvCxnSpPr>
          <p:nvPr/>
        </p:nvCxnSpPr>
        <p:spPr>
          <a:xfrm rot="16200000" flipH="1">
            <a:off x="6109565" y="-883063"/>
            <a:ext cx="323165" cy="5298856"/>
          </a:xfrm>
          <a:prstGeom prst="curvedConnector3">
            <a:avLst>
              <a:gd name="adj1" fmla="val -70738"/>
            </a:avLst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5032A0F6-614C-3949-B97A-CAD2988231D5}"/>
              </a:ext>
            </a:extLst>
          </p:cNvPr>
          <p:cNvCxnSpPr>
            <a:cxnSpLocks/>
            <a:stCxn id="12" idx="3"/>
            <a:endCxn id="10" idx="2"/>
          </p:cNvCxnSpPr>
          <p:nvPr/>
        </p:nvCxnSpPr>
        <p:spPr>
          <a:xfrm flipV="1">
            <a:off x="4944232" y="3128277"/>
            <a:ext cx="3976344" cy="1544801"/>
          </a:xfrm>
          <a:prstGeom prst="curvedConnector2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A5315B3-2311-F640-937A-FE4762943564}"/>
              </a:ext>
            </a:extLst>
          </p:cNvPr>
          <p:cNvSpPr txBox="1"/>
          <p:nvPr/>
        </p:nvSpPr>
        <p:spPr>
          <a:xfrm>
            <a:off x="2457450" y="2574280"/>
            <a:ext cx="13858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⚙️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94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A975334-ECB7-AE45-B358-58C64F0A2AED}"/>
              </a:ext>
            </a:extLst>
          </p:cNvPr>
          <p:cNvSpPr txBox="1"/>
          <p:nvPr/>
        </p:nvSpPr>
        <p:spPr>
          <a:xfrm>
            <a:off x="7511289" y="1927948"/>
            <a:ext cx="2818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Asthma exacerbations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2A318B-F11C-E947-84EA-58AA6FCF0132}"/>
              </a:ext>
            </a:extLst>
          </p:cNvPr>
          <p:cNvSpPr txBox="1"/>
          <p:nvPr/>
        </p:nvSpPr>
        <p:spPr>
          <a:xfrm>
            <a:off x="1398288" y="1604783"/>
            <a:ext cx="4446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Socioeconomic status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C5621-D02C-8144-8F01-A87FDF38FFB3}"/>
              </a:ext>
            </a:extLst>
          </p:cNvPr>
          <p:cNvSpPr txBox="1"/>
          <p:nvPr/>
        </p:nvSpPr>
        <p:spPr>
          <a:xfrm>
            <a:off x="2299205" y="4349912"/>
            <a:ext cx="2645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Air pollution</a:t>
            </a:r>
          </a:p>
        </p:txBody>
      </p: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E3F3A54D-6A26-2945-B72D-AABCB6D068CA}"/>
              </a:ext>
            </a:extLst>
          </p:cNvPr>
          <p:cNvCxnSpPr>
            <a:cxnSpLocks/>
            <a:stCxn id="11" idx="0"/>
            <a:endCxn id="10" idx="0"/>
          </p:cNvCxnSpPr>
          <p:nvPr/>
        </p:nvCxnSpPr>
        <p:spPr>
          <a:xfrm rot="16200000" flipH="1">
            <a:off x="6109565" y="-883063"/>
            <a:ext cx="323165" cy="5298856"/>
          </a:xfrm>
          <a:prstGeom prst="curvedConnector3">
            <a:avLst>
              <a:gd name="adj1" fmla="val -70738"/>
            </a:avLst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5032A0F6-614C-3949-B97A-CAD2988231D5}"/>
              </a:ext>
            </a:extLst>
          </p:cNvPr>
          <p:cNvCxnSpPr>
            <a:cxnSpLocks/>
            <a:stCxn id="12" idx="3"/>
            <a:endCxn id="10" idx="2"/>
          </p:cNvCxnSpPr>
          <p:nvPr/>
        </p:nvCxnSpPr>
        <p:spPr>
          <a:xfrm flipV="1">
            <a:off x="4944232" y="3128277"/>
            <a:ext cx="3976344" cy="1544801"/>
          </a:xfrm>
          <a:prstGeom prst="curvedConnector2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F126A664-9CE8-0849-872B-B43E8EBFA58B}"/>
              </a:ext>
            </a:extLst>
          </p:cNvPr>
          <p:cNvSpPr/>
          <p:nvPr/>
        </p:nvSpPr>
        <p:spPr>
          <a:xfrm rot="20349497">
            <a:off x="1917578" y="2299145"/>
            <a:ext cx="9034670" cy="2706193"/>
          </a:xfrm>
          <a:prstGeom prst="ellipse">
            <a:avLst/>
          </a:prstGeom>
          <a:noFill/>
          <a:ln w="762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18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123E62-AB18-3645-BE0D-DD7E9B8A6D42}"/>
              </a:ext>
            </a:extLst>
          </p:cNvPr>
          <p:cNvGraphicFramePr>
            <a:graphicFrameLocks noGrp="1"/>
          </p:cNvGraphicFramePr>
          <p:nvPr/>
        </p:nvGraphicFramePr>
        <p:xfrm>
          <a:off x="1400175" y="2394088"/>
          <a:ext cx="9515474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052">
                  <a:extLst>
                    <a:ext uri="{9D8B030D-6E8A-4147-A177-3AD203B41FA5}">
                      <a16:colId xmlns:a16="http://schemas.microsoft.com/office/drawing/2014/main" val="4145458822"/>
                    </a:ext>
                  </a:extLst>
                </a:gridCol>
                <a:gridCol w="1251573">
                  <a:extLst>
                    <a:ext uri="{9D8B030D-6E8A-4147-A177-3AD203B41FA5}">
                      <a16:colId xmlns:a16="http://schemas.microsoft.com/office/drawing/2014/main" val="637817448"/>
                    </a:ext>
                  </a:extLst>
                </a:gridCol>
                <a:gridCol w="4085507">
                  <a:extLst>
                    <a:ext uri="{9D8B030D-6E8A-4147-A177-3AD203B41FA5}">
                      <a16:colId xmlns:a16="http://schemas.microsoft.com/office/drawing/2014/main" val="2216485826"/>
                    </a:ext>
                  </a:extLst>
                </a:gridCol>
                <a:gridCol w="1572342">
                  <a:extLst>
                    <a:ext uri="{9D8B030D-6E8A-4147-A177-3AD203B41FA5}">
                      <a16:colId xmlns:a16="http://schemas.microsoft.com/office/drawing/2014/main" val="403878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rgbClr val="EF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DD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BAED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85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4743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11513DD-7C49-B343-A2F8-9B428C017C09}"/>
              </a:ext>
            </a:extLst>
          </p:cNvPr>
          <p:cNvSpPr txBox="1"/>
          <p:nvPr/>
        </p:nvSpPr>
        <p:spPr>
          <a:xfrm>
            <a:off x="929307" y="490550"/>
            <a:ext cx="35533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Quasi-experimental designs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2088463-5F1E-2A42-9FA4-A651DD90ED54}"/>
              </a:ext>
            </a:extLst>
          </p:cNvPr>
          <p:cNvCxnSpPr>
            <a:cxnSpLocks/>
          </p:cNvCxnSpPr>
          <p:nvPr/>
        </p:nvCxnSpPr>
        <p:spPr>
          <a:xfrm>
            <a:off x="2705990" y="1624920"/>
            <a:ext cx="0" cy="769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3178E2-DF8C-9D4F-8AC3-F79A80E7DBCE}"/>
              </a:ext>
            </a:extLst>
          </p:cNvPr>
          <p:cNvCxnSpPr>
            <a:cxnSpLocks/>
          </p:cNvCxnSpPr>
          <p:nvPr/>
        </p:nvCxnSpPr>
        <p:spPr>
          <a:xfrm>
            <a:off x="4653504" y="4416919"/>
            <a:ext cx="0" cy="769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5830ED3-1A89-F14D-B315-A59711BB900E}"/>
              </a:ext>
            </a:extLst>
          </p:cNvPr>
          <p:cNvSpPr txBox="1"/>
          <p:nvPr/>
        </p:nvSpPr>
        <p:spPr>
          <a:xfrm>
            <a:off x="2557464" y="5197238"/>
            <a:ext cx="4543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Background on coal-fired power plants and health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468542-6626-4D4D-82C5-5C0F462BCC19}"/>
              </a:ext>
            </a:extLst>
          </p:cNvPr>
          <p:cNvSpPr txBox="1"/>
          <p:nvPr/>
        </p:nvSpPr>
        <p:spPr>
          <a:xfrm>
            <a:off x="8958996" y="5174936"/>
            <a:ext cx="22709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Where we are headed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B4C250-CC7F-B840-B82D-B415D18350DD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0094486" y="4416919"/>
            <a:ext cx="0" cy="7580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91F4E01-BA1F-6248-881F-B5F66150E4C0}"/>
              </a:ext>
            </a:extLst>
          </p:cNvPr>
          <p:cNvSpPr txBox="1"/>
          <p:nvPr/>
        </p:nvSpPr>
        <p:spPr>
          <a:xfrm>
            <a:off x="5903096" y="601546"/>
            <a:ext cx="2809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Our KY study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DECB69-5AB2-4746-BA99-98D2A87F712E}"/>
              </a:ext>
            </a:extLst>
          </p:cNvPr>
          <p:cNvCxnSpPr>
            <a:cxnSpLocks/>
          </p:cNvCxnSpPr>
          <p:nvPr/>
        </p:nvCxnSpPr>
        <p:spPr>
          <a:xfrm>
            <a:off x="7308074" y="1229185"/>
            <a:ext cx="0" cy="11649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D05F8DF3-5648-0840-A676-093C8A3930D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6405" y="2775535"/>
            <a:ext cx="1199168" cy="119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61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03199" y="1690992"/>
            <a:ext cx="47641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Coal-fired power plants  emit particulate matter (PM), NO</a:t>
            </a:r>
            <a:r>
              <a:rPr lang="en-US" sz="3600" baseline="-25000" dirty="0"/>
              <a:t>x</a:t>
            </a:r>
            <a:r>
              <a:rPr lang="en-US" sz="3600" dirty="0"/>
              <a:t>, SO</a:t>
            </a:r>
            <a:r>
              <a:rPr lang="en-US" sz="3600" baseline="-25000" dirty="0"/>
              <a:t>2</a:t>
            </a:r>
            <a:r>
              <a:rPr lang="en-US" sz="3600" dirty="0"/>
              <a:t>, benzene, mercury, lead, PAHs, other pollutants</a:t>
            </a:r>
          </a:p>
          <a:p>
            <a:endParaRPr lang="en-US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7590A2-DDEE-054C-9EF4-AC0A0B892C30}"/>
              </a:ext>
            </a:extLst>
          </p:cNvPr>
          <p:cNvSpPr/>
          <p:nvPr/>
        </p:nvSpPr>
        <p:spPr>
          <a:xfrm>
            <a:off x="6497414" y="5303266"/>
            <a:ext cx="37181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Source: American Lung Association. </a:t>
            </a:r>
            <a:r>
              <a:rPr lang="en-US" sz="1400" i="1" dirty="0">
                <a:latin typeface="Helvetica" pitchFamily="2" charset="0"/>
              </a:rPr>
              <a:t>Toxic Air: the Case for Cleaning Up Coal-Fired Power Plants</a:t>
            </a:r>
            <a:r>
              <a:rPr lang="en-US" sz="1400" dirty="0">
                <a:latin typeface="Helvetica" pitchFamily="2" charset="0"/>
              </a:rPr>
              <a:t>. 2011:1-12</a:t>
            </a:r>
            <a:endParaRPr lang="en-US" sz="1400" dirty="0">
              <a:effectLst/>
              <a:latin typeface="Helvetica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D1A97A-A8FA-B548-8367-8C42BC6C04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915"/>
          <a:stretch/>
        </p:blipFill>
        <p:spPr>
          <a:xfrm>
            <a:off x="6497415" y="905179"/>
            <a:ext cx="3718147" cy="439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8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C9B66-251D-8A41-959B-A6E112794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1149" y="1540059"/>
            <a:ext cx="7729728" cy="3101983"/>
          </a:xfrm>
        </p:spPr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None/>
            </a:pPr>
            <a:r>
              <a:rPr lang="en-US" sz="4000" dirty="0"/>
              <a:t>Studies find associations between SO</a:t>
            </a:r>
            <a:r>
              <a:rPr lang="en-US" sz="4000" baseline="-25000" dirty="0"/>
              <a:t>2</a:t>
            </a:r>
            <a:r>
              <a:rPr lang="en-US" sz="4000" dirty="0"/>
              <a:t> and respiratory symptoms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A86384-4BE1-5246-92B7-C32D22ED27D0}"/>
              </a:ext>
            </a:extLst>
          </p:cNvPr>
          <p:cNvSpPr/>
          <p:nvPr/>
        </p:nvSpPr>
        <p:spPr>
          <a:xfrm>
            <a:off x="76200" y="5042118"/>
            <a:ext cx="12039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Barbone</a:t>
            </a:r>
            <a:r>
              <a:rPr lang="en-US" sz="1400" dirty="0"/>
              <a:t> F, </a:t>
            </a:r>
            <a:r>
              <a:rPr lang="en-US" sz="1400" dirty="0" err="1"/>
              <a:t>Catelan</a:t>
            </a:r>
            <a:r>
              <a:rPr lang="en-US" sz="1400" dirty="0"/>
              <a:t> D, </a:t>
            </a:r>
            <a:r>
              <a:rPr lang="en-US" sz="1400" dirty="0" err="1"/>
              <a:t>Pistelli</a:t>
            </a:r>
            <a:r>
              <a:rPr lang="en-US" sz="1400" dirty="0"/>
              <a:t> R, </a:t>
            </a:r>
            <a:r>
              <a:rPr lang="en-US" sz="1400" dirty="0" err="1"/>
              <a:t>Accetta</a:t>
            </a:r>
            <a:r>
              <a:rPr lang="en-US" sz="1400" dirty="0"/>
              <a:t> G, </a:t>
            </a:r>
            <a:r>
              <a:rPr lang="en-US" sz="1400" dirty="0" err="1"/>
              <a:t>Grechi</a:t>
            </a:r>
            <a:r>
              <a:rPr lang="en-US" sz="1400" dirty="0"/>
              <a:t> D, </a:t>
            </a:r>
            <a:r>
              <a:rPr lang="en-US" sz="1400" dirty="0" err="1"/>
              <a:t>Rusconi</a:t>
            </a:r>
            <a:r>
              <a:rPr lang="en-US" sz="1400" dirty="0"/>
              <a:t> F, et al. 2019. </a:t>
            </a:r>
            <a:r>
              <a:rPr lang="en-US" sz="1400" dirty="0" err="1"/>
              <a:t>Int</a:t>
            </a:r>
            <a:r>
              <a:rPr lang="en-US" sz="1400" dirty="0"/>
              <a:t> J Environ Res Public Health 16(6). 10.3390/ijerph16061057.</a:t>
            </a:r>
          </a:p>
          <a:p>
            <a:r>
              <a:rPr lang="en-US" sz="1400" dirty="0" err="1"/>
              <a:t>Charpin</a:t>
            </a:r>
            <a:r>
              <a:rPr lang="en-US" sz="1400" dirty="0"/>
              <a:t> D, </a:t>
            </a:r>
            <a:r>
              <a:rPr lang="en-US" sz="1400" dirty="0" err="1"/>
              <a:t>Kleisbauer</a:t>
            </a:r>
            <a:r>
              <a:rPr lang="en-US" sz="1400" dirty="0"/>
              <a:t> JP, </a:t>
            </a:r>
            <a:r>
              <a:rPr lang="en-US" sz="1400" dirty="0" err="1"/>
              <a:t>Fondarai</a:t>
            </a:r>
            <a:r>
              <a:rPr lang="en-US" sz="1400" dirty="0"/>
              <a:t> J, </a:t>
            </a:r>
            <a:r>
              <a:rPr lang="en-US" sz="1400" dirty="0" err="1"/>
              <a:t>Graland</a:t>
            </a:r>
            <a:r>
              <a:rPr lang="en-US" sz="1400" dirty="0"/>
              <a:t> B, </a:t>
            </a:r>
            <a:r>
              <a:rPr lang="en-US" sz="1400" dirty="0" err="1"/>
              <a:t>Viala</a:t>
            </a:r>
            <a:r>
              <a:rPr lang="en-US" sz="1400" dirty="0"/>
              <a:t> A, </a:t>
            </a:r>
            <a:r>
              <a:rPr lang="en-US" sz="1400" dirty="0" err="1"/>
              <a:t>Gouezo</a:t>
            </a:r>
            <a:r>
              <a:rPr lang="en-US" sz="1400" dirty="0"/>
              <a:t> F. 1988. Arch Environ Health 43(1):22-27. 10.1080/00039896.1988.9934369.</a:t>
            </a:r>
          </a:p>
          <a:p>
            <a:r>
              <a:rPr lang="en-US" sz="1400" dirty="0"/>
              <a:t>Cohen AA, Bromberg S, </a:t>
            </a:r>
            <a:r>
              <a:rPr lang="en-US" sz="1400" dirty="0" err="1"/>
              <a:t>Buechley</a:t>
            </a:r>
            <a:r>
              <a:rPr lang="en-US" sz="1400" dirty="0"/>
              <a:t> RW, </a:t>
            </a:r>
            <a:r>
              <a:rPr lang="en-US" sz="1400" dirty="0" err="1"/>
              <a:t>Heiderscheit</a:t>
            </a:r>
            <a:r>
              <a:rPr lang="en-US" sz="1400" dirty="0"/>
              <a:t> LT, Shy CM. 1972. Am J Public Health 62(9):1181-1188. 10.2105/ajph.62.9.1181.</a:t>
            </a:r>
          </a:p>
          <a:p>
            <a:r>
              <a:rPr lang="en-US" sz="1400" dirty="0" err="1"/>
              <a:t>Deger</a:t>
            </a:r>
            <a:r>
              <a:rPr lang="en-US" sz="1400" dirty="0"/>
              <a:t> L, </a:t>
            </a:r>
            <a:r>
              <a:rPr lang="en-US" sz="1400" dirty="0" err="1"/>
              <a:t>Plante</a:t>
            </a:r>
            <a:r>
              <a:rPr lang="en-US" sz="1400" dirty="0"/>
              <a:t> C, Jacques L, Goudreau S, </a:t>
            </a:r>
            <a:r>
              <a:rPr lang="en-US" sz="1400" dirty="0" err="1"/>
              <a:t>Perron</a:t>
            </a:r>
            <a:r>
              <a:rPr lang="en-US" sz="1400" dirty="0"/>
              <a:t> S, Hicks J, et al. 2012. Can Respir J 19(2):97-102. 10.1155/2012/218957.</a:t>
            </a:r>
          </a:p>
          <a:p>
            <a:r>
              <a:rPr lang="en-US" sz="1400" dirty="0" err="1"/>
              <a:t>Dubnov</a:t>
            </a:r>
            <a:r>
              <a:rPr lang="en-US" sz="1400" dirty="0"/>
              <a:t> J, </a:t>
            </a:r>
            <a:r>
              <a:rPr lang="en-US" sz="1400" dirty="0" err="1"/>
              <a:t>Barchana</a:t>
            </a:r>
            <a:r>
              <a:rPr lang="en-US" sz="1400" dirty="0"/>
              <a:t> M, </a:t>
            </a:r>
            <a:r>
              <a:rPr lang="en-US" sz="1400" dirty="0" err="1"/>
              <a:t>Rishpon</a:t>
            </a:r>
            <a:r>
              <a:rPr lang="en-US" sz="1400" dirty="0"/>
              <a:t> S, Leventhal A, Segal I, </a:t>
            </a:r>
            <a:r>
              <a:rPr lang="en-US" sz="1400" dirty="0" err="1"/>
              <a:t>Carel</a:t>
            </a:r>
            <a:r>
              <a:rPr lang="en-US" sz="1400" dirty="0"/>
              <a:t> R, et al. 2007.. Environ Res 103(1):87-98. 10.1016/j.envres.2006.02.009.</a:t>
            </a:r>
          </a:p>
          <a:p>
            <a:r>
              <a:rPr lang="en-US" sz="1400" dirty="0" err="1"/>
              <a:t>Ramadour</a:t>
            </a:r>
            <a:r>
              <a:rPr lang="en-US" sz="1400" dirty="0"/>
              <a:t> M, </a:t>
            </a:r>
            <a:r>
              <a:rPr lang="en-US" sz="1400" dirty="0" err="1"/>
              <a:t>Burel</a:t>
            </a:r>
            <a:r>
              <a:rPr lang="en-US" sz="1400" dirty="0"/>
              <a:t> C, </a:t>
            </a:r>
            <a:r>
              <a:rPr lang="en-US" sz="1400" dirty="0" err="1"/>
              <a:t>Lanteaume</a:t>
            </a:r>
            <a:r>
              <a:rPr lang="en-US" sz="1400" dirty="0"/>
              <a:t> A, </a:t>
            </a:r>
            <a:r>
              <a:rPr lang="en-US" sz="1400" dirty="0" err="1"/>
              <a:t>Vervloet</a:t>
            </a:r>
            <a:r>
              <a:rPr lang="en-US" sz="1400" dirty="0"/>
              <a:t> D, </a:t>
            </a:r>
            <a:r>
              <a:rPr lang="en-US" sz="1400" dirty="0" err="1"/>
              <a:t>Charpin</a:t>
            </a:r>
            <a:r>
              <a:rPr lang="en-US" sz="1400" dirty="0"/>
              <a:t> D, </a:t>
            </a:r>
            <a:r>
              <a:rPr lang="en-US" sz="1400" dirty="0" err="1"/>
              <a:t>Brisse</a:t>
            </a:r>
            <a:r>
              <a:rPr lang="en-US" sz="1400" dirty="0"/>
              <a:t> F, et al. 2000. Allergy 55(12):1163-1169. </a:t>
            </a:r>
          </a:p>
          <a:p>
            <a:r>
              <a:rPr lang="en-US" sz="1400" dirty="0"/>
              <a:t>Schenker MB, </a:t>
            </a:r>
            <a:r>
              <a:rPr lang="en-US" sz="1400" dirty="0" err="1"/>
              <a:t>Speizer</a:t>
            </a:r>
            <a:r>
              <a:rPr lang="en-US" sz="1400" dirty="0"/>
              <a:t> FE, </a:t>
            </a:r>
            <a:r>
              <a:rPr lang="en-US" sz="1400" dirty="0" err="1"/>
              <a:t>Samet</a:t>
            </a:r>
            <a:r>
              <a:rPr lang="en-US" sz="1400" dirty="0"/>
              <a:t> JM, </a:t>
            </a:r>
            <a:r>
              <a:rPr lang="en-US" sz="1400" dirty="0" err="1"/>
              <a:t>Gruhl</a:t>
            </a:r>
            <a:r>
              <a:rPr lang="en-US" sz="1400" dirty="0"/>
              <a:t> J, Batterman S. 1983. Arch Environ Health 38(6):325-330. </a:t>
            </a:r>
          </a:p>
          <a:p>
            <a:r>
              <a:rPr lang="en-US" sz="1400" dirty="0"/>
              <a:t>Smargiassi A, </a:t>
            </a:r>
            <a:r>
              <a:rPr lang="en-US" sz="1400" dirty="0" err="1"/>
              <a:t>Kosatsky</a:t>
            </a:r>
            <a:r>
              <a:rPr lang="en-US" sz="1400" dirty="0"/>
              <a:t> T, Hicks J, </a:t>
            </a:r>
            <a:r>
              <a:rPr lang="en-US" sz="1400" dirty="0" err="1"/>
              <a:t>Plante</a:t>
            </a:r>
            <a:r>
              <a:rPr lang="en-US" sz="1400" dirty="0"/>
              <a:t> C, Armstrong B, Villeneuve PJ, et al. 2009. Environ Health </a:t>
            </a:r>
            <a:r>
              <a:rPr lang="en-US" sz="1400" dirty="0" err="1"/>
              <a:t>Perspect</a:t>
            </a:r>
            <a:r>
              <a:rPr lang="en-US" sz="1400" dirty="0"/>
              <a:t> 117(4):653. </a:t>
            </a:r>
          </a:p>
        </p:txBody>
      </p:sp>
    </p:spTree>
    <p:extLst>
      <p:ext uri="{BB962C8B-B14F-4D97-AF65-F5344CB8AC3E}">
        <p14:creationId xmlns:p14="http://schemas.microsoft.com/office/powerpoint/2010/main" val="3977570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FED3F-B7E8-6647-BC13-21E65F1AA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studies were limited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6A7C6-F14A-F94C-87C0-D0E442265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0070C0"/>
              </a:buClr>
              <a:buNone/>
            </a:pPr>
            <a:r>
              <a:rPr lang="en-US" sz="3200" dirty="0"/>
              <a:t>Primarily cross-sectional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en-US" sz="3200" dirty="0"/>
              <a:t>Associational studies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en-US" sz="3200" dirty="0"/>
              <a:t>Considered single air pollutants alone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3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123E62-AB18-3645-BE0D-DD7E9B8A6D42}"/>
              </a:ext>
            </a:extLst>
          </p:cNvPr>
          <p:cNvGraphicFramePr>
            <a:graphicFrameLocks noGrp="1"/>
          </p:cNvGraphicFramePr>
          <p:nvPr/>
        </p:nvGraphicFramePr>
        <p:xfrm>
          <a:off x="1400175" y="2394088"/>
          <a:ext cx="9515474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052">
                  <a:extLst>
                    <a:ext uri="{9D8B030D-6E8A-4147-A177-3AD203B41FA5}">
                      <a16:colId xmlns:a16="http://schemas.microsoft.com/office/drawing/2014/main" val="4145458822"/>
                    </a:ext>
                  </a:extLst>
                </a:gridCol>
                <a:gridCol w="1251573">
                  <a:extLst>
                    <a:ext uri="{9D8B030D-6E8A-4147-A177-3AD203B41FA5}">
                      <a16:colId xmlns:a16="http://schemas.microsoft.com/office/drawing/2014/main" val="637817448"/>
                    </a:ext>
                  </a:extLst>
                </a:gridCol>
                <a:gridCol w="4085507">
                  <a:extLst>
                    <a:ext uri="{9D8B030D-6E8A-4147-A177-3AD203B41FA5}">
                      <a16:colId xmlns:a16="http://schemas.microsoft.com/office/drawing/2014/main" val="2216485826"/>
                    </a:ext>
                  </a:extLst>
                </a:gridCol>
                <a:gridCol w="1572342">
                  <a:extLst>
                    <a:ext uri="{9D8B030D-6E8A-4147-A177-3AD203B41FA5}">
                      <a16:colId xmlns:a16="http://schemas.microsoft.com/office/drawing/2014/main" val="403878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rgbClr val="EF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DD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BAED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85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4743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11513DD-7C49-B343-A2F8-9B428C017C09}"/>
              </a:ext>
            </a:extLst>
          </p:cNvPr>
          <p:cNvSpPr txBox="1"/>
          <p:nvPr/>
        </p:nvSpPr>
        <p:spPr>
          <a:xfrm>
            <a:off x="929307" y="490550"/>
            <a:ext cx="35533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Quasi-experimental designs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2088463-5F1E-2A42-9FA4-A651DD90ED54}"/>
              </a:ext>
            </a:extLst>
          </p:cNvPr>
          <p:cNvCxnSpPr>
            <a:cxnSpLocks/>
          </p:cNvCxnSpPr>
          <p:nvPr/>
        </p:nvCxnSpPr>
        <p:spPr>
          <a:xfrm>
            <a:off x="2705990" y="1624920"/>
            <a:ext cx="0" cy="769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3178E2-DF8C-9D4F-8AC3-F79A80E7DBCE}"/>
              </a:ext>
            </a:extLst>
          </p:cNvPr>
          <p:cNvCxnSpPr>
            <a:cxnSpLocks/>
          </p:cNvCxnSpPr>
          <p:nvPr/>
        </p:nvCxnSpPr>
        <p:spPr>
          <a:xfrm>
            <a:off x="4653504" y="4416919"/>
            <a:ext cx="0" cy="769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5830ED3-1A89-F14D-B315-A59711BB900E}"/>
              </a:ext>
            </a:extLst>
          </p:cNvPr>
          <p:cNvSpPr txBox="1"/>
          <p:nvPr/>
        </p:nvSpPr>
        <p:spPr>
          <a:xfrm>
            <a:off x="2557464" y="5197238"/>
            <a:ext cx="4543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Background on coal-fired power plants and health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468542-6626-4D4D-82C5-5C0F462BCC19}"/>
              </a:ext>
            </a:extLst>
          </p:cNvPr>
          <p:cNvSpPr txBox="1"/>
          <p:nvPr/>
        </p:nvSpPr>
        <p:spPr>
          <a:xfrm>
            <a:off x="8958996" y="5174936"/>
            <a:ext cx="22709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Where we are headed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B4C250-CC7F-B840-B82D-B415D18350DD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0094486" y="4416919"/>
            <a:ext cx="0" cy="7580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91F4E01-BA1F-6248-881F-B5F66150E4C0}"/>
              </a:ext>
            </a:extLst>
          </p:cNvPr>
          <p:cNvSpPr txBox="1"/>
          <p:nvPr/>
        </p:nvSpPr>
        <p:spPr>
          <a:xfrm>
            <a:off x="5903096" y="601546"/>
            <a:ext cx="2809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Our KY study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DECB69-5AB2-4746-BA99-98D2A87F712E}"/>
              </a:ext>
            </a:extLst>
          </p:cNvPr>
          <p:cNvCxnSpPr>
            <a:cxnSpLocks/>
          </p:cNvCxnSpPr>
          <p:nvPr/>
        </p:nvCxnSpPr>
        <p:spPr>
          <a:xfrm>
            <a:off x="7308074" y="1229185"/>
            <a:ext cx="0" cy="11649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D05F8DF3-5648-0840-A676-093C8A3930D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6405" y="2775535"/>
            <a:ext cx="1199168" cy="11991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84B621C-B18A-0845-873E-24CF5BB0D9C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3920" y="2822016"/>
            <a:ext cx="1199168" cy="119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02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E51912-65E8-864C-8809-5267FD08DFE7}"/>
              </a:ext>
            </a:extLst>
          </p:cNvPr>
          <p:cNvSpPr txBox="1"/>
          <p:nvPr/>
        </p:nvSpPr>
        <p:spPr>
          <a:xfrm>
            <a:off x="7612912" y="6518721"/>
            <a:ext cx="2275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Source: U.S. EIA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6642B4-E10A-DC4C-9EB0-4AD71A4F2A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221" r="39034"/>
          <a:stretch/>
        </p:blipFill>
        <p:spPr>
          <a:xfrm>
            <a:off x="1244155" y="0"/>
            <a:ext cx="9568513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E93825-B129-F143-9D4C-519FED33344D}"/>
              </a:ext>
            </a:extLst>
          </p:cNvPr>
          <p:cNvSpPr/>
          <p:nvPr/>
        </p:nvSpPr>
        <p:spPr>
          <a:xfrm>
            <a:off x="9277350" y="552450"/>
            <a:ext cx="1535318" cy="5238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122B82-1A43-8D48-B482-961732BCD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21" t="10891" r="2648" b="70957"/>
          <a:stretch/>
        </p:blipFill>
        <p:spPr>
          <a:xfrm>
            <a:off x="8554779" y="3171825"/>
            <a:ext cx="2114550" cy="1047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0CD1DD-518E-A141-8F57-7696FE4DB9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39697D"/>
              </a:clrFrom>
              <a:clrTo>
                <a:srgbClr val="39697D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34306">
            <a:off x="6290352" y="3036616"/>
            <a:ext cx="1011164" cy="97580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9A5B84-0473-C44F-AE93-1874DB979770}"/>
              </a:ext>
            </a:extLst>
          </p:cNvPr>
          <p:cNvCxnSpPr/>
          <p:nvPr/>
        </p:nvCxnSpPr>
        <p:spPr>
          <a:xfrm flipH="1">
            <a:off x="6953250" y="1371600"/>
            <a:ext cx="152400" cy="1800225"/>
          </a:xfrm>
          <a:prstGeom prst="straightConnector1">
            <a:avLst/>
          </a:prstGeom>
          <a:ln w="57150">
            <a:solidFill>
              <a:srgbClr val="C830CC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471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5FE63B-8111-4B49-8656-384CD18AE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84" y="-2230"/>
            <a:ext cx="10987088" cy="68602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3BC909-D286-BF4D-8BAE-A91C4C5CA219}"/>
              </a:ext>
            </a:extLst>
          </p:cNvPr>
          <p:cNvSpPr txBox="1"/>
          <p:nvPr/>
        </p:nvSpPr>
        <p:spPr>
          <a:xfrm>
            <a:off x="8473896" y="6370018"/>
            <a:ext cx="2998966" cy="3475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Source: The Nature Conservancy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977E06-85BD-BD47-A2DD-04145577A644}"/>
              </a:ext>
            </a:extLst>
          </p:cNvPr>
          <p:cNvSpPr txBox="1"/>
          <p:nvPr/>
        </p:nvSpPr>
        <p:spPr>
          <a:xfrm>
            <a:off x="801508" y="469138"/>
            <a:ext cx="5427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MILL CREEK POWER PLANT</a:t>
            </a:r>
          </a:p>
        </p:txBody>
      </p:sp>
    </p:spTree>
    <p:extLst>
      <p:ext uri="{BB962C8B-B14F-4D97-AF65-F5344CB8AC3E}">
        <p14:creationId xmlns:p14="http://schemas.microsoft.com/office/powerpoint/2010/main" val="3251018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0078-9370-764F-A2DF-A93540D07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092" y="386529"/>
            <a:ext cx="3048000" cy="870771"/>
          </a:xfrm>
        </p:spPr>
        <p:txBody>
          <a:bodyPr/>
          <a:lstStyle/>
          <a:p>
            <a:r>
              <a:rPr lang="en-US" dirty="0" err="1"/>
              <a:t>HyADS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4B7CF6-A37B-C24F-8E3B-4BB51C124136}"/>
              </a:ext>
            </a:extLst>
          </p:cNvPr>
          <p:cNvSpPr/>
          <p:nvPr/>
        </p:nvSpPr>
        <p:spPr>
          <a:xfrm>
            <a:off x="114300" y="6156587"/>
            <a:ext cx="9901238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latin typeface="Gill Sans MT" panose="020B0502020104020203" pitchFamily="34" charset="77"/>
              </a:rPr>
              <a:t>Henneman</a:t>
            </a:r>
            <a:r>
              <a:rPr lang="en-US" sz="1600" dirty="0">
                <a:latin typeface="Gill Sans MT" panose="020B0502020104020203" pitchFamily="34" charset="77"/>
              </a:rPr>
              <a:t> LRF, </a:t>
            </a:r>
            <a:r>
              <a:rPr lang="en-US" sz="1600" dirty="0" err="1">
                <a:latin typeface="Gill Sans MT" panose="020B0502020104020203" pitchFamily="34" charset="77"/>
              </a:rPr>
              <a:t>Choirat</a:t>
            </a:r>
            <a:r>
              <a:rPr lang="en-US" sz="1600" dirty="0">
                <a:latin typeface="Gill Sans MT" panose="020B0502020104020203" pitchFamily="34" charset="77"/>
              </a:rPr>
              <a:t>, C., Ivey, C. E., </a:t>
            </a:r>
            <a:r>
              <a:rPr lang="en-US" sz="1600" dirty="0" err="1">
                <a:latin typeface="Gill Sans MT" panose="020B0502020104020203" pitchFamily="34" charset="77"/>
              </a:rPr>
              <a:t>Cummiskey</a:t>
            </a:r>
            <a:r>
              <a:rPr lang="en-US" sz="1600" dirty="0">
                <a:latin typeface="Gill Sans MT" panose="020B0502020104020203" pitchFamily="34" charset="77"/>
              </a:rPr>
              <a:t>, K., &amp; </a:t>
            </a:r>
            <a:r>
              <a:rPr lang="en-US" sz="1600" dirty="0" err="1">
                <a:latin typeface="Gill Sans MT" panose="020B0502020104020203" pitchFamily="34" charset="77"/>
              </a:rPr>
              <a:t>Zigler</a:t>
            </a:r>
            <a:r>
              <a:rPr lang="en-US" sz="1600" dirty="0">
                <a:latin typeface="Gill Sans MT" panose="020B0502020104020203" pitchFamily="34" charset="77"/>
              </a:rPr>
              <a:t>, C. M. 2019. Characterizing population exposure to coal emissions sources in the United States using the </a:t>
            </a:r>
            <a:r>
              <a:rPr lang="en-US" sz="1600" dirty="0" err="1">
                <a:latin typeface="Gill Sans MT" panose="020B0502020104020203" pitchFamily="34" charset="77"/>
              </a:rPr>
              <a:t>HyADS</a:t>
            </a:r>
            <a:r>
              <a:rPr lang="en-US" sz="1600" dirty="0">
                <a:latin typeface="Gill Sans MT" panose="020B0502020104020203" pitchFamily="34" charset="77"/>
              </a:rPr>
              <a:t> model. Atmos Environ 2020.</a:t>
            </a:r>
            <a:endParaRPr lang="en-US" sz="1600" dirty="0">
              <a:effectLst/>
              <a:latin typeface="Gill Sans MT" panose="020B0502020104020203" pitchFamily="34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5CFE1D-7DE5-8B4C-80BC-D3174CF743B3}"/>
              </a:ext>
            </a:extLst>
          </p:cNvPr>
          <p:cNvSpPr txBox="1"/>
          <p:nvPr/>
        </p:nvSpPr>
        <p:spPr>
          <a:xfrm>
            <a:off x="8145917" y="3971925"/>
            <a:ext cx="1400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Jefferson County</a:t>
            </a:r>
          </a:p>
        </p:txBody>
      </p:sp>
    </p:spTree>
    <p:extLst>
      <p:ext uri="{BB962C8B-B14F-4D97-AF65-F5344CB8AC3E}">
        <p14:creationId xmlns:p14="http://schemas.microsoft.com/office/powerpoint/2010/main" val="196586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0078-9370-764F-A2DF-A93540D07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092" y="386529"/>
            <a:ext cx="3048000" cy="870771"/>
          </a:xfrm>
        </p:spPr>
        <p:txBody>
          <a:bodyPr/>
          <a:lstStyle/>
          <a:p>
            <a:r>
              <a:rPr lang="en-US" dirty="0" err="1"/>
              <a:t>HyADS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4B7CF6-A37B-C24F-8E3B-4BB51C124136}"/>
              </a:ext>
            </a:extLst>
          </p:cNvPr>
          <p:cNvSpPr/>
          <p:nvPr/>
        </p:nvSpPr>
        <p:spPr>
          <a:xfrm>
            <a:off x="114300" y="6156587"/>
            <a:ext cx="9901238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latin typeface="Gill Sans MT" panose="020B0502020104020203" pitchFamily="34" charset="77"/>
              </a:rPr>
              <a:t>Henneman</a:t>
            </a:r>
            <a:r>
              <a:rPr lang="en-US" sz="1600" dirty="0">
                <a:latin typeface="Gill Sans MT" panose="020B0502020104020203" pitchFamily="34" charset="77"/>
              </a:rPr>
              <a:t> LRF, </a:t>
            </a:r>
            <a:r>
              <a:rPr lang="en-US" sz="1600" dirty="0" err="1">
                <a:latin typeface="Gill Sans MT" panose="020B0502020104020203" pitchFamily="34" charset="77"/>
              </a:rPr>
              <a:t>Choirat</a:t>
            </a:r>
            <a:r>
              <a:rPr lang="en-US" sz="1600" dirty="0">
                <a:latin typeface="Gill Sans MT" panose="020B0502020104020203" pitchFamily="34" charset="77"/>
              </a:rPr>
              <a:t>, C., Ivey, C. E., </a:t>
            </a:r>
            <a:r>
              <a:rPr lang="en-US" sz="1600" dirty="0" err="1">
                <a:latin typeface="Gill Sans MT" panose="020B0502020104020203" pitchFamily="34" charset="77"/>
              </a:rPr>
              <a:t>Cummiskey</a:t>
            </a:r>
            <a:r>
              <a:rPr lang="en-US" sz="1600" dirty="0">
                <a:latin typeface="Gill Sans MT" panose="020B0502020104020203" pitchFamily="34" charset="77"/>
              </a:rPr>
              <a:t>, K., &amp; </a:t>
            </a:r>
            <a:r>
              <a:rPr lang="en-US" sz="1600" dirty="0" err="1">
                <a:latin typeface="Gill Sans MT" panose="020B0502020104020203" pitchFamily="34" charset="77"/>
              </a:rPr>
              <a:t>Zigler</a:t>
            </a:r>
            <a:r>
              <a:rPr lang="en-US" sz="1600" dirty="0">
                <a:latin typeface="Gill Sans MT" panose="020B0502020104020203" pitchFamily="34" charset="77"/>
              </a:rPr>
              <a:t>, C. M. 2019. Characterizing population exposure to coal emissions sources in the United States using the </a:t>
            </a:r>
            <a:r>
              <a:rPr lang="en-US" sz="1600" dirty="0" err="1">
                <a:latin typeface="Gill Sans MT" panose="020B0502020104020203" pitchFamily="34" charset="77"/>
              </a:rPr>
              <a:t>HyADS</a:t>
            </a:r>
            <a:r>
              <a:rPr lang="en-US" sz="1600" dirty="0">
                <a:latin typeface="Gill Sans MT" panose="020B0502020104020203" pitchFamily="34" charset="77"/>
              </a:rPr>
              <a:t> model. Atmos Environ 2020.</a:t>
            </a:r>
            <a:endParaRPr lang="en-US" sz="1600" dirty="0">
              <a:effectLst/>
              <a:latin typeface="Gill Sans MT" panose="020B0502020104020203" pitchFamily="34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5CFE1D-7DE5-8B4C-80BC-D3174CF743B3}"/>
              </a:ext>
            </a:extLst>
          </p:cNvPr>
          <p:cNvSpPr txBox="1"/>
          <p:nvPr/>
        </p:nvSpPr>
        <p:spPr>
          <a:xfrm>
            <a:off x="8145917" y="3971925"/>
            <a:ext cx="1400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Jefferson County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2B4064-18C5-0842-BB55-1313EDFDF06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837" y="386529"/>
            <a:ext cx="6251701" cy="549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37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0078-9370-764F-A2DF-A93540D07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092" y="386529"/>
            <a:ext cx="3048000" cy="870771"/>
          </a:xfrm>
        </p:spPr>
        <p:txBody>
          <a:bodyPr/>
          <a:lstStyle/>
          <a:p>
            <a:r>
              <a:rPr lang="en-US" dirty="0" err="1"/>
              <a:t>HyADS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4B7CF6-A37B-C24F-8E3B-4BB51C124136}"/>
              </a:ext>
            </a:extLst>
          </p:cNvPr>
          <p:cNvSpPr/>
          <p:nvPr/>
        </p:nvSpPr>
        <p:spPr>
          <a:xfrm>
            <a:off x="114300" y="6156587"/>
            <a:ext cx="9901238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err="1">
                <a:latin typeface="Gill Sans MT" panose="020B0502020104020203" pitchFamily="34" charset="77"/>
              </a:rPr>
              <a:t>Henneman</a:t>
            </a:r>
            <a:r>
              <a:rPr lang="en-US" sz="1600" dirty="0">
                <a:latin typeface="Gill Sans MT" panose="020B0502020104020203" pitchFamily="34" charset="77"/>
              </a:rPr>
              <a:t> LRF, </a:t>
            </a:r>
            <a:r>
              <a:rPr lang="en-US" sz="1600" dirty="0" err="1">
                <a:latin typeface="Gill Sans MT" panose="020B0502020104020203" pitchFamily="34" charset="77"/>
              </a:rPr>
              <a:t>Choirat</a:t>
            </a:r>
            <a:r>
              <a:rPr lang="en-US" sz="1600" dirty="0">
                <a:latin typeface="Gill Sans MT" panose="020B0502020104020203" pitchFamily="34" charset="77"/>
              </a:rPr>
              <a:t>, C., Ivey, C. E., </a:t>
            </a:r>
            <a:r>
              <a:rPr lang="en-US" sz="1600" dirty="0" err="1">
                <a:latin typeface="Gill Sans MT" panose="020B0502020104020203" pitchFamily="34" charset="77"/>
              </a:rPr>
              <a:t>Cummiskey</a:t>
            </a:r>
            <a:r>
              <a:rPr lang="en-US" sz="1600" dirty="0">
                <a:latin typeface="Gill Sans MT" panose="020B0502020104020203" pitchFamily="34" charset="77"/>
              </a:rPr>
              <a:t>, K., &amp; </a:t>
            </a:r>
            <a:r>
              <a:rPr lang="en-US" sz="1600" dirty="0" err="1">
                <a:latin typeface="Gill Sans MT" panose="020B0502020104020203" pitchFamily="34" charset="77"/>
              </a:rPr>
              <a:t>Zigler</a:t>
            </a:r>
            <a:r>
              <a:rPr lang="en-US" sz="1600" dirty="0">
                <a:latin typeface="Gill Sans MT" panose="020B0502020104020203" pitchFamily="34" charset="77"/>
              </a:rPr>
              <a:t>, C. M. 2019. Characterizing population exposure to coal emissions sources in the United States using the </a:t>
            </a:r>
            <a:r>
              <a:rPr lang="en-US" sz="1600" dirty="0" err="1">
                <a:latin typeface="Gill Sans MT" panose="020B0502020104020203" pitchFamily="34" charset="77"/>
              </a:rPr>
              <a:t>HyADS</a:t>
            </a:r>
            <a:r>
              <a:rPr lang="en-US" sz="1600" dirty="0">
                <a:latin typeface="Gill Sans MT" panose="020B0502020104020203" pitchFamily="34" charset="77"/>
              </a:rPr>
              <a:t> model. Accepted. </a:t>
            </a:r>
            <a:r>
              <a:rPr lang="en-US" sz="1600" dirty="0" err="1">
                <a:latin typeface="Gill Sans MT" panose="020B0502020104020203" pitchFamily="34" charset="77"/>
              </a:rPr>
              <a:t>Atmos</a:t>
            </a:r>
            <a:r>
              <a:rPr lang="en-US" sz="1600" dirty="0">
                <a:latin typeface="Gill Sans MT" panose="020B0502020104020203" pitchFamily="34" charset="77"/>
              </a:rPr>
              <a:t> Environ. </a:t>
            </a:r>
            <a:endParaRPr lang="en-US" sz="1600" dirty="0">
              <a:effectLst/>
              <a:latin typeface="Gill Sans MT" panose="020B0502020104020203" pitchFamily="34" charset="77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5F91767-EF47-2C46-99FD-853E1C25A8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9" t="1069" r="2186" b="76863"/>
          <a:stretch/>
        </p:blipFill>
        <p:spPr>
          <a:xfrm>
            <a:off x="1843088" y="1704007"/>
            <a:ext cx="8591550" cy="37576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45BD2D-CEDE-E948-AAA6-C6382BEBDD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75529" r="59066" b="12792"/>
          <a:stretch/>
        </p:blipFill>
        <p:spPr>
          <a:xfrm>
            <a:off x="1843088" y="2549486"/>
            <a:ext cx="4199847" cy="127821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01F356E9-D7D2-464D-978D-ECE069ED41A3}"/>
              </a:ext>
            </a:extLst>
          </p:cNvPr>
          <p:cNvSpPr/>
          <p:nvPr/>
        </p:nvSpPr>
        <p:spPr>
          <a:xfrm>
            <a:off x="5500688" y="3971925"/>
            <a:ext cx="1757362" cy="1628775"/>
          </a:xfrm>
          <a:prstGeom prst="ellipse">
            <a:avLst/>
          </a:prstGeom>
          <a:noFill/>
          <a:ln w="762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7E67EE-211B-884B-8898-6B6F023635DC}"/>
              </a:ext>
            </a:extLst>
          </p:cNvPr>
          <p:cNvSpPr txBox="1"/>
          <p:nvPr/>
        </p:nvSpPr>
        <p:spPr>
          <a:xfrm>
            <a:off x="8145917" y="4220403"/>
            <a:ext cx="1574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Louisville</a:t>
            </a:r>
          </a:p>
        </p:txBody>
      </p:sp>
    </p:spTree>
    <p:extLst>
      <p:ext uri="{BB962C8B-B14F-4D97-AF65-F5344CB8AC3E}">
        <p14:creationId xmlns:p14="http://schemas.microsoft.com/office/powerpoint/2010/main" val="15523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468310-5D6A-D041-A960-36D760E7D262}"/>
              </a:ext>
            </a:extLst>
          </p:cNvPr>
          <p:cNvSpPr/>
          <p:nvPr/>
        </p:nvSpPr>
        <p:spPr>
          <a:xfrm>
            <a:off x="2054087" y="951398"/>
            <a:ext cx="737814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Clr>
                <a:srgbClr val="0070C0"/>
              </a:buClr>
              <a:buFont typeface="+mj-lt"/>
              <a:buAutoNum type="arabicPeriod"/>
            </a:pPr>
            <a:r>
              <a:rPr lang="en-US" sz="4400" dirty="0"/>
              <a:t>Use </a:t>
            </a:r>
            <a:r>
              <a:rPr lang="en-US" sz="4400" dirty="0" err="1"/>
              <a:t>HyADS</a:t>
            </a:r>
            <a:r>
              <a:rPr lang="en-US" sz="4400" dirty="0"/>
              <a:t> to characterize changes in air quality</a:t>
            </a:r>
          </a:p>
          <a:p>
            <a:pPr marL="742950" indent="-742950">
              <a:buClr>
                <a:srgbClr val="0070C0"/>
              </a:buClr>
              <a:buFont typeface="+mj-lt"/>
              <a:buAutoNum type="arabicPeriod"/>
            </a:pPr>
            <a:r>
              <a:rPr lang="en-US" sz="4400" dirty="0"/>
              <a:t>Look for changes in asthma outcomes</a:t>
            </a:r>
          </a:p>
          <a:p>
            <a:pPr marL="685800" lvl="1" indent="-45720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3500" dirty="0"/>
              <a:t>Quarterly ZIP code-level asthma hospitalizations/ED visits</a:t>
            </a:r>
          </a:p>
          <a:p>
            <a:pPr marL="685800" lvl="1" indent="-45720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3500" dirty="0"/>
              <a:t>Daily individual-level rescue inhaler use</a:t>
            </a:r>
          </a:p>
        </p:txBody>
      </p:sp>
    </p:spTree>
    <p:extLst>
      <p:ext uri="{BB962C8B-B14F-4D97-AF65-F5344CB8AC3E}">
        <p14:creationId xmlns:p14="http://schemas.microsoft.com/office/powerpoint/2010/main" val="32083627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7F58D6F-F445-C749-80A8-9A20785C3992}"/>
              </a:ext>
            </a:extLst>
          </p:cNvPr>
          <p:cNvSpPr/>
          <p:nvPr/>
        </p:nvSpPr>
        <p:spPr>
          <a:xfrm>
            <a:off x="2054087" y="951398"/>
            <a:ext cx="73781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Clr>
                <a:srgbClr val="0070C0"/>
              </a:buClr>
              <a:buFont typeface="+mj-lt"/>
              <a:buAutoNum type="arabicPeriod"/>
            </a:pPr>
            <a:r>
              <a:rPr lang="en-US" sz="4400" dirty="0"/>
              <a:t>Use </a:t>
            </a:r>
            <a:r>
              <a:rPr lang="en-US" sz="4400" dirty="0" err="1"/>
              <a:t>HyADS</a:t>
            </a:r>
            <a:r>
              <a:rPr lang="en-US" sz="4400" dirty="0"/>
              <a:t> to characterize changes in air quality</a:t>
            </a:r>
          </a:p>
        </p:txBody>
      </p:sp>
    </p:spTree>
    <p:extLst>
      <p:ext uri="{BB962C8B-B14F-4D97-AF65-F5344CB8AC3E}">
        <p14:creationId xmlns:p14="http://schemas.microsoft.com/office/powerpoint/2010/main" val="30205765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70EAB-A552-BF4E-B037-35DDC7C97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651638"/>
            <a:ext cx="7729728" cy="1188720"/>
          </a:xfrm>
        </p:spPr>
        <p:txBody>
          <a:bodyPr/>
          <a:lstStyle/>
          <a:p>
            <a:r>
              <a:rPr lang="en-US" dirty="0"/>
              <a:t>Big drop in </a:t>
            </a:r>
            <a:r>
              <a:rPr lang="en-US" dirty="0" err="1"/>
              <a:t>hyads</a:t>
            </a:r>
            <a:r>
              <a:rPr lang="en-US" dirty="0"/>
              <a:t> in spring 2015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A496D3-E507-A848-A4A0-1AD7324B0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0953"/>
            <a:ext cx="12192000" cy="336191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F9C5BF-0FDF-154B-9B89-39E82A633EA0}"/>
              </a:ext>
            </a:extLst>
          </p:cNvPr>
          <p:cNvCxnSpPr>
            <a:cxnSpLocks/>
          </p:cNvCxnSpPr>
          <p:nvPr/>
        </p:nvCxnSpPr>
        <p:spPr>
          <a:xfrm flipV="1">
            <a:off x="7327075" y="4333461"/>
            <a:ext cx="0" cy="1626258"/>
          </a:xfrm>
          <a:prstGeom prst="line">
            <a:avLst/>
          </a:prstGeom>
          <a:ln w="57150">
            <a:solidFill>
              <a:schemeClr val="accent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6A6326D-BC74-4F45-BDC3-2A7E90FD58CA}"/>
              </a:ext>
            </a:extLst>
          </p:cNvPr>
          <p:cNvSpPr txBox="1"/>
          <p:nvPr/>
        </p:nvSpPr>
        <p:spPr>
          <a:xfrm>
            <a:off x="4795934" y="6003825"/>
            <a:ext cx="5505062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Rockport scrubbers on all units, Mill Creek scrubbers on 2/4 units, Cane Run retired 3/3 units</a:t>
            </a:r>
          </a:p>
        </p:txBody>
      </p:sp>
    </p:spTree>
    <p:extLst>
      <p:ext uri="{BB962C8B-B14F-4D97-AF65-F5344CB8AC3E}">
        <p14:creationId xmlns:p14="http://schemas.microsoft.com/office/powerpoint/2010/main" val="11937318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6B554-0CCF-D446-8C94-B33120780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911" y="823024"/>
            <a:ext cx="8368177" cy="1188720"/>
          </a:xfrm>
        </p:spPr>
        <p:txBody>
          <a:bodyPr/>
          <a:lstStyle/>
          <a:p>
            <a:r>
              <a:rPr lang="en-US" dirty="0"/>
              <a:t>large drop in </a:t>
            </a:r>
            <a:r>
              <a:rPr lang="en-US" dirty="0" err="1"/>
              <a:t>hyads</a:t>
            </a:r>
            <a:r>
              <a:rPr lang="en-US" dirty="0"/>
              <a:t> shown spatially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ED0EA3-4E65-D64C-B8ED-DB3B3CFC9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90" y="2283187"/>
            <a:ext cx="10020220" cy="442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17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4BE18-F7EC-744A-8BC1-3BC63DA69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521780"/>
            <a:ext cx="7729728" cy="1188720"/>
          </a:xfrm>
        </p:spPr>
        <p:txBody>
          <a:bodyPr/>
          <a:lstStyle/>
          <a:p>
            <a:r>
              <a:rPr lang="en-US" dirty="0"/>
              <a:t>Power plant events associated with reduced </a:t>
            </a:r>
            <a:r>
              <a:rPr lang="en-US" dirty="0" err="1"/>
              <a:t>hyads</a:t>
            </a:r>
            <a:r>
              <a:rPr lang="en-US" dirty="0"/>
              <a:t> levels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3FC74F-AA36-CF4B-9CE1-2BF9CB93D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717" y="2068370"/>
            <a:ext cx="7802563" cy="438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4531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91106B-FF74-6643-8CB9-812CFF3DF2FB}"/>
              </a:ext>
            </a:extLst>
          </p:cNvPr>
          <p:cNvSpPr/>
          <p:nvPr/>
        </p:nvSpPr>
        <p:spPr>
          <a:xfrm>
            <a:off x="2054087" y="951398"/>
            <a:ext cx="737814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Clr>
                <a:srgbClr val="0070C0"/>
              </a:buClr>
              <a:buFont typeface="+mj-lt"/>
              <a:buAutoNum type="arabicPeriod"/>
            </a:pPr>
            <a:r>
              <a:rPr lang="en-US" sz="4400" dirty="0">
                <a:solidFill>
                  <a:schemeClr val="bg2">
                    <a:lumMod val="75000"/>
                  </a:schemeClr>
                </a:solidFill>
              </a:rPr>
              <a:t>Use </a:t>
            </a:r>
            <a:r>
              <a:rPr lang="en-US" sz="4400" dirty="0" err="1">
                <a:solidFill>
                  <a:schemeClr val="bg2">
                    <a:lumMod val="75000"/>
                  </a:schemeClr>
                </a:solidFill>
              </a:rPr>
              <a:t>HyADS</a:t>
            </a:r>
            <a:r>
              <a:rPr lang="en-US" sz="4400" dirty="0">
                <a:solidFill>
                  <a:schemeClr val="bg2">
                    <a:lumMod val="75000"/>
                  </a:schemeClr>
                </a:solidFill>
              </a:rPr>
              <a:t> to characterize changes in air quality</a:t>
            </a:r>
          </a:p>
          <a:p>
            <a:pPr marL="742950" indent="-742950">
              <a:buClr>
                <a:srgbClr val="0070C0"/>
              </a:buClr>
              <a:buFont typeface="+mj-lt"/>
              <a:buAutoNum type="arabicPeriod"/>
            </a:pPr>
            <a:r>
              <a:rPr lang="en-US" sz="4400" dirty="0"/>
              <a:t>Look for changes in asthma outcomes</a:t>
            </a:r>
          </a:p>
        </p:txBody>
      </p:sp>
    </p:spTree>
    <p:extLst>
      <p:ext uri="{BB962C8B-B14F-4D97-AF65-F5344CB8AC3E}">
        <p14:creationId xmlns:p14="http://schemas.microsoft.com/office/powerpoint/2010/main" val="26366777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486C53-10D5-5340-B01B-A7EF2ADE960E}"/>
              </a:ext>
            </a:extLst>
          </p:cNvPr>
          <p:cNvSpPr/>
          <p:nvPr/>
        </p:nvSpPr>
        <p:spPr>
          <a:xfrm>
            <a:off x="2054087" y="951398"/>
            <a:ext cx="737814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Clr>
                <a:srgbClr val="0070C0"/>
              </a:buClr>
              <a:buFont typeface="+mj-lt"/>
              <a:buAutoNum type="arabicPeriod"/>
            </a:pPr>
            <a:r>
              <a:rPr lang="en-US" sz="4400" dirty="0">
                <a:solidFill>
                  <a:schemeClr val="bg2">
                    <a:lumMod val="75000"/>
                  </a:schemeClr>
                </a:solidFill>
              </a:rPr>
              <a:t>Use </a:t>
            </a:r>
            <a:r>
              <a:rPr lang="en-US" sz="4400" dirty="0" err="1">
                <a:solidFill>
                  <a:schemeClr val="bg2">
                    <a:lumMod val="75000"/>
                  </a:schemeClr>
                </a:solidFill>
              </a:rPr>
              <a:t>HyADS</a:t>
            </a:r>
            <a:r>
              <a:rPr lang="en-US" sz="4400" dirty="0">
                <a:solidFill>
                  <a:schemeClr val="bg2">
                    <a:lumMod val="75000"/>
                  </a:schemeClr>
                </a:solidFill>
              </a:rPr>
              <a:t> to characterize changes in air quality</a:t>
            </a:r>
          </a:p>
          <a:p>
            <a:pPr marL="742950" indent="-742950">
              <a:buClr>
                <a:srgbClr val="0070C0"/>
              </a:buClr>
              <a:buFont typeface="+mj-lt"/>
              <a:buAutoNum type="arabicPeriod"/>
            </a:pPr>
            <a:r>
              <a:rPr lang="en-US" sz="4400" dirty="0"/>
              <a:t>Look for changes in asthma outcomes</a:t>
            </a:r>
          </a:p>
          <a:p>
            <a:pPr marL="685800" lvl="1" indent="-45720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3500" dirty="0"/>
              <a:t>Quarterly ZIP code-level asthma hospitalizations/ED visits</a:t>
            </a:r>
          </a:p>
          <a:p>
            <a:pPr marL="685800" lvl="1" indent="-45720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3500" dirty="0"/>
              <a:t>Daily individual-level rescue inhaler use</a:t>
            </a:r>
          </a:p>
        </p:txBody>
      </p:sp>
    </p:spTree>
    <p:extLst>
      <p:ext uri="{BB962C8B-B14F-4D97-AF65-F5344CB8AC3E}">
        <p14:creationId xmlns:p14="http://schemas.microsoft.com/office/powerpoint/2010/main" val="2159385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50974-A64F-7B46-AA68-012AB99A9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47250"/>
            <a:ext cx="7729728" cy="1188720"/>
          </a:xfrm>
        </p:spPr>
        <p:txBody>
          <a:bodyPr/>
          <a:lstStyle/>
          <a:p>
            <a:r>
              <a:rPr lang="en-US" dirty="0"/>
              <a:t>Confounding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52560-7864-B348-A556-0634BFDDD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891990"/>
            <a:ext cx="7729728" cy="43580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u="sng" dirty="0"/>
              <a:t>Demographics</a:t>
            </a:r>
            <a:r>
              <a:rPr lang="en-US" sz="2400" dirty="0"/>
              <a:t>: total population, percent non-Hispanic Black individuals, percent individuals living in poverty, and percent unemployed individuals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u="sng" dirty="0"/>
              <a:t>Meteorology</a:t>
            </a:r>
            <a:r>
              <a:rPr lang="en-US" sz="2400" dirty="0"/>
              <a:t>: temperature, wind speed, relative humidity and atmospheric pressure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Individual-level models included mold counts, ambient pollen concentrations (i.e., weed, tree, grass), social vulnerability index </a:t>
            </a:r>
          </a:p>
        </p:txBody>
      </p:sp>
    </p:spTree>
    <p:extLst>
      <p:ext uri="{BB962C8B-B14F-4D97-AF65-F5344CB8AC3E}">
        <p14:creationId xmlns:p14="http://schemas.microsoft.com/office/powerpoint/2010/main" val="19787608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AE8C8-0C8D-F648-9E97-DBA5FF2C6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Zip code-level analysis</a:t>
            </a:r>
          </a:p>
        </p:txBody>
      </p:sp>
    </p:spTree>
    <p:extLst>
      <p:ext uri="{BB962C8B-B14F-4D97-AF65-F5344CB8AC3E}">
        <p14:creationId xmlns:p14="http://schemas.microsoft.com/office/powerpoint/2010/main" val="31777922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9C0D26-73DD-464E-9E13-3E989B4E9D4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8" t="2449" r="5951" b="1108"/>
          <a:stretch/>
        </p:blipFill>
        <p:spPr>
          <a:xfrm>
            <a:off x="3577590" y="0"/>
            <a:ext cx="528649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A7F214C-2D88-534B-BB6D-48D928D79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91" y="2054554"/>
            <a:ext cx="2956684" cy="2748892"/>
          </a:xfrm>
        </p:spPr>
        <p:txBody>
          <a:bodyPr>
            <a:normAutofit/>
          </a:bodyPr>
          <a:lstStyle/>
          <a:p>
            <a:r>
              <a:rPr lang="en-US" dirty="0"/>
              <a:t>Asthma counts spatially and temporally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33354F-024C-6F4E-B373-B3258EC2D4C6}"/>
              </a:ext>
            </a:extLst>
          </p:cNvPr>
          <p:cNvSpPr/>
          <p:nvPr/>
        </p:nvSpPr>
        <p:spPr>
          <a:xfrm>
            <a:off x="9157297" y="2556677"/>
            <a:ext cx="30231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Quarterly median asthma hospitalizations/ED visits = </a:t>
            </a:r>
            <a:br>
              <a:rPr lang="en-US" sz="2800" dirty="0"/>
            </a:br>
            <a:r>
              <a:rPr lang="en-US" sz="2800" b="1" dirty="0"/>
              <a:t>16</a:t>
            </a:r>
            <a:r>
              <a:rPr lang="en-US" sz="2800" dirty="0"/>
              <a:t> (IQR: 9, 31)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455448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0945B-554C-5A46-B43E-FD2D90A0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Difference-in-differences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E5DA2E-B818-3142-A864-AB6ACDAED57B}"/>
              </a:ext>
            </a:extLst>
          </p:cNvPr>
          <p:cNvSpPr txBox="1"/>
          <p:nvPr/>
        </p:nvSpPr>
        <p:spPr>
          <a:xfrm>
            <a:off x="2231136" y="2521974"/>
            <a:ext cx="7729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Difference from the pre to post period in the exposed relative to the unexposed group</a:t>
            </a:r>
          </a:p>
        </p:txBody>
      </p:sp>
    </p:spTree>
    <p:extLst>
      <p:ext uri="{BB962C8B-B14F-4D97-AF65-F5344CB8AC3E}">
        <p14:creationId xmlns:p14="http://schemas.microsoft.com/office/powerpoint/2010/main" val="1644382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0945B-554C-5A46-B43E-FD2D90A0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Difference-in-differences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E5DA2E-B818-3142-A864-AB6ACDAED57B}"/>
              </a:ext>
            </a:extLst>
          </p:cNvPr>
          <p:cNvSpPr txBox="1"/>
          <p:nvPr/>
        </p:nvSpPr>
        <p:spPr>
          <a:xfrm>
            <a:off x="2231136" y="2521974"/>
            <a:ext cx="7729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Difference from the pre to post period in the exposed relative to the unexposed group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4693D-793B-5E46-A259-9C394937E83E}"/>
              </a:ext>
            </a:extLst>
          </p:cNvPr>
          <p:cNvSpPr txBox="1"/>
          <p:nvPr/>
        </p:nvSpPr>
        <p:spPr>
          <a:xfrm>
            <a:off x="7235872" y="5497366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Exposed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AECB71-84DD-0247-84BD-42315225C173}"/>
              </a:ext>
            </a:extLst>
          </p:cNvPr>
          <p:cNvSpPr txBox="1"/>
          <p:nvPr/>
        </p:nvSpPr>
        <p:spPr>
          <a:xfrm>
            <a:off x="7235872" y="4284603"/>
            <a:ext cx="187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Unexposed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E39506-C28C-7544-9D66-3C70E897C6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556" t="12298" b="3636"/>
          <a:stretch/>
        </p:blipFill>
        <p:spPr>
          <a:xfrm>
            <a:off x="2041572" y="3655608"/>
            <a:ext cx="5194300" cy="31288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F06AD6-5CB8-D548-88BE-A6EE5D10ADD2}"/>
              </a:ext>
            </a:extLst>
          </p:cNvPr>
          <p:cNvSpPr txBox="1"/>
          <p:nvPr/>
        </p:nvSpPr>
        <p:spPr>
          <a:xfrm>
            <a:off x="9503098" y="4250770"/>
            <a:ext cx="1955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Quantity of interest:</a:t>
            </a:r>
          </a:p>
          <a:p>
            <a:r>
              <a:rPr lang="en-US" sz="2800" dirty="0"/>
              <a:t>(B2-B1) –  (A2-A1)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5354A4-E6A6-6649-95EE-3CA0C4603967}"/>
              </a:ext>
            </a:extLst>
          </p:cNvPr>
          <p:cNvSpPr txBox="1"/>
          <p:nvPr/>
        </p:nvSpPr>
        <p:spPr>
          <a:xfrm>
            <a:off x="76200" y="6297393"/>
            <a:ext cx="17993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incidentaleconomist.com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4783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0945B-554C-5A46-B43E-FD2D90A0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Difference-in-differences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F52411-1B1D-A441-B732-AAA3533E7D0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442" y="2286000"/>
            <a:ext cx="4572000" cy="457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E15505-FAD6-4444-AAF4-3AEC8E11F3D6}"/>
              </a:ext>
            </a:extLst>
          </p:cNvPr>
          <p:cNvSpPr txBox="1"/>
          <p:nvPr/>
        </p:nvSpPr>
        <p:spPr>
          <a:xfrm>
            <a:off x="2359742" y="3701845"/>
            <a:ext cx="2477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Parallel trends?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58DD61-0646-5C44-B114-B12C6AB1BBED}"/>
              </a:ext>
            </a:extLst>
          </p:cNvPr>
          <p:cNvSpPr txBox="1"/>
          <p:nvPr/>
        </p:nvSpPr>
        <p:spPr>
          <a:xfrm>
            <a:off x="6169740" y="2330244"/>
            <a:ext cx="1396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Energy transition</a:t>
            </a:r>
          </a:p>
        </p:txBody>
      </p:sp>
    </p:spTree>
    <p:extLst>
      <p:ext uri="{BB962C8B-B14F-4D97-AF65-F5344CB8AC3E}">
        <p14:creationId xmlns:p14="http://schemas.microsoft.com/office/powerpoint/2010/main" val="425782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557ED-2866-C14E-A421-61B76191B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Zip code level results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38D5B5-5CD8-FD41-8E49-2E8FA6C7B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477748"/>
              </p:ext>
            </p:extLst>
          </p:nvPr>
        </p:nvGraphicFramePr>
        <p:xfrm>
          <a:off x="2231136" y="2775617"/>
          <a:ext cx="6910875" cy="975360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3452328">
                  <a:extLst>
                    <a:ext uri="{9D8B030D-6E8A-4147-A177-3AD203B41FA5}">
                      <a16:colId xmlns:a16="http://schemas.microsoft.com/office/drawing/2014/main" val="361163475"/>
                    </a:ext>
                  </a:extLst>
                </a:gridCol>
                <a:gridCol w="3458547">
                  <a:extLst>
                    <a:ext uri="{9D8B030D-6E8A-4147-A177-3AD203B41FA5}">
                      <a16:colId xmlns:a16="http://schemas.microsoft.com/office/drawing/2014/main" val="3485665358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 </a:t>
                      </a:r>
                      <a:endParaRPr lang="en-US" sz="4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Count (95% CI)</a:t>
                      </a:r>
                      <a:endParaRPr lang="en-US" sz="44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81449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 err="1">
                          <a:effectLst/>
                        </a:rPr>
                        <a:t>DiD</a:t>
                      </a:r>
                      <a:r>
                        <a:rPr lang="en-US" sz="3200" dirty="0">
                          <a:effectLst/>
                        </a:rPr>
                        <a:t> estimate  </a:t>
                      </a:r>
                      <a:endParaRPr lang="en-US" sz="4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-2.8 (-5.4, -0.2)</a:t>
                      </a:r>
                      <a:endParaRPr lang="en-US" sz="4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435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05E9BAC-2008-F345-8373-C65912F73C96}"/>
              </a:ext>
            </a:extLst>
          </p:cNvPr>
          <p:cNvSpPr txBox="1"/>
          <p:nvPr/>
        </p:nvSpPr>
        <p:spPr>
          <a:xfrm>
            <a:off x="2183010" y="3834573"/>
            <a:ext cx="7110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Adjusted for annual total population, percent non-Hispanic Black individuals, unemployed individuals, and individuals living below the federal poverty threshold, quarterly mean temperature, wind speed, relative humidity, and atmospheric pressure, and year, quarter, and ZIP code. </a:t>
            </a:r>
          </a:p>
        </p:txBody>
      </p:sp>
    </p:spTree>
    <p:extLst>
      <p:ext uri="{BB962C8B-B14F-4D97-AF65-F5344CB8AC3E}">
        <p14:creationId xmlns:p14="http://schemas.microsoft.com/office/powerpoint/2010/main" val="16052783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557ED-2866-C14E-A421-61B76191B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Zip code level results – alternative specifications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1D6689-D228-8A42-9D52-845467E55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34" y="2333223"/>
            <a:ext cx="10787331" cy="45247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A01867-00B4-C44D-86A4-8EF40B4F184F}"/>
              </a:ext>
            </a:extLst>
          </p:cNvPr>
          <p:cNvSpPr/>
          <p:nvPr/>
        </p:nvSpPr>
        <p:spPr>
          <a:xfrm>
            <a:off x="5975797" y="2333223"/>
            <a:ext cx="2627290" cy="4524777"/>
          </a:xfrm>
          <a:prstGeom prst="rect">
            <a:avLst/>
          </a:prstGeom>
          <a:noFill/>
          <a:ln w="762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14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25046-0353-9D4D-94C1-C519E9D77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Individual-level analyses</a:t>
            </a:r>
          </a:p>
        </p:txBody>
      </p:sp>
    </p:spTree>
    <p:extLst>
      <p:ext uri="{BB962C8B-B14F-4D97-AF65-F5344CB8AC3E}">
        <p14:creationId xmlns:p14="http://schemas.microsoft.com/office/powerpoint/2010/main" val="21697525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71B42-B30B-3C48-B7B8-FEA63D507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689" y="659892"/>
            <a:ext cx="5142121" cy="1188720"/>
          </a:xfrm>
        </p:spPr>
        <p:txBody>
          <a:bodyPr/>
          <a:lstStyle/>
          <a:p>
            <a:r>
              <a:rPr lang="en-US" dirty="0"/>
              <a:t>Propeller health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224F0B-3501-F14A-B55C-A171F00322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09" t="16131" r="24474" b="11274"/>
          <a:stretch/>
        </p:blipFill>
        <p:spPr>
          <a:xfrm>
            <a:off x="542661" y="2438399"/>
            <a:ext cx="7054759" cy="345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75FC5A-41EC-9A4C-A588-E160D5410C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114" t="12296" r="4327" b="13575"/>
          <a:stretch/>
        </p:blipFill>
        <p:spPr>
          <a:xfrm>
            <a:off x="8277206" y="296353"/>
            <a:ext cx="3305194" cy="63059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44BEE2-DD04-E241-9D61-A00326BEAABA}"/>
              </a:ext>
            </a:extLst>
          </p:cNvPr>
          <p:cNvSpPr txBox="1"/>
          <p:nvPr/>
        </p:nvSpPr>
        <p:spPr>
          <a:xfrm>
            <a:off x="542661" y="6023429"/>
            <a:ext cx="220053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Source: Propeller Health</a:t>
            </a:r>
          </a:p>
        </p:txBody>
      </p:sp>
    </p:spTree>
    <p:extLst>
      <p:ext uri="{BB962C8B-B14F-4D97-AF65-F5344CB8AC3E}">
        <p14:creationId xmlns:p14="http://schemas.microsoft.com/office/powerpoint/2010/main" val="15381269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4E761-8919-0B4A-941E-5C64EB304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43" y="460839"/>
            <a:ext cx="3553844" cy="1188720"/>
          </a:xfrm>
        </p:spPr>
        <p:txBody>
          <a:bodyPr/>
          <a:lstStyle/>
          <a:p>
            <a:r>
              <a:rPr lang="en-US" dirty="0"/>
              <a:t>Mill creek scrubber event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173927-13B7-FD46-B545-BFCE0DB96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251" y="0"/>
            <a:ext cx="7118350" cy="68728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CF0822B-26AF-D24F-8F41-6BDA411E89C2}"/>
              </a:ext>
            </a:extLst>
          </p:cNvPr>
          <p:cNvCxnSpPr/>
          <p:nvPr/>
        </p:nvCxnSpPr>
        <p:spPr>
          <a:xfrm>
            <a:off x="8343899" y="71437"/>
            <a:ext cx="0" cy="5686425"/>
          </a:xfrm>
          <a:prstGeom prst="line">
            <a:avLst/>
          </a:prstGeom>
          <a:ln w="762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9445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ABE30-F71D-CD44-BF02-9C8273688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Rescue inhaler use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4E1C56-0F5D-C745-9E24-DD615D662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700" y="2324100"/>
            <a:ext cx="45466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09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33AE6-323B-704B-A465-824324E79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67792"/>
            <a:ext cx="7729728" cy="1188720"/>
          </a:xfrm>
        </p:spPr>
        <p:txBody>
          <a:bodyPr/>
          <a:lstStyle/>
          <a:p>
            <a:r>
              <a:rPr lang="en-US" dirty="0"/>
              <a:t>Similar reduction county-wide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AC9B28-C41E-FD44-A170-E498A56466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6432" y="1772412"/>
            <a:ext cx="5779135" cy="48569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41691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C00F915-8CCE-4744-BE4F-A04F6AC76D7B}"/>
                  </a:ext>
                </a:extLst>
              </p:cNvPr>
              <p:cNvSpPr/>
              <p:nvPr/>
            </p:nvSpPr>
            <p:spPr>
              <a:xfrm>
                <a:off x="2036403" y="962387"/>
                <a:ext cx="8036284" cy="1446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400" dirty="0">
                    <a:latin typeface="+mj-lt"/>
                  </a:rPr>
                  <a:t>Inhaler use </a:t>
                </a:r>
                <a14:m>
                  <m:oMath xmlns:m="http://schemas.openxmlformats.org/officeDocument/2006/math">
                    <m:r>
                      <a:rPr lang="en-US" sz="440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𝑒𝑥𝑝</m:t>
                        </m:r>
                        <m:r>
                          <a:rPr lang="en-US" sz="4400" i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400" i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44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400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4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4400" i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endParaRPr lang="en-US" sz="4400" i="0" dirty="0">
                  <a:latin typeface="+mj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4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𝑐𝑜𝑛𝑡𝑟𝑜𝑙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𝑐𝑜𝑛𝑡𝑟𝑜𝑙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44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C00F915-8CCE-4744-BE4F-A04F6AC76D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6403" y="962387"/>
                <a:ext cx="8036284" cy="1446550"/>
              </a:xfrm>
              <a:prstGeom prst="rect">
                <a:avLst/>
              </a:prstGeom>
              <a:blipFill>
                <a:blip r:embed="rId3"/>
                <a:stretch>
                  <a:fillRect l="-2997" t="-8696" b="-1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C00F6A-F62D-4A48-83F2-71173DF115D1}"/>
              </a:ext>
            </a:extLst>
          </p:cNvPr>
          <p:cNvCxnSpPr/>
          <p:nvPr/>
        </p:nvCxnSpPr>
        <p:spPr>
          <a:xfrm>
            <a:off x="4230507" y="2686049"/>
            <a:ext cx="0" cy="278606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5A0E62-D7B0-A748-81C9-FAA4F0E7E728}"/>
              </a:ext>
            </a:extLst>
          </p:cNvPr>
          <p:cNvCxnSpPr>
            <a:cxnSpLocks/>
          </p:cNvCxnSpPr>
          <p:nvPr/>
        </p:nvCxnSpPr>
        <p:spPr>
          <a:xfrm flipH="1">
            <a:off x="4230507" y="5472112"/>
            <a:ext cx="364807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EFDED5-DC15-814D-BA5B-604488BBE2B3}"/>
              </a:ext>
            </a:extLst>
          </p:cNvPr>
          <p:cNvCxnSpPr/>
          <p:nvPr/>
        </p:nvCxnSpPr>
        <p:spPr>
          <a:xfrm>
            <a:off x="6036901" y="2686048"/>
            <a:ext cx="0" cy="2786063"/>
          </a:xfrm>
          <a:prstGeom prst="line">
            <a:avLst/>
          </a:prstGeom>
          <a:ln w="571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80D567-5A0A-F340-BE8F-D7B346A981CE}"/>
              </a:ext>
            </a:extLst>
          </p:cNvPr>
          <p:cNvCxnSpPr>
            <a:cxnSpLocks/>
          </p:cNvCxnSpPr>
          <p:nvPr/>
        </p:nvCxnSpPr>
        <p:spPr>
          <a:xfrm flipH="1" flipV="1">
            <a:off x="4230507" y="2908300"/>
            <a:ext cx="1824037" cy="49212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9E8405-FDF8-4D4F-8D43-8AE388ED62BD}"/>
              </a:ext>
            </a:extLst>
          </p:cNvPr>
          <p:cNvCxnSpPr>
            <a:cxnSpLocks/>
          </p:cNvCxnSpPr>
          <p:nvPr/>
        </p:nvCxnSpPr>
        <p:spPr>
          <a:xfrm flipH="1" flipV="1">
            <a:off x="6054544" y="4213319"/>
            <a:ext cx="1824038" cy="103019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FC01036-4E1D-BF46-895C-B37EE99A64BB}"/>
              </a:ext>
            </a:extLst>
          </p:cNvPr>
          <p:cNvSpPr txBox="1"/>
          <p:nvPr/>
        </p:nvSpPr>
        <p:spPr>
          <a:xfrm>
            <a:off x="6446473" y="3388393"/>
            <a:ext cx="1897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control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EB05D6-97C9-FE40-9DCD-B927E4C2EDEF}"/>
              </a:ext>
            </a:extLst>
          </p:cNvPr>
          <p:cNvSpPr txBox="1"/>
          <p:nvPr/>
        </p:nvSpPr>
        <p:spPr>
          <a:xfrm>
            <a:off x="4928289" y="2452389"/>
            <a:ext cx="13222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1FC476-88E5-7E40-B64E-AC15E2FAC936}"/>
              </a:ext>
            </a:extLst>
          </p:cNvPr>
          <p:cNvSpPr txBox="1"/>
          <p:nvPr/>
        </p:nvSpPr>
        <p:spPr>
          <a:xfrm>
            <a:off x="7227873" y="4270471"/>
            <a:ext cx="3001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 * control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A5F7B7B9-6A1D-F448-B72F-FE9B1E6234BF}"/>
              </a:ext>
            </a:extLst>
          </p:cNvPr>
          <p:cNvSpPr/>
          <p:nvPr/>
        </p:nvSpPr>
        <p:spPr>
          <a:xfrm>
            <a:off x="6143354" y="3396859"/>
            <a:ext cx="243158" cy="716244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031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AD36CA-5603-2049-9EC2-890F0E77F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342" y="-5806"/>
            <a:ext cx="8579757" cy="68638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4C2680-284C-9F40-8311-90F7AED9FF48}"/>
              </a:ext>
            </a:extLst>
          </p:cNvPr>
          <p:cNvSpPr txBox="1"/>
          <p:nvPr/>
        </p:nvSpPr>
        <p:spPr>
          <a:xfrm>
            <a:off x="6946900" y="3149600"/>
            <a:ext cx="200660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RR = 0.83,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95% CI: 0.69, 1.00 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854CDFF4-FF17-4249-B857-6B88446DD12A}"/>
              </a:ext>
            </a:extLst>
          </p:cNvPr>
          <p:cNvSpPr/>
          <p:nvPr/>
        </p:nvSpPr>
        <p:spPr>
          <a:xfrm>
            <a:off x="6616700" y="2933700"/>
            <a:ext cx="304800" cy="1193800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D1A4E4-63C3-B946-AD1F-6E5FCDAE35C1}"/>
              </a:ext>
            </a:extLst>
          </p:cNvPr>
          <p:cNvSpPr txBox="1"/>
          <p:nvPr/>
        </p:nvSpPr>
        <p:spPr>
          <a:xfrm>
            <a:off x="9893298" y="4394200"/>
            <a:ext cx="2044702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RR = 0.98,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95% CI: 0.95, 1.01 </a:t>
            </a:r>
          </a:p>
        </p:txBody>
      </p:sp>
    </p:spTree>
    <p:extLst>
      <p:ext uri="{BB962C8B-B14F-4D97-AF65-F5344CB8AC3E}">
        <p14:creationId xmlns:p14="http://schemas.microsoft.com/office/powerpoint/2010/main" val="32220638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123E62-AB18-3645-BE0D-DD7E9B8A6D42}"/>
              </a:ext>
            </a:extLst>
          </p:cNvPr>
          <p:cNvGraphicFramePr>
            <a:graphicFrameLocks noGrp="1"/>
          </p:cNvGraphicFramePr>
          <p:nvPr/>
        </p:nvGraphicFramePr>
        <p:xfrm>
          <a:off x="1400175" y="2394088"/>
          <a:ext cx="9515474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052">
                  <a:extLst>
                    <a:ext uri="{9D8B030D-6E8A-4147-A177-3AD203B41FA5}">
                      <a16:colId xmlns:a16="http://schemas.microsoft.com/office/drawing/2014/main" val="4145458822"/>
                    </a:ext>
                  </a:extLst>
                </a:gridCol>
                <a:gridCol w="1251573">
                  <a:extLst>
                    <a:ext uri="{9D8B030D-6E8A-4147-A177-3AD203B41FA5}">
                      <a16:colId xmlns:a16="http://schemas.microsoft.com/office/drawing/2014/main" val="637817448"/>
                    </a:ext>
                  </a:extLst>
                </a:gridCol>
                <a:gridCol w="4085507">
                  <a:extLst>
                    <a:ext uri="{9D8B030D-6E8A-4147-A177-3AD203B41FA5}">
                      <a16:colId xmlns:a16="http://schemas.microsoft.com/office/drawing/2014/main" val="2216485826"/>
                    </a:ext>
                  </a:extLst>
                </a:gridCol>
                <a:gridCol w="1572342">
                  <a:extLst>
                    <a:ext uri="{9D8B030D-6E8A-4147-A177-3AD203B41FA5}">
                      <a16:colId xmlns:a16="http://schemas.microsoft.com/office/drawing/2014/main" val="403878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rgbClr val="EF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DD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BAED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85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4743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11513DD-7C49-B343-A2F8-9B428C017C09}"/>
              </a:ext>
            </a:extLst>
          </p:cNvPr>
          <p:cNvSpPr txBox="1"/>
          <p:nvPr/>
        </p:nvSpPr>
        <p:spPr>
          <a:xfrm>
            <a:off x="929307" y="490550"/>
            <a:ext cx="35533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Quasi-experimental designs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2088463-5F1E-2A42-9FA4-A651DD90ED54}"/>
              </a:ext>
            </a:extLst>
          </p:cNvPr>
          <p:cNvCxnSpPr>
            <a:cxnSpLocks/>
          </p:cNvCxnSpPr>
          <p:nvPr/>
        </p:nvCxnSpPr>
        <p:spPr>
          <a:xfrm>
            <a:off x="2705990" y="1624920"/>
            <a:ext cx="0" cy="769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3178E2-DF8C-9D4F-8AC3-F79A80E7DBCE}"/>
              </a:ext>
            </a:extLst>
          </p:cNvPr>
          <p:cNvCxnSpPr>
            <a:cxnSpLocks/>
          </p:cNvCxnSpPr>
          <p:nvPr/>
        </p:nvCxnSpPr>
        <p:spPr>
          <a:xfrm>
            <a:off x="4653504" y="4416919"/>
            <a:ext cx="0" cy="769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5830ED3-1A89-F14D-B315-A59711BB900E}"/>
              </a:ext>
            </a:extLst>
          </p:cNvPr>
          <p:cNvSpPr txBox="1"/>
          <p:nvPr/>
        </p:nvSpPr>
        <p:spPr>
          <a:xfrm>
            <a:off x="2557464" y="5197238"/>
            <a:ext cx="4543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Background on coal-fired power plants and health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468542-6626-4D4D-82C5-5C0F462BCC19}"/>
              </a:ext>
            </a:extLst>
          </p:cNvPr>
          <p:cNvSpPr txBox="1"/>
          <p:nvPr/>
        </p:nvSpPr>
        <p:spPr>
          <a:xfrm>
            <a:off x="8958996" y="5174936"/>
            <a:ext cx="22709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Where we are headed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B4C250-CC7F-B840-B82D-B415D18350DD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0094486" y="4416919"/>
            <a:ext cx="0" cy="7580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91F4E01-BA1F-6248-881F-B5F66150E4C0}"/>
              </a:ext>
            </a:extLst>
          </p:cNvPr>
          <p:cNvSpPr txBox="1"/>
          <p:nvPr/>
        </p:nvSpPr>
        <p:spPr>
          <a:xfrm>
            <a:off x="5903096" y="601546"/>
            <a:ext cx="2809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Our KY study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DECB69-5AB2-4746-BA99-98D2A87F712E}"/>
              </a:ext>
            </a:extLst>
          </p:cNvPr>
          <p:cNvCxnSpPr>
            <a:cxnSpLocks/>
          </p:cNvCxnSpPr>
          <p:nvPr/>
        </p:nvCxnSpPr>
        <p:spPr>
          <a:xfrm>
            <a:off x="7308074" y="1229185"/>
            <a:ext cx="0" cy="11649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D05F8DF3-5648-0840-A676-093C8A3930D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6405" y="2775535"/>
            <a:ext cx="1199168" cy="11991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84B621C-B18A-0845-873E-24CF5BB0D9C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3920" y="2822016"/>
            <a:ext cx="1199168" cy="11991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AB3479B-EF2A-CB46-84CC-DEBF2290490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07665" y="2822016"/>
            <a:ext cx="1199168" cy="119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365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A7E9B-7CDF-6445-AFBE-114A166A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34784"/>
            <a:ext cx="7729728" cy="1188720"/>
          </a:xfrm>
        </p:spPr>
        <p:txBody>
          <a:bodyPr/>
          <a:lstStyle/>
          <a:p>
            <a:r>
              <a:rPr lang="en-US" dirty="0"/>
              <a:t>Policy implications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74BC6BD-8072-354F-A47B-FB50F7251616}"/>
              </a:ext>
            </a:extLst>
          </p:cNvPr>
          <p:cNvGrpSpPr/>
          <p:nvPr/>
        </p:nvGrpSpPr>
        <p:grpSpPr>
          <a:xfrm>
            <a:off x="2231136" y="1714500"/>
            <a:ext cx="7589761" cy="4929187"/>
            <a:chOff x="5189692" y="2026951"/>
            <a:chExt cx="7002308" cy="456745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D66F6E3-BA6F-0349-99EB-DAD62E7926C7}"/>
                </a:ext>
              </a:extLst>
            </p:cNvPr>
            <p:cNvGrpSpPr/>
            <p:nvPr/>
          </p:nvGrpSpPr>
          <p:grpSpPr>
            <a:xfrm>
              <a:off x="5189692" y="2026951"/>
              <a:ext cx="7002308" cy="4567452"/>
              <a:chOff x="5173577" y="2277098"/>
              <a:chExt cx="7002308" cy="4567452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4BAF9CAF-9B54-814E-8ACD-AD355187B7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73577" y="2277098"/>
                <a:ext cx="7002308" cy="4567452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A1940DB-46AE-3444-A22B-14146DAEC68A}"/>
                  </a:ext>
                </a:extLst>
              </p:cNvPr>
              <p:cNvSpPr txBox="1"/>
              <p:nvPr/>
            </p:nvSpPr>
            <p:spPr>
              <a:xfrm>
                <a:off x="8397969" y="2321853"/>
                <a:ext cx="35132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</a:rPr>
                  <a:t>Coal plants as of 2017</a:t>
                </a:r>
              </a:p>
            </p:txBody>
          </p:sp>
        </p:grp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8545837D-97FF-3244-A804-0BFD9691C89A}"/>
                </a:ext>
              </a:extLst>
            </p:cNvPr>
            <p:cNvSpPr/>
            <p:nvPr/>
          </p:nvSpPr>
          <p:spPr>
            <a:xfrm>
              <a:off x="5575300" y="4400550"/>
              <a:ext cx="381000" cy="196850"/>
            </a:xfrm>
            <a:prstGeom prst="roundRect">
              <a:avLst/>
            </a:prstGeom>
            <a:solidFill>
              <a:srgbClr val="D8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05217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2864" y="468725"/>
            <a:ext cx="7729728" cy="1188720"/>
          </a:xfrm>
        </p:spPr>
        <p:txBody>
          <a:bodyPr>
            <a:normAutofit/>
          </a:bodyPr>
          <a:lstStyle/>
          <a:p>
            <a:r>
              <a:rPr lang="en-US" sz="3200" dirty="0"/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8445" y="2907747"/>
            <a:ext cx="4702629" cy="230827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u="sng" dirty="0"/>
              <a:t>Funding sources</a:t>
            </a:r>
          </a:p>
          <a:p>
            <a:pPr>
              <a:buClr>
                <a:schemeClr val="accent4"/>
              </a:buClr>
            </a:pPr>
            <a:r>
              <a:rPr lang="en-US" sz="2400" dirty="0"/>
              <a:t>Robert Wood Johnson Foundation</a:t>
            </a:r>
          </a:p>
          <a:p>
            <a:pPr>
              <a:buClr>
                <a:schemeClr val="accent4"/>
              </a:buClr>
            </a:pPr>
            <a:r>
              <a:rPr lang="en-US" sz="2400" dirty="0"/>
              <a:t>AIR Louisville</a:t>
            </a:r>
          </a:p>
          <a:p>
            <a:pPr>
              <a:buClr>
                <a:schemeClr val="accent4"/>
              </a:buClr>
            </a:pPr>
            <a:r>
              <a:rPr lang="en-US" sz="2400" dirty="0"/>
              <a:t>The National Institute of Environmental Health Sciences grant K99ES027023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7582A87-7590-8A4E-96EC-A942DB9EABF7}"/>
              </a:ext>
            </a:extLst>
          </p:cNvPr>
          <p:cNvSpPr txBox="1">
            <a:spLocks/>
          </p:cNvSpPr>
          <p:nvPr/>
        </p:nvSpPr>
        <p:spPr>
          <a:xfrm>
            <a:off x="508907" y="1988078"/>
            <a:ext cx="6231527" cy="48699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Jason G. Su, Ralph Catalano – UC Berkeley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Lucas </a:t>
            </a:r>
            <a:r>
              <a:rPr lang="en-US" altLang="en-US" sz="2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Henneman</a:t>
            </a: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 – Harvard University 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Corwin </a:t>
            </a:r>
            <a:r>
              <a:rPr lang="en-US" altLang="en-US" sz="2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Zigler</a:t>
            </a: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 – UT Austin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Andreas M. </a:t>
            </a:r>
            <a:r>
              <a:rPr lang="en-US" altLang="en-US" sz="2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Neophytou</a:t>
            </a: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 – Colorado State University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Yu-Ting Chen, Sarah S. Moyer – </a:t>
            </a:r>
            <a:b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</a:br>
            <a:r>
              <a:rPr lang="en-US" sz="2400" dirty="0"/>
              <a:t>Louisville Metro Department of Public Health 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Veronica Combs, Ted Smith – </a:t>
            </a:r>
            <a:r>
              <a:rPr lang="en-US" sz="2400" dirty="0"/>
              <a:t>University of Louisville 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Grace </a:t>
            </a:r>
            <a:r>
              <a:rPr lang="en-US" altLang="en-US" sz="2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Simrall</a:t>
            </a: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 – </a:t>
            </a:r>
            <a:b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</a:br>
            <a:r>
              <a:rPr lang="en-US" sz="2400" dirty="0"/>
              <a:t>Louisville Metro Office of Civic Innovation </a:t>
            </a:r>
            <a:endParaRPr lang="en-US" altLang="en-US" sz="24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Rahul </a:t>
            </a:r>
            <a:r>
              <a:rPr lang="en-US" altLang="en-US" sz="2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Gondalia</a:t>
            </a: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, James </a:t>
            </a:r>
            <a:r>
              <a:rPr lang="en-US" altLang="en-US" sz="2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Sublett</a:t>
            </a: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, Meredith A. Barrett </a:t>
            </a:r>
            <a:b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– Propeller Health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38326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BF6106-5EE1-E347-8D45-A7FDADA6A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6293" y="1059797"/>
            <a:ext cx="9712711" cy="51409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>
                <a:solidFill>
                  <a:schemeClr val="tx1"/>
                </a:solidFill>
              </a:rPr>
              <a:t>Coal-fired power plant changes result in fewer asthma events.</a:t>
            </a:r>
          </a:p>
          <a:p>
            <a:pPr marL="0" indent="0">
              <a:buNone/>
            </a:pPr>
            <a:endParaRPr lang="en-US" sz="4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4800" dirty="0">
                <a:solidFill>
                  <a:schemeClr val="tx1"/>
                </a:solidFill>
              </a:rPr>
              <a:t>Do these changes </a:t>
            </a:r>
            <a:r>
              <a:rPr lang="en-US" sz="4800" u="sng" dirty="0">
                <a:solidFill>
                  <a:srgbClr val="0070C0"/>
                </a:solidFill>
              </a:rPr>
              <a:t>reduce health disparities?</a:t>
            </a:r>
          </a:p>
        </p:txBody>
      </p:sp>
    </p:spTree>
    <p:extLst>
      <p:ext uri="{BB962C8B-B14F-4D97-AF65-F5344CB8AC3E}">
        <p14:creationId xmlns:p14="http://schemas.microsoft.com/office/powerpoint/2010/main" val="110091846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91650</TotalTime>
  <Words>2509</Words>
  <Application>Microsoft Office PowerPoint</Application>
  <PresentationFormat>Widescreen</PresentationFormat>
  <Paragraphs>284</Paragraphs>
  <Slides>54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Arial</vt:lpstr>
      <vt:lpstr>Calibri</vt:lpstr>
      <vt:lpstr>Cambria Math</vt:lpstr>
      <vt:lpstr>Gill Sans MT</vt:lpstr>
      <vt:lpstr>Helvetica</vt:lpstr>
      <vt:lpstr>Times New Roman</vt:lpstr>
      <vt:lpstr>Parcel</vt:lpstr>
      <vt:lpstr>The impact of changes in coal-fired power plant emissions on asthma-related healthcare utilization and symptoms in Louisville, KY</vt:lpstr>
      <vt:lpstr>PowerPoint Presentation</vt:lpstr>
      <vt:lpstr>PowerPoint Presentation</vt:lpstr>
      <vt:lpstr>PowerPoint Presentation</vt:lpstr>
      <vt:lpstr>PowerPoint Presentation</vt:lpstr>
      <vt:lpstr>What we observe</vt:lpstr>
      <vt:lpstr>What we’d like to observe</vt:lpstr>
      <vt:lpstr>Then we could compare...</vt:lpstr>
      <vt:lpstr>Then we could compare...</vt:lpstr>
      <vt:lpstr>Natural experiments</vt:lpstr>
      <vt:lpstr>Natural experiments: An opportunity for Epidemiology</vt:lpstr>
      <vt:lpstr>Natural experiments: An opportunity for Epidemiology</vt:lpstr>
      <vt:lpstr>A challenge for environmental epidemiology</vt:lpstr>
      <vt:lpstr>1. Environmental justice</vt:lpstr>
      <vt:lpstr>2. Avoidance behavior</vt:lpstr>
      <vt:lpstr>Structure of the relationships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Prior studies were limited </vt:lpstr>
      <vt:lpstr>PowerPoint Presentation</vt:lpstr>
      <vt:lpstr>PowerPoint Presentation</vt:lpstr>
      <vt:lpstr>PowerPoint Presentation</vt:lpstr>
      <vt:lpstr>HyADS</vt:lpstr>
      <vt:lpstr>HyADS</vt:lpstr>
      <vt:lpstr>HyADS</vt:lpstr>
      <vt:lpstr>PowerPoint Presentation</vt:lpstr>
      <vt:lpstr>PowerPoint Presentation</vt:lpstr>
      <vt:lpstr>Big drop in hyads in spring 2015</vt:lpstr>
      <vt:lpstr>large drop in hyads shown spatially</vt:lpstr>
      <vt:lpstr>Power plant events associated with reduced hyads levels</vt:lpstr>
      <vt:lpstr>PowerPoint Presentation</vt:lpstr>
      <vt:lpstr>PowerPoint Presentation</vt:lpstr>
      <vt:lpstr>Confounding variables</vt:lpstr>
      <vt:lpstr>Zip code-level analysis</vt:lpstr>
      <vt:lpstr>Asthma counts spatially and temporally</vt:lpstr>
      <vt:lpstr>Difference-in-differences</vt:lpstr>
      <vt:lpstr>Difference-in-differences</vt:lpstr>
      <vt:lpstr>Difference-in-differences</vt:lpstr>
      <vt:lpstr>Zip code level results</vt:lpstr>
      <vt:lpstr>Zip code level results – alternative specifications</vt:lpstr>
      <vt:lpstr>Individual-level analyses</vt:lpstr>
      <vt:lpstr>Propeller health</vt:lpstr>
      <vt:lpstr>Mill creek scrubber event</vt:lpstr>
      <vt:lpstr>Rescue inhaler use over time</vt:lpstr>
      <vt:lpstr>Similar reduction county-wide</vt:lpstr>
      <vt:lpstr>PowerPoint Presentation</vt:lpstr>
      <vt:lpstr>PowerPoint Presentation</vt:lpstr>
      <vt:lpstr>PowerPoint Presentation</vt:lpstr>
      <vt:lpstr>Policy implications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 Casey</dc:creator>
  <cp:lastModifiedBy>Alesha Thompson</cp:lastModifiedBy>
  <cp:revision>587</cp:revision>
  <cp:lastPrinted>2019-10-01T23:51:13Z</cp:lastPrinted>
  <dcterms:created xsi:type="dcterms:W3CDTF">2017-09-12T20:20:42Z</dcterms:created>
  <dcterms:modified xsi:type="dcterms:W3CDTF">2020-07-23T20:00:14Z</dcterms:modified>
</cp:coreProperties>
</file>