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385" r:id="rId3"/>
    <p:sldId id="386" r:id="rId4"/>
    <p:sldId id="387" r:id="rId5"/>
    <p:sldId id="388" r:id="rId6"/>
    <p:sldId id="268" r:id="rId7"/>
    <p:sldId id="269" r:id="rId8"/>
    <p:sldId id="271" r:id="rId9"/>
    <p:sldId id="272" r:id="rId10"/>
    <p:sldId id="390" r:id="rId11"/>
    <p:sldId id="275" r:id="rId12"/>
    <p:sldId id="284" r:id="rId13"/>
    <p:sldId id="285" r:id="rId14"/>
    <p:sldId id="338" r:id="rId15"/>
    <p:sldId id="33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2504"/>
  </p:normalViewPr>
  <p:slideViewPr>
    <p:cSldViewPr snapToGrid="0" snapToObjects="1">
      <p:cViewPr varScale="1">
        <p:scale>
          <a:sx n="81" d="100"/>
          <a:sy n="81" d="100"/>
        </p:scale>
        <p:origin x="1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78D93-CC8A-A441-8522-7F914E27A795}" type="datetimeFigureOut">
              <a:rPr lang="en-US" smtClean="0"/>
              <a:t>8/5/18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B2644-6976-914B-B3B6-C34B91B3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4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Pollen stations are sparsely located in the west.</a:t>
            </a: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AAAAI: American Academy of Allergy, Asthma and Immunology</a:t>
            </a:r>
          </a:p>
          <a:p>
            <a:pPr marL="171360" indent="-17028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0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4543C5D4-5D68-4C10-9007-6099C1156FCE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2177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Pollen </a:t>
            </a:r>
            <a:r>
              <a:rPr lang="en-US" dirty="0" err="1"/>
              <a:t>conc</a:t>
            </a:r>
            <a:r>
              <a:rPr lang="en-US" dirty="0"/>
              <a:t> is log scale</a:t>
            </a:r>
          </a:p>
          <a:p>
            <a:r>
              <a:rPr lang="en-US" dirty="0"/>
              <a:t>Grayed out area = no data collection: start in Jan. end in late summer</a:t>
            </a:r>
          </a:p>
          <a:p>
            <a:r>
              <a:rPr lang="en-US" dirty="0"/>
              <a:t>Noisy. </a:t>
            </a:r>
          </a:p>
          <a:p>
            <a:r>
              <a:rPr lang="en-US" dirty="0"/>
              <a:t>2016: When start counting, already in the 10s. Ramps up mid-</a:t>
            </a:r>
            <a:r>
              <a:rPr lang="en-US" dirty="0" err="1"/>
              <a:t>lat</a:t>
            </a:r>
            <a:r>
              <a:rPr lang="en-US" dirty="0"/>
              <a:t> Feb. </a:t>
            </a:r>
          </a:p>
          <a:p>
            <a:r>
              <a:rPr lang="en-US" dirty="0"/>
              <a:t>Not quite as high in 2017, and ramps up later in mid-Mar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09E1425-FF75-4140-883F-B54FED4AA5A1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8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collect data on weekends, except in the middle of the season.</a:t>
            </a:r>
          </a:p>
          <a:p>
            <a:r>
              <a:rPr lang="en-US" dirty="0"/>
              <a:t>Year around detectable levels of pollen</a:t>
            </a:r>
          </a:p>
          <a:p>
            <a:r>
              <a:rPr lang="en-US" dirty="0"/>
              <a:t>Major peak – tree. Minor peak in fall - weeds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09E1425-FF75-4140-883F-B54FED4AA5A1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7055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Daily mean climatology. Log scale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I’ve ordered the pollen type by abundance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Each pollen type has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it’s season. Ramp up and dormant period</a:t>
            </a:r>
          </a:p>
          <a:p>
            <a:r>
              <a:rPr lang="en-US" sz="2000" dirty="0"/>
              <a:t>Cypress Family – earliest pollen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Spider plot – identified 11 most important allergenic pollens in US. This shows % of each at each location</a:t>
            </a:r>
          </a:p>
          <a:p>
            <a:pPr marL="216000" indent="-216000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Transition: Pollen calendar for every location is different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2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20C1CB71-8D95-4173-BE2A-AF49FE34A21F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5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732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Pollen calendar looks different in Atlanta. Different pollen types are abundant</a:t>
            </a:r>
          </a:p>
          <a:p>
            <a:r>
              <a:rPr lang="en-US" dirty="0"/>
              <a:t>Pine = not very allergenic, but are an irritant so can exacerbate symptoms. big and yellow </a:t>
            </a:r>
          </a:p>
          <a:p>
            <a:r>
              <a:rPr lang="en-US" dirty="0"/>
              <a:t>Ragweed – fall</a:t>
            </a:r>
          </a:p>
          <a:p>
            <a:r>
              <a:rPr lang="en-US" dirty="0"/>
              <a:t>Cypress Family – earliest pollen</a:t>
            </a:r>
          </a:p>
          <a:p>
            <a:r>
              <a:rPr lang="en-US" dirty="0"/>
              <a:t>Elm – later……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09E1425-FF75-4140-883F-B54FED4AA5A1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02872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Another way of looking at this is for a specific pollen type for various locations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Oak – most abundant allergenic pollen in US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Latitude dependence is representative of a lot of tree pollens</a:t>
            </a:r>
          </a:p>
        </p:txBody>
      </p:sp>
      <p:sp>
        <p:nvSpPr>
          <p:cNvPr id="364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94308D33-EDCB-468A-B3E8-F9C4569180F4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7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1039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840" cy="4525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Different signature than other tree pollens.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Fall pollinating – Chinese elm in lower latitudes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One allergist had no idea that elms pollinated in the fall </a:t>
            </a: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as well. 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8" name="CustomShape 2"/>
          <p:cNvSpPr/>
          <p:nvPr/>
        </p:nvSpPr>
        <p:spPr>
          <a:xfrm>
            <a:off x="4399200" y="9555480"/>
            <a:ext cx="3372120" cy="501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532EDF21-4EB5-45BE-951E-896BEBE9E412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8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8889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Ragweed- very allergenic.</a:t>
            </a:r>
          </a:p>
          <a:p>
            <a:r>
              <a:rPr lang="en-US" dirty="0"/>
              <a:t>Short day plant – flowering when days get shorter</a:t>
            </a:r>
          </a:p>
          <a:p>
            <a:endParaRPr lang="en-US" dirty="0"/>
          </a:p>
          <a:p>
            <a:r>
              <a:rPr lang="en-US" dirty="0"/>
              <a:t>Transition: now that we know what the pollen data looks like – define some meaningful, quantitative indices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F09E1425-FF75-4140-883F-B54FED4AA5A1}" type="slidenum">
              <a:rPr lang="en-US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9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1170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Jan 1 is used because it’s during the dormant period for most pollen types.</a:t>
            </a:r>
          </a:p>
        </p:txBody>
      </p:sp>
      <p:sp>
        <p:nvSpPr>
          <p:cNvPr id="372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D7F2BA75-E991-4413-9DC8-FB6D1523CD5F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10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873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Start date on y- axis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 most abundant pollen types in Seattle</a:t>
            </a:r>
          </a:p>
        </p:txBody>
      </p:sp>
      <p:sp>
        <p:nvSpPr>
          <p:cNvPr id="374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A61F6838-2862-4C3C-B8DF-677F43064B48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11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866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Another way of looking at this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1. Clear signal of start date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2. Note 3 west coast stations that have earlier start date than stations with same latitude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Hint: Give an idea that it’s not just latitude determining start date – temperature with continental and marine climate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n-lt"/>
            </a:endParaRPr>
          </a:p>
          <a:p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2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5F191026-1B5B-4B6E-8DBA-B9A19CB9D472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12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3402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6480" cy="4524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Duration = end date – start date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Surprising that it doesn’t depend on latitude. </a:t>
            </a:r>
          </a:p>
          <a:p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 thought that warmer temps = longer pollen season</a:t>
            </a:r>
          </a:p>
        </p:txBody>
      </p:sp>
      <p:sp>
        <p:nvSpPr>
          <p:cNvPr id="384" name="CustomShape 2"/>
          <p:cNvSpPr/>
          <p:nvPr/>
        </p:nvSpPr>
        <p:spPr>
          <a:xfrm>
            <a:off x="4399200" y="9555480"/>
            <a:ext cx="3371760" cy="5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ECAF99AA-7EC8-4ACA-AB9E-7BAEE16046BA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13</a:t>
            </a:fld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1968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</p:spPr>
        <p:txBody>
          <a:bodyPr lIns="0" tIns="0" rIns="0" bIns="0">
            <a:normAutofit fontScale="85000" lnSpcReduction="10000"/>
          </a:bodyPr>
          <a:lstStyle/>
          <a:p>
            <a:pPr marL="171360" marR="0" lvl="0" indent="-1699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StarSymbol"/>
              <a:buChar char="-"/>
              <a:tabLst/>
              <a:defRPr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GGD is a heat index used by agriculture, horticulturist, gardeners to predict plant development. </a:t>
            </a: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 every GGD threshold temperature is an corresponding date.</a:t>
            </a:r>
          </a:p>
          <a:p>
            <a:pPr marL="171360" marR="0" lvl="0" indent="-1699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StarSymbol"/>
              <a:buChar char="-"/>
              <a:tabLst/>
              <a:defRPr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Pick 350C 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because other research on oak have found budburst between 100-400 GGD</a:t>
            </a: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endParaRPr lang="en-US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Warmer in the south, GDD date earlier in the south</a:t>
            </a: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Good correlation between start date and GDD.</a:t>
            </a:r>
          </a:p>
          <a:p>
            <a:pPr marL="171360" indent="-1699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Look at every station every year (15 </a:t>
            </a:r>
            <a:r>
              <a:rPr lang="en-US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yrs</a:t>
            </a:r>
            <a:r>
              <a:rPr lang="en-US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 sig 99%</a:t>
            </a:r>
          </a:p>
        </p:txBody>
      </p:sp>
      <p:sp>
        <p:nvSpPr>
          <p:cNvPr id="404" name="CustomShape 2"/>
          <p:cNvSpPr/>
          <p:nvPr/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BCC99DA-74AA-4AC0-846F-3985E59F4D55}" type="slidenum">
              <a:rPr lang="en-US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15</a:t>
            </a:fld>
            <a:endParaRPr lang="en-US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7105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456B6-1F11-BC4E-9284-BEB56092C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7E8505-E117-2E4F-A2C4-449882920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F6ECE-A9D6-364D-B853-8ECC5CA99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9387C-0079-564C-8060-96101C60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30138-FB4D-3F4A-A509-1F02D24F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8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734B-8223-7649-A7C0-68C4910C4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52C6F-5ADE-6C4E-B4BC-1E63C5243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A56B8-BD3E-D34F-AC38-451FBFB2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56659-9703-CF4D-A9ED-5C64C943C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7C44D-B4F1-3543-9112-E56C9C3B5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3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0C1B-FBFC-4E48-B48C-DFFB8D154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5A822-E5FF-9048-8260-B881747E4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B05CA-AB6D-E941-99C4-1A7F11934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F18F2-37C9-E045-AFC0-54CF46E9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69C6D-D680-0B4D-A89F-D266153F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03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83F3-BE17-9249-99F0-D462C90B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64848-7CAA-524A-AC59-68A43694C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BCE77-01D0-F64C-B8D5-8122421EA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B141C-9A27-3942-A8E1-9F487EFE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4AA50-DEF0-7B43-8EBE-53D9BA99A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90D6D-7168-3D4D-85A5-42277FF1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9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4AFD-F7DA-AF4B-8627-9158632B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15AAE-76D4-8A43-964A-D5F367573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00FD8-41E2-AB48-8DAD-35E7770A8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FFFDE2-0615-4943-AC22-C5208235C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0F7FEE-3296-424E-98DE-3E3B79B02D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415FFC-C2A0-DF4E-A013-CA35A4A4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2AA9B3-898B-A14A-9D64-E8A050CF8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D1589-0EE0-BF4C-B876-6295FB20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4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784E9-6E6F-F948-8597-A40EE7F8A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C35960-85F2-9D43-B503-55617D651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E635A-9559-4948-8256-3972FDB8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6CDA0-CC3B-414F-9805-769307CEF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5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0C362B-DEF3-F14B-81D2-8C0A3F80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891540-4D8A-364F-BB5C-205E89C0E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AD722-0977-6343-A485-49D85A71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4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6F5D-FCB2-1D4E-85A2-8F92B132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4751A-349E-704A-A274-E8CD3B1A3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E24F3-0431-6F46-A87F-B4BA81DB8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EBD7C-0457-B147-AE51-0DC27825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73C4-7BBD-2A43-AE25-C03957DA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2BC54-8DD4-6547-A71B-E9798725A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9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0C86D-8F5D-864F-96BB-D9C0A2B58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4D44E8-AA9B-F145-B145-174DAAEB9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98617-A4B7-C449-B8BE-AA3310D1B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C406D-7B3B-E54A-80AC-49DE4B66D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B4EB2-A75D-A44E-82E2-A39FC7F00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65CB3C-C7E9-D044-8CA7-21E92D30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24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F0B1F-A7CE-A44B-B31A-EC00CC7B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E4F17-31AD-8942-A536-486630E2A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BDAB9-C83A-1C4C-B43E-15F77F13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8F54C-AF58-2347-9B68-D66548DED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4563B-2616-FB4F-BAB8-A868104F0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7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71FC9-1824-5A48-B1EC-3F8609977A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709311-9627-A547-96AD-C7475430A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85BD0-9CED-AB4A-AD64-F7DA6356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09A0A-C008-E740-B019-092F10AD7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9E876-0346-124F-B324-6727225C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59F1B3-9A05-5042-8048-1C835F2F1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35039-3CBD-0E4B-8F17-0DECB791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497C8-A8C3-8541-8A85-A04841AB4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C9473-85C3-164C-BE0F-263D8125F748}" type="datetimeFigureOut">
              <a:rPr lang="en-US" smtClean="0"/>
              <a:t>8/5/18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89CA4-B4BF-914F-8960-AF97F789A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4C285-32D8-844D-9F20-437DA3B55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2710-CD03-5944-A7FC-94AFDC452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9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A8952-0A6B-DE46-90D9-9B09CFC6A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138" y="980474"/>
            <a:ext cx="10641724" cy="2387600"/>
          </a:xfrm>
        </p:spPr>
        <p:txBody>
          <a:bodyPr>
            <a:normAutofit/>
          </a:bodyPr>
          <a:lstStyle/>
          <a:p>
            <a:r>
              <a:rPr lang="en-US" dirty="0"/>
              <a:t>Using NAB Data to Understand the Allergic Pollen Season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510C0-544D-3347-BC9F-12748AC37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735700"/>
          </a:xfrm>
        </p:spPr>
        <p:txBody>
          <a:bodyPr>
            <a:normAutofit/>
          </a:bodyPr>
          <a:lstStyle/>
          <a:p>
            <a:r>
              <a:rPr lang="en-US" sz="3000" dirty="0"/>
              <a:t>Fiona Lo</a:t>
            </a:r>
          </a:p>
          <a:p>
            <a:r>
              <a:rPr lang="en-US" dirty="0" err="1"/>
              <a:t>fionalo@uw.edu</a:t>
            </a:r>
            <a:endParaRPr lang="en-US" dirty="0"/>
          </a:p>
          <a:p>
            <a:r>
              <a:rPr lang="en-US" dirty="0"/>
              <a:t>Dept. of Atmospheric Sciences, University of Washington</a:t>
            </a:r>
          </a:p>
          <a:p>
            <a:r>
              <a:rPr lang="en-US" dirty="0"/>
              <a:t>CSTE Climate and Respiratory Health Webinar</a:t>
            </a:r>
          </a:p>
          <a:p>
            <a:r>
              <a:rPr lang="en-US" dirty="0"/>
              <a:t>Aug 7, 2018</a:t>
            </a:r>
          </a:p>
        </p:txBody>
      </p:sp>
    </p:spTree>
    <p:extLst>
      <p:ext uri="{BB962C8B-B14F-4D97-AF65-F5344CB8AC3E}">
        <p14:creationId xmlns:p14="http://schemas.microsoft.com/office/powerpoint/2010/main" val="240297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NAB Pollen Station Observations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501839" y="1501199"/>
            <a:ext cx="5295112" cy="50893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10000"/>
          </a:bodyPr>
          <a:lstStyle/>
          <a:p>
            <a:pPr marL="720">
              <a:lnSpc>
                <a:spcPct val="100000"/>
              </a:lnSpc>
              <a:spcBef>
                <a:spcPts val="1001"/>
              </a:spcBef>
            </a:pP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National Allergy Bureau (NAB)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71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2003-2017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71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Daily pollen concentration (grain/m3) of allergenic pollens. </a:t>
            </a:r>
          </a:p>
          <a:p>
            <a:pPr marL="685800" lvl="1" indent="-2271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38 different pollen types (genus, family)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Data Challenges: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71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difficulty in obtaining data</a:t>
            </a:r>
          </a:p>
          <a:p>
            <a:pPr marL="685800" lvl="1" indent="-2271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non-daily, irregular data collection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685800" lvl="1" indent="-22716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start </a:t>
            </a:r>
            <a:r>
              <a:rPr lang="en-US" sz="2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collecti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ng after pollen season has already begun</a:t>
            </a:r>
          </a:p>
          <a:p>
            <a:pPr marL="458640" lvl="1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</a:pPr>
            <a:endParaRPr lang="en-US" sz="17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080">
              <a:lnSpc>
                <a:spcPct val="100000"/>
              </a:lnSpc>
              <a:spcBef>
                <a:spcPts val="499"/>
              </a:spcBef>
            </a:pP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32 stations</a:t>
            </a:r>
            <a:r>
              <a:rPr lang="en-US" sz="2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(out of 51): average more than 3 days/week  between Mar 1 – Oct 1; more than 2 years.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9" name="Picture 135"/>
          <p:cNvPicPr/>
          <p:nvPr/>
        </p:nvPicPr>
        <p:blipFill>
          <a:blip r:embed="rId3"/>
          <a:srcRect l="1573" t="7734" r="4198" b="9940"/>
          <a:stretch/>
        </p:blipFill>
        <p:spPr>
          <a:xfrm>
            <a:off x="5563800" y="1875240"/>
            <a:ext cx="6492960" cy="42148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2334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Pollen concentration: Seattle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F6D27-7A5E-214A-B2B4-5E48DC7E8F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r="4339"/>
          <a:stretch/>
        </p:blipFill>
        <p:spPr>
          <a:xfrm>
            <a:off x="457200" y="1689118"/>
            <a:ext cx="1154699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4159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323CCF-E829-2649-BBCB-1AADF51E4D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r="2183"/>
          <a:stretch/>
        </p:blipFill>
        <p:spPr>
          <a:xfrm>
            <a:off x="200204" y="1689120"/>
            <a:ext cx="11991796" cy="5029200"/>
          </a:xfrm>
          <a:prstGeom prst="rect">
            <a:avLst/>
          </a:prstGeom>
        </p:spPr>
      </p:pic>
      <p:sp>
        <p:nvSpPr>
          <p:cNvPr id="5" name="CustomShape 1">
            <a:extLst>
              <a:ext uri="{FF2B5EF4-FFF2-40B4-BE49-F238E27FC236}">
                <a16:creationId xmlns:a16="http://schemas.microsoft.com/office/drawing/2014/main" id="{AD3C96D1-0F77-8148-8C93-FC18527F7CC1}"/>
              </a:ext>
            </a:extLst>
          </p:cNvPr>
          <p:cNvSpPr/>
          <p:nvPr/>
        </p:nvSpPr>
        <p:spPr>
          <a:xfrm>
            <a:off x="1142880" y="6698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Pollen concentration: </a:t>
            </a: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Atlanta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24356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Pollen Calendar: Seattle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95C713-ADB4-0C42-AAE8-2A1E79C9D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19" y="1825560"/>
            <a:ext cx="8984439" cy="466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472A03-88FF-7244-9861-3058A58BEA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53" r="9946"/>
          <a:stretch/>
        </p:blipFill>
        <p:spPr>
          <a:xfrm>
            <a:off x="9042401" y="2603500"/>
            <a:ext cx="28702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0735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CustomShape 2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Pollen Calendar: Atlanta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C019BF-5DE8-2E4E-B0E3-D1EE476F1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63" y="1668779"/>
            <a:ext cx="8989336" cy="46634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E409CB-ACB9-0248-96B1-A1267181B1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39" r="10000"/>
          <a:stretch/>
        </p:blipFill>
        <p:spPr>
          <a:xfrm>
            <a:off x="8885296" y="2524686"/>
            <a:ext cx="3058161" cy="295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305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838080" y="27450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Pollen Calendar: Oak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6EB6B7-2F12-6F43-903E-A84D949AF190}"/>
              </a:ext>
            </a:extLst>
          </p:cNvPr>
          <p:cNvGrpSpPr/>
          <p:nvPr/>
        </p:nvGrpSpPr>
        <p:grpSpPr>
          <a:xfrm>
            <a:off x="548640" y="1599265"/>
            <a:ext cx="1035169" cy="4069207"/>
            <a:chOff x="320494" y="1825560"/>
            <a:chExt cx="1035169" cy="406920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73554AC-9BB6-7F49-BB16-AD60A57E9C5D}"/>
                </a:ext>
              </a:extLst>
            </p:cNvPr>
            <p:cNvSpPr txBox="1"/>
            <p:nvPr/>
          </p:nvSpPr>
          <p:spPr>
            <a:xfrm>
              <a:off x="320494" y="1825560"/>
              <a:ext cx="1035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North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4481A5E-DC46-0140-884E-8F8C75FE2A5F}"/>
                </a:ext>
              </a:extLst>
            </p:cNvPr>
            <p:cNvSpPr txBox="1"/>
            <p:nvPr/>
          </p:nvSpPr>
          <p:spPr>
            <a:xfrm>
              <a:off x="320494" y="5433102"/>
              <a:ext cx="1035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South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CBFF8B79-58F3-3A43-BF5E-872622AC2CC4}"/>
                </a:ext>
              </a:extLst>
            </p:cNvPr>
            <p:cNvCxnSpPr/>
            <p:nvPr/>
          </p:nvCxnSpPr>
          <p:spPr>
            <a:xfrm flipV="1">
              <a:off x="838080" y="2336152"/>
              <a:ext cx="0" cy="2940336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176E531-0D00-2142-A71A-F6CC7A4EF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80160"/>
            <a:ext cx="9165596" cy="4754880"/>
          </a:xfrm>
          <a:prstGeom prst="rect">
            <a:avLst/>
          </a:prstGeom>
        </p:spPr>
      </p:pic>
      <p:sp>
        <p:nvSpPr>
          <p:cNvPr id="11" name="CustomShape 3">
            <a:extLst>
              <a:ext uri="{FF2B5EF4-FFF2-40B4-BE49-F238E27FC236}">
                <a16:creationId xmlns:a16="http://schemas.microsoft.com/office/drawing/2014/main" id="{940959EA-F1B4-794F-8046-42466C72E29C}"/>
              </a:ext>
            </a:extLst>
          </p:cNvPr>
          <p:cNvSpPr/>
          <p:nvPr/>
        </p:nvSpPr>
        <p:spPr>
          <a:xfrm>
            <a:off x="3560323" y="5836448"/>
            <a:ext cx="6728537" cy="10215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>
              <a:lnSpc>
                <a:spcPct val="100000"/>
              </a:lnSpc>
              <a:spcBef>
                <a:spcPts val="1001"/>
              </a:spcBef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Pollen season is later at higher latitudes</a:t>
            </a:r>
          </a:p>
          <a:p>
            <a:pPr marL="720">
              <a:lnSpc>
                <a:spcPct val="100000"/>
              </a:lnSpc>
              <a:spcBef>
                <a:spcPts val="1001"/>
              </a:spcBef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Higher concentrations at lower latitudes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394823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CustomShape 2"/>
          <p:cNvSpPr/>
          <p:nvPr/>
        </p:nvSpPr>
        <p:spPr>
          <a:xfrm>
            <a:off x="99036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Pollen Calendar: Elm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36C443B-A3C9-B341-82BD-1E6B786B67CA}"/>
              </a:ext>
            </a:extLst>
          </p:cNvPr>
          <p:cNvGrpSpPr/>
          <p:nvPr/>
        </p:nvGrpSpPr>
        <p:grpSpPr>
          <a:xfrm>
            <a:off x="548640" y="1600200"/>
            <a:ext cx="1035169" cy="4069207"/>
            <a:chOff x="320494" y="1825560"/>
            <a:chExt cx="1035169" cy="406920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0B58A1-BE58-BF4B-A223-09CBC3186B8F}"/>
                </a:ext>
              </a:extLst>
            </p:cNvPr>
            <p:cNvSpPr txBox="1"/>
            <p:nvPr/>
          </p:nvSpPr>
          <p:spPr>
            <a:xfrm>
              <a:off x="320494" y="1825560"/>
              <a:ext cx="1035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North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580B87F-CD5A-E348-B423-3B0A15F88625}"/>
                </a:ext>
              </a:extLst>
            </p:cNvPr>
            <p:cNvSpPr txBox="1"/>
            <p:nvPr/>
          </p:nvSpPr>
          <p:spPr>
            <a:xfrm>
              <a:off x="320494" y="5433102"/>
              <a:ext cx="1035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South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3556117-5ACF-CB4A-89FA-5B4143B35F82}"/>
                </a:ext>
              </a:extLst>
            </p:cNvPr>
            <p:cNvCxnSpPr/>
            <p:nvPr/>
          </p:nvCxnSpPr>
          <p:spPr>
            <a:xfrm flipV="1">
              <a:off x="838080" y="2336152"/>
              <a:ext cx="0" cy="2940336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9B39F0B-8659-9940-B399-A289406E7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80160"/>
            <a:ext cx="9165597" cy="4754880"/>
          </a:xfrm>
          <a:prstGeom prst="rect">
            <a:avLst/>
          </a:prstGeom>
        </p:spPr>
      </p:pic>
      <p:sp>
        <p:nvSpPr>
          <p:cNvPr id="11" name="CustomShape 3">
            <a:extLst>
              <a:ext uri="{FF2B5EF4-FFF2-40B4-BE49-F238E27FC236}">
                <a16:creationId xmlns:a16="http://schemas.microsoft.com/office/drawing/2014/main" id="{817F45B2-9881-8C49-BAD8-BE0E9A9975F2}"/>
              </a:ext>
            </a:extLst>
          </p:cNvPr>
          <p:cNvSpPr/>
          <p:nvPr/>
        </p:nvSpPr>
        <p:spPr>
          <a:xfrm>
            <a:off x="2597989" y="6035040"/>
            <a:ext cx="7690871" cy="82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 algn="ctr">
              <a:lnSpc>
                <a:spcPct val="100000"/>
              </a:lnSpc>
              <a:spcBef>
                <a:spcPts val="1001"/>
              </a:spcBef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Spring and Fall pollinating species</a:t>
            </a:r>
          </a:p>
        </p:txBody>
      </p:sp>
    </p:spTree>
    <p:extLst>
      <p:ext uri="{BB962C8B-B14F-4D97-AF65-F5344CB8AC3E}">
        <p14:creationId xmlns:p14="http://schemas.microsoft.com/office/powerpoint/2010/main" val="148702018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19E75A-7A99-0C44-B87F-ACED92C48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80160"/>
            <a:ext cx="9162288" cy="4753163"/>
          </a:xfrm>
          <a:prstGeom prst="rect">
            <a:avLst/>
          </a:prstGeom>
        </p:spPr>
      </p:pic>
      <p:sp>
        <p:nvSpPr>
          <p:cNvPr id="230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CustomShape 2"/>
          <p:cNvSpPr/>
          <p:nvPr/>
        </p:nvSpPr>
        <p:spPr>
          <a:xfrm>
            <a:off x="1019520" y="243516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Pollen Calendar: Ragweed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3" name="CustomShape 3"/>
          <p:cNvSpPr/>
          <p:nvPr/>
        </p:nvSpPr>
        <p:spPr>
          <a:xfrm>
            <a:off x="2161309" y="5826021"/>
            <a:ext cx="9074770" cy="10319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720">
              <a:lnSpc>
                <a:spcPct val="100000"/>
              </a:lnSpc>
              <a:spcBef>
                <a:spcPts val="1001"/>
              </a:spcBef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End date of ragweed season dependent on first frost</a:t>
            </a:r>
            <a:endParaRPr lang="en-US" sz="2200" b="0" strike="noStrike" spc="-1" dirty="0">
              <a:solidFill>
                <a:schemeClr val="bg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720">
              <a:spcBef>
                <a:spcPts val="1001"/>
              </a:spcBef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Season is longer at lower latitudes</a:t>
            </a: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>
              <a:lnSpc>
                <a:spcPct val="100000"/>
              </a:lnSpc>
              <a:spcBef>
                <a:spcPts val="1001"/>
              </a:spcBef>
            </a:pPr>
            <a:endParaRPr lang="en-US" sz="2200" b="0" strike="noStrike" spc="-1" dirty="0">
              <a:solidFill>
                <a:schemeClr val="bg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9FB801-74E8-0840-BE1C-4596ED68FA1F}"/>
              </a:ext>
            </a:extLst>
          </p:cNvPr>
          <p:cNvGrpSpPr/>
          <p:nvPr/>
        </p:nvGrpSpPr>
        <p:grpSpPr>
          <a:xfrm>
            <a:off x="548640" y="1600200"/>
            <a:ext cx="1035169" cy="4069207"/>
            <a:chOff x="320494" y="1825560"/>
            <a:chExt cx="1035169" cy="406920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C1F9F2-BF43-8149-A983-8A37FA56B609}"/>
                </a:ext>
              </a:extLst>
            </p:cNvPr>
            <p:cNvSpPr txBox="1"/>
            <p:nvPr/>
          </p:nvSpPr>
          <p:spPr>
            <a:xfrm>
              <a:off x="320494" y="1825560"/>
              <a:ext cx="1035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North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CA3418-EFA2-1347-8C96-57418E70E4AC}"/>
                </a:ext>
              </a:extLst>
            </p:cNvPr>
            <p:cNvSpPr txBox="1"/>
            <p:nvPr/>
          </p:nvSpPr>
          <p:spPr>
            <a:xfrm>
              <a:off x="320494" y="5433102"/>
              <a:ext cx="10351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South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6E27A0D-CA08-1E4B-861E-391A3592E75B}"/>
                </a:ext>
              </a:extLst>
            </p:cNvPr>
            <p:cNvCxnSpPr/>
            <p:nvPr/>
          </p:nvCxnSpPr>
          <p:spPr>
            <a:xfrm flipV="1">
              <a:off x="838080" y="2336152"/>
              <a:ext cx="0" cy="2940336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4040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Start Date of Pollen Season: </a:t>
            </a: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</a:t>
            </a: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efinition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838080" y="1466193"/>
            <a:ext cx="10514160" cy="13115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Start Date was defined with allergic symptoms in mind.</a:t>
            </a:r>
          </a:p>
          <a:p>
            <a:pPr marL="457560" indent="-4572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the sum of daily pollen concentration from Jan 1* reaches 50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grain-days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/m</a:t>
            </a:r>
            <a:r>
              <a:rPr lang="en-US" sz="2400" b="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3</a:t>
            </a:r>
            <a:endParaRPr lang="en-US" sz="2400" spc="-1" baseline="30000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9247BC-C791-B74A-B63B-89F07862C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516" y="2564559"/>
            <a:ext cx="7174484" cy="3721941"/>
          </a:xfrm>
          <a:prstGeom prst="rect">
            <a:avLst/>
          </a:prstGeom>
        </p:spPr>
      </p:pic>
      <p:sp>
        <p:nvSpPr>
          <p:cNvPr id="5" name="CustomShape 2">
            <a:extLst>
              <a:ext uri="{FF2B5EF4-FFF2-40B4-BE49-F238E27FC236}">
                <a16:creationId xmlns:a16="http://schemas.microsoft.com/office/drawing/2014/main" id="{A14E34D8-0C1C-D14B-B639-955A95CF8F0E}"/>
              </a:ext>
            </a:extLst>
          </p:cNvPr>
          <p:cNvSpPr/>
          <p:nvPr/>
        </p:nvSpPr>
        <p:spPr>
          <a:xfrm>
            <a:off x="838080" y="3653145"/>
            <a:ext cx="4803595" cy="29719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lang="en-US" sz="2400" spc="-1" dirty="0">
                <a:uFill>
                  <a:solidFill>
                    <a:srgbClr val="FFFFFF"/>
                  </a:solidFill>
                </a:uFill>
                <a:ea typeface="DejaVu Sans"/>
              </a:rPr>
              <a:t>* usually Jan 1, but earlier for early pollinating types (e.g. Cypress)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endParaRPr lang="en-US" sz="2400" spc="-1" dirty="0">
              <a:solidFill>
                <a:srgbClr val="80808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lang="en-US" sz="22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If total annual pollen concentration        &lt;2000grain/m3 then use date at which the sum of pollen concentration from Jan 1 reaches 2.5% of the historical mean. </a:t>
            </a:r>
            <a:endParaRPr lang="en-US" sz="2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38784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83808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Start Date: Seattle</a:t>
            </a:r>
            <a:endParaRPr lang="en-US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258A83-EFCB-D14A-853B-E1DDCA96E0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" r="5689" b="4906"/>
          <a:stretch/>
        </p:blipFill>
        <p:spPr>
          <a:xfrm>
            <a:off x="6026149" y="60385"/>
            <a:ext cx="5977368" cy="6797615"/>
          </a:xfrm>
          <a:prstGeom prst="rect">
            <a:avLst/>
          </a:prstGeom>
        </p:spPr>
      </p:pic>
      <p:sp>
        <p:nvSpPr>
          <p:cNvPr id="4" name="CustomShape 2">
            <a:extLst>
              <a:ext uri="{FF2B5EF4-FFF2-40B4-BE49-F238E27FC236}">
                <a16:creationId xmlns:a16="http://schemas.microsoft.com/office/drawing/2014/main" id="{8E06095A-2E44-D64B-9B7B-47F113A6F5B1}"/>
              </a:ext>
            </a:extLst>
          </p:cNvPr>
          <p:cNvSpPr/>
          <p:nvPr/>
        </p:nvSpPr>
        <p:spPr>
          <a:xfrm>
            <a:off x="365760" y="1828800"/>
            <a:ext cx="4239491" cy="434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8280" indent="-4568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Open 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circle </a:t>
            </a: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= less than 7 days of 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measurements</a:t>
            </a: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between the first day of 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data collection</a:t>
            </a:r>
            <a:r>
              <a:rPr lang="en-US" sz="2800" b="0" strike="noStrike" spc="-1" dirty="0"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and the pollen start date.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8280" indent="-4572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Missing data is a problem.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30130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2"/>
          <p:cNvSpPr/>
          <p:nvPr/>
        </p:nvSpPr>
        <p:spPr>
          <a:xfrm>
            <a:off x="3372840" y="1680840"/>
            <a:ext cx="4882680" cy="305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7FC24-8B0E-B244-9898-FBBD601978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9" t="8705" r="9082" b="9474"/>
          <a:stretch/>
        </p:blipFill>
        <p:spPr>
          <a:xfrm>
            <a:off x="1433415" y="1050587"/>
            <a:ext cx="10321360" cy="5807413"/>
          </a:xfrm>
          <a:prstGeom prst="rect">
            <a:avLst/>
          </a:prstGeom>
        </p:spPr>
      </p:pic>
      <p:sp>
        <p:nvSpPr>
          <p:cNvPr id="263" name="CustomShape 1"/>
          <p:cNvSpPr/>
          <p:nvPr/>
        </p:nvSpPr>
        <p:spPr>
          <a:xfrm>
            <a:off x="570600" y="365040"/>
            <a:ext cx="10514160" cy="10941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360" algn="ctr">
              <a:lnSpc>
                <a:spcPct val="90000"/>
              </a:lnSpc>
              <a:spcBef>
                <a:spcPts val="1001"/>
              </a:spcBef>
            </a:pP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Pollen Map</a:t>
            </a: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:  Mean Start Date of Oak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" algn="ctr">
              <a:lnSpc>
                <a:spcPct val="90000"/>
              </a:lnSpc>
              <a:spcBef>
                <a:spcPts val="1001"/>
              </a:spcBef>
            </a:pPr>
            <a:r>
              <a:rPr lang="en-US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2003 -2017</a:t>
            </a:r>
            <a:endParaRPr lang="en-US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60536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2"/>
          <p:cNvSpPr/>
          <p:nvPr/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8648-3445-9A47-80FE-66EBC877DAE7}"/>
              </a:ext>
            </a:extLst>
          </p:cNvPr>
          <p:cNvGrpSpPr>
            <a:grpSpLocks noChangeAspect="1"/>
          </p:cNvGrpSpPr>
          <p:nvPr/>
        </p:nvGrpSpPr>
        <p:grpSpPr>
          <a:xfrm>
            <a:off x="1871144" y="1271588"/>
            <a:ext cx="9166038" cy="5586412"/>
            <a:chOff x="2615040" y="1398600"/>
            <a:chExt cx="7837714" cy="4776840"/>
          </a:xfrm>
        </p:grpSpPr>
        <p:pic>
          <p:nvPicPr>
            <p:cNvPr id="268" name="Picture 131"/>
            <p:cNvPicPr>
              <a:picLocks noChangeAspect="1"/>
            </p:cNvPicPr>
            <p:nvPr/>
          </p:nvPicPr>
          <p:blipFill>
            <a:blip r:embed="rId3"/>
            <a:srcRect l="13948" t="9610" r="10906" b="11160"/>
            <a:stretch/>
          </p:blipFill>
          <p:spPr>
            <a:xfrm>
              <a:off x="2615040" y="1603440"/>
              <a:ext cx="7837714" cy="4572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9" name="CustomShape 3"/>
            <p:cNvSpPr/>
            <p:nvPr/>
          </p:nvSpPr>
          <p:spPr>
            <a:xfrm>
              <a:off x="3048177" y="1398600"/>
              <a:ext cx="5627520" cy="4096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6" name="CustomShape 1"/>
          <p:cNvSpPr/>
          <p:nvPr/>
        </p:nvSpPr>
        <p:spPr>
          <a:xfrm>
            <a:off x="838080" y="148679"/>
            <a:ext cx="10514160" cy="1520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Pollen Map:  </a:t>
            </a:r>
            <a:r>
              <a:rPr lang="en-US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</a:t>
            </a: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ean Season Duration of Oak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2003 -2017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058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>
            <a:extLst>
              <a:ext uri="{FF2B5EF4-FFF2-40B4-BE49-F238E27FC236}">
                <a16:creationId xmlns:a16="http://schemas.microsoft.com/office/drawing/2014/main" id="{6B21D843-4110-C649-A443-697593F727B7}"/>
              </a:ext>
            </a:extLst>
          </p:cNvPr>
          <p:cNvSpPr/>
          <p:nvPr/>
        </p:nvSpPr>
        <p:spPr>
          <a:xfrm>
            <a:off x="570600" y="365040"/>
            <a:ext cx="1051416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marL="360" algn="ctr">
              <a:lnSpc>
                <a:spcPct val="90000"/>
              </a:lnSpc>
              <a:spcBef>
                <a:spcPts val="1001"/>
              </a:spcBef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Oak :  Mean Start Date vs Mean Duration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" algn="ctr">
              <a:lnSpc>
                <a:spcPct val="90000"/>
              </a:lnSpc>
              <a:spcBef>
                <a:spcPts val="1001"/>
              </a:spcBef>
            </a:pP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32 NAB stations, 2003 -2017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AFB1D-EAF6-E54A-8A48-43D2633AC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" r="5541" b="1847"/>
          <a:stretch/>
        </p:blipFill>
        <p:spPr>
          <a:xfrm>
            <a:off x="2822012" y="1689120"/>
            <a:ext cx="6465733" cy="51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71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182880" y="249120"/>
            <a:ext cx="1170360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Growing Degree Days and Oak Start Date</a:t>
            </a:r>
            <a:endParaRPr lang="en-US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3FEC2-2BA8-D241-AEEF-0660D20A0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5"/>
          <a:stretch/>
        </p:blipFill>
        <p:spPr>
          <a:xfrm>
            <a:off x="0" y="1959686"/>
            <a:ext cx="4578901" cy="36516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D26B92-7B82-EA49-82DF-FA2D4937FF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6" r="3645"/>
          <a:stretch/>
        </p:blipFill>
        <p:spPr>
          <a:xfrm>
            <a:off x="4553711" y="1572767"/>
            <a:ext cx="7509951" cy="4537118"/>
          </a:xfrm>
          <a:prstGeom prst="rect">
            <a:avLst/>
          </a:prstGeom>
        </p:spPr>
      </p:pic>
      <p:sp>
        <p:nvSpPr>
          <p:cNvPr id="5" name="CustomShape 3">
            <a:extLst>
              <a:ext uri="{FF2B5EF4-FFF2-40B4-BE49-F238E27FC236}">
                <a16:creationId xmlns:a16="http://schemas.microsoft.com/office/drawing/2014/main" id="{AE9EA37D-7F9F-EE47-8A45-C0686C1490C9}"/>
              </a:ext>
            </a:extLst>
          </p:cNvPr>
          <p:cNvSpPr/>
          <p:nvPr/>
        </p:nvSpPr>
        <p:spPr>
          <a:xfrm>
            <a:off x="2094807" y="5950822"/>
            <a:ext cx="7632982" cy="6634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>
            <a:noAutofit/>
          </a:bodyPr>
          <a:lstStyle/>
          <a:p>
            <a:pPr marL="1440" algn="ctr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002060"/>
              </a:buClr>
            </a:pPr>
            <a:r>
              <a:rPr lang="en-US" sz="2400" b="0" strike="noStrike" spc="-1" dirty="0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Growing degree days and oak start date are significantly correlated over all stations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868118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832</Words>
  <Application>Microsoft Macintosh PowerPoint</Application>
  <PresentationFormat>Widescreen</PresentationFormat>
  <Paragraphs>115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DejaVu Sans</vt:lpstr>
      <vt:lpstr>StarSymbol</vt:lpstr>
      <vt:lpstr>Times New Roman</vt:lpstr>
      <vt:lpstr>Office Theme</vt:lpstr>
      <vt:lpstr>Using NAB Data to Understand the Allergic Pollen Season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</dc:title>
  <dc:creator>Fiona Lo</dc:creator>
  <cp:lastModifiedBy>Fiona Lo</cp:lastModifiedBy>
  <cp:revision>13</cp:revision>
  <dcterms:created xsi:type="dcterms:W3CDTF">2018-08-05T01:10:07Z</dcterms:created>
  <dcterms:modified xsi:type="dcterms:W3CDTF">2018-08-05T16:54:38Z</dcterms:modified>
</cp:coreProperties>
</file>