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7" r:id="rId2"/>
    <p:sldId id="270" r:id="rId3"/>
    <p:sldId id="274" r:id="rId4"/>
    <p:sldId id="275" r:id="rId5"/>
    <p:sldId id="271" r:id="rId6"/>
    <p:sldId id="259" r:id="rId7"/>
    <p:sldId id="269" r:id="rId8"/>
    <p:sldId id="262" r:id="rId9"/>
    <p:sldId id="265" r:id="rId10"/>
    <p:sldId id="272" r:id="rId11"/>
    <p:sldId id="268" r:id="rId12"/>
    <p:sldId id="276" r:id="rId13"/>
    <p:sldId id="25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98" autoAdjust="0"/>
    <p:restoredTop sz="52759" autoAdjust="0"/>
  </p:normalViewPr>
  <p:slideViewPr>
    <p:cSldViewPr snapToGrid="0">
      <p:cViewPr varScale="1">
        <p:scale>
          <a:sx n="61" d="100"/>
          <a:sy n="61" d="100"/>
        </p:scale>
        <p:origin x="2910" y="72"/>
      </p:cViewPr>
      <p:guideLst>
        <p:guide orient="horz" pos="2160"/>
        <p:guide pos="384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A0AC6E-B83F-4EFA-A699-9D51F70DD08E}" type="datetimeFigureOut">
              <a:rPr lang="en-US" smtClean="0"/>
              <a:t>8/6/2018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FD8C5-D5AE-461E-BFED-2288F8B8CC38}" type="slidenum">
              <a:rPr lang="en-US" smtClean="0"/>
              <a:t>‹#›</a:t>
            </a:fld>
            <a:endParaRPr lang="en-US"/>
          </a:p>
        </p:txBody>
      </p:sp>
    </p:spTree>
    <p:extLst>
      <p:ext uri="{BB962C8B-B14F-4D97-AF65-F5344CB8AC3E}">
        <p14:creationId xmlns:p14="http://schemas.microsoft.com/office/powerpoint/2010/main" val="3682235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Climate change, including wildfires, i</a:t>
            </a:r>
            <a:r>
              <a:rPr lang="en-US" baseline="0" dirty="0" smtClean="0"/>
              <a:t>s expected to bring with it a number of direct and indirect health impacts. Effective planning and preparedness requires that the most vulnerable – the most likely to be hurt first and worst when wildfires do occur, be identified, understood, and that planned responses be designed to adequately protect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i="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669AC7-591B-4266-95E5-8457CF5AC50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7743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Climate Change and Health Equity</a:t>
            </a:r>
            <a:r>
              <a:rPr lang="en-US" baseline="0" dirty="0" smtClean="0"/>
              <a:t> Program sits in the </a:t>
            </a:r>
            <a:r>
              <a:rPr lang="en-US" dirty="0" smtClean="0"/>
              <a:t>Office of Health Equity</a:t>
            </a:r>
            <a:r>
              <a:rPr lang="en-US" baseline="0" dirty="0" smtClean="0"/>
              <a:t> within the California Department of Public Health.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CCHEP’s mission is to </a:t>
            </a:r>
            <a:r>
              <a:rPr lang="en-US" sz="1200" b="1" i="0" kern="1200" dirty="0" smtClean="0">
                <a:solidFill>
                  <a:schemeClr val="tx1"/>
                </a:solidFill>
                <a:effectLst/>
                <a:latin typeface="+mn-lt"/>
                <a:ea typeface="+mn-ea"/>
                <a:cs typeface="+mn-cs"/>
              </a:rPr>
              <a:t>embed climate change and equity within</a:t>
            </a:r>
            <a:r>
              <a:rPr lang="en-US" sz="1200" b="1" i="0" kern="1200" baseline="0" dirty="0" smtClean="0">
                <a:solidFill>
                  <a:schemeClr val="tx1"/>
                </a:solidFill>
                <a:effectLst/>
                <a:latin typeface="+mn-lt"/>
                <a:ea typeface="+mn-ea"/>
                <a:cs typeface="+mn-cs"/>
              </a:rPr>
              <a:t> the practice of </a:t>
            </a:r>
            <a:r>
              <a:rPr lang="en-US" sz="1200" b="1" i="0" kern="1200" dirty="0" smtClean="0">
                <a:solidFill>
                  <a:schemeClr val="tx1"/>
                </a:solidFill>
                <a:effectLst/>
                <a:latin typeface="+mn-lt"/>
                <a:ea typeface="+mn-ea"/>
                <a:cs typeface="+mn-cs"/>
              </a:rPr>
              <a:t>public health</a:t>
            </a:r>
            <a:r>
              <a:rPr lang="en-US" sz="1200" b="0" i="0" kern="1200" dirty="0" smtClean="0">
                <a:solidFill>
                  <a:schemeClr val="tx1"/>
                </a:solidFill>
                <a:effectLst/>
                <a:latin typeface="+mn-lt"/>
                <a:ea typeface="+mn-ea"/>
                <a:cs typeface="+mn-cs"/>
              </a:rPr>
              <a:t>,</a:t>
            </a:r>
            <a:r>
              <a:rPr lang="en-US" sz="1200" b="0" i="0" kern="1200" baseline="0" dirty="0" smtClean="0">
                <a:solidFill>
                  <a:schemeClr val="tx1"/>
                </a:solidFill>
                <a:effectLst/>
                <a:latin typeface="+mn-lt"/>
                <a:ea typeface="+mn-ea"/>
                <a:cs typeface="+mn-cs"/>
              </a:rPr>
              <a:t> and to </a:t>
            </a:r>
            <a:r>
              <a:rPr lang="en-US" sz="1200" b="1" i="0" kern="1200" dirty="0" smtClean="0">
                <a:solidFill>
                  <a:schemeClr val="tx1"/>
                </a:solidFill>
                <a:effectLst/>
                <a:latin typeface="+mn-lt"/>
                <a:ea typeface="+mn-ea"/>
                <a:cs typeface="+mn-cs"/>
              </a:rPr>
              <a:t>embed health and equity in the many activities and policies around climate change in California.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CDC-funded, CalBRACE program </a:t>
            </a:r>
            <a:r>
              <a:rPr lang="en-US" sz="1200" b="0" i="0" kern="1200" dirty="0" smtClean="0">
                <a:solidFill>
                  <a:schemeClr val="tx1"/>
                </a:solidFill>
                <a:effectLst/>
                <a:latin typeface="+mn-lt"/>
                <a:ea typeface="+mn-ea"/>
                <a:cs typeface="+mn-cs"/>
              </a:rPr>
              <a:t>provides resources and technical assistance for the state and local public health departments to build climate adaptation capacity and enhance resilience at the local and regional levels.</a:t>
            </a:r>
            <a:r>
              <a:rPr lang="en-US"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err="1" smtClean="0"/>
              <a:t>CalBRACE</a:t>
            </a:r>
            <a:r>
              <a:rPr lang="en-US" baseline="0" dirty="0" smtClean="0"/>
              <a:t> has curated a list of indicators for the entire state that help us identify vulnerable populations across the state to assist in local adaptation planning to protect human health. </a:t>
            </a:r>
            <a:endParaRPr lang="en-US" dirty="0" smtClean="0"/>
          </a:p>
          <a:p>
            <a:endParaRPr lang="en-US" dirty="0"/>
          </a:p>
        </p:txBody>
      </p:sp>
      <p:sp>
        <p:nvSpPr>
          <p:cNvPr id="4" name="Slide Number Placeholder 3"/>
          <p:cNvSpPr>
            <a:spLocks noGrp="1"/>
          </p:cNvSpPr>
          <p:nvPr>
            <p:ph type="sldNum" sz="quarter" idx="10"/>
          </p:nvPr>
        </p:nvSpPr>
        <p:spPr/>
        <p:txBody>
          <a:bodyPr/>
          <a:lstStyle/>
          <a:p>
            <a:fld id="{2D8FD8C5-D5AE-461E-BFED-2288F8B8CC38}" type="slidenum">
              <a:rPr lang="en-US" smtClean="0"/>
              <a:t>2</a:t>
            </a:fld>
            <a:endParaRPr lang="en-US"/>
          </a:p>
        </p:txBody>
      </p:sp>
    </p:spTree>
    <p:extLst>
      <p:ext uri="{BB962C8B-B14F-4D97-AF65-F5344CB8AC3E}">
        <p14:creationId xmlns:p14="http://schemas.microsoft.com/office/powerpoint/2010/main" val="1572914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There are many health impacts associated with wildfires,</a:t>
            </a:r>
            <a:r>
              <a:rPr lang="en-US" sz="1200" b="0" i="0" kern="1200" baseline="0" dirty="0" smtClean="0">
                <a:solidFill>
                  <a:schemeClr val="tx1"/>
                </a:solidFill>
                <a:effectLst/>
                <a:latin typeface="+mn-lt"/>
                <a:ea typeface="+mn-ea"/>
                <a:cs typeface="+mn-cs"/>
              </a:rPr>
              <a:t> some are more direct, immediate and local. </a:t>
            </a:r>
          </a:p>
          <a:p>
            <a:r>
              <a:rPr lang="en-US" sz="1200" b="0" i="0" kern="1200" baseline="0" dirty="0" smtClean="0">
                <a:solidFill>
                  <a:schemeClr val="tx1"/>
                </a:solidFill>
                <a:effectLst/>
                <a:latin typeface="+mn-lt"/>
                <a:ea typeface="+mn-ea"/>
                <a:cs typeface="+mn-cs"/>
              </a:rPr>
              <a:t> </a:t>
            </a:r>
          </a:p>
          <a:p>
            <a:r>
              <a:rPr lang="en-US" sz="1200" b="0" i="0" kern="1200" baseline="0" dirty="0" smtClean="0">
                <a:solidFill>
                  <a:schemeClr val="tx1"/>
                </a:solidFill>
                <a:effectLst/>
                <a:latin typeface="+mn-lt"/>
                <a:ea typeface="+mn-ea"/>
                <a:cs typeface="+mn-cs"/>
              </a:rPr>
              <a:t>Residents in close proximity to fires face risks of burn injuries, heavy smoke inhalation, and in the most severe cases death. </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The timing and magnitude of these impacts can place considerable burden on the important critical infrastructure of the healthcare system.</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Also, loss and displacement are real for many households and with it traumatic stress that can last for a lifetime. </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The occupational hazards of fighting wildfires may be many times greater than for others given the length and intensity of exposures. </a:t>
            </a:r>
          </a:p>
        </p:txBody>
      </p:sp>
      <p:sp>
        <p:nvSpPr>
          <p:cNvPr id="4" name="Slide Number Placeholder 3"/>
          <p:cNvSpPr>
            <a:spLocks noGrp="1"/>
          </p:cNvSpPr>
          <p:nvPr>
            <p:ph type="sldNum" sz="quarter" idx="10"/>
          </p:nvPr>
        </p:nvSpPr>
        <p:spPr/>
        <p:txBody>
          <a:bodyPr/>
          <a:lstStyle/>
          <a:p>
            <a:fld id="{2D8FD8C5-D5AE-461E-BFED-2288F8B8CC38}" type="slidenum">
              <a:rPr lang="en-US" smtClean="0"/>
              <a:t>3</a:t>
            </a:fld>
            <a:endParaRPr lang="en-US"/>
          </a:p>
        </p:txBody>
      </p:sp>
    </p:spTree>
    <p:extLst>
      <p:ext uri="{BB962C8B-B14F-4D97-AF65-F5344CB8AC3E}">
        <p14:creationId xmlns:p14="http://schemas.microsoft.com/office/powerpoint/2010/main" val="1531844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impacts of wildfires</a:t>
            </a:r>
            <a:r>
              <a:rPr lang="en-US" baseline="0" dirty="0" smtClean="0"/>
              <a:t> can be felt far from the actual sites and burn scars. Exposure to air pollution from fires - fine particulate matter – can occur hundreds of miles downwind. </a:t>
            </a:r>
          </a:p>
          <a:p>
            <a:endParaRPr lang="en-US" baseline="0" dirty="0" smtClean="0"/>
          </a:p>
          <a:p>
            <a:r>
              <a:rPr lang="en-US" baseline="0" dirty="0" smtClean="0"/>
              <a:t>Other indirect and lingering effects of wildfires include landslides and the impacts of erosion and sediment loading into waterways once rains hit burned areas. </a:t>
            </a:r>
          </a:p>
          <a:p>
            <a:endParaRPr lang="en-US" baseline="0" dirty="0" smtClean="0"/>
          </a:p>
          <a:p>
            <a:r>
              <a:rPr lang="en-US" baseline="0" dirty="0" smtClean="0"/>
              <a:t>Toxic occupational hazards also exist for workers involved in cleanup efforts. </a:t>
            </a:r>
            <a:endParaRPr lang="en-US" dirty="0"/>
          </a:p>
        </p:txBody>
      </p:sp>
      <p:sp>
        <p:nvSpPr>
          <p:cNvPr id="4" name="Slide Number Placeholder 3"/>
          <p:cNvSpPr>
            <a:spLocks noGrp="1"/>
          </p:cNvSpPr>
          <p:nvPr>
            <p:ph type="sldNum" sz="quarter" idx="10"/>
          </p:nvPr>
        </p:nvSpPr>
        <p:spPr/>
        <p:txBody>
          <a:bodyPr/>
          <a:lstStyle/>
          <a:p>
            <a:fld id="{2D8FD8C5-D5AE-461E-BFED-2288F8B8CC38}" type="slidenum">
              <a:rPr lang="en-US" smtClean="0"/>
              <a:t>4</a:t>
            </a:fld>
            <a:endParaRPr lang="en-US"/>
          </a:p>
        </p:txBody>
      </p:sp>
    </p:spTree>
    <p:extLst>
      <p:ext uri="{BB962C8B-B14F-4D97-AF65-F5344CB8AC3E}">
        <p14:creationId xmlns:p14="http://schemas.microsoft.com/office/powerpoint/2010/main" val="3271351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animation show the concentrations and movement</a:t>
            </a:r>
            <a:r>
              <a:rPr lang="en-US" baseline="0" dirty="0" smtClean="0"/>
              <a:t> of wildfire-related fine Particulate matter over the 5 days of the 2007 San Diego Firestorm. This work was part of a recent analysis CDPH conducted with researchers from Michigan Tech University. </a:t>
            </a:r>
          </a:p>
          <a:p>
            <a:endParaRPr lang="en-US" baseline="0" dirty="0" smtClean="0"/>
          </a:p>
          <a:p>
            <a:r>
              <a:rPr lang="en-US" baseline="0" dirty="0" smtClean="0"/>
              <a:t>In this study we found a 136% increase in ED visits among children (</a:t>
            </a:r>
            <a:r>
              <a:rPr lang="en-US" baseline="0" dirty="0" err="1" smtClean="0"/>
              <a:t>Medi</a:t>
            </a:r>
            <a:r>
              <a:rPr lang="en-US" baseline="0" dirty="0" smtClean="0"/>
              <a:t>-Cal recipients) aged 0-4 and a 243% for children under the age of 1.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D8FD8C5-D5AE-461E-BFED-2288F8B8CC38}" type="slidenum">
              <a:rPr lang="en-US" smtClean="0"/>
              <a:t>5</a:t>
            </a:fld>
            <a:endParaRPr lang="en-US"/>
          </a:p>
        </p:txBody>
      </p:sp>
    </p:spTree>
    <p:extLst>
      <p:ext uri="{BB962C8B-B14F-4D97-AF65-F5344CB8AC3E}">
        <p14:creationId xmlns:p14="http://schemas.microsoft.com/office/powerpoint/2010/main" val="1167953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identify and understand vulnerability we use a common</a:t>
            </a:r>
            <a:r>
              <a:rPr lang="en-US" baseline="0" dirty="0" smtClean="0"/>
              <a:t> </a:t>
            </a:r>
            <a:r>
              <a:rPr lang="en-US" dirty="0" smtClean="0"/>
              <a:t>framework involving </a:t>
            </a:r>
            <a:r>
              <a:rPr lang="en-US" baseline="0" dirty="0" smtClean="0"/>
              <a:t>3 facets.  Considering these factors together is important to adaption work as it attempts to understand vulnerability and the flip side of the same coin, resilience. </a:t>
            </a:r>
          </a:p>
          <a:p>
            <a:endParaRPr lang="en-US" baseline="0" dirty="0" smtClean="0"/>
          </a:p>
          <a:p>
            <a:r>
              <a:rPr lang="en-US" dirty="0" smtClean="0"/>
              <a:t>Exposure describes the proximity</a:t>
            </a:r>
            <a:r>
              <a:rPr lang="en-US" baseline="0" dirty="0" smtClean="0"/>
              <a:t> and timing between populations and climate stressors. For example where we see people living in or near locations where we expect more frequent or intense wildfires. </a:t>
            </a:r>
          </a:p>
          <a:p>
            <a:endParaRPr lang="en-US" baseline="0" dirty="0" smtClean="0"/>
          </a:p>
          <a:p>
            <a:r>
              <a:rPr lang="en-US" baseline="0" dirty="0" smtClean="0"/>
              <a:t>Sensitivity factors help identify populations that succumb to adverse health effects more quickly, perhaps related to physiological characteristics. For example the elderly, the very young or pregnant women. </a:t>
            </a:r>
          </a:p>
          <a:p>
            <a:endParaRPr lang="en-US" baseline="0" dirty="0" smtClean="0"/>
          </a:p>
          <a:p>
            <a:r>
              <a:rPr lang="en-US" baseline="0" dirty="0" smtClean="0"/>
              <a:t>Finally the ability of a population to cope with potential hazards describes their adaptive capacity. These can be as simple as a household’s access to resources, connectivity to receive protective information, or ability to escape climate threats.  </a:t>
            </a:r>
          </a:p>
          <a:p>
            <a:endParaRPr lang="en-US" baseline="0" dirty="0" smtClean="0"/>
          </a:p>
          <a:p>
            <a:r>
              <a:rPr lang="en-US" baseline="0" dirty="0" smtClean="0"/>
              <a:t>All three of these factors are socially determined by the person or community’s degree of privilege, power, history, and access to protective goods or risks. </a:t>
            </a:r>
          </a:p>
          <a:p>
            <a:endParaRPr lang="en-US" baseline="0" dirty="0" smtClean="0"/>
          </a:p>
          <a:p>
            <a:r>
              <a:rPr lang="en-US" baseline="0" dirty="0" smtClean="0"/>
              <a:t>The combination of these multiple factors can explain why some communities face much greater risks from climate change than others.  </a:t>
            </a:r>
            <a:endParaRPr lang="en-US" dirty="0" smtClean="0"/>
          </a:p>
          <a:p>
            <a:endParaRPr lang="en-US" dirty="0"/>
          </a:p>
        </p:txBody>
      </p:sp>
      <p:sp>
        <p:nvSpPr>
          <p:cNvPr id="4" name="Slide Number Placeholder 3"/>
          <p:cNvSpPr>
            <a:spLocks noGrp="1"/>
          </p:cNvSpPr>
          <p:nvPr>
            <p:ph type="sldNum" sz="quarter" idx="10"/>
          </p:nvPr>
        </p:nvSpPr>
        <p:spPr/>
        <p:txBody>
          <a:bodyPr/>
          <a:lstStyle/>
          <a:p>
            <a:fld id="{2D8FD8C5-D5AE-461E-BFED-2288F8B8CC38}" type="slidenum">
              <a:rPr lang="en-US" smtClean="0"/>
              <a:t>6</a:t>
            </a:fld>
            <a:endParaRPr lang="en-US"/>
          </a:p>
        </p:txBody>
      </p:sp>
    </p:spTree>
    <p:extLst>
      <p:ext uri="{BB962C8B-B14F-4D97-AF65-F5344CB8AC3E}">
        <p14:creationId xmlns:p14="http://schemas.microsoft.com/office/powerpoint/2010/main" val="1306232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a:t>
            </a:r>
            <a:r>
              <a:rPr lang="en-US" baseline="0" dirty="0" smtClean="0"/>
              <a:t>Climate Change and Health Vulnerability Indicators are organized along these lines. You can find all of the data at various geographies for the state and descriptions of these indicators at our website. </a:t>
            </a:r>
          </a:p>
          <a:p>
            <a:endParaRPr lang="en-US" baseline="0" dirty="0" smtClean="0"/>
          </a:p>
        </p:txBody>
      </p:sp>
      <p:sp>
        <p:nvSpPr>
          <p:cNvPr id="4" name="Slide Number Placeholder 3"/>
          <p:cNvSpPr>
            <a:spLocks noGrp="1"/>
          </p:cNvSpPr>
          <p:nvPr>
            <p:ph type="sldNum" sz="quarter" idx="10"/>
          </p:nvPr>
        </p:nvSpPr>
        <p:spPr/>
        <p:txBody>
          <a:bodyPr/>
          <a:lstStyle/>
          <a:p>
            <a:fld id="{2D8FD8C5-D5AE-461E-BFED-2288F8B8CC38}" type="slidenum">
              <a:rPr lang="en-US" smtClean="0"/>
              <a:t>7</a:t>
            </a:fld>
            <a:endParaRPr lang="en-US"/>
          </a:p>
        </p:txBody>
      </p:sp>
    </p:spTree>
    <p:extLst>
      <p:ext uri="{BB962C8B-B14F-4D97-AF65-F5344CB8AC3E}">
        <p14:creationId xmlns:p14="http://schemas.microsoft.com/office/powerpoint/2010/main" val="610406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With regard</a:t>
            </a:r>
            <a:r>
              <a:rPr lang="en-US" baseline="0" dirty="0" smtClean="0"/>
              <a:t> to exposure, we examine the percent of the population in all of California’s census tracts that live in high risk WF zones (according to </a:t>
            </a:r>
            <a:r>
              <a:rPr lang="en-US" baseline="0" dirty="0" err="1" smtClean="0"/>
              <a:t>CalFIRE’s</a:t>
            </a:r>
            <a:r>
              <a:rPr lang="en-US" baseline="0" dirty="0" smtClean="0"/>
              <a:t> designations). </a:t>
            </a:r>
          </a:p>
          <a:p>
            <a:endParaRPr lang="en-US" baseline="0" dirty="0" smtClean="0"/>
          </a:p>
          <a:p>
            <a:r>
              <a:rPr lang="en-US" baseline="0" dirty="0" smtClean="0"/>
              <a:t>About 7% of CA’s nearly 40M people live in high risk WF zones. (2.7M people)</a:t>
            </a:r>
            <a:endParaRPr lang="en-US" dirty="0" smtClean="0"/>
          </a:p>
          <a:p>
            <a:endParaRPr lang="en-US" baseline="0" dirty="0" smtClean="0"/>
          </a:p>
          <a:p>
            <a:r>
              <a:rPr lang="en-US" baseline="0" dirty="0" smtClean="0"/>
              <a:t>Wildfire exposed populations are not evenly distributed throughout the state. They are fairly concentrated.  Looking at just the census tracts where 50% or more of the people live in High Risk WF zones, we find this is also just about 7% of the state’s more than 8000 tracts. BUT, those places house more than account for over 70% of California’s high risk exposed population.  </a:t>
            </a:r>
          </a:p>
          <a:p>
            <a:endParaRPr lang="en-US" baseline="0" dirty="0" smtClean="0"/>
          </a:p>
          <a:p>
            <a:r>
              <a:rPr lang="en-US" baseline="0" dirty="0" smtClean="0"/>
              <a:t>This is good news for targeting interventions to protect those communities and may offer opportunities for focusing communities on collective actions.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D8FD8C5-D5AE-461E-BFED-2288F8B8CC38}" type="slidenum">
              <a:rPr lang="en-US" smtClean="0"/>
              <a:t>8</a:t>
            </a:fld>
            <a:endParaRPr lang="en-US"/>
          </a:p>
        </p:txBody>
      </p:sp>
    </p:spTree>
    <p:extLst>
      <p:ext uri="{BB962C8B-B14F-4D97-AF65-F5344CB8AC3E}">
        <p14:creationId xmlns:p14="http://schemas.microsoft.com/office/powerpoint/2010/main" val="662221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elderly, very young, and those with</a:t>
            </a:r>
            <a:r>
              <a:rPr lang="en-US" baseline="0" dirty="0" smtClean="0"/>
              <a:t> existing conditions like asthma </a:t>
            </a:r>
            <a:r>
              <a:rPr lang="en-US" dirty="0" smtClean="0"/>
              <a:t>tend to be most</a:t>
            </a:r>
            <a:r>
              <a:rPr lang="en-US" baseline="0" dirty="0" smtClean="0"/>
              <a:t> sensitive to the impacts of WF. </a:t>
            </a:r>
            <a:endParaRPr lang="en-US"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From the maps</a:t>
            </a:r>
            <a:r>
              <a:rPr lang="en-US" baseline="0" dirty="0" smtClean="0"/>
              <a:t> of WF risk for the state, we know Wildland Urban Interfaces and forested areas are more at risk. When we examine the populations living there we also see concentrations of elderly. </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A person living in those tracts mentioned on the previous slide (where more than half of the people live in high risk WF zones) are 1.25 times as likely to be aged over 65 than in the rest of CA.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elderly may suffer from chronic conditions that reduce lung function, are more likely to live alone, and to require assistance with evacuation.   A study of the 2015 fire season in California found those over 65 to be most affected by dense smoke, with a 22% increase in coronary heart disease and a 42% increase in heart attacks 1 day after exposure.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2D8FD8C5-D5AE-461E-BFED-2288F8B8CC38}" type="slidenum">
              <a:rPr lang="en-US" smtClean="0"/>
              <a:t>9</a:t>
            </a:fld>
            <a:endParaRPr lang="en-US"/>
          </a:p>
        </p:txBody>
      </p:sp>
    </p:spTree>
    <p:extLst>
      <p:ext uri="{BB962C8B-B14F-4D97-AF65-F5344CB8AC3E}">
        <p14:creationId xmlns:p14="http://schemas.microsoft.com/office/powerpoint/2010/main" val="3903564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is especially important as California’s population ages, with the Baby Boom generation growing substantially by 2030.  </a:t>
            </a:r>
          </a:p>
          <a:p>
            <a:endParaRPr lang="en-US" dirty="0"/>
          </a:p>
        </p:txBody>
      </p:sp>
      <p:sp>
        <p:nvSpPr>
          <p:cNvPr id="4" name="Slide Number Placeholder 3"/>
          <p:cNvSpPr>
            <a:spLocks noGrp="1"/>
          </p:cNvSpPr>
          <p:nvPr>
            <p:ph type="sldNum" sz="quarter" idx="10"/>
          </p:nvPr>
        </p:nvSpPr>
        <p:spPr/>
        <p:txBody>
          <a:bodyPr/>
          <a:lstStyle/>
          <a:p>
            <a:fld id="{2D8FD8C5-D5AE-461E-BFED-2288F8B8CC38}" type="slidenum">
              <a:rPr lang="en-US" smtClean="0"/>
              <a:t>10</a:t>
            </a:fld>
            <a:endParaRPr lang="en-US"/>
          </a:p>
        </p:txBody>
      </p:sp>
    </p:spTree>
    <p:extLst>
      <p:ext uri="{BB962C8B-B14F-4D97-AF65-F5344CB8AC3E}">
        <p14:creationId xmlns:p14="http://schemas.microsoft.com/office/powerpoint/2010/main" val="1922006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Lastly,</a:t>
            </a:r>
            <a:r>
              <a:rPr lang="en-US" baseline="0" dirty="0" smtClean="0"/>
              <a:t> many factors can impact someone’s ability to cope when faced with a disaster. </a:t>
            </a:r>
          </a:p>
          <a:p>
            <a:endParaRPr lang="en-US" baseline="0" dirty="0" smtClean="0"/>
          </a:p>
          <a:p>
            <a:r>
              <a:rPr lang="en-US" baseline="0" dirty="0" smtClean="0"/>
              <a:t>While some of these factors may not be more likely in high-WF-risk generally, there are still areas of the state where we see the confluence of exposure and lack of adaptive capacity.</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plot displays county-level WF exposure in relation to prevalence of a mental or physical disability. Counties in the top third of all California counties for both indicators are the orange points. Similar examinations could be done for children and wildfire, or combined with additional data to look at sensitivity variables, like asthma prevalence, and WF hazard. </a:t>
            </a:r>
            <a:endParaRPr lang="en-US" sz="1200" b="0" i="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Those with disabilities face disadvantages if they have limited resources and capacity during the phases of evacuation, response, and recovery. </a:t>
            </a:r>
            <a:endParaRPr lang="en-US" baseline="0" dirty="0" smtClean="0"/>
          </a:p>
        </p:txBody>
      </p:sp>
      <p:sp>
        <p:nvSpPr>
          <p:cNvPr id="4" name="Slide Number Placeholder 3"/>
          <p:cNvSpPr>
            <a:spLocks noGrp="1"/>
          </p:cNvSpPr>
          <p:nvPr>
            <p:ph type="sldNum" sz="quarter" idx="10"/>
          </p:nvPr>
        </p:nvSpPr>
        <p:spPr/>
        <p:txBody>
          <a:bodyPr/>
          <a:lstStyle/>
          <a:p>
            <a:fld id="{2D8FD8C5-D5AE-461E-BFED-2288F8B8CC38}" type="slidenum">
              <a:rPr lang="en-US" smtClean="0"/>
              <a:t>11</a:t>
            </a:fld>
            <a:endParaRPr lang="en-US"/>
          </a:p>
        </p:txBody>
      </p:sp>
    </p:spTree>
    <p:extLst>
      <p:ext uri="{BB962C8B-B14F-4D97-AF65-F5344CB8AC3E}">
        <p14:creationId xmlns:p14="http://schemas.microsoft.com/office/powerpoint/2010/main" val="3207768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Within CDPH’s Office of Health Equity</a:t>
            </a:r>
            <a:r>
              <a:rPr lang="en-US" baseline="0" dirty="0" smtClean="0"/>
              <a:t> the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CCHEP</a:t>
            </a:r>
            <a:r>
              <a:rPr lang="en-US" baseline="0" dirty="0" smtClean="0"/>
              <a:t> </a:t>
            </a:r>
            <a:r>
              <a:rPr lang="en-US" sz="1200" b="1" i="0" kern="1200" dirty="0" smtClean="0">
                <a:solidFill>
                  <a:schemeClr val="tx1"/>
                </a:solidFill>
                <a:effectLst/>
                <a:latin typeface="+mn-lt"/>
                <a:ea typeface="+mn-ea"/>
                <a:cs typeface="+mn-cs"/>
              </a:rPr>
              <a:t>embeds health and equity in California climate change planning, and embeds climate change and equity in public health planning</a:t>
            </a:r>
            <a:r>
              <a:rPr lang="en-US" sz="1200" b="0" i="0" kern="1200" dirty="0" smtClean="0">
                <a:solidFill>
                  <a:schemeClr val="tx1"/>
                </a:solidFill>
                <a:effectLst/>
                <a:latin typeface="+mn-lt"/>
                <a:ea typeface="+mn-ea"/>
                <a:cs typeface="+mn-cs"/>
              </a:rPr>
              <a:t>.</a:t>
            </a: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 The CDC-funded, CalBRACE program </a:t>
            </a:r>
            <a:r>
              <a:rPr lang="en-US" sz="1200" b="0" i="0" kern="1200" dirty="0" smtClean="0">
                <a:solidFill>
                  <a:schemeClr val="tx1"/>
                </a:solidFill>
                <a:effectLst/>
                <a:latin typeface="+mn-lt"/>
                <a:ea typeface="+mn-ea"/>
                <a:cs typeface="+mn-cs"/>
              </a:rPr>
              <a:t>provides resources and technical assistance for the state and local public health departments to build climate adaptation capacity and enhance resilience at the local and regional levels.</a:t>
            </a:r>
            <a:r>
              <a:rPr lang="en-US"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err="1" smtClean="0"/>
              <a:t>CalBRACE</a:t>
            </a:r>
            <a:r>
              <a:rPr lang="en-US" baseline="0" dirty="0" smtClean="0"/>
              <a:t> has curated a list of indicators for the entire state that help us identify vulnerable populations across the state to assist in local adaptation planning to protect human health. </a:t>
            </a:r>
            <a:endParaRPr lang="en-US" dirty="0" smtClean="0"/>
          </a:p>
          <a:p>
            <a:endParaRPr lang="en-US" dirty="0"/>
          </a:p>
        </p:txBody>
      </p:sp>
      <p:sp>
        <p:nvSpPr>
          <p:cNvPr id="4" name="Slide Number Placeholder 3"/>
          <p:cNvSpPr>
            <a:spLocks noGrp="1"/>
          </p:cNvSpPr>
          <p:nvPr>
            <p:ph type="sldNum" sz="quarter" idx="10"/>
          </p:nvPr>
        </p:nvSpPr>
        <p:spPr/>
        <p:txBody>
          <a:bodyPr/>
          <a:lstStyle/>
          <a:p>
            <a:fld id="{2D8FD8C5-D5AE-461E-BFED-2288F8B8CC38}" type="slidenum">
              <a:rPr lang="en-US" smtClean="0"/>
              <a:t>12</a:t>
            </a:fld>
            <a:endParaRPr lang="en-US"/>
          </a:p>
        </p:txBody>
      </p:sp>
    </p:spTree>
    <p:extLst>
      <p:ext uri="{BB962C8B-B14F-4D97-AF65-F5344CB8AC3E}">
        <p14:creationId xmlns:p14="http://schemas.microsoft.com/office/powerpoint/2010/main" val="22691609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baseline="0" dirty="0" smtClean="0"/>
              <a:t>Surely planning </a:t>
            </a:r>
            <a:r>
              <a:rPr lang="en-US" baseline="0" dirty="0" err="1" smtClean="0"/>
              <a:t>efforst</a:t>
            </a:r>
            <a:r>
              <a:rPr lang="en-US" baseline="0" dirty="0" smtClean="0"/>
              <a:t> should be taken to protect households from wildfires. More effective measures and plans will consider the specifics of exposure, sensitivity, and capacity to provide for the most vulnerable among us. </a:t>
            </a:r>
          </a:p>
          <a:p>
            <a:endParaRPr lang="en-US" baseline="0" dirty="0" smtClean="0"/>
          </a:p>
          <a:p>
            <a:r>
              <a:rPr lang="en-US" baseline="0" dirty="0" smtClean="0"/>
              <a:t>And THE MOST EFFECTIVE measures will work to rethink and change the ways that systems that create and  foster inequities in society.  (these include several that support our survival including food, energy, water, </a:t>
            </a:r>
            <a:r>
              <a:rPr lang="en-US" baseline="0" smtClean="0"/>
              <a:t>and transport) </a:t>
            </a:r>
            <a:endParaRPr lang="en-US" i="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669AC7-591B-4266-95E5-8457CF5AC50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4011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6073A82-CC8C-4D44-BA62-ADEEDE9B45B5}" type="datetimeFigureOut">
              <a:rPr lang="en-US" smtClean="0"/>
              <a:t>8/6/2018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DDA38B-546C-40FF-B5FA-E351E17C8911}" type="slidenum">
              <a:rPr lang="en-US" smtClean="0"/>
              <a:t>‹#›</a:t>
            </a:fld>
            <a:endParaRPr lang="en-US"/>
          </a:p>
        </p:txBody>
      </p:sp>
    </p:spTree>
    <p:extLst>
      <p:ext uri="{BB962C8B-B14F-4D97-AF65-F5344CB8AC3E}">
        <p14:creationId xmlns:p14="http://schemas.microsoft.com/office/powerpoint/2010/main" val="108525694"/>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073A82-CC8C-4D44-BA62-ADEEDE9B45B5}" type="datetimeFigureOut">
              <a:rPr lang="en-US" smtClean="0"/>
              <a:t>8/6/2018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DDA38B-546C-40FF-B5FA-E351E17C8911}" type="slidenum">
              <a:rPr lang="en-US" smtClean="0"/>
              <a:t>‹#›</a:t>
            </a:fld>
            <a:endParaRPr lang="en-US"/>
          </a:p>
        </p:txBody>
      </p:sp>
    </p:spTree>
    <p:extLst>
      <p:ext uri="{BB962C8B-B14F-4D97-AF65-F5344CB8AC3E}">
        <p14:creationId xmlns:p14="http://schemas.microsoft.com/office/powerpoint/2010/main" val="1170404990"/>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073A82-CC8C-4D44-BA62-ADEEDE9B45B5}" type="datetimeFigureOut">
              <a:rPr lang="en-US" smtClean="0"/>
              <a:t>8/6/2018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DDA38B-546C-40FF-B5FA-E351E17C8911}" type="slidenum">
              <a:rPr lang="en-US" smtClean="0"/>
              <a:t>‹#›</a:t>
            </a:fld>
            <a:endParaRPr lang="en-US"/>
          </a:p>
        </p:txBody>
      </p:sp>
    </p:spTree>
    <p:extLst>
      <p:ext uri="{BB962C8B-B14F-4D97-AF65-F5344CB8AC3E}">
        <p14:creationId xmlns:p14="http://schemas.microsoft.com/office/powerpoint/2010/main" val="2110136707"/>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6073A82-CC8C-4D44-BA62-ADEEDE9B45B5}" type="datetimeFigureOut">
              <a:rPr lang="en-US" smtClean="0"/>
              <a:t>8/6/2018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DDA38B-546C-40FF-B5FA-E351E17C8911}" type="slidenum">
              <a:rPr lang="en-US" smtClean="0"/>
              <a:t>‹#›</a:t>
            </a:fld>
            <a:endParaRPr lang="en-US"/>
          </a:p>
        </p:txBody>
      </p:sp>
    </p:spTree>
    <p:extLst>
      <p:ext uri="{BB962C8B-B14F-4D97-AF65-F5344CB8AC3E}">
        <p14:creationId xmlns:p14="http://schemas.microsoft.com/office/powerpoint/2010/main" val="1907908903"/>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6073A82-CC8C-4D44-BA62-ADEEDE9B45B5}" type="datetimeFigureOut">
              <a:rPr lang="en-US" smtClean="0"/>
              <a:t>8/6/2018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DDA38B-546C-40FF-B5FA-E351E17C8911}" type="slidenum">
              <a:rPr lang="en-US" smtClean="0"/>
              <a:t>‹#›</a:t>
            </a:fld>
            <a:endParaRPr lang="en-US"/>
          </a:p>
        </p:txBody>
      </p:sp>
    </p:spTree>
    <p:extLst>
      <p:ext uri="{BB962C8B-B14F-4D97-AF65-F5344CB8AC3E}">
        <p14:creationId xmlns:p14="http://schemas.microsoft.com/office/powerpoint/2010/main" val="457707614"/>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073A82-CC8C-4D44-BA62-ADEEDE9B45B5}" type="datetimeFigureOut">
              <a:rPr lang="en-US" smtClean="0"/>
              <a:t>8/6/2018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DDA38B-546C-40FF-B5FA-E351E17C8911}" type="slidenum">
              <a:rPr lang="en-US" smtClean="0"/>
              <a:t>‹#›</a:t>
            </a:fld>
            <a:endParaRPr lang="en-US"/>
          </a:p>
        </p:txBody>
      </p:sp>
    </p:spTree>
    <p:extLst>
      <p:ext uri="{BB962C8B-B14F-4D97-AF65-F5344CB8AC3E}">
        <p14:creationId xmlns:p14="http://schemas.microsoft.com/office/powerpoint/2010/main" val="3568936198"/>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073A82-CC8C-4D44-BA62-ADEEDE9B45B5}" type="datetimeFigureOut">
              <a:rPr lang="en-US" smtClean="0"/>
              <a:t>8/6/2018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DDA38B-546C-40FF-B5FA-E351E17C8911}" type="slidenum">
              <a:rPr lang="en-US" smtClean="0"/>
              <a:t>‹#›</a:t>
            </a:fld>
            <a:endParaRPr lang="en-US"/>
          </a:p>
        </p:txBody>
      </p:sp>
    </p:spTree>
    <p:extLst>
      <p:ext uri="{BB962C8B-B14F-4D97-AF65-F5344CB8AC3E}">
        <p14:creationId xmlns:p14="http://schemas.microsoft.com/office/powerpoint/2010/main" val="2338571854"/>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6073A82-CC8C-4D44-BA62-ADEEDE9B45B5}" type="datetimeFigureOut">
              <a:rPr lang="en-US" smtClean="0"/>
              <a:t>8/6/2018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DDA38B-546C-40FF-B5FA-E351E17C8911}" type="slidenum">
              <a:rPr lang="en-US" smtClean="0"/>
              <a:t>‹#›</a:t>
            </a:fld>
            <a:endParaRPr lang="en-US"/>
          </a:p>
        </p:txBody>
      </p:sp>
    </p:spTree>
    <p:extLst>
      <p:ext uri="{BB962C8B-B14F-4D97-AF65-F5344CB8AC3E}">
        <p14:creationId xmlns:p14="http://schemas.microsoft.com/office/powerpoint/2010/main" val="960225435"/>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6073A82-CC8C-4D44-BA62-ADEEDE9B45B5}" type="datetimeFigureOut">
              <a:rPr lang="en-US" smtClean="0"/>
              <a:t>8/6/2018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DDA38B-546C-40FF-B5FA-E351E17C8911}" type="slidenum">
              <a:rPr lang="en-US" smtClean="0"/>
              <a:t>‹#›</a:t>
            </a:fld>
            <a:endParaRPr lang="en-US"/>
          </a:p>
        </p:txBody>
      </p:sp>
    </p:spTree>
    <p:extLst>
      <p:ext uri="{BB962C8B-B14F-4D97-AF65-F5344CB8AC3E}">
        <p14:creationId xmlns:p14="http://schemas.microsoft.com/office/powerpoint/2010/main" val="2169162494"/>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073A82-CC8C-4D44-BA62-ADEEDE9B45B5}" type="datetimeFigureOut">
              <a:rPr lang="en-US" smtClean="0"/>
              <a:t>8/6/2018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DDA38B-546C-40FF-B5FA-E351E17C8911}" type="slidenum">
              <a:rPr lang="en-US" smtClean="0"/>
              <a:t>‹#›</a:t>
            </a:fld>
            <a:endParaRPr lang="en-US"/>
          </a:p>
        </p:txBody>
      </p:sp>
    </p:spTree>
    <p:extLst>
      <p:ext uri="{BB962C8B-B14F-4D97-AF65-F5344CB8AC3E}">
        <p14:creationId xmlns:p14="http://schemas.microsoft.com/office/powerpoint/2010/main" val="3137557346"/>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073A82-CC8C-4D44-BA62-ADEEDE9B45B5}" type="datetimeFigureOut">
              <a:rPr lang="en-US" smtClean="0"/>
              <a:t>8/6/2018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DDA38B-546C-40FF-B5FA-E351E17C8911}" type="slidenum">
              <a:rPr lang="en-US" smtClean="0"/>
              <a:t>‹#›</a:t>
            </a:fld>
            <a:endParaRPr lang="en-US"/>
          </a:p>
        </p:txBody>
      </p:sp>
    </p:spTree>
    <p:extLst>
      <p:ext uri="{BB962C8B-B14F-4D97-AF65-F5344CB8AC3E}">
        <p14:creationId xmlns:p14="http://schemas.microsoft.com/office/powerpoint/2010/main" val="192688331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 Intro">
    <p:spTree>
      <p:nvGrpSpPr>
        <p:cNvPr id="1" name=""/>
        <p:cNvGrpSpPr/>
        <p:nvPr/>
      </p:nvGrpSpPr>
      <p:grpSpPr>
        <a:xfrm>
          <a:off x="0" y="0"/>
          <a:ext cx="0" cy="0"/>
          <a:chOff x="0" y="0"/>
          <a:chExt cx="0" cy="0"/>
        </a:xfrm>
      </p:grpSpPr>
      <p:sp>
        <p:nvSpPr>
          <p:cNvPr id="9" name="Round Single Corner Rectangle 8"/>
          <p:cNvSpPr/>
          <p:nvPr userDrawn="1"/>
        </p:nvSpPr>
        <p:spPr>
          <a:xfrm rot="10800000">
            <a:off x="0" y="0"/>
            <a:ext cx="12192000" cy="6858000"/>
          </a:xfrm>
          <a:prstGeom prst="round1Rect">
            <a:avLst>
              <a:gd name="adj" fmla="val 35509"/>
            </a:avLst>
          </a:prstGeom>
          <a:solidFill>
            <a:srgbClr val="139C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2895600"/>
            <a:ext cx="10972800" cy="1143000"/>
          </a:xfrm>
        </p:spPr>
        <p:txBody>
          <a:bodyPr anchor="ctr" anchorCtr="0"/>
          <a:lstStyle>
            <a:lvl1pPr>
              <a:defRPr>
                <a:solidFill>
                  <a:schemeClr val="bg1"/>
                </a:solidFill>
              </a:defRPr>
            </a:lvl1pPr>
          </a:lstStyle>
          <a:p>
            <a:r>
              <a:rPr lang="x-none" dirty="0"/>
              <a:t>Click to edit Master title style</a:t>
            </a:r>
            <a:endParaRPr lang="en-US" dirty="0"/>
          </a:p>
        </p:txBody>
      </p:sp>
      <p:pic>
        <p:nvPicPr>
          <p:cNvPr id="10" name="Picture 2" descr="C:\Users\dking2\AppData\Local\Microsoft\Windows\Temporary Internet Files\Content.Outlook\7B31FWRZ\CDPH logo.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1600" y="6143632"/>
            <a:ext cx="965200" cy="63816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991843104"/>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fographics">
    <p:spTree>
      <p:nvGrpSpPr>
        <p:cNvPr id="1" name=""/>
        <p:cNvGrpSpPr/>
        <p:nvPr/>
      </p:nvGrpSpPr>
      <p:grpSpPr>
        <a:xfrm>
          <a:off x="0" y="0"/>
          <a:ext cx="0" cy="0"/>
          <a:chOff x="0" y="0"/>
          <a:chExt cx="0" cy="0"/>
        </a:xfrm>
      </p:grpSpPr>
      <p:sp>
        <p:nvSpPr>
          <p:cNvPr id="25" name="Title 1"/>
          <p:cNvSpPr>
            <a:spLocks noGrp="1"/>
          </p:cNvSpPr>
          <p:nvPr>
            <p:ph type="title"/>
          </p:nvPr>
        </p:nvSpPr>
        <p:spPr>
          <a:xfrm>
            <a:off x="0" y="0"/>
            <a:ext cx="12192000" cy="868362"/>
          </a:xfrm>
          <a:solidFill>
            <a:srgbClr val="139CB0"/>
          </a:solidFill>
        </p:spPr>
        <p:txBody>
          <a:bodyPr/>
          <a:lstStyle>
            <a:lvl1pPr marL="317500" indent="0" algn="l">
              <a:defRPr>
                <a:solidFill>
                  <a:srgbClr val="FFFFFF"/>
                </a:solidFill>
                <a:latin typeface="Avenir 35 Light"/>
                <a:cs typeface="Avenir 35 Light"/>
              </a:defRPr>
            </a:lvl1pPr>
          </a:lstStyle>
          <a:p>
            <a:r>
              <a:rPr lang="en-US" dirty="0"/>
              <a:t>Click to edit Master title style</a:t>
            </a:r>
          </a:p>
        </p:txBody>
      </p:sp>
    </p:spTree>
    <p:extLst>
      <p:ext uri="{BB962C8B-B14F-4D97-AF65-F5344CB8AC3E}">
        <p14:creationId xmlns:p14="http://schemas.microsoft.com/office/powerpoint/2010/main" val="283738948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073A82-CC8C-4D44-BA62-ADEEDE9B45B5}" type="datetimeFigureOut">
              <a:rPr lang="en-US" smtClean="0"/>
              <a:t>8/6/2018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DDA38B-546C-40FF-B5FA-E351E17C8911}" type="slidenum">
              <a:rPr lang="en-US" smtClean="0"/>
              <a:t>‹#›</a:t>
            </a:fld>
            <a:endParaRPr lang="en-US"/>
          </a:p>
        </p:txBody>
      </p:sp>
    </p:spTree>
    <p:extLst>
      <p:ext uri="{BB962C8B-B14F-4D97-AF65-F5344CB8AC3E}">
        <p14:creationId xmlns:p14="http://schemas.microsoft.com/office/powerpoint/2010/main" val="37514836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ransition spd="slow">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hyperlink" Target="http://www.google.com/url?sa=i&amp;rct=j&amp;q=&amp;esrc=s&amp;source=images&amp;cd=&amp;cad=rja&amp;uact=8&amp;ved=0ahUKEwjJ8q_yuI3QAhXIj1QKHeQbBQsQjRwIBw&amp;url=http://www.noaanews.noaa.gov/stories2005/s2438.htm&amp;bvm=bv.137904068,bs.2,d.dGc&amp;psig=AFQjCNFokIHNc8cm35toMfDHxqm89SC5wA&amp;ust=1478291913353688" TargetMode="External"/><Relationship Id="rId12" Type="http://schemas.microsoft.com/office/2007/relationships/hdphoto" Target="../media/hdphoto3.wdp"/><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microsoft.com/office/2007/relationships/hdphoto" Target="../media/hdphoto1.wdp"/><Relationship Id="rId11" Type="http://schemas.openxmlformats.org/officeDocument/2006/relationships/image" Target="../media/image6.png"/><Relationship Id="rId5" Type="http://schemas.openxmlformats.org/officeDocument/2006/relationships/image" Target="../media/image3.jpeg"/><Relationship Id="rId10" Type="http://schemas.openxmlformats.org/officeDocument/2006/relationships/image" Target="../media/image5.emf"/><Relationship Id="rId4" Type="http://schemas.openxmlformats.org/officeDocument/2006/relationships/hyperlink" Target="https://3.bp.blogspot.com/--3jtkRI84mM/V6plxmP5zuI/AAAAAAAAB7U/lUPX57NP4KEkk7E9vtj5d36lxj6VLFN9gCLcB/s1600/Solarthon.jpg" TargetMode="External"/><Relationship Id="rId9" Type="http://schemas.microsoft.com/office/2007/relationships/hdphoto" Target="../media/hdphoto2.wdp"/><Relationship Id="rId14" Type="http://schemas.openxmlformats.org/officeDocument/2006/relationships/image" Target="../media/image8.gif"/></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7.gif"/></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hyperlink" Target="http://www.google.com/url?sa=i&amp;rct=j&amp;q=&amp;esrc=s&amp;source=images&amp;cd=&amp;cad=rja&amp;uact=8&amp;ved=0ahUKEwjJ8q_yuI3QAhXIj1QKHeQbBQsQjRwIBw&amp;url=http://www.noaanews.noaa.gov/stories2005/s2438.htm&amp;bvm=bv.137904068,bs.2,d.dGc&amp;psig=AFQjCNFokIHNc8cm35toMfDHxqm89SC5wA&amp;ust=1478291913353688" TargetMode="External"/><Relationship Id="rId12" Type="http://schemas.microsoft.com/office/2007/relationships/hdphoto" Target="../media/hdphoto3.wdp"/><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microsoft.com/office/2007/relationships/hdphoto" Target="../media/hdphoto1.wdp"/><Relationship Id="rId11" Type="http://schemas.openxmlformats.org/officeDocument/2006/relationships/image" Target="../media/image6.png"/><Relationship Id="rId5" Type="http://schemas.openxmlformats.org/officeDocument/2006/relationships/image" Target="../media/image3.jpeg"/><Relationship Id="rId10" Type="http://schemas.openxmlformats.org/officeDocument/2006/relationships/image" Target="../media/image5.emf"/><Relationship Id="rId4" Type="http://schemas.openxmlformats.org/officeDocument/2006/relationships/hyperlink" Target="https://3.bp.blogspot.com/--3jtkRI84mM/V6plxmP5zuI/AAAAAAAAB7U/lUPX57NP4KEkk7E9vtj5d36lxj6VLFN9gCLcB/s1600/Solarthon.jpg" TargetMode="External"/><Relationship Id="rId9" Type="http://schemas.microsoft.com/office/2007/relationships/hdphoto" Target="../media/hdphoto2.wdp"/><Relationship Id="rId14" Type="http://schemas.openxmlformats.org/officeDocument/2006/relationships/image" Target="../media/image8.gi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r="1303"/>
          <a:stretch/>
        </p:blipFill>
        <p:spPr>
          <a:xfrm>
            <a:off x="3428479" y="5348138"/>
            <a:ext cx="6139305" cy="1219290"/>
          </a:xfrm>
          <a:prstGeom prst="rect">
            <a:avLst/>
          </a:prstGeom>
        </p:spPr>
      </p:pic>
      <p:pic>
        <p:nvPicPr>
          <p:cNvPr id="16" name="Picture 9" descr="https://3.bp.blogspot.com/--3jtkRI84mM/V6plxmP5zuI/AAAAAAAAB7U/lUPX57NP4KEkk7E9vtj5d36lxj6VLFN9gCLcB/s550/Solarthon.jpg">
            <a:hlinkClick r:id="rId4"/>
            <a:extLst>
              <a:ext uri="{FF2B5EF4-FFF2-40B4-BE49-F238E27FC236}">
                <a16:creationId xmlns:a16="http://schemas.microsoft.com/office/drawing/2014/main" id="{225C4860-14AF-486B-8B17-866A2E738A43}"/>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8761"/>
          <a:stretch/>
        </p:blipFill>
        <p:spPr bwMode="auto">
          <a:xfrm>
            <a:off x="9931512" y="2498796"/>
            <a:ext cx="1755648" cy="1374952"/>
          </a:xfrm>
          <a:prstGeom prst="rect">
            <a:avLst/>
          </a:prstGeom>
          <a:noFill/>
          <a:extLst>
            <a:ext uri="{909E8E84-426E-40dd-AFC4-6F175D3DCCD1}">
              <a14:hiddenFill xmlns="" xmlns:a14="http://schemas.microsoft.com/office/drawing/2010/main">
                <a:solidFill>
                  <a:srgbClr val="FFFFFF"/>
                </a:solidFill>
              </a14:hiddenFill>
            </a:ext>
          </a:extLst>
        </p:spPr>
      </p:pic>
      <p:pic>
        <p:nvPicPr>
          <p:cNvPr id="17" name="Picture 5" descr="Image result for Hurricane">
            <a:hlinkClick r:id="rId7"/>
            <a:extLst>
              <a:ext uri="{FF2B5EF4-FFF2-40B4-BE49-F238E27FC236}">
                <a16:creationId xmlns:a16="http://schemas.microsoft.com/office/drawing/2014/main" id="{E1C4454B-4A71-46DF-8A78-D7065CF9AAF2}"/>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rightnessContrast bright="5000" contrast="-40000"/>
                    </a14:imgEffect>
                  </a14:imgLayer>
                </a14:imgProps>
              </a:ext>
              <a:ext uri="{28A0092B-C50C-407E-A947-70E740481C1C}">
                <a14:useLocalDpi xmlns:a14="http://schemas.microsoft.com/office/drawing/2010/main" val="0"/>
              </a:ext>
            </a:extLst>
          </a:blip>
          <a:srcRect l="6098"/>
          <a:stretch/>
        </p:blipFill>
        <p:spPr bwMode="auto">
          <a:xfrm>
            <a:off x="9922838" y="76200"/>
            <a:ext cx="1757934" cy="1170432"/>
          </a:xfrm>
          <a:prstGeom prst="rect">
            <a:avLst/>
          </a:prstGeom>
          <a:noFill/>
          <a:extLst>
            <a:ext uri="{909E8E84-426E-40dd-AFC4-6F175D3DCCD1}">
              <a14:hiddenFill xmlns="" xmlns:a14="http://schemas.microsoft.com/office/drawing/2010/main">
                <a:solidFill>
                  <a:srgbClr val="FFFFFF"/>
                </a:solidFill>
              </a14:hiddenFill>
            </a:ext>
          </a:extLst>
        </p:spPr>
      </p:pic>
      <p:sp>
        <p:nvSpPr>
          <p:cNvPr id="20" name="Subtitle 2">
            <a:extLst>
              <a:ext uri="{FF2B5EF4-FFF2-40B4-BE49-F238E27FC236}">
                <a16:creationId xmlns:a16="http://schemas.microsoft.com/office/drawing/2014/main" id="{A3EBBC31-47EA-4931-9402-C99C1B08F896}"/>
              </a:ext>
            </a:extLst>
          </p:cNvPr>
          <p:cNvSpPr txBox="1">
            <a:spLocks/>
          </p:cNvSpPr>
          <p:nvPr/>
        </p:nvSpPr>
        <p:spPr>
          <a:xfrm>
            <a:off x="387636" y="391053"/>
            <a:ext cx="9180148" cy="188769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r">
              <a:spcBef>
                <a:spcPts val="0"/>
              </a:spcBef>
              <a:buNone/>
            </a:pPr>
            <a:r>
              <a:rPr lang="en-US" sz="5400" i="1" dirty="0" smtClean="0">
                <a:solidFill>
                  <a:prstClr val="white"/>
                </a:solidFill>
                <a:latin typeface="Century Gothic" panose="020B0502020202020204" pitchFamily="34" charset="0"/>
              </a:rPr>
              <a:t>California’s Wildfire Hazard &amp; Vulnerable Populations</a:t>
            </a:r>
            <a:endParaRPr kumimoji="0" lang="en-US" sz="3600" b="0" i="0" u="none" strike="noStrike" kern="1200" cap="none" spc="0" normalizeH="0" baseline="0" noProof="0" dirty="0">
              <a:ln>
                <a:noFill/>
              </a:ln>
              <a:solidFill>
                <a:srgbClr val="FFFFCC"/>
              </a:solidFill>
              <a:effectLst/>
              <a:uLnTx/>
              <a:uFillTx/>
              <a:latin typeface="Century Gothic" panose="020B0502020202020204" pitchFamily="34" charset="0"/>
              <a:ea typeface="+mn-ea"/>
              <a:cs typeface="Arial" panose="020B0604020202020204" pitchFamily="34" charset="0"/>
            </a:endParaRPr>
          </a:p>
        </p:txBody>
      </p:sp>
      <p:sp>
        <p:nvSpPr>
          <p:cNvPr id="22" name="Title 1">
            <a:extLst>
              <a:ext uri="{FF2B5EF4-FFF2-40B4-BE49-F238E27FC236}">
                <a16:creationId xmlns:a16="http://schemas.microsoft.com/office/drawing/2014/main" id="{51FF522B-320A-47D4-A2E4-2816C13DE484}"/>
              </a:ext>
            </a:extLst>
          </p:cNvPr>
          <p:cNvSpPr txBox="1">
            <a:spLocks/>
          </p:cNvSpPr>
          <p:nvPr/>
        </p:nvSpPr>
        <p:spPr>
          <a:xfrm>
            <a:off x="387637" y="2472105"/>
            <a:ext cx="9101398" cy="1379286"/>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600" i="1" dirty="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 </a:t>
            </a:r>
            <a:r>
              <a:rPr kumimoji="0" lang="en-US" sz="2600" b="0" i="1"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j-ea"/>
                <a:cs typeface="Arial" panose="020B0604020202020204" pitchFamily="34" charset="0"/>
              </a:rPr>
              <a:t>August 7, </a:t>
            </a:r>
            <a:r>
              <a:rPr kumimoji="0" lang="en-US" sz="2600" b="0" i="1"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j-ea"/>
                <a:cs typeface="Arial" panose="020B0604020202020204" pitchFamily="34" charset="0"/>
              </a:rPr>
              <a:t>2018</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2600" i="1" dirty="0" smtClean="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Council of State and Territorial Epidemiologists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600" b="0" i="1"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j-ea"/>
                <a:cs typeface="Arial" panose="020B0604020202020204" pitchFamily="34" charset="0"/>
              </a:rPr>
              <a:t>Climate &amp; Respiratory Health Working Group Webinar</a:t>
            </a:r>
            <a:endParaRPr kumimoji="0" lang="en-US" sz="26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j-ea"/>
              <a:cs typeface="Arial" panose="020B0604020202020204" pitchFamily="34" charset="0"/>
            </a:endParaRPr>
          </a:p>
        </p:txBody>
      </p:sp>
      <p:sp>
        <p:nvSpPr>
          <p:cNvPr id="23" name="Subtitle 2">
            <a:extLst>
              <a:ext uri="{FF2B5EF4-FFF2-40B4-BE49-F238E27FC236}">
                <a16:creationId xmlns:a16="http://schemas.microsoft.com/office/drawing/2014/main" id="{3F22EA2C-0B42-4D62-90E5-81AF5AA79DC1}"/>
              </a:ext>
            </a:extLst>
          </p:cNvPr>
          <p:cNvSpPr txBox="1">
            <a:spLocks/>
          </p:cNvSpPr>
          <p:nvPr/>
        </p:nvSpPr>
        <p:spPr>
          <a:xfrm>
            <a:off x="1261303" y="4099852"/>
            <a:ext cx="8229600" cy="12762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Jason </a:t>
            </a:r>
            <a:r>
              <a:rPr kumimoji="0" lang="en-US" sz="2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Vargo</a:t>
            </a:r>
            <a:r>
              <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 </a:t>
            </a:r>
            <a:r>
              <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mn-cs"/>
              </a:rPr>
              <a:t>PhD, MPH, MCRP</a:t>
            </a:r>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Lead Research </a:t>
            </a:r>
            <a:r>
              <a:rPr kumimoji="0" lang="en-US" sz="16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Scientist</a:t>
            </a:r>
          </a:p>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Climate </a:t>
            </a:r>
            <a:r>
              <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Change &amp; Health Equity </a:t>
            </a:r>
            <a:r>
              <a:rPr kumimoji="0" lang="en-US" sz="16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Program</a:t>
            </a:r>
          </a:p>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smtClean="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Jason.Vargo@cdph.ca.gov</a:t>
            </a:r>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endParaRPr>
          </a:p>
        </p:txBody>
      </p:sp>
      <p:pic>
        <p:nvPicPr>
          <p:cNvPr id="24" name="Picture 2">
            <a:extLst>
              <a:ext uri="{FF2B5EF4-FFF2-40B4-BE49-F238E27FC236}">
                <a16:creationId xmlns:a16="http://schemas.microsoft.com/office/drawing/2014/main" id="{6684B4E4-D311-4EF4-A027-37419135931C}"/>
              </a:ext>
            </a:extLst>
          </p:cNvPr>
          <p:cNvPicPr>
            <a:picLocks noChangeAspect="1" noChangeArrowheads="1"/>
          </p:cNvPicPr>
          <p:nvPr/>
        </p:nvPicPr>
        <p:blipFill rotWithShape="1">
          <a:blip r:embed="rId10">
            <a:lum bright="10000" contrast="-10000"/>
            <a:extLst>
              <a:ext uri="{28A0092B-C50C-407E-A947-70E740481C1C}">
                <a14:useLocalDpi xmlns:a14="http://schemas.microsoft.com/office/drawing/2010/main" val="0"/>
              </a:ext>
            </a:extLst>
          </a:blip>
          <a:srcRect t="4811" r="21324"/>
          <a:stretch/>
        </p:blipFill>
        <p:spPr bwMode="auto">
          <a:xfrm>
            <a:off x="9931512" y="3945987"/>
            <a:ext cx="1750930" cy="13578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8" name="TextBox 27">
            <a:extLst>
              <a:ext uri="{FF2B5EF4-FFF2-40B4-BE49-F238E27FC236}">
                <a16:creationId xmlns:a16="http://schemas.microsoft.com/office/drawing/2014/main" id="{5ED0A197-2980-42CA-8CEB-5FBCC803C369}"/>
              </a:ext>
            </a:extLst>
          </p:cNvPr>
          <p:cNvSpPr txBox="1"/>
          <p:nvPr/>
        </p:nvSpPr>
        <p:spPr>
          <a:xfrm>
            <a:off x="10523540" y="990260"/>
            <a:ext cx="1909068" cy="367280"/>
          </a:xfrm>
          <a:prstGeom prst="rect">
            <a:avLst/>
          </a:prstGeom>
          <a:noFill/>
        </p:spPr>
        <p:txBody>
          <a:bodyPr wrap="square" lIns="127000" tIns="127000" rIns="127000" bIns="127000" rtlCol="0">
            <a:spAutoFit/>
          </a:bodyPr>
          <a:lstStyle/>
          <a:p>
            <a:pPr marL="381000" marR="0" lvl="0" indent="0" algn="l" defTabSz="914400" rtl="0" eaLnBrk="1" fontAlgn="auto" latinLnBrk="0" hangingPunct="1">
              <a:lnSpc>
                <a:spcPct val="120000"/>
              </a:lnSpc>
              <a:spcBef>
                <a:spcPts val="0"/>
              </a:spcBef>
              <a:spcAft>
                <a:spcPts val="0"/>
              </a:spcAft>
              <a:buClrTx/>
              <a:buSzTx/>
              <a:buFontTx/>
              <a:buNone/>
              <a:tabLst/>
              <a:defRPr/>
            </a:pPr>
            <a:r>
              <a:rPr kumimoji="0" lang="en-US" sz="600" b="0" i="1" u="none" strike="noStrike" kern="1200" cap="none" spc="0" normalizeH="0" baseline="0" noProof="0" dirty="0">
                <a:ln>
                  <a:noFill/>
                </a:ln>
                <a:solidFill>
                  <a:prstClr val="white">
                    <a:lumMod val="75000"/>
                  </a:prstClr>
                </a:solidFill>
                <a:effectLst/>
                <a:uLnTx/>
                <a:uFillTx/>
                <a:latin typeface="Arial" panose="020B0604020202020204" pitchFamily="34" charset="0"/>
                <a:ea typeface="+mn-ea"/>
                <a:cs typeface="Arial" panose="020B0604020202020204" pitchFamily="34" charset="0"/>
              </a:rPr>
              <a:t>Image: NOAA.gov</a:t>
            </a:r>
          </a:p>
        </p:txBody>
      </p:sp>
      <p:pic>
        <p:nvPicPr>
          <p:cNvPr id="29" name="Picture 7">
            <a:extLst>
              <a:ext uri="{FF2B5EF4-FFF2-40B4-BE49-F238E27FC236}">
                <a16:creationId xmlns:a16="http://schemas.microsoft.com/office/drawing/2014/main" id="{56D00470-6745-4DA4-83A5-E380A51FA99E}"/>
              </a:ext>
            </a:extLst>
          </p:cNvPr>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rightnessContrast bright="20000"/>
                    </a14:imgEffect>
                  </a14:imgLayer>
                </a14:imgProps>
              </a:ext>
              <a:ext uri="{28A0092B-C50C-407E-A947-70E740481C1C}">
                <a14:useLocalDpi xmlns:a14="http://schemas.microsoft.com/office/drawing/2010/main" val="0"/>
              </a:ext>
            </a:extLst>
          </a:blip>
          <a:srcRect t="34682"/>
          <a:stretch/>
        </p:blipFill>
        <p:spPr bwMode="auto">
          <a:xfrm>
            <a:off x="9929842" y="5376053"/>
            <a:ext cx="1755648" cy="139457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0" name="TextBox 29">
            <a:extLst>
              <a:ext uri="{FF2B5EF4-FFF2-40B4-BE49-F238E27FC236}">
                <a16:creationId xmlns:a16="http://schemas.microsoft.com/office/drawing/2014/main" id="{02F2B7BB-D852-459B-BFAF-36C20B59126F}"/>
              </a:ext>
            </a:extLst>
          </p:cNvPr>
          <p:cNvSpPr txBox="1"/>
          <p:nvPr/>
        </p:nvSpPr>
        <p:spPr>
          <a:xfrm>
            <a:off x="10082462" y="3629628"/>
            <a:ext cx="1909068" cy="367280"/>
          </a:xfrm>
          <a:prstGeom prst="rect">
            <a:avLst/>
          </a:prstGeom>
          <a:noFill/>
        </p:spPr>
        <p:txBody>
          <a:bodyPr wrap="square" lIns="127000" tIns="127000" rIns="127000" bIns="127000" rtlCol="0">
            <a:spAutoFit/>
          </a:bodyPr>
          <a:lstStyle/>
          <a:p>
            <a:pPr marL="381000" marR="0" lvl="0" indent="0" algn="l" defTabSz="914400" rtl="0" eaLnBrk="1" fontAlgn="auto" latinLnBrk="0" hangingPunct="1">
              <a:lnSpc>
                <a:spcPct val="120000"/>
              </a:lnSpc>
              <a:spcBef>
                <a:spcPts val="0"/>
              </a:spcBef>
              <a:spcAft>
                <a:spcPts val="0"/>
              </a:spcAft>
              <a:buClrTx/>
              <a:buSzTx/>
              <a:buFontTx/>
              <a:buNone/>
              <a:tabLst/>
              <a:defRPr/>
            </a:pPr>
            <a:r>
              <a:rPr kumimoji="0" lang="en-US" sz="600" b="0" i="1" u="none" strike="noStrike" kern="1200" cap="none" spc="0" normalizeH="0" baseline="0" noProof="0" dirty="0">
                <a:ln>
                  <a:noFill/>
                </a:ln>
                <a:solidFill>
                  <a:prstClr val="white">
                    <a:lumMod val="75000"/>
                  </a:prstClr>
                </a:solidFill>
                <a:effectLst/>
                <a:uLnTx/>
                <a:uFillTx/>
                <a:latin typeface="Arial" panose="020B0604020202020204" pitchFamily="34" charset="0"/>
                <a:ea typeface="+mn-ea"/>
                <a:cs typeface="Arial" panose="020B0604020202020204" pitchFamily="34" charset="0"/>
              </a:rPr>
              <a:t>Image: CA Energy Commission</a:t>
            </a:r>
          </a:p>
        </p:txBody>
      </p:sp>
      <p:pic>
        <p:nvPicPr>
          <p:cNvPr id="31" name="Picture 12">
            <a:extLst>
              <a:ext uri="{FF2B5EF4-FFF2-40B4-BE49-F238E27FC236}">
                <a16:creationId xmlns:a16="http://schemas.microsoft.com/office/drawing/2014/main" id="{281453DC-048D-482E-B685-2F5B52579372}"/>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17991" t="12986" r="10950" b="31060"/>
          <a:stretch/>
        </p:blipFill>
        <p:spPr bwMode="auto">
          <a:xfrm>
            <a:off x="9922838" y="1318870"/>
            <a:ext cx="1755648" cy="110768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2" name="TextBox 31">
            <a:extLst>
              <a:ext uri="{FF2B5EF4-FFF2-40B4-BE49-F238E27FC236}">
                <a16:creationId xmlns:a16="http://schemas.microsoft.com/office/drawing/2014/main" id="{35A3F48D-37A8-4778-BED9-C2486BDFCFF5}"/>
              </a:ext>
            </a:extLst>
          </p:cNvPr>
          <p:cNvSpPr txBox="1"/>
          <p:nvPr/>
        </p:nvSpPr>
        <p:spPr>
          <a:xfrm>
            <a:off x="10372928" y="2171686"/>
            <a:ext cx="1909068" cy="367280"/>
          </a:xfrm>
          <a:prstGeom prst="rect">
            <a:avLst/>
          </a:prstGeom>
          <a:noFill/>
        </p:spPr>
        <p:txBody>
          <a:bodyPr wrap="square" lIns="127000" tIns="127000" rIns="127000" bIns="127000" rtlCol="0">
            <a:spAutoFit/>
          </a:bodyPr>
          <a:lstStyle/>
          <a:p>
            <a:pPr marL="381000" marR="0" lvl="0" indent="0" algn="l" defTabSz="914400" rtl="0" eaLnBrk="1" fontAlgn="auto" latinLnBrk="0" hangingPunct="1">
              <a:lnSpc>
                <a:spcPct val="120000"/>
              </a:lnSpc>
              <a:spcBef>
                <a:spcPts val="0"/>
              </a:spcBef>
              <a:spcAft>
                <a:spcPts val="0"/>
              </a:spcAft>
              <a:buClrTx/>
              <a:buSzTx/>
              <a:buFontTx/>
              <a:buNone/>
              <a:tabLst/>
              <a:defRPr/>
            </a:pPr>
            <a:r>
              <a:rPr kumimoji="0" lang="en-US" sz="600" b="0" i="1" u="none" strike="noStrike" kern="1200" cap="none" spc="0" normalizeH="0" baseline="0" noProof="0" dirty="0">
                <a:ln>
                  <a:noFill/>
                </a:ln>
                <a:solidFill>
                  <a:prstClr val="white">
                    <a:lumMod val="75000"/>
                  </a:prstClr>
                </a:solidFill>
                <a:effectLst/>
                <a:uLnTx/>
                <a:uFillTx/>
                <a:latin typeface="Arial" panose="020B0604020202020204" pitchFamily="34" charset="0"/>
                <a:ea typeface="+mn-ea"/>
                <a:cs typeface="Arial" panose="020B0604020202020204" pitchFamily="34" charset="0"/>
              </a:rPr>
              <a:t>Image: drought.ca.gov</a:t>
            </a:r>
          </a:p>
        </p:txBody>
      </p:sp>
      <p:grpSp>
        <p:nvGrpSpPr>
          <p:cNvPr id="33" name="Group 32">
            <a:extLst>
              <a:ext uri="{FF2B5EF4-FFF2-40B4-BE49-F238E27FC236}">
                <a16:creationId xmlns:a16="http://schemas.microsoft.com/office/drawing/2014/main" id="{40550D0F-37E7-47B9-8653-B4431673B06F}"/>
              </a:ext>
            </a:extLst>
          </p:cNvPr>
          <p:cNvGrpSpPr/>
          <p:nvPr/>
        </p:nvGrpSpPr>
        <p:grpSpPr>
          <a:xfrm>
            <a:off x="0" y="6005173"/>
            <a:ext cx="1505379" cy="793561"/>
            <a:chOff x="44021" y="6005172"/>
            <a:chExt cx="1505379" cy="793561"/>
          </a:xfrm>
        </p:grpSpPr>
        <p:sp>
          <p:nvSpPr>
            <p:cNvPr id="34" name="Freeform 22">
              <a:extLst>
                <a:ext uri="{FF2B5EF4-FFF2-40B4-BE49-F238E27FC236}">
                  <a16:creationId xmlns:a16="http://schemas.microsoft.com/office/drawing/2014/main" id="{B1D6223B-3F24-40BF-ACFC-03F14826A176}"/>
                </a:ext>
              </a:extLst>
            </p:cNvPr>
            <p:cNvSpPr/>
            <p:nvPr/>
          </p:nvSpPr>
          <p:spPr>
            <a:xfrm>
              <a:off x="101600" y="6062133"/>
              <a:ext cx="1447800" cy="736600"/>
            </a:xfrm>
            <a:custGeom>
              <a:avLst/>
              <a:gdLst>
                <a:gd name="connsiteX0" fmla="*/ 347133 w 1447800"/>
                <a:gd name="connsiteY0" fmla="*/ 8467 h 736600"/>
                <a:gd name="connsiteX1" fmla="*/ 1447800 w 1447800"/>
                <a:gd name="connsiteY1" fmla="*/ 736600 h 736600"/>
                <a:gd name="connsiteX2" fmla="*/ 0 w 1447800"/>
                <a:gd name="connsiteY2" fmla="*/ 736600 h 736600"/>
                <a:gd name="connsiteX3" fmla="*/ 0 w 1447800"/>
                <a:gd name="connsiteY3" fmla="*/ 0 h 736600"/>
                <a:gd name="connsiteX4" fmla="*/ 347133 w 1447800"/>
                <a:gd name="connsiteY4" fmla="*/ 8467 h 73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00" h="736600">
                  <a:moveTo>
                    <a:pt x="347133" y="8467"/>
                  </a:moveTo>
                  <a:lnTo>
                    <a:pt x="1447800" y="736600"/>
                  </a:lnTo>
                  <a:lnTo>
                    <a:pt x="0" y="736600"/>
                  </a:lnTo>
                  <a:lnTo>
                    <a:pt x="0" y="0"/>
                  </a:lnTo>
                  <a:lnTo>
                    <a:pt x="347133" y="846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5" name="Picture 34">
              <a:extLst>
                <a:ext uri="{FF2B5EF4-FFF2-40B4-BE49-F238E27FC236}">
                  <a16:creationId xmlns:a16="http://schemas.microsoft.com/office/drawing/2014/main" id="{F1B7BD76-A0C9-4DD7-9187-3A6C6F6546D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4021" y="6005172"/>
              <a:ext cx="914400" cy="765451"/>
            </a:xfrm>
            <a:prstGeom prst="rect">
              <a:avLst/>
            </a:prstGeom>
          </p:spPr>
        </p:pic>
      </p:grpSp>
    </p:spTree>
    <p:extLst>
      <p:ext uri="{BB962C8B-B14F-4D97-AF65-F5344CB8AC3E}">
        <p14:creationId xmlns:p14="http://schemas.microsoft.com/office/powerpoint/2010/main" val="3191099054"/>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r="697"/>
          <a:stretch/>
        </p:blipFill>
        <p:spPr>
          <a:xfrm>
            <a:off x="124827" y="5329391"/>
            <a:ext cx="11812069" cy="1399400"/>
          </a:xfrm>
          <a:prstGeom prst="rect">
            <a:avLst/>
          </a:prstGeom>
        </p:spPr>
      </p:pic>
      <p:grpSp>
        <p:nvGrpSpPr>
          <p:cNvPr id="11" name="Group 10"/>
          <p:cNvGrpSpPr/>
          <p:nvPr/>
        </p:nvGrpSpPr>
        <p:grpSpPr>
          <a:xfrm>
            <a:off x="1093304" y="834888"/>
            <a:ext cx="10843592" cy="4384257"/>
            <a:chOff x="1103243" y="556592"/>
            <a:chExt cx="10843592" cy="4384257"/>
          </a:xfrm>
        </p:grpSpPr>
        <p:sp>
          <p:nvSpPr>
            <p:cNvPr id="9" name="TextBox 8"/>
            <p:cNvSpPr txBox="1"/>
            <p:nvPr/>
          </p:nvSpPr>
          <p:spPr>
            <a:xfrm>
              <a:off x="1103243" y="556592"/>
              <a:ext cx="9342782" cy="3539430"/>
            </a:xfrm>
            <a:prstGeom prst="rect">
              <a:avLst/>
            </a:prstGeom>
            <a:noFill/>
          </p:spPr>
          <p:txBody>
            <a:bodyPr wrap="square" rtlCol="0">
              <a:spAutoFit/>
            </a:bodyPr>
            <a:lstStyle/>
            <a:p>
              <a:r>
                <a:rPr lang="en-US" sz="2800" b="1" dirty="0">
                  <a:solidFill>
                    <a:schemeClr val="bg1"/>
                  </a:solidFill>
                  <a:latin typeface="Segoe UI Semibold" panose="020B0702040204020203" pitchFamily="34" charset="0"/>
                </a:rPr>
                <a:t>California Department of Public Health</a:t>
              </a:r>
            </a:p>
            <a:p>
              <a:r>
                <a:rPr lang="en-US" sz="2800" b="1" dirty="0">
                  <a:solidFill>
                    <a:schemeClr val="bg1"/>
                  </a:solidFill>
                  <a:latin typeface="Segoe UI Semibold" panose="020B0702040204020203" pitchFamily="34" charset="0"/>
                </a:rPr>
                <a:t>Climate Change and Health Equity </a:t>
              </a:r>
              <a:r>
                <a:rPr lang="en-US" sz="2800" b="1" dirty="0" smtClean="0">
                  <a:solidFill>
                    <a:schemeClr val="bg1"/>
                  </a:solidFill>
                  <a:latin typeface="Segoe UI Semibold" panose="020B0702040204020203" pitchFamily="34" charset="0"/>
                </a:rPr>
                <a:t>Program</a:t>
              </a:r>
            </a:p>
            <a:p>
              <a:endParaRPr lang="en-US" sz="2800" b="1" dirty="0">
                <a:solidFill>
                  <a:schemeClr val="bg1"/>
                </a:solidFill>
                <a:latin typeface="Segoe UI Semibold" panose="020B0702040204020203" pitchFamily="34" charset="0"/>
              </a:endParaRPr>
            </a:p>
            <a:p>
              <a:endParaRPr lang="en-US" sz="2800" b="1" dirty="0" smtClean="0">
                <a:solidFill>
                  <a:schemeClr val="bg1"/>
                </a:solidFill>
                <a:latin typeface="Segoe UI Semibold" panose="020B0702040204020203" pitchFamily="34" charset="0"/>
              </a:endParaRPr>
            </a:p>
            <a:p>
              <a:r>
                <a:rPr lang="en-US" sz="2800" b="1" dirty="0" smtClean="0">
                  <a:solidFill>
                    <a:schemeClr val="bg1"/>
                  </a:solidFill>
                  <a:latin typeface="Segoe UI Semibold" panose="020B0702040204020203" pitchFamily="34" charset="0"/>
                </a:rPr>
                <a:t>CalBRACE</a:t>
              </a:r>
            </a:p>
            <a:p>
              <a:endParaRPr lang="en-US" sz="2800" b="1" dirty="0">
                <a:solidFill>
                  <a:schemeClr val="bg1"/>
                </a:solidFill>
                <a:latin typeface="Segoe UI Semibold" panose="020B0702040204020203" pitchFamily="34" charset="0"/>
              </a:endParaRPr>
            </a:p>
            <a:p>
              <a:endParaRPr lang="en-US" sz="2800" b="1" dirty="0" smtClean="0">
                <a:solidFill>
                  <a:schemeClr val="bg1"/>
                </a:solidFill>
                <a:latin typeface="Segoe UI Semibold" panose="020B0702040204020203" pitchFamily="34" charset="0"/>
              </a:endParaRPr>
            </a:p>
            <a:p>
              <a:r>
                <a:rPr lang="en-US" sz="2800" b="1" dirty="0" smtClean="0">
                  <a:solidFill>
                    <a:schemeClr val="bg1"/>
                  </a:solidFill>
                  <a:latin typeface="Segoe UI Semibold" panose="020B0702040204020203" pitchFamily="34" charset="0"/>
                </a:rPr>
                <a:t>Climate </a:t>
              </a:r>
              <a:r>
                <a:rPr lang="en-US" sz="2800" b="1" dirty="0">
                  <a:solidFill>
                    <a:schemeClr val="bg1"/>
                  </a:solidFill>
                  <a:latin typeface="Segoe UI Semibold" panose="020B0702040204020203" pitchFamily="34" charset="0"/>
                </a:rPr>
                <a:t>Change and Health Vulnerability Indicators</a:t>
              </a:r>
            </a:p>
          </p:txBody>
        </p:sp>
        <p:sp>
          <p:nvSpPr>
            <p:cNvPr id="10" name="TextBox 9"/>
            <p:cNvSpPr txBox="1"/>
            <p:nvPr/>
          </p:nvSpPr>
          <p:spPr>
            <a:xfrm>
              <a:off x="1510748" y="1401418"/>
              <a:ext cx="10436087" cy="3539431"/>
            </a:xfrm>
            <a:prstGeom prst="rect">
              <a:avLst/>
            </a:prstGeom>
            <a:noFill/>
          </p:spPr>
          <p:txBody>
            <a:bodyPr wrap="square" rtlCol="0">
              <a:spAutoFit/>
            </a:bodyPr>
            <a:lstStyle/>
            <a:p>
              <a:r>
                <a:rPr lang="en-US" sz="2800" b="1" dirty="0">
                  <a:solidFill>
                    <a:schemeClr val="bg1">
                      <a:lumMod val="85000"/>
                    </a:schemeClr>
                  </a:solidFill>
                  <a:latin typeface="Segoe UI Light" panose="020B0502040204020203" pitchFamily="34" charset="0"/>
                </a:rPr>
                <a:t>https://www.cdph.ca.gov/Programs/OHE/Pages/CCHEP.aspx</a:t>
              </a:r>
            </a:p>
            <a:p>
              <a:endParaRPr lang="en-US" sz="2800" b="1" dirty="0" smtClean="0">
                <a:solidFill>
                  <a:schemeClr val="bg1">
                    <a:lumMod val="85000"/>
                  </a:schemeClr>
                </a:solidFill>
                <a:latin typeface="Segoe UI Light" panose="020B0502040204020203" pitchFamily="34" charset="0"/>
              </a:endParaRPr>
            </a:p>
            <a:p>
              <a:endParaRPr lang="en-US" sz="2800" b="1" dirty="0" smtClean="0">
                <a:solidFill>
                  <a:schemeClr val="bg1">
                    <a:lumMod val="85000"/>
                  </a:schemeClr>
                </a:solidFill>
                <a:latin typeface="Segoe UI Light" panose="020B0502040204020203" pitchFamily="34" charset="0"/>
              </a:endParaRPr>
            </a:p>
            <a:p>
              <a:r>
                <a:rPr lang="en-US" sz="2800" b="1" dirty="0">
                  <a:solidFill>
                    <a:schemeClr val="bg1">
                      <a:lumMod val="85000"/>
                    </a:schemeClr>
                  </a:solidFill>
                  <a:latin typeface="Segoe UI Light" panose="020B0502040204020203" pitchFamily="34" charset="0"/>
                </a:rPr>
                <a:t>https://www.cdph.ca.gov/Programs/OHE/Pages/</a:t>
              </a:r>
              <a:r>
                <a:rPr lang="en-US" sz="2800" b="1" dirty="0" smtClean="0">
                  <a:solidFill>
                    <a:schemeClr val="bg1">
                      <a:lumMod val="85000"/>
                    </a:schemeClr>
                  </a:solidFill>
                  <a:latin typeface="Segoe UI Light" panose="020B0502040204020203" pitchFamily="34" charset="0"/>
                </a:rPr>
                <a:t>CalBRACE.aspx</a:t>
              </a:r>
            </a:p>
            <a:p>
              <a:endParaRPr lang="en-US" sz="2800" b="1" dirty="0" smtClean="0">
                <a:solidFill>
                  <a:schemeClr val="bg1">
                    <a:lumMod val="85000"/>
                  </a:schemeClr>
                </a:solidFill>
                <a:latin typeface="Segoe UI Light" panose="020B0502040204020203" pitchFamily="34" charset="0"/>
              </a:endParaRPr>
            </a:p>
            <a:p>
              <a:endParaRPr lang="en-US" sz="2800" b="1" dirty="0">
                <a:solidFill>
                  <a:schemeClr val="bg1">
                    <a:lumMod val="85000"/>
                  </a:schemeClr>
                </a:solidFill>
                <a:latin typeface="Segoe UI Light" panose="020B0502040204020203" pitchFamily="34" charset="0"/>
              </a:endParaRPr>
            </a:p>
            <a:p>
              <a:r>
                <a:rPr lang="en-US" sz="2800" b="1" dirty="0">
                  <a:solidFill>
                    <a:schemeClr val="bg1">
                      <a:lumMod val="85000"/>
                    </a:schemeClr>
                  </a:solidFill>
                  <a:latin typeface="Segoe UI Light" panose="020B0502040204020203" pitchFamily="34" charset="0"/>
                </a:rPr>
                <a:t>https://discovery.cdph.ca.gov/ohe/CCHVIz/</a:t>
              </a:r>
            </a:p>
          </p:txBody>
        </p:sp>
      </p:grpSp>
    </p:spTree>
    <p:extLst>
      <p:ext uri="{BB962C8B-B14F-4D97-AF65-F5344CB8AC3E}">
        <p14:creationId xmlns:p14="http://schemas.microsoft.com/office/powerpoint/2010/main" val="1469966812"/>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b="15706"/>
          <a:stretch/>
        </p:blipFill>
        <p:spPr>
          <a:xfrm>
            <a:off x="0" y="0"/>
            <a:ext cx="12203746" cy="6858000"/>
          </a:xfrm>
          <a:prstGeom prst="rect">
            <a:avLst/>
          </a:prstGeom>
        </p:spPr>
      </p:pic>
      <p:sp>
        <p:nvSpPr>
          <p:cNvPr id="3" name="TextBox 2"/>
          <p:cNvSpPr txBox="1"/>
          <p:nvPr/>
        </p:nvSpPr>
        <p:spPr>
          <a:xfrm>
            <a:off x="433954" y="3905573"/>
            <a:ext cx="11251768" cy="2585323"/>
          </a:xfrm>
          <a:prstGeom prst="rect">
            <a:avLst/>
          </a:prstGeom>
          <a:solidFill>
            <a:schemeClr val="bg2">
              <a:lumMod val="50000"/>
              <a:alpha val="54000"/>
            </a:schemeClr>
          </a:solidFill>
        </p:spPr>
        <p:txBody>
          <a:bodyPr wrap="square" rtlCol="0">
            <a:spAutoFit/>
          </a:bodyPr>
          <a:lstStyle/>
          <a:p>
            <a:r>
              <a:rPr lang="en-US" sz="5400" b="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Burns </a:t>
            </a:r>
            <a:r>
              <a:rPr lang="en-US" sz="3200" b="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(injury and death)</a:t>
            </a:r>
          </a:p>
          <a:p>
            <a:r>
              <a:rPr lang="en-US" sz="5400" b="1" dirty="0">
                <a:solidFill>
                  <a:schemeClr val="bg1"/>
                </a:solidFill>
                <a:latin typeface="Segoe UI" panose="020B0502040204020203" pitchFamily="34" charset="0"/>
                <a:ea typeface="Segoe UI" panose="020B0502040204020203" pitchFamily="34" charset="0"/>
                <a:cs typeface="Segoe UI" panose="020B0502040204020203" pitchFamily="34" charset="0"/>
              </a:rPr>
              <a:t>Health care system </a:t>
            </a:r>
            <a:r>
              <a:rPr lang="en-US" sz="3200" b="1" dirty="0">
                <a:solidFill>
                  <a:schemeClr val="bg1"/>
                </a:solidFill>
                <a:latin typeface="Segoe UI" panose="020B0502040204020203" pitchFamily="34" charset="0"/>
                <a:ea typeface="Segoe UI" panose="020B0502040204020203" pitchFamily="34" charset="0"/>
                <a:cs typeface="Segoe UI" panose="020B0502040204020203" pitchFamily="34" charset="0"/>
              </a:rPr>
              <a:t>(increased pressure)</a:t>
            </a:r>
            <a:endParaRPr lang="en-US" sz="5400" b="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r>
              <a:rPr lang="en-US" sz="5400" b="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Displacement &amp; Traumatic stress</a:t>
            </a:r>
          </a:p>
        </p:txBody>
      </p:sp>
    </p:spTree>
    <p:extLst>
      <p:ext uri="{BB962C8B-B14F-4D97-AF65-F5344CB8AC3E}">
        <p14:creationId xmlns:p14="http://schemas.microsoft.com/office/powerpoint/2010/main" val="11477295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6218"/>
            <a:ext cx="12192000" cy="6405562"/>
          </a:xfrm>
          <a:prstGeom prst="rect">
            <a:avLst/>
          </a:prstGeom>
        </p:spPr>
      </p:pic>
      <p:sp>
        <p:nvSpPr>
          <p:cNvPr id="3" name="TextBox 2"/>
          <p:cNvSpPr txBox="1"/>
          <p:nvPr/>
        </p:nvSpPr>
        <p:spPr>
          <a:xfrm>
            <a:off x="346129" y="226218"/>
            <a:ext cx="11499742" cy="2585323"/>
          </a:xfrm>
          <a:prstGeom prst="rect">
            <a:avLst/>
          </a:prstGeom>
          <a:solidFill>
            <a:schemeClr val="bg2">
              <a:lumMod val="50000"/>
              <a:alpha val="0"/>
            </a:schemeClr>
          </a:solidFill>
        </p:spPr>
        <p:txBody>
          <a:bodyPr wrap="square" rtlCol="0">
            <a:spAutoFit/>
          </a:bodyPr>
          <a:lstStyle/>
          <a:p>
            <a:r>
              <a:rPr lang="en-US" sz="5400" b="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Smoke </a:t>
            </a:r>
            <a:r>
              <a:rPr lang="en-US" sz="3200" b="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a:t>
            </a:r>
            <a:r>
              <a:rPr lang="en-US" sz="3200" b="1" dirty="0">
                <a:solidFill>
                  <a:schemeClr val="bg1"/>
                </a:solidFill>
                <a:latin typeface="Segoe UI" panose="020B0502040204020203" pitchFamily="34" charset="0"/>
                <a:ea typeface="Segoe UI" panose="020B0502040204020203" pitchFamily="34" charset="0"/>
                <a:cs typeface="Segoe UI" panose="020B0502040204020203" pitchFamily="34" charset="0"/>
              </a:rPr>
              <a:t>Asthma &amp; cardiovascular </a:t>
            </a:r>
            <a:r>
              <a:rPr lang="en-US" sz="3200" b="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disease)</a:t>
            </a:r>
          </a:p>
          <a:p>
            <a:r>
              <a:rPr lang="en-US" sz="5400" b="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Erosion and landslides</a:t>
            </a:r>
          </a:p>
          <a:p>
            <a:r>
              <a:rPr lang="en-US" sz="5400" b="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Toxic cleanup</a:t>
            </a:r>
          </a:p>
        </p:txBody>
      </p:sp>
    </p:spTree>
    <p:extLst>
      <p:ext uri="{BB962C8B-B14F-4D97-AF65-F5344CB8AC3E}">
        <p14:creationId xmlns:p14="http://schemas.microsoft.com/office/powerpoint/2010/main" val="38333446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2310" y="0"/>
            <a:ext cx="8392030" cy="6155594"/>
          </a:xfrm>
          <a:prstGeom prst="rect">
            <a:avLst/>
          </a:prstGeom>
        </p:spPr>
      </p:pic>
      <p:sp>
        <p:nvSpPr>
          <p:cNvPr id="3" name="Rectangle 2"/>
          <p:cNvSpPr/>
          <p:nvPr/>
        </p:nvSpPr>
        <p:spPr>
          <a:xfrm>
            <a:off x="278970" y="6155594"/>
            <a:ext cx="11778711" cy="646331"/>
          </a:xfrm>
          <a:prstGeom prst="rect">
            <a:avLst/>
          </a:prstGeom>
        </p:spPr>
        <p:txBody>
          <a:bodyPr wrap="square">
            <a:spAutoFit/>
          </a:bodyPr>
          <a:lstStyle/>
          <a:p>
            <a:r>
              <a:rPr lang="en-US" sz="1200" dirty="0">
                <a:solidFill>
                  <a:schemeClr val="bg1">
                    <a:lumMod val="95000"/>
                  </a:schemeClr>
                </a:solidFill>
                <a:latin typeface="Arial" panose="020B0604020202020204" pitchFamily="34" charset="0"/>
              </a:rPr>
              <a:t>Hutchinson, Justine A., Jason Vargo, Meredith Milet, Nancy HF French, Michael </a:t>
            </a:r>
            <a:r>
              <a:rPr lang="en-US" sz="1200" dirty="0" err="1">
                <a:solidFill>
                  <a:schemeClr val="bg1">
                    <a:lumMod val="95000"/>
                  </a:schemeClr>
                </a:solidFill>
                <a:latin typeface="Arial" panose="020B0604020202020204" pitchFamily="34" charset="0"/>
              </a:rPr>
              <a:t>Billmire</a:t>
            </a:r>
            <a:r>
              <a:rPr lang="en-US" sz="1200" dirty="0">
                <a:solidFill>
                  <a:schemeClr val="bg1">
                    <a:lumMod val="95000"/>
                  </a:schemeClr>
                </a:solidFill>
                <a:latin typeface="Arial" panose="020B0604020202020204" pitchFamily="34" charset="0"/>
              </a:rPr>
              <a:t>, Jeffrey Johnson, and Sumi Hoshiko. "The San Diego 2007 wildfires and </a:t>
            </a:r>
            <a:r>
              <a:rPr lang="en-US" sz="1200" dirty="0" err="1">
                <a:solidFill>
                  <a:schemeClr val="bg1">
                    <a:lumMod val="95000"/>
                  </a:schemeClr>
                </a:solidFill>
                <a:latin typeface="Arial" panose="020B0604020202020204" pitchFamily="34" charset="0"/>
              </a:rPr>
              <a:t>Medi</a:t>
            </a:r>
            <a:r>
              <a:rPr lang="en-US" sz="1200" dirty="0">
                <a:solidFill>
                  <a:schemeClr val="bg1">
                    <a:lumMod val="95000"/>
                  </a:schemeClr>
                </a:solidFill>
                <a:latin typeface="Arial" panose="020B0604020202020204" pitchFamily="34" charset="0"/>
              </a:rPr>
              <a:t>-Cal emergency department presentations, inpatient hospitalizations, and outpatient visits: An observational study of smoke exposure periods and a bidirectional case-crossover analysis." </a:t>
            </a:r>
            <a:r>
              <a:rPr lang="en-US" sz="1200" i="1" dirty="0" err="1">
                <a:solidFill>
                  <a:schemeClr val="bg1">
                    <a:lumMod val="95000"/>
                  </a:schemeClr>
                </a:solidFill>
                <a:latin typeface="Arial" panose="020B0604020202020204" pitchFamily="34" charset="0"/>
              </a:rPr>
              <a:t>PLoS</a:t>
            </a:r>
            <a:r>
              <a:rPr lang="en-US" sz="1200" i="1" dirty="0">
                <a:solidFill>
                  <a:schemeClr val="bg1">
                    <a:lumMod val="95000"/>
                  </a:schemeClr>
                </a:solidFill>
                <a:latin typeface="Arial" panose="020B0604020202020204" pitchFamily="34" charset="0"/>
              </a:rPr>
              <a:t> medicine</a:t>
            </a:r>
            <a:r>
              <a:rPr lang="en-US" sz="1200" dirty="0">
                <a:solidFill>
                  <a:schemeClr val="bg1">
                    <a:lumMod val="95000"/>
                  </a:schemeClr>
                </a:solidFill>
                <a:latin typeface="Arial" panose="020B0604020202020204" pitchFamily="34" charset="0"/>
              </a:rPr>
              <a:t> 15, no. 7 (2018): e1002601.</a:t>
            </a:r>
            <a:endParaRPr lang="en-US" sz="1200" dirty="0">
              <a:solidFill>
                <a:schemeClr val="bg1">
                  <a:lumMod val="95000"/>
                </a:schemeClr>
              </a:solidFill>
            </a:endParaRPr>
          </a:p>
        </p:txBody>
      </p:sp>
      <p:sp>
        <p:nvSpPr>
          <p:cNvPr id="4" name="TextBox 3"/>
          <p:cNvSpPr txBox="1"/>
          <p:nvPr/>
        </p:nvSpPr>
        <p:spPr>
          <a:xfrm>
            <a:off x="2114200" y="110359"/>
            <a:ext cx="5910449" cy="400110"/>
          </a:xfrm>
          <a:prstGeom prst="rect">
            <a:avLst/>
          </a:prstGeom>
          <a:noFill/>
        </p:spPr>
        <p:txBody>
          <a:bodyPr wrap="square" rtlCol="0">
            <a:spAutoFit/>
          </a:bodyPr>
          <a:lstStyle/>
          <a:p>
            <a:r>
              <a:rPr lang="en-US" sz="2000" b="1" dirty="0" smtClean="0">
                <a:latin typeface="Tw Cen MT" panose="020B0602020104020603" pitchFamily="34" charset="0"/>
              </a:rPr>
              <a:t>Wildfire Smoke Concentrations</a:t>
            </a:r>
            <a:endParaRPr lang="en-US" sz="2000" b="1" dirty="0">
              <a:latin typeface="Tw Cen MT" panose="020B0602020104020603" pitchFamily="34" charset="0"/>
            </a:endParaRPr>
          </a:p>
        </p:txBody>
      </p:sp>
      <p:sp>
        <p:nvSpPr>
          <p:cNvPr id="5" name="TextBox 4"/>
          <p:cNvSpPr txBox="1"/>
          <p:nvPr/>
        </p:nvSpPr>
        <p:spPr>
          <a:xfrm>
            <a:off x="2114200" y="420773"/>
            <a:ext cx="5910449" cy="400110"/>
          </a:xfrm>
          <a:prstGeom prst="rect">
            <a:avLst/>
          </a:prstGeom>
          <a:noFill/>
        </p:spPr>
        <p:txBody>
          <a:bodyPr wrap="square" rtlCol="0">
            <a:spAutoFit/>
          </a:bodyPr>
          <a:lstStyle/>
          <a:p>
            <a:r>
              <a:rPr lang="en-US" sz="2000" b="1" dirty="0" smtClean="0">
                <a:latin typeface="Tw Cen MT" panose="020B0602020104020603" pitchFamily="34" charset="0"/>
              </a:rPr>
              <a:t>2007 San Diego Firestorm</a:t>
            </a:r>
            <a:endParaRPr lang="en-US" sz="2000" b="1" dirty="0">
              <a:latin typeface="Tw Cen MT" panose="020B0602020104020603" pitchFamily="34" charset="0"/>
            </a:endParaRPr>
          </a:p>
        </p:txBody>
      </p:sp>
    </p:spTree>
    <p:extLst>
      <p:ext uri="{BB962C8B-B14F-4D97-AF65-F5344CB8AC3E}">
        <p14:creationId xmlns:p14="http://schemas.microsoft.com/office/powerpoint/2010/main" val="1156727763"/>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0576" cy="6783355"/>
          </a:xfrm>
          <a:prstGeom prst="rect">
            <a:avLst/>
          </a:prstGeom>
        </p:spPr>
      </p:pic>
      <p:sp>
        <p:nvSpPr>
          <p:cNvPr id="3" name="Rectangle 2"/>
          <p:cNvSpPr/>
          <p:nvPr/>
        </p:nvSpPr>
        <p:spPr>
          <a:xfrm>
            <a:off x="215900" y="3487119"/>
            <a:ext cx="11823700" cy="3296236"/>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704809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40000"/>
                                  </p:stCondLst>
                                  <p:childTnLst>
                                    <p:animEffect transition="out" filter="fade">
                                      <p:cBhvr>
                                        <p:cTn id="6" dur="1000"/>
                                        <p:tgtEl>
                                          <p:spTgt spid="3"/>
                                        </p:tgtEl>
                                      </p:cBhvr>
                                    </p:animEffect>
                                    <p:set>
                                      <p:cBhvr>
                                        <p:cTn id="7"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0576" cy="6783355"/>
          </a:xfrm>
          <a:prstGeom prst="rect">
            <a:avLst/>
          </a:prstGeom>
        </p:spPr>
      </p:pic>
      <p:sp>
        <p:nvSpPr>
          <p:cNvPr id="3" name="Rectangle 2"/>
          <p:cNvSpPr/>
          <p:nvPr/>
        </p:nvSpPr>
        <p:spPr>
          <a:xfrm>
            <a:off x="215900" y="1016000"/>
            <a:ext cx="11823700" cy="5767355"/>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801" b="28139"/>
          <a:stretch/>
        </p:blipFill>
        <p:spPr>
          <a:xfrm>
            <a:off x="215900" y="1302603"/>
            <a:ext cx="11827285" cy="5194147"/>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t="95185" b="706"/>
          <a:stretch/>
        </p:blipFill>
        <p:spPr>
          <a:xfrm>
            <a:off x="0" y="6540282"/>
            <a:ext cx="12191999" cy="278971"/>
          </a:xfrm>
          <a:prstGeom prst="rect">
            <a:avLst/>
          </a:prstGeom>
        </p:spPr>
      </p:pic>
    </p:spTree>
    <p:extLst>
      <p:ext uri="{BB962C8B-B14F-4D97-AF65-F5344CB8AC3E}">
        <p14:creationId xmlns:p14="http://schemas.microsoft.com/office/powerpoint/2010/main" val="3900184578"/>
      </p:ext>
    </p:extLst>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789716"/>
          </a:xfrm>
          <a:prstGeom prst="rect">
            <a:avLst/>
          </a:prstGeom>
        </p:spPr>
      </p:pic>
      <p:sp>
        <p:nvSpPr>
          <p:cNvPr id="3" name="Rectangle 2"/>
          <p:cNvSpPr/>
          <p:nvPr/>
        </p:nvSpPr>
        <p:spPr>
          <a:xfrm>
            <a:off x="5334000" y="1103086"/>
            <a:ext cx="6705600" cy="5251219"/>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0101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afterEffect">
                                  <p:stCondLst>
                                    <p:cond delay="10000"/>
                                  </p:stCondLst>
                                  <p:childTnLst>
                                    <p:animEffect transition="out" filter="wipe(left)">
                                      <p:cBhvr>
                                        <p:cTn id="6" dur="1000"/>
                                        <p:tgtEl>
                                          <p:spTgt spid="3"/>
                                        </p:tgtEl>
                                      </p:cBhvr>
                                    </p:animEffect>
                                    <p:set>
                                      <p:cBhvr>
                                        <p:cTn id="7"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789717"/>
          </a:xfrm>
          <a:prstGeom prst="rect">
            <a:avLst/>
          </a:prstGeom>
        </p:spPr>
      </p:pic>
      <p:sp>
        <p:nvSpPr>
          <p:cNvPr id="3" name="Rectangle 2"/>
          <p:cNvSpPr/>
          <p:nvPr/>
        </p:nvSpPr>
        <p:spPr>
          <a:xfrm>
            <a:off x="215900" y="1016000"/>
            <a:ext cx="11823700" cy="5767355"/>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smtClean="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7961329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5000"/>
                                  </p:stCondLst>
                                  <p:childTnLst>
                                    <p:animEffect transition="out" filter="fade">
                                      <p:cBhvr>
                                        <p:cTn id="6" dur="1000"/>
                                        <p:tgtEl>
                                          <p:spTgt spid="3"/>
                                        </p:tgtEl>
                                      </p:cBhvr>
                                    </p:animEffect>
                                    <p:set>
                                      <p:cBhvr>
                                        <p:cTn id="7"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82880"/>
          <a:stretch/>
        </p:blipFill>
        <p:spPr>
          <a:xfrm>
            <a:off x="0" y="0"/>
            <a:ext cx="12192000" cy="1162373"/>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97554" y="1016000"/>
            <a:ext cx="6260392" cy="5773717"/>
          </a:xfrm>
          <a:prstGeom prst="rect">
            <a:avLst/>
          </a:prstGeom>
        </p:spPr>
      </p:pic>
    </p:spTree>
    <p:extLst>
      <p:ext uri="{BB962C8B-B14F-4D97-AF65-F5344CB8AC3E}">
        <p14:creationId xmlns:p14="http://schemas.microsoft.com/office/powerpoint/2010/main" val="2670794541"/>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789716"/>
          </a:xfrm>
          <a:prstGeom prst="rect">
            <a:avLst/>
          </a:prstGeom>
        </p:spPr>
      </p:pic>
      <p:sp>
        <p:nvSpPr>
          <p:cNvPr id="3" name="Rectangle 2"/>
          <p:cNvSpPr/>
          <p:nvPr/>
        </p:nvSpPr>
        <p:spPr>
          <a:xfrm>
            <a:off x="215900" y="1016000"/>
            <a:ext cx="11823700" cy="5767355"/>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smtClean="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1257272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afterEffect">
                                  <p:stCondLst>
                                    <p:cond delay="5000"/>
                                  </p:stCondLst>
                                  <p:childTnLst>
                                    <p:animEffect transition="out" filter="wipe(left)">
                                      <p:cBhvr>
                                        <p:cTn id="6" dur="1000"/>
                                        <p:tgtEl>
                                          <p:spTgt spid="3"/>
                                        </p:tgtEl>
                                      </p:cBhvr>
                                    </p:animEffect>
                                    <p:set>
                                      <p:cBhvr>
                                        <p:cTn id="7"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r="697"/>
          <a:stretch/>
        </p:blipFill>
        <p:spPr>
          <a:xfrm>
            <a:off x="124827" y="5329391"/>
            <a:ext cx="11812069" cy="1399400"/>
          </a:xfrm>
          <a:prstGeom prst="rect">
            <a:avLst/>
          </a:prstGeom>
        </p:spPr>
      </p:pic>
      <p:grpSp>
        <p:nvGrpSpPr>
          <p:cNvPr id="11" name="Group 10"/>
          <p:cNvGrpSpPr/>
          <p:nvPr/>
        </p:nvGrpSpPr>
        <p:grpSpPr>
          <a:xfrm>
            <a:off x="1093304" y="834888"/>
            <a:ext cx="10843592" cy="4384257"/>
            <a:chOff x="1103243" y="556592"/>
            <a:chExt cx="10843592" cy="4384257"/>
          </a:xfrm>
        </p:grpSpPr>
        <p:sp>
          <p:nvSpPr>
            <p:cNvPr id="9" name="TextBox 8"/>
            <p:cNvSpPr txBox="1"/>
            <p:nvPr/>
          </p:nvSpPr>
          <p:spPr>
            <a:xfrm>
              <a:off x="1103243" y="556592"/>
              <a:ext cx="9342782" cy="3539430"/>
            </a:xfrm>
            <a:prstGeom prst="rect">
              <a:avLst/>
            </a:prstGeom>
            <a:noFill/>
          </p:spPr>
          <p:txBody>
            <a:bodyPr wrap="square" rtlCol="0">
              <a:spAutoFit/>
            </a:bodyPr>
            <a:lstStyle/>
            <a:p>
              <a:r>
                <a:rPr lang="en-US" sz="2800" b="1" dirty="0">
                  <a:solidFill>
                    <a:schemeClr val="bg1"/>
                  </a:solidFill>
                  <a:latin typeface="Segoe UI Semibold" panose="020B0702040204020203" pitchFamily="34" charset="0"/>
                </a:rPr>
                <a:t>California Department of Public Health</a:t>
              </a:r>
            </a:p>
            <a:p>
              <a:r>
                <a:rPr lang="en-US" sz="2800" b="1" dirty="0">
                  <a:solidFill>
                    <a:schemeClr val="bg1"/>
                  </a:solidFill>
                  <a:latin typeface="Segoe UI Semibold" panose="020B0702040204020203" pitchFamily="34" charset="0"/>
                </a:rPr>
                <a:t>Climate Change and Health Equity </a:t>
              </a:r>
              <a:r>
                <a:rPr lang="en-US" sz="2800" b="1" dirty="0" smtClean="0">
                  <a:solidFill>
                    <a:schemeClr val="bg1"/>
                  </a:solidFill>
                  <a:latin typeface="Segoe UI Semibold" panose="020B0702040204020203" pitchFamily="34" charset="0"/>
                </a:rPr>
                <a:t>Program</a:t>
              </a:r>
            </a:p>
            <a:p>
              <a:endParaRPr lang="en-US" sz="2800" b="1" dirty="0">
                <a:solidFill>
                  <a:schemeClr val="bg1"/>
                </a:solidFill>
                <a:latin typeface="Segoe UI Semibold" panose="020B0702040204020203" pitchFamily="34" charset="0"/>
              </a:endParaRPr>
            </a:p>
            <a:p>
              <a:endParaRPr lang="en-US" sz="2800" b="1" dirty="0" smtClean="0">
                <a:solidFill>
                  <a:schemeClr val="bg1"/>
                </a:solidFill>
                <a:latin typeface="Segoe UI Semibold" panose="020B0702040204020203" pitchFamily="34" charset="0"/>
              </a:endParaRPr>
            </a:p>
            <a:p>
              <a:r>
                <a:rPr lang="en-US" sz="2800" b="1" dirty="0" smtClean="0">
                  <a:solidFill>
                    <a:schemeClr val="bg1"/>
                  </a:solidFill>
                  <a:latin typeface="Segoe UI Semibold" panose="020B0702040204020203" pitchFamily="34" charset="0"/>
                </a:rPr>
                <a:t>CalBRACE</a:t>
              </a:r>
            </a:p>
            <a:p>
              <a:endParaRPr lang="en-US" sz="2800" b="1" dirty="0">
                <a:solidFill>
                  <a:schemeClr val="bg1"/>
                </a:solidFill>
                <a:latin typeface="Segoe UI Semibold" panose="020B0702040204020203" pitchFamily="34" charset="0"/>
              </a:endParaRPr>
            </a:p>
            <a:p>
              <a:endParaRPr lang="en-US" sz="2800" b="1" dirty="0" smtClean="0">
                <a:solidFill>
                  <a:schemeClr val="bg1"/>
                </a:solidFill>
                <a:latin typeface="Segoe UI Semibold" panose="020B0702040204020203" pitchFamily="34" charset="0"/>
              </a:endParaRPr>
            </a:p>
            <a:p>
              <a:r>
                <a:rPr lang="en-US" sz="2800" b="1" dirty="0" smtClean="0">
                  <a:solidFill>
                    <a:schemeClr val="bg1"/>
                  </a:solidFill>
                  <a:latin typeface="Segoe UI Semibold" panose="020B0702040204020203" pitchFamily="34" charset="0"/>
                </a:rPr>
                <a:t>Climate </a:t>
              </a:r>
              <a:r>
                <a:rPr lang="en-US" sz="2800" b="1" dirty="0">
                  <a:solidFill>
                    <a:schemeClr val="bg1"/>
                  </a:solidFill>
                  <a:latin typeface="Segoe UI Semibold" panose="020B0702040204020203" pitchFamily="34" charset="0"/>
                </a:rPr>
                <a:t>Change and Health Vulnerability Indicators</a:t>
              </a:r>
            </a:p>
          </p:txBody>
        </p:sp>
        <p:sp>
          <p:nvSpPr>
            <p:cNvPr id="10" name="TextBox 9"/>
            <p:cNvSpPr txBox="1"/>
            <p:nvPr/>
          </p:nvSpPr>
          <p:spPr>
            <a:xfrm>
              <a:off x="1510748" y="1401418"/>
              <a:ext cx="10436087" cy="3539431"/>
            </a:xfrm>
            <a:prstGeom prst="rect">
              <a:avLst/>
            </a:prstGeom>
            <a:noFill/>
          </p:spPr>
          <p:txBody>
            <a:bodyPr wrap="square" rtlCol="0">
              <a:spAutoFit/>
            </a:bodyPr>
            <a:lstStyle/>
            <a:p>
              <a:r>
                <a:rPr lang="en-US" sz="2800" b="1" dirty="0">
                  <a:solidFill>
                    <a:schemeClr val="bg1">
                      <a:lumMod val="85000"/>
                    </a:schemeClr>
                  </a:solidFill>
                  <a:latin typeface="Segoe UI Light" panose="020B0502040204020203" pitchFamily="34" charset="0"/>
                </a:rPr>
                <a:t>https://www.cdph.ca.gov/Programs/OHE/Pages/CCHEP.aspx</a:t>
              </a:r>
            </a:p>
            <a:p>
              <a:endParaRPr lang="en-US" sz="2800" b="1" dirty="0" smtClean="0">
                <a:solidFill>
                  <a:schemeClr val="bg1">
                    <a:lumMod val="85000"/>
                  </a:schemeClr>
                </a:solidFill>
                <a:latin typeface="Segoe UI Light" panose="020B0502040204020203" pitchFamily="34" charset="0"/>
              </a:endParaRPr>
            </a:p>
            <a:p>
              <a:endParaRPr lang="en-US" sz="2800" b="1" dirty="0" smtClean="0">
                <a:solidFill>
                  <a:schemeClr val="bg1">
                    <a:lumMod val="85000"/>
                  </a:schemeClr>
                </a:solidFill>
                <a:latin typeface="Segoe UI Light" panose="020B0502040204020203" pitchFamily="34" charset="0"/>
              </a:endParaRPr>
            </a:p>
            <a:p>
              <a:r>
                <a:rPr lang="en-US" sz="2800" b="1" dirty="0">
                  <a:solidFill>
                    <a:schemeClr val="bg1">
                      <a:lumMod val="85000"/>
                    </a:schemeClr>
                  </a:solidFill>
                  <a:latin typeface="Segoe UI Light" panose="020B0502040204020203" pitchFamily="34" charset="0"/>
                </a:rPr>
                <a:t>https://www.cdph.ca.gov/Programs/OHE/Pages/</a:t>
              </a:r>
              <a:r>
                <a:rPr lang="en-US" sz="2800" b="1" dirty="0" smtClean="0">
                  <a:solidFill>
                    <a:schemeClr val="bg1">
                      <a:lumMod val="85000"/>
                    </a:schemeClr>
                  </a:solidFill>
                  <a:latin typeface="Segoe UI Light" panose="020B0502040204020203" pitchFamily="34" charset="0"/>
                </a:rPr>
                <a:t>CalBRACE.aspx</a:t>
              </a:r>
            </a:p>
            <a:p>
              <a:endParaRPr lang="en-US" sz="2800" b="1" dirty="0" smtClean="0">
                <a:solidFill>
                  <a:schemeClr val="bg1">
                    <a:lumMod val="85000"/>
                  </a:schemeClr>
                </a:solidFill>
                <a:latin typeface="Segoe UI Light" panose="020B0502040204020203" pitchFamily="34" charset="0"/>
              </a:endParaRPr>
            </a:p>
            <a:p>
              <a:endParaRPr lang="en-US" sz="2800" b="1" dirty="0">
                <a:solidFill>
                  <a:schemeClr val="bg1">
                    <a:lumMod val="85000"/>
                  </a:schemeClr>
                </a:solidFill>
                <a:latin typeface="Segoe UI Light" panose="020B0502040204020203" pitchFamily="34" charset="0"/>
              </a:endParaRPr>
            </a:p>
            <a:p>
              <a:r>
                <a:rPr lang="en-US" sz="2800" b="1" dirty="0">
                  <a:solidFill>
                    <a:schemeClr val="bg1">
                      <a:lumMod val="85000"/>
                    </a:schemeClr>
                  </a:solidFill>
                  <a:latin typeface="Segoe UI Light" panose="020B0502040204020203" pitchFamily="34" charset="0"/>
                </a:rPr>
                <a:t>https://discovery.cdph.ca.gov/ohe/CCHVIz/</a:t>
              </a:r>
            </a:p>
          </p:txBody>
        </p:sp>
      </p:grpSp>
    </p:spTree>
    <p:extLst>
      <p:ext uri="{BB962C8B-B14F-4D97-AF65-F5344CB8AC3E}">
        <p14:creationId xmlns:p14="http://schemas.microsoft.com/office/powerpoint/2010/main" val="1836696999"/>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r="1303"/>
          <a:stretch/>
        </p:blipFill>
        <p:spPr>
          <a:xfrm>
            <a:off x="3428479" y="5348138"/>
            <a:ext cx="6139305" cy="1219290"/>
          </a:xfrm>
          <a:prstGeom prst="rect">
            <a:avLst/>
          </a:prstGeom>
        </p:spPr>
      </p:pic>
      <p:pic>
        <p:nvPicPr>
          <p:cNvPr id="16" name="Picture 9" descr="https://3.bp.blogspot.com/--3jtkRI84mM/V6plxmP5zuI/AAAAAAAAB7U/lUPX57NP4KEkk7E9vtj5d36lxj6VLFN9gCLcB/s550/Solarthon.jpg">
            <a:hlinkClick r:id="rId4"/>
            <a:extLst>
              <a:ext uri="{FF2B5EF4-FFF2-40B4-BE49-F238E27FC236}">
                <a16:creationId xmlns:a16="http://schemas.microsoft.com/office/drawing/2014/main" id="{225C4860-14AF-486B-8B17-866A2E738A43}"/>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8761"/>
          <a:stretch/>
        </p:blipFill>
        <p:spPr bwMode="auto">
          <a:xfrm>
            <a:off x="9931512" y="2498796"/>
            <a:ext cx="1755648" cy="1374952"/>
          </a:xfrm>
          <a:prstGeom prst="rect">
            <a:avLst/>
          </a:prstGeom>
          <a:noFill/>
          <a:extLst>
            <a:ext uri="{909E8E84-426E-40dd-AFC4-6F175D3DCCD1}">
              <a14:hiddenFill xmlns="" xmlns:a14="http://schemas.microsoft.com/office/drawing/2010/main">
                <a:solidFill>
                  <a:srgbClr val="FFFFFF"/>
                </a:solidFill>
              </a14:hiddenFill>
            </a:ext>
          </a:extLst>
        </p:spPr>
      </p:pic>
      <p:pic>
        <p:nvPicPr>
          <p:cNvPr id="17" name="Picture 5" descr="Image result for Hurricane">
            <a:hlinkClick r:id="rId7"/>
            <a:extLst>
              <a:ext uri="{FF2B5EF4-FFF2-40B4-BE49-F238E27FC236}">
                <a16:creationId xmlns:a16="http://schemas.microsoft.com/office/drawing/2014/main" id="{E1C4454B-4A71-46DF-8A78-D7065CF9AAF2}"/>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rightnessContrast bright="5000" contrast="-40000"/>
                    </a14:imgEffect>
                  </a14:imgLayer>
                </a14:imgProps>
              </a:ext>
              <a:ext uri="{28A0092B-C50C-407E-A947-70E740481C1C}">
                <a14:useLocalDpi xmlns:a14="http://schemas.microsoft.com/office/drawing/2010/main" val="0"/>
              </a:ext>
            </a:extLst>
          </a:blip>
          <a:srcRect l="6098"/>
          <a:stretch/>
        </p:blipFill>
        <p:spPr bwMode="auto">
          <a:xfrm>
            <a:off x="9922838" y="76200"/>
            <a:ext cx="1757934" cy="1170432"/>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604EC335-5DCA-497B-9F1A-9191F7E149F2}"/>
              </a:ext>
            </a:extLst>
          </p:cNvPr>
          <p:cNvGrpSpPr/>
          <p:nvPr/>
        </p:nvGrpSpPr>
        <p:grpSpPr>
          <a:xfrm>
            <a:off x="370704" y="242591"/>
            <a:ext cx="9180148" cy="3151398"/>
            <a:chOff x="-707005" y="292392"/>
            <a:chExt cx="7894882" cy="3151398"/>
          </a:xfrm>
        </p:grpSpPr>
        <p:sp>
          <p:nvSpPr>
            <p:cNvPr id="19" name="Title 1">
              <a:extLst>
                <a:ext uri="{FF2B5EF4-FFF2-40B4-BE49-F238E27FC236}">
                  <a16:creationId xmlns:a16="http://schemas.microsoft.com/office/drawing/2014/main" id="{1C76E463-2AD8-469B-9BBD-71BFE77F5279}"/>
                </a:ext>
              </a:extLst>
            </p:cNvPr>
            <p:cNvSpPr txBox="1">
              <a:spLocks/>
            </p:cNvSpPr>
            <p:nvPr/>
          </p:nvSpPr>
          <p:spPr>
            <a:xfrm>
              <a:off x="321973" y="320502"/>
              <a:ext cx="6865904" cy="59316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endParaRPr kumimoji="0" lang="en-US" sz="31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j-ea"/>
                <a:cs typeface="Arial" panose="020B0604020202020204" pitchFamily="34" charset="0"/>
              </a:endParaRPr>
            </a:p>
          </p:txBody>
        </p:sp>
        <p:sp>
          <p:nvSpPr>
            <p:cNvPr id="20" name="Subtitle 2">
              <a:extLst>
                <a:ext uri="{FF2B5EF4-FFF2-40B4-BE49-F238E27FC236}">
                  <a16:creationId xmlns:a16="http://schemas.microsoft.com/office/drawing/2014/main" id="{A3EBBC31-47EA-4931-9402-C99C1B08F896}"/>
                </a:ext>
              </a:extLst>
            </p:cNvPr>
            <p:cNvSpPr txBox="1">
              <a:spLocks/>
            </p:cNvSpPr>
            <p:nvPr/>
          </p:nvSpPr>
          <p:spPr>
            <a:xfrm>
              <a:off x="-707005" y="292392"/>
              <a:ext cx="7894882" cy="315139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r">
                <a:spcBef>
                  <a:spcPts val="0"/>
                </a:spcBef>
                <a:buNone/>
              </a:pPr>
              <a:r>
                <a:rPr lang="en-US" sz="5400" i="1" dirty="0" smtClean="0">
                  <a:solidFill>
                    <a:prstClr val="white"/>
                  </a:solidFill>
                  <a:latin typeface="Century Gothic" panose="020B0502020202020204" pitchFamily="34" charset="0"/>
                </a:rPr>
                <a:t>California’s Wildfire Hazard &amp; Vulnerable Populations</a:t>
              </a:r>
              <a:endParaRPr kumimoji="0" lang="en-US" sz="3600" b="0" i="0" u="none" strike="noStrike" kern="1200" cap="none" spc="0" normalizeH="0" baseline="0" noProof="0" dirty="0">
                <a:ln>
                  <a:noFill/>
                </a:ln>
                <a:solidFill>
                  <a:srgbClr val="FFFFCC"/>
                </a:solidFill>
                <a:effectLst/>
                <a:uLnTx/>
                <a:uFillTx/>
                <a:latin typeface="Century Gothic" panose="020B0502020202020204" pitchFamily="34" charset="0"/>
                <a:ea typeface="+mn-ea"/>
                <a:cs typeface="Arial" panose="020B0604020202020204" pitchFamily="34" charset="0"/>
              </a:endParaRPr>
            </a:p>
          </p:txBody>
        </p:sp>
        <p:sp>
          <p:nvSpPr>
            <p:cNvPr id="22" name="Title 1">
              <a:extLst>
                <a:ext uri="{FF2B5EF4-FFF2-40B4-BE49-F238E27FC236}">
                  <a16:creationId xmlns:a16="http://schemas.microsoft.com/office/drawing/2014/main" id="{51FF522B-320A-47D4-A2E4-2816C13DE484}"/>
                </a:ext>
              </a:extLst>
            </p:cNvPr>
            <p:cNvSpPr txBox="1">
              <a:spLocks/>
            </p:cNvSpPr>
            <p:nvPr/>
          </p:nvSpPr>
          <p:spPr>
            <a:xfrm>
              <a:off x="226129" y="2786607"/>
              <a:ext cx="6865904" cy="593161"/>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2600" b="0" i="1"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j-ea"/>
                  <a:cs typeface="Arial" panose="020B0604020202020204" pitchFamily="34" charset="0"/>
                </a:rPr>
                <a:t>IEPR Workshop August 2, 2018  </a:t>
              </a:r>
              <a:endParaRPr kumimoji="0" lang="en-US" sz="26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j-ea"/>
                <a:cs typeface="Arial" panose="020B0604020202020204" pitchFamily="34" charset="0"/>
              </a:endParaRPr>
            </a:p>
          </p:txBody>
        </p:sp>
      </p:grpSp>
      <p:sp>
        <p:nvSpPr>
          <p:cNvPr id="23" name="Subtitle 2">
            <a:extLst>
              <a:ext uri="{FF2B5EF4-FFF2-40B4-BE49-F238E27FC236}">
                <a16:creationId xmlns:a16="http://schemas.microsoft.com/office/drawing/2014/main" id="{3F22EA2C-0B42-4D62-90E5-81AF5AA79DC1}"/>
              </a:ext>
            </a:extLst>
          </p:cNvPr>
          <p:cNvSpPr txBox="1">
            <a:spLocks/>
          </p:cNvSpPr>
          <p:nvPr/>
        </p:nvSpPr>
        <p:spPr>
          <a:xfrm>
            <a:off x="1261303" y="3629628"/>
            <a:ext cx="8229600" cy="6515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2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Jason </a:t>
            </a:r>
            <a:r>
              <a:rPr kumimoji="0" lang="en-US" sz="2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Vargo</a:t>
            </a:r>
            <a:r>
              <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 </a:t>
            </a:r>
            <a:r>
              <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mn-cs"/>
              </a:rPr>
              <a:t>PhD, MPH, MCRP</a:t>
            </a:r>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Lead Research </a:t>
            </a:r>
            <a:r>
              <a:rPr kumimoji="0" lang="en-US" sz="16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Scientist</a:t>
            </a:r>
          </a:p>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Climate </a:t>
            </a:r>
            <a:r>
              <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Change &amp; Health Equity </a:t>
            </a:r>
            <a:r>
              <a:rPr kumimoji="0" lang="en-US" sz="1600" b="0"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Program</a:t>
            </a:r>
          </a:p>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smtClean="0">
                <a:solidFill>
                  <a:prstClr val="white"/>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Jason.Vargo@cdph.ca.gov</a:t>
            </a:r>
            <a:endParaRPr kumimoji="0" lang="en-US" sz="1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endParaRPr>
          </a:p>
        </p:txBody>
      </p:sp>
      <p:pic>
        <p:nvPicPr>
          <p:cNvPr id="24" name="Picture 2">
            <a:extLst>
              <a:ext uri="{FF2B5EF4-FFF2-40B4-BE49-F238E27FC236}">
                <a16:creationId xmlns:a16="http://schemas.microsoft.com/office/drawing/2014/main" id="{6684B4E4-D311-4EF4-A027-37419135931C}"/>
              </a:ext>
            </a:extLst>
          </p:cNvPr>
          <p:cNvPicPr>
            <a:picLocks noChangeAspect="1" noChangeArrowheads="1"/>
          </p:cNvPicPr>
          <p:nvPr/>
        </p:nvPicPr>
        <p:blipFill rotWithShape="1">
          <a:blip r:embed="rId10">
            <a:lum bright="10000" contrast="-10000"/>
            <a:extLst>
              <a:ext uri="{28A0092B-C50C-407E-A947-70E740481C1C}">
                <a14:useLocalDpi xmlns:a14="http://schemas.microsoft.com/office/drawing/2010/main" val="0"/>
              </a:ext>
            </a:extLst>
          </a:blip>
          <a:srcRect t="4811" r="21324"/>
          <a:stretch/>
        </p:blipFill>
        <p:spPr bwMode="auto">
          <a:xfrm>
            <a:off x="9931512" y="3945987"/>
            <a:ext cx="1750930" cy="13578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8" name="TextBox 27">
            <a:extLst>
              <a:ext uri="{FF2B5EF4-FFF2-40B4-BE49-F238E27FC236}">
                <a16:creationId xmlns:a16="http://schemas.microsoft.com/office/drawing/2014/main" id="{5ED0A197-2980-42CA-8CEB-5FBCC803C369}"/>
              </a:ext>
            </a:extLst>
          </p:cNvPr>
          <p:cNvSpPr txBox="1"/>
          <p:nvPr/>
        </p:nvSpPr>
        <p:spPr>
          <a:xfrm>
            <a:off x="10523540" y="990260"/>
            <a:ext cx="1909068" cy="367280"/>
          </a:xfrm>
          <a:prstGeom prst="rect">
            <a:avLst/>
          </a:prstGeom>
          <a:noFill/>
        </p:spPr>
        <p:txBody>
          <a:bodyPr wrap="square" lIns="127000" tIns="127000" rIns="127000" bIns="127000" rtlCol="0">
            <a:spAutoFit/>
          </a:bodyPr>
          <a:lstStyle/>
          <a:p>
            <a:pPr marL="381000" marR="0" lvl="0" indent="0" algn="l" defTabSz="914400" rtl="0" eaLnBrk="1" fontAlgn="auto" latinLnBrk="0" hangingPunct="1">
              <a:lnSpc>
                <a:spcPct val="120000"/>
              </a:lnSpc>
              <a:spcBef>
                <a:spcPts val="0"/>
              </a:spcBef>
              <a:spcAft>
                <a:spcPts val="0"/>
              </a:spcAft>
              <a:buClrTx/>
              <a:buSzTx/>
              <a:buFontTx/>
              <a:buNone/>
              <a:tabLst/>
              <a:defRPr/>
            </a:pPr>
            <a:r>
              <a:rPr kumimoji="0" lang="en-US" sz="600" b="0" i="1" u="none" strike="noStrike" kern="1200" cap="none" spc="0" normalizeH="0" baseline="0" noProof="0" dirty="0">
                <a:ln>
                  <a:noFill/>
                </a:ln>
                <a:solidFill>
                  <a:prstClr val="white">
                    <a:lumMod val="75000"/>
                  </a:prstClr>
                </a:solidFill>
                <a:effectLst/>
                <a:uLnTx/>
                <a:uFillTx/>
                <a:latin typeface="Arial" panose="020B0604020202020204" pitchFamily="34" charset="0"/>
                <a:ea typeface="+mn-ea"/>
                <a:cs typeface="Arial" panose="020B0604020202020204" pitchFamily="34" charset="0"/>
              </a:rPr>
              <a:t>Image: NOAA.gov</a:t>
            </a:r>
          </a:p>
        </p:txBody>
      </p:sp>
      <p:pic>
        <p:nvPicPr>
          <p:cNvPr id="29" name="Picture 7">
            <a:extLst>
              <a:ext uri="{FF2B5EF4-FFF2-40B4-BE49-F238E27FC236}">
                <a16:creationId xmlns:a16="http://schemas.microsoft.com/office/drawing/2014/main" id="{56D00470-6745-4DA4-83A5-E380A51FA99E}"/>
              </a:ext>
            </a:extLst>
          </p:cNvPr>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rightnessContrast bright="20000"/>
                    </a14:imgEffect>
                  </a14:imgLayer>
                </a14:imgProps>
              </a:ext>
              <a:ext uri="{28A0092B-C50C-407E-A947-70E740481C1C}">
                <a14:useLocalDpi xmlns:a14="http://schemas.microsoft.com/office/drawing/2010/main" val="0"/>
              </a:ext>
            </a:extLst>
          </a:blip>
          <a:srcRect t="34682"/>
          <a:stretch/>
        </p:blipFill>
        <p:spPr bwMode="auto">
          <a:xfrm>
            <a:off x="9929842" y="5376053"/>
            <a:ext cx="1755648" cy="139457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0" name="TextBox 29">
            <a:extLst>
              <a:ext uri="{FF2B5EF4-FFF2-40B4-BE49-F238E27FC236}">
                <a16:creationId xmlns:a16="http://schemas.microsoft.com/office/drawing/2014/main" id="{02F2B7BB-D852-459B-BFAF-36C20B59126F}"/>
              </a:ext>
            </a:extLst>
          </p:cNvPr>
          <p:cNvSpPr txBox="1"/>
          <p:nvPr/>
        </p:nvSpPr>
        <p:spPr>
          <a:xfrm>
            <a:off x="10082462" y="3629628"/>
            <a:ext cx="1909068" cy="367280"/>
          </a:xfrm>
          <a:prstGeom prst="rect">
            <a:avLst/>
          </a:prstGeom>
          <a:noFill/>
        </p:spPr>
        <p:txBody>
          <a:bodyPr wrap="square" lIns="127000" tIns="127000" rIns="127000" bIns="127000" rtlCol="0">
            <a:spAutoFit/>
          </a:bodyPr>
          <a:lstStyle/>
          <a:p>
            <a:pPr marL="381000" marR="0" lvl="0" indent="0" algn="l" defTabSz="914400" rtl="0" eaLnBrk="1" fontAlgn="auto" latinLnBrk="0" hangingPunct="1">
              <a:lnSpc>
                <a:spcPct val="120000"/>
              </a:lnSpc>
              <a:spcBef>
                <a:spcPts val="0"/>
              </a:spcBef>
              <a:spcAft>
                <a:spcPts val="0"/>
              </a:spcAft>
              <a:buClrTx/>
              <a:buSzTx/>
              <a:buFontTx/>
              <a:buNone/>
              <a:tabLst/>
              <a:defRPr/>
            </a:pPr>
            <a:r>
              <a:rPr kumimoji="0" lang="en-US" sz="600" b="0" i="1" u="none" strike="noStrike" kern="1200" cap="none" spc="0" normalizeH="0" baseline="0" noProof="0" dirty="0">
                <a:ln>
                  <a:noFill/>
                </a:ln>
                <a:solidFill>
                  <a:prstClr val="white">
                    <a:lumMod val="75000"/>
                  </a:prstClr>
                </a:solidFill>
                <a:effectLst/>
                <a:uLnTx/>
                <a:uFillTx/>
                <a:latin typeface="Arial" panose="020B0604020202020204" pitchFamily="34" charset="0"/>
                <a:ea typeface="+mn-ea"/>
                <a:cs typeface="Arial" panose="020B0604020202020204" pitchFamily="34" charset="0"/>
              </a:rPr>
              <a:t>Image: CA Energy Commission</a:t>
            </a:r>
          </a:p>
        </p:txBody>
      </p:sp>
      <p:pic>
        <p:nvPicPr>
          <p:cNvPr id="31" name="Picture 12">
            <a:extLst>
              <a:ext uri="{FF2B5EF4-FFF2-40B4-BE49-F238E27FC236}">
                <a16:creationId xmlns:a16="http://schemas.microsoft.com/office/drawing/2014/main" id="{281453DC-048D-482E-B685-2F5B52579372}"/>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17991" t="12986" r="10950" b="31060"/>
          <a:stretch/>
        </p:blipFill>
        <p:spPr bwMode="auto">
          <a:xfrm>
            <a:off x="9922838" y="1318870"/>
            <a:ext cx="1755648" cy="110768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2" name="TextBox 31">
            <a:extLst>
              <a:ext uri="{FF2B5EF4-FFF2-40B4-BE49-F238E27FC236}">
                <a16:creationId xmlns:a16="http://schemas.microsoft.com/office/drawing/2014/main" id="{35A3F48D-37A8-4778-BED9-C2486BDFCFF5}"/>
              </a:ext>
            </a:extLst>
          </p:cNvPr>
          <p:cNvSpPr txBox="1"/>
          <p:nvPr/>
        </p:nvSpPr>
        <p:spPr>
          <a:xfrm>
            <a:off x="10372928" y="2171686"/>
            <a:ext cx="1909068" cy="367280"/>
          </a:xfrm>
          <a:prstGeom prst="rect">
            <a:avLst/>
          </a:prstGeom>
          <a:noFill/>
        </p:spPr>
        <p:txBody>
          <a:bodyPr wrap="square" lIns="127000" tIns="127000" rIns="127000" bIns="127000" rtlCol="0">
            <a:spAutoFit/>
          </a:bodyPr>
          <a:lstStyle/>
          <a:p>
            <a:pPr marL="381000" marR="0" lvl="0" indent="0" algn="l" defTabSz="914400" rtl="0" eaLnBrk="1" fontAlgn="auto" latinLnBrk="0" hangingPunct="1">
              <a:lnSpc>
                <a:spcPct val="120000"/>
              </a:lnSpc>
              <a:spcBef>
                <a:spcPts val="0"/>
              </a:spcBef>
              <a:spcAft>
                <a:spcPts val="0"/>
              </a:spcAft>
              <a:buClrTx/>
              <a:buSzTx/>
              <a:buFontTx/>
              <a:buNone/>
              <a:tabLst/>
              <a:defRPr/>
            </a:pPr>
            <a:r>
              <a:rPr kumimoji="0" lang="en-US" sz="600" b="0" i="1" u="none" strike="noStrike" kern="1200" cap="none" spc="0" normalizeH="0" baseline="0" noProof="0" dirty="0">
                <a:ln>
                  <a:noFill/>
                </a:ln>
                <a:solidFill>
                  <a:prstClr val="white">
                    <a:lumMod val="75000"/>
                  </a:prstClr>
                </a:solidFill>
                <a:effectLst/>
                <a:uLnTx/>
                <a:uFillTx/>
                <a:latin typeface="Arial" panose="020B0604020202020204" pitchFamily="34" charset="0"/>
                <a:ea typeface="+mn-ea"/>
                <a:cs typeface="Arial" panose="020B0604020202020204" pitchFamily="34" charset="0"/>
              </a:rPr>
              <a:t>Image: drought.ca.gov</a:t>
            </a:r>
          </a:p>
        </p:txBody>
      </p:sp>
      <p:grpSp>
        <p:nvGrpSpPr>
          <p:cNvPr id="33" name="Group 32">
            <a:extLst>
              <a:ext uri="{FF2B5EF4-FFF2-40B4-BE49-F238E27FC236}">
                <a16:creationId xmlns:a16="http://schemas.microsoft.com/office/drawing/2014/main" id="{40550D0F-37E7-47B9-8653-B4431673B06F}"/>
              </a:ext>
            </a:extLst>
          </p:cNvPr>
          <p:cNvGrpSpPr/>
          <p:nvPr/>
        </p:nvGrpSpPr>
        <p:grpSpPr>
          <a:xfrm>
            <a:off x="0" y="6005173"/>
            <a:ext cx="1505379" cy="793561"/>
            <a:chOff x="44021" y="6005172"/>
            <a:chExt cx="1505379" cy="793561"/>
          </a:xfrm>
        </p:grpSpPr>
        <p:sp>
          <p:nvSpPr>
            <p:cNvPr id="34" name="Freeform 22">
              <a:extLst>
                <a:ext uri="{FF2B5EF4-FFF2-40B4-BE49-F238E27FC236}">
                  <a16:creationId xmlns:a16="http://schemas.microsoft.com/office/drawing/2014/main" id="{B1D6223B-3F24-40BF-ACFC-03F14826A176}"/>
                </a:ext>
              </a:extLst>
            </p:cNvPr>
            <p:cNvSpPr/>
            <p:nvPr/>
          </p:nvSpPr>
          <p:spPr>
            <a:xfrm>
              <a:off x="101600" y="6062133"/>
              <a:ext cx="1447800" cy="736600"/>
            </a:xfrm>
            <a:custGeom>
              <a:avLst/>
              <a:gdLst>
                <a:gd name="connsiteX0" fmla="*/ 347133 w 1447800"/>
                <a:gd name="connsiteY0" fmla="*/ 8467 h 736600"/>
                <a:gd name="connsiteX1" fmla="*/ 1447800 w 1447800"/>
                <a:gd name="connsiteY1" fmla="*/ 736600 h 736600"/>
                <a:gd name="connsiteX2" fmla="*/ 0 w 1447800"/>
                <a:gd name="connsiteY2" fmla="*/ 736600 h 736600"/>
                <a:gd name="connsiteX3" fmla="*/ 0 w 1447800"/>
                <a:gd name="connsiteY3" fmla="*/ 0 h 736600"/>
                <a:gd name="connsiteX4" fmla="*/ 347133 w 1447800"/>
                <a:gd name="connsiteY4" fmla="*/ 8467 h 73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00" h="736600">
                  <a:moveTo>
                    <a:pt x="347133" y="8467"/>
                  </a:moveTo>
                  <a:lnTo>
                    <a:pt x="1447800" y="736600"/>
                  </a:lnTo>
                  <a:lnTo>
                    <a:pt x="0" y="736600"/>
                  </a:lnTo>
                  <a:lnTo>
                    <a:pt x="0" y="0"/>
                  </a:lnTo>
                  <a:lnTo>
                    <a:pt x="347133" y="846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5" name="Picture 34">
              <a:extLst>
                <a:ext uri="{FF2B5EF4-FFF2-40B4-BE49-F238E27FC236}">
                  <a16:creationId xmlns:a16="http://schemas.microsoft.com/office/drawing/2014/main" id="{F1B7BD76-A0C9-4DD7-9187-3A6C6F6546D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4021" y="6005172"/>
              <a:ext cx="914400" cy="765451"/>
            </a:xfrm>
            <a:prstGeom prst="rect">
              <a:avLst/>
            </a:prstGeom>
          </p:spPr>
        </p:pic>
      </p:grpSp>
    </p:spTree>
    <p:extLst>
      <p:ext uri="{BB962C8B-B14F-4D97-AF65-F5344CB8AC3E}">
        <p14:creationId xmlns:p14="http://schemas.microsoft.com/office/powerpoint/2010/main" val="3379007891"/>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927</TotalTime>
  <Words>1565</Words>
  <Application>Microsoft Office PowerPoint</Application>
  <PresentationFormat>Widescreen</PresentationFormat>
  <Paragraphs>140</Paragraphs>
  <Slides>13</Slides>
  <Notes>13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Arial</vt:lpstr>
      <vt:lpstr>Avenir 35 Light</vt:lpstr>
      <vt:lpstr>Calibri</vt:lpstr>
      <vt:lpstr>Calibri Light</vt:lpstr>
      <vt:lpstr>Century Gothic</vt:lpstr>
      <vt:lpstr>Segoe UI</vt:lpstr>
      <vt:lpstr>Segoe UI Light</vt:lpstr>
      <vt:lpstr>Segoe UI Semibold</vt:lpstr>
      <vt:lpstr>Tw Cen MT</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CDPH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Vargo, Jason@CDPH</dc:creator>
  <cp:lastModifiedBy>Vargo, Jason@CDPH</cp:lastModifiedBy>
  <cp:revision>68</cp:revision>
  <dcterms:created xsi:type="dcterms:W3CDTF">2018-07-30T16:34:46Z</dcterms:created>
  <dcterms:modified xsi:type="dcterms:W3CDTF">2018-08-06T20:05:47Z</dcterms:modified>
</cp:coreProperties>
</file>